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jIsPB4xBeBjJ7bJFuat0eC0yK0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675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evinwortman/advanced-algorithms-slides/blob/master/13-approximation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3810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problem E is said </a:t>
            </a:r>
            <a:r>
              <a:rPr i="1" lang="en-US"/>
              <a:t>to be in NP </a:t>
            </a:r>
            <a:r>
              <a:rPr lang="en-US"/>
              <a:t>if there exists a verifier algorithm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</a:t>
            </a:r>
            <a:r>
              <a:rPr lang="en-US"/>
              <a:t> for the problem such that: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 </a:t>
            </a:r>
            <a:r>
              <a:rPr lang="en-US"/>
              <a:t>takes as input a pair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(instance, certificate)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-US"/>
              <a:t> is some instance of the problem E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lang="en-US"/>
              <a:t> is some piece of data (called </a:t>
            </a:r>
            <a:r>
              <a:rPr i="1" lang="en-US"/>
              <a:t>certificate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 </a:t>
            </a:r>
            <a:r>
              <a:rPr lang="en-US"/>
              <a:t>checks whether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lang="en-US"/>
              <a:t> is a correct output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-US"/>
              <a:t> of problem E in </a:t>
            </a:r>
            <a:r>
              <a:rPr i="1" lang="en-US" u="sng"/>
              <a:t>polynomial time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output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 </a:t>
            </a:r>
            <a:r>
              <a:rPr lang="en-US"/>
              <a:t>is “yes” or “no”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output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 </a:t>
            </a:r>
            <a:r>
              <a:rPr lang="en-US"/>
              <a:t>is “yes” 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lang="en-US"/>
              <a:t> is a correct output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-US"/>
              <a:t> of problem 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output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verify_E </a:t>
            </a:r>
            <a:r>
              <a:rPr lang="en-US"/>
              <a:t>is  “no” 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certificate</a:t>
            </a:r>
            <a:r>
              <a:rPr lang="en-US"/>
              <a:t> is an incorrect output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-US"/>
              <a:t> of problem 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that a problem is in NP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8" cy="450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Decidable vs Undecidable Problems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X is decidable if there exists an algorithm that solves X, or is undecidable if there does not exist an algorithm that solves 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problem in P is decidable.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circuit satisfaction and traveling salesperson problems are decidable.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problem in NP is decidable.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160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NP-Hard Problems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416"/>
            <a:ext cx="8467758" cy="539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3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NP-complete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379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Boolean Circuit Evaluation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5729111" y="2369820"/>
            <a:ext cx="318628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6"/>
            <a:ext cx="8229599" cy="51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Circuit Satisfaction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399283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457200" y="381000"/>
            <a:ext cx="8229600" cy="617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51" r="-1696" t="-20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077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Randomized Algorithms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 over deterministic algorithms: 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Execution time or space requirement of a randomized algorithm is smaller than that of the best deterministic algorithm that we know of for the same problem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performs well with high probability on most of the input instances (but not an all)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Most randomized algorithms are extremely simple to understand and to implement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Are categorized according to which aspect is uncertain; the categories are named after cities that are famous as gambling destinations: Las Vegas and Monte Carlo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NP-completeness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59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26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P=NP?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72"/>
            <a:ext cx="8839197" cy="536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57200" y="838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Approximation</a:t>
            </a:r>
            <a:br>
              <a:rPr lang="en-US"/>
            </a:br>
            <a:r>
              <a:rPr lang="en-US" sz="2200"/>
              <a:t>(some slides 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https://github.com/kevinwortman/advanced-algorithms-slides/blob/master/13-approximation.pdf</a:t>
            </a:r>
            <a:r>
              <a:rPr lang="en-US" sz="2200"/>
              <a:t>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Approximation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output is proven nearly-optimal but not necessarily truly optimal.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suitable for use cases where approximate solutions are adequate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to rewrite problem definition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every optimization problem has corresponding approximation problems; but these are distinct problems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optimal vs. approximate problems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1: graph coloring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Optimization problem: </a:t>
            </a:r>
            <a:r>
              <a:rPr i="1" lang="en-US"/>
              <a:t>graph coloring</a:t>
            </a:r>
            <a:br>
              <a:rPr lang="en-US"/>
            </a:br>
            <a:r>
              <a:rPr b="1" lang="en-US"/>
              <a:t>input</a:t>
            </a:r>
            <a:r>
              <a:rPr lang="en-US"/>
              <a:t>: connected graph G = (V , E )</a:t>
            </a:r>
            <a:br>
              <a:rPr lang="en-US"/>
            </a:br>
            <a:r>
              <a:rPr b="1" lang="en-US"/>
              <a:t>output</a:t>
            </a:r>
            <a:r>
              <a:rPr lang="en-US"/>
              <a:t>: coloring c using k colors, where each vertex v∈V is assigned color c (v ) ∈ {1, . . . k }, no pair of adjacent vertices are assigned the same color, and the number of colors k is minimal.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Approximation problem: </a:t>
            </a:r>
            <a:r>
              <a:rPr i="1" lang="en-US"/>
              <a:t>3-approximate graph coloring</a:t>
            </a:r>
            <a:br>
              <a:rPr lang="en-US"/>
            </a:br>
            <a:r>
              <a:rPr b="1" lang="en-US"/>
              <a:t>input</a:t>
            </a:r>
            <a:r>
              <a:rPr lang="en-US"/>
              <a:t>: connected graph G = (V , E )</a:t>
            </a:r>
            <a:br>
              <a:rPr lang="en-US"/>
            </a:br>
            <a:r>
              <a:rPr b="1" lang="en-US"/>
              <a:t>output</a:t>
            </a:r>
            <a:r>
              <a:rPr lang="en-US"/>
              <a:t>: coloring c using k colors, where each vertex v ∈ V is assigned color c (v ) ∈ {1, . . . k }, no pair of adjacent vertices are assigned the same color, and the number of colors k* satisfied k ≤ 3k*, where k* is the fewest colors possible for G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5"/>
          <p:cNvGrpSpPr/>
          <p:nvPr/>
        </p:nvGrpSpPr>
        <p:grpSpPr>
          <a:xfrm>
            <a:off x="228600" y="381000"/>
            <a:ext cx="1905000" cy="1752600"/>
            <a:chOff x="228600" y="381000"/>
            <a:chExt cx="1905000" cy="1752600"/>
          </a:xfrm>
        </p:grpSpPr>
        <p:sp>
          <p:nvSpPr>
            <p:cNvPr id="235" name="Google Shape;235;p25"/>
            <p:cNvSpPr/>
            <p:nvPr/>
          </p:nvSpPr>
          <p:spPr>
            <a:xfrm>
              <a:off x="304800" y="381000"/>
              <a:ext cx="304800" cy="30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90600" y="1066800"/>
              <a:ext cx="304800" cy="30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28600" y="1828800"/>
              <a:ext cx="304800" cy="30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828800" y="381000"/>
              <a:ext cx="304800" cy="30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752600" y="1828800"/>
              <a:ext cx="304800" cy="30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25"/>
            <p:cNvCxnSpPr>
              <a:stCxn id="235" idx="5"/>
              <a:endCxn id="236" idx="1"/>
            </p:cNvCxnSpPr>
            <p:nvPr/>
          </p:nvCxnSpPr>
          <p:spPr>
            <a:xfrm>
              <a:off x="564963" y="641163"/>
              <a:ext cx="4704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25"/>
            <p:cNvCxnSpPr>
              <a:stCxn id="238" idx="3"/>
              <a:endCxn id="236" idx="7"/>
            </p:cNvCxnSpPr>
            <p:nvPr/>
          </p:nvCxnSpPr>
          <p:spPr>
            <a:xfrm flipH="1">
              <a:off x="1250637" y="641163"/>
              <a:ext cx="6228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25"/>
            <p:cNvCxnSpPr>
              <a:stCxn id="236" idx="5"/>
              <a:endCxn id="239" idx="1"/>
            </p:cNvCxnSpPr>
            <p:nvPr/>
          </p:nvCxnSpPr>
          <p:spPr>
            <a:xfrm>
              <a:off x="1250763" y="13269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25"/>
            <p:cNvCxnSpPr>
              <a:stCxn id="236" idx="3"/>
              <a:endCxn id="237" idx="7"/>
            </p:cNvCxnSpPr>
            <p:nvPr/>
          </p:nvCxnSpPr>
          <p:spPr>
            <a:xfrm flipH="1">
              <a:off x="488637" y="13269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25"/>
            <p:cNvCxnSpPr>
              <a:stCxn id="235" idx="4"/>
              <a:endCxn id="237" idx="0"/>
            </p:cNvCxnSpPr>
            <p:nvPr/>
          </p:nvCxnSpPr>
          <p:spPr>
            <a:xfrm flipH="1">
              <a:off x="381000" y="6858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25"/>
            <p:cNvCxnSpPr>
              <a:stCxn id="235" idx="6"/>
              <a:endCxn id="238" idx="2"/>
            </p:cNvCxnSpPr>
            <p:nvPr/>
          </p:nvCxnSpPr>
          <p:spPr>
            <a:xfrm>
              <a:off x="609600" y="5334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25"/>
            <p:cNvCxnSpPr>
              <a:stCxn id="238" idx="4"/>
              <a:endCxn id="239" idx="0"/>
            </p:cNvCxnSpPr>
            <p:nvPr/>
          </p:nvCxnSpPr>
          <p:spPr>
            <a:xfrm flipH="1">
              <a:off x="1905000" y="6858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25"/>
            <p:cNvCxnSpPr>
              <a:stCxn id="237" idx="6"/>
              <a:endCxn id="239" idx="2"/>
            </p:cNvCxnSpPr>
            <p:nvPr/>
          </p:nvCxnSpPr>
          <p:spPr>
            <a:xfrm>
              <a:off x="533400" y="19812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8" name="Google Shape;248;p25"/>
          <p:cNvGrpSpPr/>
          <p:nvPr/>
        </p:nvGrpSpPr>
        <p:grpSpPr>
          <a:xfrm>
            <a:off x="3077948" y="394771"/>
            <a:ext cx="1905000" cy="1752600"/>
            <a:chOff x="381000" y="3276600"/>
            <a:chExt cx="1905000" cy="1752600"/>
          </a:xfrm>
        </p:grpSpPr>
        <p:sp>
          <p:nvSpPr>
            <p:cNvPr id="249" name="Google Shape;249;p25"/>
            <p:cNvSpPr/>
            <p:nvPr/>
          </p:nvSpPr>
          <p:spPr>
            <a:xfrm>
              <a:off x="457200" y="3276600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143000" y="3962400"/>
              <a:ext cx="304800" cy="304800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81000" y="4724400"/>
              <a:ext cx="304800" cy="304800"/>
            </a:xfrm>
            <a:prstGeom prst="ellipse">
              <a:avLst/>
            </a:prstGeom>
            <a:solidFill>
              <a:srgbClr val="0070C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981200" y="3276600"/>
              <a:ext cx="304800" cy="304800"/>
            </a:xfrm>
            <a:prstGeom prst="ellipse">
              <a:avLst/>
            </a:prstGeom>
            <a:solidFill>
              <a:srgbClr val="0070C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905000" y="4724400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Google Shape;254;p25"/>
            <p:cNvCxnSpPr>
              <a:stCxn id="249" idx="5"/>
              <a:endCxn id="250" idx="1"/>
            </p:cNvCxnSpPr>
            <p:nvPr/>
          </p:nvCxnSpPr>
          <p:spPr>
            <a:xfrm>
              <a:off x="717363" y="3536763"/>
              <a:ext cx="4704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5"/>
            <p:cNvCxnSpPr>
              <a:stCxn id="252" idx="3"/>
              <a:endCxn id="250" idx="7"/>
            </p:cNvCxnSpPr>
            <p:nvPr/>
          </p:nvCxnSpPr>
          <p:spPr>
            <a:xfrm flipH="1">
              <a:off x="1403037" y="3536763"/>
              <a:ext cx="6228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5"/>
            <p:cNvCxnSpPr>
              <a:stCxn id="250" idx="5"/>
              <a:endCxn id="253" idx="1"/>
            </p:cNvCxnSpPr>
            <p:nvPr/>
          </p:nvCxnSpPr>
          <p:spPr>
            <a:xfrm>
              <a:off x="1403163" y="42225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5"/>
            <p:cNvCxnSpPr>
              <a:stCxn id="250" idx="3"/>
              <a:endCxn id="251" idx="7"/>
            </p:cNvCxnSpPr>
            <p:nvPr/>
          </p:nvCxnSpPr>
          <p:spPr>
            <a:xfrm flipH="1">
              <a:off x="641037" y="42225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5"/>
            <p:cNvCxnSpPr>
              <a:stCxn id="249" idx="4"/>
              <a:endCxn id="251" idx="0"/>
            </p:cNvCxnSpPr>
            <p:nvPr/>
          </p:nvCxnSpPr>
          <p:spPr>
            <a:xfrm flipH="1">
              <a:off x="533400" y="35814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5"/>
            <p:cNvCxnSpPr>
              <a:stCxn id="249" idx="6"/>
              <a:endCxn id="252" idx="2"/>
            </p:cNvCxnSpPr>
            <p:nvPr/>
          </p:nvCxnSpPr>
          <p:spPr>
            <a:xfrm>
              <a:off x="762000" y="34290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25"/>
            <p:cNvCxnSpPr>
              <a:stCxn id="252" idx="4"/>
              <a:endCxn id="253" idx="0"/>
            </p:cNvCxnSpPr>
            <p:nvPr/>
          </p:nvCxnSpPr>
          <p:spPr>
            <a:xfrm flipH="1">
              <a:off x="2057400" y="35814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5"/>
            <p:cNvCxnSpPr>
              <a:stCxn id="251" idx="6"/>
              <a:endCxn id="253" idx="2"/>
            </p:cNvCxnSpPr>
            <p:nvPr/>
          </p:nvCxnSpPr>
          <p:spPr>
            <a:xfrm>
              <a:off x="685800" y="48768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" name="Google Shape;262;p25"/>
          <p:cNvGrpSpPr/>
          <p:nvPr/>
        </p:nvGrpSpPr>
        <p:grpSpPr>
          <a:xfrm>
            <a:off x="6670713" y="342900"/>
            <a:ext cx="1905000" cy="1752600"/>
            <a:chOff x="3352800" y="381000"/>
            <a:chExt cx="1905000" cy="1752600"/>
          </a:xfrm>
        </p:grpSpPr>
        <p:sp>
          <p:nvSpPr>
            <p:cNvPr id="263" name="Google Shape;263;p25"/>
            <p:cNvSpPr/>
            <p:nvPr/>
          </p:nvSpPr>
          <p:spPr>
            <a:xfrm>
              <a:off x="3429000" y="381000"/>
              <a:ext cx="304800" cy="304800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14800" y="1066800"/>
              <a:ext cx="304800" cy="304800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352800" y="1828800"/>
              <a:ext cx="304800" cy="304800"/>
            </a:xfrm>
            <a:prstGeom prst="ellipse">
              <a:avLst/>
            </a:prstGeom>
            <a:solidFill>
              <a:srgbClr val="D9959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953000" y="381000"/>
              <a:ext cx="304800" cy="304800"/>
            </a:xfrm>
            <a:prstGeom prst="ellipse">
              <a:avLst/>
            </a:prstGeom>
            <a:solidFill>
              <a:srgbClr val="0070C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876800" y="1828800"/>
              <a:ext cx="304800" cy="304800"/>
            </a:xfrm>
            <a:prstGeom prst="ellipse">
              <a:avLst/>
            </a:prstGeom>
            <a:solidFill>
              <a:srgbClr val="8CB3E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25"/>
            <p:cNvCxnSpPr>
              <a:stCxn id="263" idx="5"/>
              <a:endCxn id="264" idx="1"/>
            </p:cNvCxnSpPr>
            <p:nvPr/>
          </p:nvCxnSpPr>
          <p:spPr>
            <a:xfrm>
              <a:off x="3689163" y="641163"/>
              <a:ext cx="4704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25"/>
            <p:cNvCxnSpPr>
              <a:stCxn id="266" idx="3"/>
              <a:endCxn id="264" idx="7"/>
            </p:cNvCxnSpPr>
            <p:nvPr/>
          </p:nvCxnSpPr>
          <p:spPr>
            <a:xfrm flipH="1">
              <a:off x="4374837" y="641163"/>
              <a:ext cx="6228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25"/>
            <p:cNvCxnSpPr>
              <a:stCxn id="264" idx="5"/>
              <a:endCxn id="267" idx="1"/>
            </p:cNvCxnSpPr>
            <p:nvPr/>
          </p:nvCxnSpPr>
          <p:spPr>
            <a:xfrm>
              <a:off x="4374963" y="13269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25"/>
            <p:cNvCxnSpPr>
              <a:stCxn id="264" idx="3"/>
              <a:endCxn id="265" idx="7"/>
            </p:cNvCxnSpPr>
            <p:nvPr/>
          </p:nvCxnSpPr>
          <p:spPr>
            <a:xfrm flipH="1">
              <a:off x="3612837" y="1326963"/>
              <a:ext cx="546600" cy="54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25"/>
            <p:cNvCxnSpPr>
              <a:stCxn id="263" idx="4"/>
              <a:endCxn id="265" idx="0"/>
            </p:cNvCxnSpPr>
            <p:nvPr/>
          </p:nvCxnSpPr>
          <p:spPr>
            <a:xfrm flipH="1">
              <a:off x="3505200" y="6858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25"/>
            <p:cNvCxnSpPr>
              <a:stCxn id="263" idx="6"/>
              <a:endCxn id="266" idx="2"/>
            </p:cNvCxnSpPr>
            <p:nvPr/>
          </p:nvCxnSpPr>
          <p:spPr>
            <a:xfrm>
              <a:off x="3733800" y="5334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25"/>
            <p:cNvCxnSpPr>
              <a:stCxn id="266" idx="4"/>
              <a:endCxn id="267" idx="0"/>
            </p:cNvCxnSpPr>
            <p:nvPr/>
          </p:nvCxnSpPr>
          <p:spPr>
            <a:xfrm flipH="1">
              <a:off x="5029200" y="685800"/>
              <a:ext cx="76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25"/>
            <p:cNvCxnSpPr>
              <a:stCxn id="265" idx="6"/>
              <a:endCxn id="267" idx="2"/>
            </p:cNvCxnSpPr>
            <p:nvPr/>
          </p:nvCxnSpPr>
          <p:spPr>
            <a:xfrm>
              <a:off x="3657600" y="1981200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6" name="Google Shape;276;p25"/>
          <p:cNvSpPr txBox="1"/>
          <p:nvPr/>
        </p:nvSpPr>
        <p:spPr>
          <a:xfrm>
            <a:off x="2840911" y="2483734"/>
            <a:ext cx="20873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number of colors = 3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6366831" y="2444937"/>
            <a:ext cx="25889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  number of colors = 5 ≤ 3*3=9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Strategies to solve NP-hard problems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457200" y="1295400"/>
            <a:ext cx="84582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n is small enough, just use the exponential-time algorithm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Using heuristics: no proof of solution quality, but nonetheless sometimes good enough: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machine learning algorithms (also, in M.L. humans don’t need to precisely define what counts as “correct”)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fast heuristic algorithms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Monte Carlo algorithms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Approximation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pros: provable solution quality, often fast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con: human needs to design and analyze algorithm for each specific problem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Approximation ratio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Approximation ratio ρ(n): ratio between quality of algorithm’s output and optimal output; smaller is better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a </a:t>
            </a:r>
            <a:r>
              <a:rPr i="1" lang="en-US"/>
              <a:t>maximization</a:t>
            </a:r>
            <a:r>
              <a:rPr lang="en-US"/>
              <a:t> problem: if optimal quality is C* and alg. produces quality C, by definition C* ≥ C , and define ρ(n) =C*/C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a </a:t>
            </a:r>
            <a:r>
              <a:rPr i="1" lang="en-US"/>
              <a:t>minimization</a:t>
            </a:r>
            <a:r>
              <a:rPr lang="en-US"/>
              <a:t> problem: if optimal quality is C* and alg. produces quality C , by definition C* ≤ C and define ρ(n) =C/C*. For example, for the graph coloring problem the approximation ratio is 3.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Fixed Approximation Ratios</a:t>
            </a:r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general, better (smaller) ratios require slower algorithms.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Note: 1-approximation algorithms produce optimal solutions.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Deriving a different quality-vs.-time trade-off requires designing an entirely different approximation algorithm.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Approximation Schemes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152400" y="1417638"/>
            <a:ext cx="8686800" cy="516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Approximation scheme</a:t>
            </a:r>
            <a:r>
              <a:rPr lang="en-US"/>
              <a:t>: family of related algorithms, such that, for any parameter ε &gt; 0, scheme defines a (1 + ε)-approximate algorithm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think of ε as being a const variable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time-performance trade-off is fully tunable at compile time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Polynomial Time Approximation Scheme (PTAS)</a:t>
            </a:r>
            <a:r>
              <a:rPr lang="en-US"/>
              <a:t>: an approx. scheme where runtime is polynomial in n; nothing said of relationship to ε. Example: O(2</a:t>
            </a:r>
            <a:r>
              <a:rPr baseline="30000" lang="en-US"/>
              <a:t>1/ε</a:t>
            </a:r>
            <a:r>
              <a:rPr lang="en-US"/>
              <a:t> n log n)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Fully Polynomial Time Approximation Scheme </a:t>
            </a:r>
            <a:r>
              <a:rPr lang="en-US"/>
              <a:t>: runtime is polynomial in n and 1/ε, e.g. O((1/ε)</a:t>
            </a:r>
            <a:r>
              <a:rPr baseline="30000" lang="en-US"/>
              <a:t>2</a:t>
            </a:r>
            <a:r>
              <a:rPr lang="en-US"/>
              <a:t>n</a:t>
            </a:r>
            <a:r>
              <a:rPr baseline="30000" lang="en-US"/>
              <a:t>3</a:t>
            </a:r>
            <a:r>
              <a:rPr lang="en-US"/>
              <a:t>) </a:t>
            </a:r>
            <a:br>
              <a:rPr lang="en-US"/>
            </a:b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81000" y="1524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i="1" lang="en-US"/>
              <a:t>Las Vegas algorithm </a:t>
            </a:r>
            <a:r>
              <a:rPr lang="en-US"/>
              <a:t>has uncertain efficiency but produces output whose correctness is certain.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frequency of on-time arrivals of commercial flights. The outcome is certain (travel from Los Angeles to Chicago) but the efficiency (time) is uncertain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call this a Las Vegas process.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505200"/>
            <a:ext cx="5458587" cy="29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143001" y="59436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taken from www.aa.com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Vertex Cover Problem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vertex cover problem </a:t>
            </a:r>
            <a:r>
              <a:rPr lang="en-US" sz="2200"/>
              <a:t>(https://en.wikipedia.org/wiki/Vertex_cover)</a:t>
            </a:r>
            <a:br>
              <a:rPr lang="en-US" sz="2400"/>
            </a:br>
            <a:r>
              <a:rPr b="1" lang="en-US" sz="2400"/>
              <a:t>input</a:t>
            </a:r>
            <a:r>
              <a:rPr lang="en-US" sz="2400"/>
              <a:t>: undirected graph G = (V , E )</a:t>
            </a:r>
            <a:br>
              <a:rPr lang="en-US" sz="2400"/>
            </a:br>
            <a:r>
              <a:rPr b="1" lang="en-US" sz="2400"/>
              <a:t>output</a:t>
            </a:r>
            <a:r>
              <a:rPr lang="en-US" sz="2400"/>
              <a:t>: set of vertices C ⊆ V , of minimal size ∣C∣, such that every edge in E is incident on at least one vertex in C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2-approximate vertex cover problem</a:t>
            </a:r>
            <a:br>
              <a:rPr lang="en-US" sz="2400"/>
            </a:br>
            <a:r>
              <a:rPr b="1" lang="en-US" sz="2400"/>
              <a:t>input</a:t>
            </a:r>
            <a:r>
              <a:rPr lang="en-US" sz="2400"/>
              <a:t>: undirected graph G = (V , E )</a:t>
            </a:r>
            <a:br>
              <a:rPr lang="en-US" sz="2400"/>
            </a:br>
            <a:r>
              <a:rPr b="1" lang="en-US" sz="2400"/>
              <a:t>output</a:t>
            </a:r>
            <a:r>
              <a:rPr lang="en-US" sz="2400"/>
              <a:t>: set of vertices C ⊆ V , such that every edge in E is incident on at least one vertex in C, and ∣C∣ ≤ 2∣C*∣ where C* is a minimal vertex cover for G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Vertex Cover Example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457200" y="1600202"/>
            <a:ext cx="8229600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Images credit: Wikipedia user Miym, CC BY-SA 3.0, https://commons.wikimedia.org/wiki/File:Vertex- cover.svg, https://commons.wikimedia.org/wiki/File:Minimum- vertex- cover.svg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drawing of a cartoon character&#10;&#10;Description automatically generated"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41224"/>
            <a:ext cx="7086600" cy="410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Solving Vertex Cover problem</a:t>
            </a:r>
            <a:endParaRPr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vertex cover is NP-complete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baseline algorithm: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exhaustive search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each subset C of vertices, check whether every edge has an endpoint in C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 the smallest C that is a valid cover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Θ(2</a:t>
            </a:r>
            <a:r>
              <a:rPr baseline="30000" lang="en-US"/>
              <a:t>n</a:t>
            </a:r>
            <a:r>
              <a:rPr lang="en-US"/>
              <a:t>m) time, exponential, slow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goal of a 2-approximate vertex cover algorithm: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decent (though imperfect) cover much faster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Greedy-based 2-approximation algorithm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edge e=(u,v) needs both u∈C and v∈C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grab an edge e = (u,v) and include u and v in C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other edge touching u or v is now covered, so eliminate them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continue until every edge is either grabbed or eliminated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good: definitely finds a correct cover C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bad: depending on the order of the “grabs”, heuristic can get tricked into picking sub-optimal vertices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228600" y="26624"/>
            <a:ext cx="8686800" cy="887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2-Approximate Vertex Cover Pseudocode</a:t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1: </a:t>
            </a:r>
            <a:r>
              <a:rPr b="1" lang="en-US" sz="2200"/>
              <a:t>function</a:t>
            </a:r>
            <a:r>
              <a:rPr lang="en-US" sz="2200"/>
              <a:t> APPROX-VERTEX-COVER(G=(V,E))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2:    C=∅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3:    T=E // T =set of edges that may be selected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4:    </a:t>
            </a:r>
            <a:r>
              <a:rPr b="1" lang="en-US" sz="2200"/>
              <a:t>while</a:t>
            </a:r>
            <a:r>
              <a:rPr lang="en-US" sz="2200"/>
              <a:t> T≠ ∅ </a:t>
            </a:r>
            <a:r>
              <a:rPr b="1" lang="en-US" sz="2200"/>
              <a:t>do</a:t>
            </a:r>
            <a:r>
              <a:rPr lang="en-US" sz="2200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5:       Let e = (u,v) be an arbitrary edge in T</a:t>
            </a:r>
            <a:br>
              <a:rPr lang="en-US" sz="2200"/>
            </a:br>
            <a:r>
              <a:rPr lang="en-US" sz="2200"/>
              <a:t>6:       C =C ∪{u,v}</a:t>
            </a:r>
            <a:br>
              <a:rPr lang="en-US" sz="2200"/>
            </a:br>
            <a:r>
              <a:rPr lang="en-US" sz="2200"/>
              <a:t>7:    Remove from T any edge f that is incident on u or v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8:    </a:t>
            </a:r>
            <a:r>
              <a:rPr b="1" lang="en-US" sz="2200"/>
              <a:t>end</a:t>
            </a:r>
            <a:r>
              <a:rPr lang="en-US" sz="2200"/>
              <a:t> </a:t>
            </a:r>
            <a:r>
              <a:rPr b="1" lang="en-US" sz="2200"/>
              <a:t>while</a:t>
            </a:r>
            <a:r>
              <a:rPr lang="en-US" sz="2200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9:    </a:t>
            </a:r>
            <a:r>
              <a:rPr b="1" lang="en-US" sz="2200"/>
              <a:t>return</a:t>
            </a:r>
            <a:r>
              <a:rPr lang="en-US" sz="2200"/>
              <a:t> C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10: </a:t>
            </a:r>
            <a:r>
              <a:rPr b="1" lang="en-US" sz="2200"/>
              <a:t>end function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Efficiency Analysis: O(m + n) time (assuming efficient data structures for G, T, and C)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Vertex Cover Performance Ratio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152400" y="1600200"/>
            <a:ext cx="85344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400"/>
              <a:t>Lemma</a:t>
            </a:r>
            <a:r>
              <a:rPr lang="en-US" sz="3400"/>
              <a:t>: APPROX-VERTEX-COVER is a 2-approximation algorithm. </a:t>
            </a:r>
            <a:br>
              <a:rPr lang="en-US" sz="3400"/>
            </a:br>
            <a:r>
              <a:rPr lang="en-US" sz="3400"/>
              <a:t>(</a:t>
            </a:r>
            <a:r>
              <a:rPr b="1" lang="en-US" sz="3400"/>
              <a:t>Need </a:t>
            </a:r>
            <a:r>
              <a:rPr lang="en-US" sz="3400"/>
              <a:t>to show that for any G,∣C∣ ≤ 2∣C*∣.)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400"/>
            </a:br>
            <a:r>
              <a:rPr b="1" lang="en-US" sz="3400"/>
              <a:t>Proof sketch</a:t>
            </a:r>
            <a:r>
              <a:rPr lang="en-US" sz="3400"/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Let A be the set of edges chosen inside the while loop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Compare ∣C∣,∣C*∣ with ∣A∣: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Part (1): we show that ∣C*∣ ≥ ∣A∣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C* is a vertex cover, so for every edge (u,v) ∈ A, we must have u∈C* and/or v∈C*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The step “Remove from T” guarantees that, after (u,v) is chosen, no other edge incident on u or v will be chosen and added to A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⇒ each x∈C* covers exactly one edge in A ⇒∣C*∣ ≥ ∣A∣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Contd.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Part (2): we compare ∣C∣ and ∣A∣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step C =C ∪{u,v} step inserts 2 vertices into C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Due to the same “Remove from T” logic, neither u nor v was already in C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⇒ ∣C ∣ = 2∣A∣ (note exact equality)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By combining the results in parts (1) and (2), QED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 that us analysts do not know concretely which vertices are in C*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algorithm certainly doesn’t know what C* is, either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we do know is that, due to the definition of vertex cover, and the logic of our algorithm,</a:t>
            </a:r>
            <a:br>
              <a:rPr lang="en-US" sz="2400"/>
            </a:br>
            <a:r>
              <a:rPr lang="en-US" sz="2400"/>
              <a:t># vertices in optimal cover ≥ # iterations while loop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and, due to algorithm logic,</a:t>
            </a:r>
            <a:br>
              <a:rPr lang="en-US" sz="2400"/>
            </a:br>
            <a:r>
              <a:rPr lang="en-US" sz="2400"/>
              <a:t># iterations while loop = # vertices chosen for approx. cover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general, to prove an approx. ratio, we need to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to bound quality of arbitrary, opaque optimal solution; and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bound quality of approx. solution the same way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Traveling Salesperson Problem (TSP)</a:t>
            </a:r>
            <a:endParaRPr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391362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76200" y="381000"/>
            <a:ext cx="89154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exhaustive optimization: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Generating every Hamiltonian path in G and append the first vertex to the path to make it a cycle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Hamiltonian path is a permutations of G’s vertices V.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So, generate all permutations of V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each permutation, let the extended sequence be the permutation with the first element appended (at the end)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Check whether the extended sequence is a cycle: it is a path (i.e. there is an edge between any two adjacent vertices)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If it forms a path, we have a Hamiltonian cycle; a candidate solution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cycle is optimal if its total weight is minimal.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complete graph of n nodes will have n! Hamiltonian cycles.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381000"/>
            <a:ext cx="5562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i="1" lang="en-US"/>
              <a:t>Monte Carlo algorithm </a:t>
            </a:r>
            <a:r>
              <a:rPr lang="en-US"/>
              <a:t>has certain efficiency but produces output whose correctness is uncertain.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SNA airport landing curfew after 11 PM; if landing after 11 PM, then re-directed to LAX or other nearby airport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this situation mathematically: any flight scheduled to land around 11 PM lands at John Wayne with probability 0.95 (say), and lands at the nearby LAX airport with probability 0.05 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5562600" y="1295400"/>
            <a:ext cx="3581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taken from http://www.ocair.com/generalaviation/noise/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837669"/>
            <a:ext cx="2971800" cy="408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TSP</a:t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Bad news: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TSP is NP-complete: if P ≠ NP, no polynomial-time optimization algorithm exists for TSP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TSP is also APX-complete, i.e if P ≠ NP, no PTAS: there is no constant factor approximation algorithm for TSP</a:t>
            </a:r>
            <a:endParaRPr/>
          </a:p>
          <a:p>
            <a:pPr indent="0" lvl="1" marL="9525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Lemma</a:t>
            </a:r>
            <a:r>
              <a:rPr lang="en-US"/>
              <a:t>: There is no α-approximation algorithm for Traveling Salesman Problem where α is a constant.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Approximation algorithms: The key to designing approximation algorithm is to obtain a bound on the optimal value OPT.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the case of TSP, the minimum spanning tree gives a lower bound on OPT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TSP</a:t>
            </a:r>
            <a:endParaRPr/>
          </a:p>
        </p:txBody>
      </p:sp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</a:t>
            </a:r>
            <a:r>
              <a:rPr i="1" lang="en-US"/>
              <a:t>metric</a:t>
            </a:r>
            <a:r>
              <a:rPr lang="en-US"/>
              <a:t> TSP, edge costs have to satisfy the triangle inequality, i.e. for any three vertices x, y, z, c</a:t>
            </a:r>
            <a:r>
              <a:rPr baseline="-25000" lang="en-US"/>
              <a:t>xz</a:t>
            </a:r>
            <a:r>
              <a:rPr lang="en-US"/>
              <a:t> ≤ c</a:t>
            </a:r>
            <a:r>
              <a:rPr baseline="-25000" lang="en-US"/>
              <a:t>xy</a:t>
            </a:r>
            <a:r>
              <a:rPr lang="en-US"/>
              <a:t> + c</a:t>
            </a:r>
            <a:r>
              <a:rPr baseline="-25000" lang="en-US"/>
              <a:t>yz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Metric TSP is still NP-complete but not APX-complete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 2-approximation algorithm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Lemma</a:t>
            </a:r>
            <a:r>
              <a:rPr lang="en-US"/>
              <a:t>: The cost of a Minimum Spanning Tree (MST) is no greater than the cost of an optimal tour.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Minimum spanning tree features: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minimizes weight of chosen edges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connects all vertices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computed fast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MST and TSP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228600" y="10668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an MST is not a Hamiltonian cycle; MST is acyclic, for one thing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(multi-) graph is Eulerian if it has a closed walk that uses every edge exactly once.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connected graph is Eulerian if and only if every vertex has even degree.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Euler tour: cycle around a tree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build an MST; perform preorder traversal; treat that vertex order as Hamiltonian cycle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algorithm is as follows: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Find a minimum spanning tree of G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Duplicate each edge in the MST to obtain a Eulerian graph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Find a Eulerian tour J of the Eulerian graph 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Convert J to a tour T by going through the vertices in the same order of T , skipping vertices that were already visited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Approximate metric TSP Pseudocode </a:t>
            </a:r>
            <a:endParaRPr/>
          </a:p>
        </p:txBody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1:  function APPROX-mTSP(G=(V,E),w)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2:     T=PRIM−MST(G,w)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3:     H = empty sequence of vertices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4:     for vertex v in preorder traversal of tree T do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5:        H .ADDBACK (v )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6:     end for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7:     H .ADDBACK (H [0])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8:     return H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9:  end function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Analysis: Prim’s algorithm takes O(m + n log n) (w/ Fibonacci heap), traversal takes O (m + n), total O (m + n log n) time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886200" y="5685829"/>
            <a:ext cx="4876800" cy="920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Preorder Traversal of the duplicated MST</a:t>
            </a:r>
            <a:endParaRPr/>
          </a:p>
        </p:txBody>
      </p:sp>
      <p:pic>
        <p:nvPicPr>
          <p:cNvPr descr="page26image63882256" id="392" name="Google Shape;3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39" y="1266374"/>
            <a:ext cx="2954888" cy="3915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27image63843712" id="393" name="Google Shape;39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308735"/>
            <a:ext cx="3200400" cy="424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Contd.</a:t>
            </a:r>
            <a:endParaRPr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304800" y="5662877"/>
            <a:ext cx="3810001" cy="920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Preorder Traversal of the duplicated MST</a:t>
            </a:r>
            <a:endParaRPr/>
          </a:p>
        </p:txBody>
      </p:sp>
      <p:pic>
        <p:nvPicPr>
          <p:cNvPr descr="page27image63843712" id="400" name="Google Shape;4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08735"/>
            <a:ext cx="3200400" cy="4240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28image63665152" id="401" name="Google Shape;4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272930"/>
            <a:ext cx="3505200" cy="464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mTSP Performance</a:t>
            </a:r>
            <a:endParaRPr/>
          </a:p>
        </p:txBody>
      </p:sp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304800" y="1292646"/>
            <a:ext cx="85344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Lemma</a:t>
            </a:r>
            <a:r>
              <a:rPr lang="en-US" sz="2400"/>
              <a:t>: APPROX-TSPTI is a 2-approximation algorithm.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Proof Sketch: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H* be an optimal Hamiltonian cycle for G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(1) every spanning tree is one edge short of a cycle; and weights are nonnegative; so the weight of our tree T obeys w(T) ≤ w(H*)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(2) a full tour W is the sequence of vertices in both a preorder and postorder tour, and has weight w (W) = 2w(T)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(3) combining (1) and (2), we obtain w(W) ≤ 2w(H*)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(4) our H is like W with some vertices removed, so w(H) ≤ w(W)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▸  combining (3) and (4), we obtain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w(H) ≤ w(W) ≤ 2w(H*)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Christofides’ Algorithm</a:t>
            </a:r>
            <a:endParaRPr/>
          </a:p>
        </p:txBody>
      </p:sp>
      <p:sp>
        <p:nvSpPr>
          <p:cNvPr id="413" name="Google Shape;413;p47"/>
          <p:cNvSpPr txBox="1"/>
          <p:nvPr>
            <p:ph idx="1" type="body"/>
          </p:nvPr>
        </p:nvSpPr>
        <p:spPr>
          <a:xfrm>
            <a:off x="152400" y="1066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3/2-approximation algorithm for metric TSP, very similar to the previous 2-approximation algorithm.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improvement comes from finding a better way to construct the Eulerian graph.</a:t>
            </a:r>
            <a:endParaRPr/>
          </a:p>
          <a:p>
            <a:pPr indent="-139700" lvl="1" marL="5794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 </a:t>
            </a:r>
            <a:r>
              <a:rPr lang="en-US" sz="2000"/>
              <a:t>Since a graph is Eulerian iff every vertices has even degree, we only need to be concerned about the vertices that have odd degree in the MST. </a:t>
            </a:r>
            <a:endParaRPr/>
          </a:p>
          <a:p>
            <a:pPr indent="-127000" lvl="1" marL="5794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If we add to the MST a minimum-cost perfect matching on V’, every vertex will have an even degree, and we get a Eulerian graph.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Christofides’ algorithm is as follows: 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/>
              <a:t>Find a minimum spanning tree of G 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/>
              <a:t>Compute a minimum cost perfect matching M on the set of odd-degree vertices of MST. Add M to MST to obtain a Eulerian graph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/>
              <a:t>Find a Eulerian tour J of the Eulerian graph 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/>
              <a:t>Convert J to a tour T by going through the vertices in the same order of T , skipping vertices that were already visited.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Vertex cover: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NP-complete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exact exhaustive search alg. takes Θ(2</a:t>
            </a:r>
            <a:r>
              <a:rPr baseline="30000" lang="en-US"/>
              <a:t>n</a:t>
            </a:r>
            <a:r>
              <a:rPr lang="en-US"/>
              <a:t>m) time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2-approximate alg. takes Θ(n + m) time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Metric TSP: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NP-complete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exact exhaustive search alg. takes Θ(n!)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2-approximate algorithm takes O (m + n log n) time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04800" y="304800"/>
            <a:ext cx="83820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most practical applications, we take correctness over efficiency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text editor problem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need a text editor that saves the work (currently in RAM) to a file on a disk (external memory)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Las Vegas algorithm: would always work properly, but once in a while might take more time than usual (unbounded running time)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Monte Carlo algorithm: the saving time is bounded, but every once in a while, it might corrupt some or all of the text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would be your preference?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Complexity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problems cannot be solved in polynomial time: traveling salesman problem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problems cannot be solved at all: halting problem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Separate problems into three broad categories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Problems that can be solved in polynomial time; the technical term for this category is </a:t>
            </a:r>
            <a:r>
              <a:rPr i="1" lang="en-US"/>
              <a:t>P</a:t>
            </a:r>
            <a:r>
              <a:rPr lang="en-US"/>
              <a:t> (polynomial).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Problems that can be solved only by extremely slow algorithms; the term for this category is </a:t>
            </a:r>
            <a:r>
              <a:rPr i="1" lang="en-US"/>
              <a:t>NP</a:t>
            </a:r>
            <a:r>
              <a:rPr lang="en-US"/>
              <a:t> (nondeterministic polynomial), and the hardest of these problems are called </a:t>
            </a:r>
            <a:r>
              <a:rPr i="1" lang="en-US"/>
              <a:t>NP-complete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Problems that cannot be solved by algorithms; the term for this category is </a:t>
            </a:r>
            <a:r>
              <a:rPr i="1" lang="en-US"/>
              <a:t>undecidable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 and NP: decidable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 Class Problems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463708" cy="513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that a problem is in P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228600" y="1295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prove that a problem is in P we must find a polynomial time algorithm that solves it.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problems are in P: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1. summation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2. sequential search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3. sorting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4. binary search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5. minimum spanning tree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6. single source shortest paths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7. median finding</a:t>
            </a:r>
            <a:endParaRPr/>
          </a:p>
          <a:p>
            <a:pPr indent="0" lvl="2" marL="800100" rtl="0" algn="l"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8. set intersection </a:t>
            </a:r>
            <a:br>
              <a:rPr lang="en-US" sz="2900"/>
            </a:br>
            <a:r>
              <a:rPr lang="en-US" sz="2900"/>
              <a:t>and others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Circuit satisfaction and traveling salesperson do not have a polynomial time algorithm, so we cannot say that they are in P. But we cannot say that they are not in P either. Just because we tried to design a polynomial algorithm for these problems and failed to do so, does not mean that no such algorithm exists.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NP Class Problems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an algorithm’s time complexity is exponential e.g. O(2</a:t>
            </a:r>
            <a:r>
              <a:rPr baseline="30000" lang="en-US"/>
              <a:t>n</a:t>
            </a:r>
            <a:r>
              <a:rPr lang="en-US"/>
              <a:t>), or factorial e.g. O(n!), the algorithm is not polynomial.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NP is the set of problems for which verifier algorithms have polynomial time and space complexity.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verifier algorithm is an algorithm that verifies whether a given input is a correct output to a problem.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example: the subset sum problem</a:t>
            </a:r>
            <a:r>
              <a:rPr baseline="30000" lang="en-US"/>
              <a:t>1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Assume that we are given some integers, such as {−7, −3, −2, 5, 8}, and we wish to know whether some of these integers sum up to zero. 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914400" y="6324600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https://en.wikipedia.org/wiki/NP_(complexity)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