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9309100" cy="7023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hgk8HjZ1/l1v/kbycAP9LC8DEp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FC1989-3B97-4AED-8A09-8B91543FA39F}">
  <a:tblStyle styleId="{A7FC1989-3B97-4AED-8A09-8B91543FA39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1ACB913-352F-48AA-A32C-CCAFDA023E9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219201"/>
            <a:ext cx="7772400" cy="238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CPSC 535: Advanced Algorithms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914400" y="3886200"/>
            <a:ext cx="7391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Instructor: Dr. Doina Bein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457200" y="381000"/>
            <a:ext cx="82296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Step count </a:t>
            </a:r>
            <a:r>
              <a:rPr lang="en-US"/>
              <a:t>(or </a:t>
            </a:r>
            <a:r>
              <a:rPr i="1" lang="en-US"/>
              <a:t>Running Time</a:t>
            </a:r>
            <a:r>
              <a:rPr lang="en-US"/>
              <a:t>)</a:t>
            </a:r>
            <a:r>
              <a:rPr i="1" lang="en-US"/>
              <a:t> </a:t>
            </a:r>
            <a:r>
              <a:rPr lang="en-US"/>
              <a:t>= the number of primitive operations or “steps”. For our RAM model, we assume that executing each instruction (or statement) takes a constant amount of time. The constant values may differ, but they are the same for two similar instructions: e.g. adding two numbers takes the same time if the numbers are integer/floating point, but addition may take less time than subtraction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Step count (or running time) of an algorithm is the sum of steps (or running times) for each statement executed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43" name="Google Shape;143;p11"/>
          <p:cNvSpPr txBox="1"/>
          <p:nvPr>
            <p:ph idx="1" type="body"/>
          </p:nvPr>
        </p:nvSpPr>
        <p:spPr>
          <a:xfrm>
            <a:off x="457200" y="160020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Let us consider the following algorithms: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Which will require more space?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Which will require more processor time?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144" name="Google Shape;144;p11"/>
          <p:cNvGraphicFramePr/>
          <p:nvPr/>
        </p:nvGraphicFramePr>
        <p:xfrm>
          <a:off x="9144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{61ACB913-352F-48AA-A32C-CCAFDA023E9E}</a:tableStyleId>
              </a:tblPr>
              <a:tblGrid>
                <a:gridCol w="4267200"/>
                <a:gridCol w="2895600"/>
              </a:tblGrid>
              <a:tr h="205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cap="none" strike="noStrike"/>
                        <a:t>s = 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cap="none" strike="noStrike"/>
                        <a:t>for i =1 to n do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cap="none" strike="noStrike"/>
                        <a:t>     s = s+ i*i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s = 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for i =1 to n do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     for j =1 to n do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          s = s+ i*j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General Rules for Computing the S.C.</a:t>
            </a:r>
            <a:endParaRPr/>
          </a:p>
        </p:txBody>
      </p: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457200" y="10668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It takes one (1) unit time to do anything simple: addition, multiplication, assignment, comparison, read/write a value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Consecutive statements add up.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If/Else: for the fragment</a:t>
            </a:r>
            <a:endParaRPr/>
          </a:p>
          <a:p>
            <a:pPr indent="0" lvl="2" marL="8001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None/>
            </a:pPr>
            <a:r>
              <a:rPr lang="en-US" sz="2402"/>
              <a:t>If (condition)</a:t>
            </a:r>
            <a:endParaRPr/>
          </a:p>
          <a:p>
            <a:pPr indent="0" lvl="2" marL="8001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None/>
            </a:pPr>
            <a:r>
              <a:rPr lang="en-US" sz="2402"/>
              <a:t>     S1</a:t>
            </a:r>
            <a:endParaRPr/>
          </a:p>
          <a:p>
            <a:pPr indent="0" lvl="2" marL="8001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None/>
            </a:pPr>
            <a:r>
              <a:rPr lang="en-US" sz="2402"/>
              <a:t>Else</a:t>
            </a:r>
            <a:endParaRPr/>
          </a:p>
          <a:p>
            <a:pPr indent="0" lvl="2" marL="8001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None/>
            </a:pPr>
            <a:r>
              <a:rPr lang="en-US" sz="2402"/>
              <a:t>     S2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The s.c. is equal to the number of steps  to evaluate the condition plus the maximum between the s.c. of S1 and S2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For loops: The s.c. of a for-loop is at most the s.c. of the statements inside the for-loop times the number of iterations.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Nested loops are analyzed inside out.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type="title"/>
          </p:nvPr>
        </p:nvSpPr>
        <p:spPr>
          <a:xfrm>
            <a:off x="1524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Running time estimates. One step takes one microsecond, lg n denotes log</a:t>
            </a:r>
            <a:r>
              <a:rPr baseline="-25000" lang="en-US" sz="3200"/>
              <a:t>2</a:t>
            </a:r>
            <a:r>
              <a:rPr lang="en-US" sz="3200"/>
              <a:t> n</a:t>
            </a:r>
            <a:endParaRPr/>
          </a:p>
        </p:txBody>
      </p:sp>
      <p:pic>
        <p:nvPicPr>
          <p:cNvPr id="156" name="Google Shape;1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70038"/>
            <a:ext cx="8345288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type="title"/>
          </p:nvPr>
        </p:nvSpPr>
        <p:spPr>
          <a:xfrm>
            <a:off x="685799" y="274638"/>
            <a:ext cx="784860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Increase in execution time as the time complexity and input size increases</a:t>
            </a:r>
            <a:endParaRPr sz="3200"/>
          </a:p>
        </p:txBody>
      </p:sp>
      <p:pic>
        <p:nvPicPr>
          <p:cNvPr id="162" name="Google Shape;1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534638" cy="51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/>
          <p:nvPr>
            <p:ph type="title"/>
          </p:nvPr>
        </p:nvSpPr>
        <p:spPr>
          <a:xfrm>
            <a:off x="457200" y="274638"/>
            <a:ext cx="8229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Relationship between space and time complexities on faster computers for bounded execution time</a:t>
            </a:r>
            <a:endParaRPr/>
          </a:p>
        </p:txBody>
      </p:sp>
      <p:sp>
        <p:nvSpPr>
          <p:cNvPr id="168" name="Google Shape;168;p15"/>
          <p:cNvSpPr txBox="1"/>
          <p:nvPr/>
        </p:nvSpPr>
        <p:spPr>
          <a:xfrm>
            <a:off x="773430" y="2321867"/>
            <a:ext cx="7315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of Largest Problem Instance Solvable in 1 Hour</a:t>
            </a:r>
            <a:endParaRPr/>
          </a:p>
        </p:txBody>
      </p:sp>
      <p:pic>
        <p:nvPicPr>
          <p:cNvPr id="169" name="Google Shape;1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35932"/>
            <a:ext cx="8839199" cy="3607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type="title"/>
          </p:nvPr>
        </p:nvSpPr>
        <p:spPr>
          <a:xfrm>
            <a:off x="457200" y="274638"/>
            <a:ext cx="8229600" cy="1858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Maximum size of a solvable problem. </a:t>
            </a:r>
            <a:br>
              <a:rPr lang="en-US" sz="4000"/>
            </a:br>
            <a:r>
              <a:rPr lang="en-US" sz="3200"/>
              <a:t>A factor of 10 increase in machine speed corresponds to a factor of 20 increase in time.</a:t>
            </a:r>
            <a:endParaRPr/>
          </a:p>
        </p:txBody>
      </p:sp>
      <p:pic>
        <p:nvPicPr>
          <p:cNvPr id="175" name="Google Shape;1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0"/>
            <a:ext cx="8839200" cy="3518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304800" y="228600"/>
            <a:ext cx="83820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Characterize the complexity of algorithms in general so that we can deduce how they might perform when run on unforeseen instances.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worst-case complexity of algorithms = the worst (greatest) complexity of that algorithm, over all valid inputs to the algorithm.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worst case time complexity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worst case space complexity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457200" y="381000"/>
            <a:ext cx="84582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i="1" lang="en-US" sz="2720"/>
              <a:t>Best case running time</a:t>
            </a:r>
            <a:r>
              <a:rPr lang="en-US" sz="2720"/>
              <a:t>: minimum number of steps. For example, when sorting a sequence of numbers using insertion-sort and the sequence is already sorted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i="1" lang="en-US" sz="2720"/>
              <a:t>Worst-case running time</a:t>
            </a:r>
            <a:r>
              <a:rPr lang="en-US" sz="2720"/>
              <a:t>: maximum number of steps. For example, when sorting a sequence of numbers using insertion-sort and the sequence is reversely sorted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i="1" lang="en-US" sz="2720"/>
              <a:t>Average case running time</a:t>
            </a:r>
            <a:r>
              <a:rPr lang="en-US" sz="2720"/>
              <a:t>: the input is chosen at random, the average number of steps.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The worst-case running time of an algorithm is an </a:t>
            </a:r>
            <a:r>
              <a:rPr i="1" lang="en-US" sz="2720"/>
              <a:t>upper bound</a:t>
            </a:r>
            <a:r>
              <a:rPr lang="en-US" sz="2720"/>
              <a:t> on the running time for any input.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The average case running time is often as bad as the worst-case running time. E.g. insertion sort has a quadratic time for both, and a linear time for best case.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Expected running time is defined for randomized algorithms.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152400" y="304800"/>
            <a:ext cx="8763000" cy="6248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90" r="-1389" t="-253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3810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Terminology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9144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A (computational) </a:t>
            </a:r>
            <a:r>
              <a:rPr b="1" lang="en-US" sz="2480"/>
              <a:t>problem</a:t>
            </a:r>
            <a:r>
              <a:rPr lang="en-US" sz="2480"/>
              <a:t> describes what we want to compute.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It is defined by a type of input and a type of output, where any input and output may be represented by a finite digital data structure. </a:t>
            </a:r>
            <a:endParaRPr sz="2170"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The definition of the problem may introduce mathematical variables whose scope is limited to that problem definition.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Notation: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2480"/>
              <a:t>The </a:t>
            </a:r>
            <a:r>
              <a:rPr i="1" lang="en-US" sz="2480"/>
              <a:t>&lt;problem name&gt; </a:t>
            </a:r>
            <a:r>
              <a:rPr lang="en-US" sz="2480"/>
              <a:t>problem is: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b="1" lang="en-US" sz="2480"/>
              <a:t>input</a:t>
            </a:r>
            <a:r>
              <a:rPr lang="en-US" sz="2480"/>
              <a:t>: &lt;definition of input objects&gt;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b="1" lang="en-US" sz="2480"/>
              <a:t>Output</a:t>
            </a:r>
            <a:r>
              <a:rPr lang="en-US" sz="2480"/>
              <a:t>: &lt;definition of output objects&gt;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Example: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2480"/>
              <a:t>The </a:t>
            </a:r>
            <a:r>
              <a:rPr i="1" lang="en-US" sz="2480"/>
              <a:t>minimum</a:t>
            </a:r>
            <a:r>
              <a:rPr lang="en-US" sz="2480"/>
              <a:t> problem is: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b="1" lang="en-US" sz="2480"/>
              <a:t>input</a:t>
            </a:r>
            <a:r>
              <a:rPr lang="en-US" sz="2480"/>
              <a:t>: a list L of n &gt; 0 comparable objects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b="1" lang="en-US" sz="2480"/>
              <a:t>output</a:t>
            </a:r>
            <a:r>
              <a:rPr lang="en-US" sz="2480"/>
              <a:t>: the least element in 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Being digital: From Pebbles to Logarithms</a:t>
            </a:r>
            <a:endParaRPr/>
          </a:p>
        </p:txBody>
      </p:sp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703" r="0" t="-246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457200" y="228600"/>
            <a:ext cx="82296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Your 100 dollar coins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OOOOOOOOOOOOOOOOOOOOOOOOO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OOOOOOOOOOOOOOOOOOOOOOOOO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OOOOOOOOOOOOOOOOOOOOOOOOO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OOOOOOOOOOOOOOOOOOOOOOOOO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which is 100 “O” symbols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a checking/savings account such an amount will be stored digitally as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1100100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using only 7 symbols since [LOG_2 100] = 7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457200" y="14514"/>
            <a:ext cx="8229600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Order of Growth or Rate of Growth</a:t>
            </a:r>
            <a:endParaRPr/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152400" y="762000"/>
            <a:ext cx="89916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time complexity of an algorithm is measured in terms of its growth rate (i.e. order) as a function of input size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Sometimes computing the exact running time is not worth the effort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Ex.: Alg. for finding the smallest number in an array a[ ] of size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Algorithm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</a:t>
            </a:r>
            <a:r>
              <a:rPr lang="en-US" sz="2400" u="sng"/>
              <a:t>Input</a:t>
            </a:r>
            <a:r>
              <a:rPr lang="en-US" sz="2400"/>
              <a:t>: Integer array a[ ] of size n (</a:t>
            </a:r>
            <a:r>
              <a:rPr lang="en-US" sz="2000"/>
              <a:t> input size of the above algorithm is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n)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</a:t>
            </a:r>
            <a:r>
              <a:rPr lang="en-US" sz="2400" u="sng"/>
              <a:t>Output</a:t>
            </a:r>
            <a:r>
              <a:rPr lang="en-US" sz="2400"/>
              <a:t>: Smallest entry in a[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int small = a[0]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for i=1 to n-1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if (a[i] &lt; small) then small = a[i]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output small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execution time is proportional to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400"/>
              <a:t>, the size of the input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Hence the execution time of Algorithm 1 is linear i.e.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r>
              <a:rPr lang="en-US" sz="2400"/>
              <a:t>(“Big-Oh of n”)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381000" y="2286000"/>
            <a:ext cx="8686800" cy="2514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152400" y="762000"/>
            <a:ext cx="89916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will define notation O (“Big-Oh”) soon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are two simplifying assumptions that we make when analyzing the running time of an algorithm</a:t>
            </a:r>
            <a:endParaRPr/>
          </a:p>
          <a:p>
            <a:pPr indent="0" lvl="2" marL="800100" rtl="0" algn="l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 sz="3300"/>
              <a:t>1. Constants are ignored</a:t>
            </a:r>
            <a:endParaRPr/>
          </a:p>
          <a:p>
            <a:pPr indent="0" lvl="2" marL="800100" rtl="0" algn="l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 sz="3300"/>
              <a:t>2. Only the leading term is considered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solution that takes constant time has r.t. of O(1).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algorithm A is more efficient than another algorithm B  if the w.c.r.t of A has a lower order of growth. Examples: n, log(n), n</a:t>
            </a:r>
            <a:r>
              <a:rPr baseline="30000" lang="en-US"/>
              <a:t>2</a:t>
            </a:r>
            <a:r>
              <a:rPr lang="en-US"/>
              <a:t>, n</a:t>
            </a:r>
            <a:r>
              <a:rPr baseline="30000" lang="en-US"/>
              <a:t>2</a:t>
            </a:r>
            <a:r>
              <a:rPr lang="en-US"/>
              <a:t>log(n), n</a:t>
            </a:r>
            <a:r>
              <a:rPr baseline="30000" lang="en-US"/>
              <a:t>3</a:t>
            </a:r>
            <a:r>
              <a:rPr lang="en-US"/>
              <a:t>, n</a:t>
            </a:r>
            <a:r>
              <a:rPr baseline="30000" lang="en-US"/>
              <a:t>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368" y="814137"/>
            <a:ext cx="8101263" cy="522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idx="1" type="body"/>
          </p:nvPr>
        </p:nvSpPr>
        <p:spPr>
          <a:xfrm>
            <a:off x="457200" y="304800"/>
            <a:ext cx="82296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</a:t>
            </a:r>
            <a:r>
              <a:rPr i="1" lang="en-US" sz="2960"/>
              <a:t>problem instance </a:t>
            </a:r>
            <a:r>
              <a:rPr lang="en-US" sz="2960"/>
              <a:t>(or an </a:t>
            </a:r>
            <a:r>
              <a:rPr i="1" lang="en-US" sz="2960"/>
              <a:t>instance</a:t>
            </a:r>
            <a:r>
              <a:rPr lang="en-US" sz="2960"/>
              <a:t>) = a specific, concrete input to a problem.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Ex: lists [7, 2, 1, 9] is an instance of the minimum problem, as is [1, 2]; empty list [] is not a valid instance of that problem since the problem’s input statement requires that n &gt; 0.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</a:t>
            </a:r>
            <a:r>
              <a:rPr i="1" lang="en-US" sz="2960"/>
              <a:t>process</a:t>
            </a:r>
            <a:r>
              <a:rPr lang="en-US" sz="2960"/>
              <a:t> is a series of actions directed to some end.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Algorithm</a:t>
            </a:r>
            <a:r>
              <a:rPr lang="en-US" sz="2960"/>
              <a:t> = an ordered sequence of finite number of steps – each of which can be executed in finite time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Example of algorithms: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Algorithm for adding two integers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Algorithm for finding the shortest path in a network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Algorithm to search for an article on the web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Remarks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can be more than one algorithm to solve a given problem.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Sorting problem can be solved by using any of the following algorithms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Insertion sort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Heap sort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Quick sort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Pseudocode</a:t>
            </a:r>
            <a:endParaRPr/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457200" y="1143001"/>
            <a:ext cx="82296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Pseudocode</a:t>
            </a:r>
            <a:r>
              <a:rPr lang="en-US"/>
              <a:t> = a human-readable format for communicating algorithms that may include code-like syntax, math notation, and prose.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Pseudocode is similar to program source code in a language such as C or Java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pseudocode for </a:t>
            </a:r>
            <a:r>
              <a:rPr i="1" lang="en-US"/>
              <a:t>minimum</a:t>
            </a:r>
            <a:r>
              <a:rPr lang="en-US"/>
              <a:t> problem is:</a:t>
            </a:r>
            <a:endParaRPr/>
          </a:p>
        </p:txBody>
      </p:sp>
      <p:graphicFrame>
        <p:nvGraphicFramePr>
          <p:cNvPr id="109" name="Google Shape;109;p5"/>
          <p:cNvGraphicFramePr/>
          <p:nvPr/>
        </p:nvGraphicFramePr>
        <p:xfrm>
          <a:off x="4572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{A7FC1989-3B97-4AED-8A09-8B91543FA39F}</a:tableStyleId>
              </a:tblPr>
              <a:tblGrid>
                <a:gridCol w="8305800"/>
              </a:tblGrid>
              <a:tr h="182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cap="none" strike="noStrike"/>
                        <a:t>Let min = first element of L (there is one since n &gt; 0)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cap="none" strike="noStrike"/>
                        <a:t>For each element in L do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cap="none" strike="noStrike"/>
                        <a:t>     if (min &gt; element) then let min = element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cap="none" strike="noStrike"/>
                        <a:t>Return min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Implementations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914400"/>
            <a:ext cx="8229600" cy="2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An </a:t>
            </a:r>
            <a:r>
              <a:rPr i="1" lang="en-US" sz="2480"/>
              <a:t>implementation</a:t>
            </a:r>
            <a:r>
              <a:rPr lang="en-US" sz="2480"/>
              <a:t> of an algorithm is executable computer code that follows the process defined by the algorithm.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A computer program describes one particular way of computing a solution to a problem.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A computer program does not truly solve a problem unless it terminates on all inputs, and produces a correct answer.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Ex: implementation in C++</a:t>
            </a:r>
            <a:endParaRPr/>
          </a:p>
        </p:txBody>
      </p:sp>
      <p:graphicFrame>
        <p:nvGraphicFramePr>
          <p:cNvPr id="116" name="Google Shape;116;p6"/>
          <p:cNvGraphicFramePr/>
          <p:nvPr/>
        </p:nvGraphicFramePr>
        <p:xfrm>
          <a:off x="2133600" y="38252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{A7FC1989-3B97-4AED-8A09-8B91543FA39F}</a:tableStyleId>
              </a:tblPr>
              <a:tblGrid>
                <a:gridCol w="4267200"/>
              </a:tblGrid>
              <a:tr h="182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float min;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int i;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min = L[0];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for (i=1; i &lt; n; i++)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     if (min &gt; L[i])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            min = L[i];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return min;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152400" y="0"/>
            <a:ext cx="8991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/>
              <a:t>How to measure the quality of an algorithm</a:t>
            </a:r>
            <a:endParaRPr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228600" y="9906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Quality of an algorithm is measured in terms of the resources it consumes when it is executed on a computer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Example of such resources: memory, communication bandwidth, processor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 interest in this class are the execution (processor) time and the memory need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Shorter the execution time, better the quality of the algorithm – </a:t>
            </a:r>
            <a:r>
              <a:rPr i="1" lang="en-US"/>
              <a:t>time complexity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Smaller the amount of memory needed for execution, better the quality of the algorithm – </a:t>
            </a:r>
            <a:r>
              <a:rPr i="1" lang="en-US"/>
              <a:t>space complexity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304800" y="304800"/>
            <a:ext cx="83820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i="1" lang="en-US"/>
              <a:t>complexity</a:t>
            </a:r>
            <a:r>
              <a:rPr lang="en-US"/>
              <a:t> of an algorithm A, with respect to a specific instance I and resource R, is a non-negative real number representing the amount R that is consumed by A when run on I.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 would be nice to quantify the ease-of-understanding of an algorithm. But this issue is not discussed in algorithm textbooks.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 is not useful to measure the execution time of an algorithm in absolute terms (like 10 sec, 30 μ sec, 1 hr, etc.) since the execution time depends on the processor’s speed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381000" y="381000"/>
            <a:ext cx="8382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measure the algorithm on a universal model of computation called RAM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model of computation and implementation is the </a:t>
            </a:r>
            <a:r>
              <a:rPr b="1" lang="en-US"/>
              <a:t>RAM</a:t>
            </a:r>
            <a:r>
              <a:rPr lang="en-US"/>
              <a:t> (random access machine) model: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one memory (infinite),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one processor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instructions are executed sequentially. The instructions are simple: assignment, addition, multiplication, comparison, etc.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 parallel computation, the model is called </a:t>
            </a:r>
            <a:r>
              <a:rPr b="1" lang="en-US"/>
              <a:t>PRAM</a:t>
            </a:r>
            <a:r>
              <a:rPr lang="en-US"/>
              <a:t> (parallel random-access machine) model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2013-08-26T06:32:24Z</dcterms:created>
  <dc:creator>Doina Bein</dc:creator>
</cp:coreProperties>
</file>