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40"/>
  </p:handoutMasterIdLst>
  <p:sldIdLst>
    <p:sldId id="348" r:id="rId2"/>
    <p:sldId id="351" r:id="rId3"/>
    <p:sldId id="352" r:id="rId4"/>
    <p:sldId id="353" r:id="rId5"/>
    <p:sldId id="349" r:id="rId6"/>
    <p:sldId id="350" r:id="rId7"/>
    <p:sldId id="355" r:id="rId8"/>
    <p:sldId id="340" r:id="rId9"/>
    <p:sldId id="341" r:id="rId10"/>
    <p:sldId id="342" r:id="rId11"/>
    <p:sldId id="343" r:id="rId12"/>
    <p:sldId id="344" r:id="rId13"/>
    <p:sldId id="345" r:id="rId14"/>
    <p:sldId id="363" r:id="rId15"/>
    <p:sldId id="346" r:id="rId16"/>
    <p:sldId id="359" r:id="rId17"/>
    <p:sldId id="360" r:id="rId18"/>
    <p:sldId id="347" r:id="rId19"/>
    <p:sldId id="379" r:id="rId20"/>
    <p:sldId id="358" r:id="rId21"/>
    <p:sldId id="368" r:id="rId22"/>
    <p:sldId id="369" r:id="rId23"/>
    <p:sldId id="370" r:id="rId24"/>
    <p:sldId id="371" r:id="rId25"/>
    <p:sldId id="365" r:id="rId26"/>
    <p:sldId id="366" r:id="rId27"/>
    <p:sldId id="357" r:id="rId28"/>
    <p:sldId id="372" r:id="rId29"/>
    <p:sldId id="373" r:id="rId30"/>
    <p:sldId id="374" r:id="rId31"/>
    <p:sldId id="375" r:id="rId32"/>
    <p:sldId id="376" r:id="rId33"/>
    <p:sldId id="377" r:id="rId34"/>
    <p:sldId id="378" r:id="rId35"/>
    <p:sldId id="361" r:id="rId36"/>
    <p:sldId id="367" r:id="rId37"/>
    <p:sldId id="362" r:id="rId38"/>
    <p:sldId id="364" r:id="rId39"/>
  </p:sldIdLst>
  <p:sldSz cx="9144000" cy="6858000" type="screen4x3"/>
  <p:notesSz cx="9309100" cy="7023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oina Bein" initials="DB" lastIdx="5"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92"/>
    <p:restoredTop sz="93182"/>
  </p:normalViewPr>
  <p:slideViewPr>
    <p:cSldViewPr>
      <p:cViewPr varScale="1">
        <p:scale>
          <a:sx n="77" d="100"/>
          <a:sy n="77" d="100"/>
        </p:scale>
        <p:origin x="850"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3943" cy="35237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5273003" y="0"/>
            <a:ext cx="4033943" cy="352375"/>
          </a:xfrm>
          <a:prstGeom prst="rect">
            <a:avLst/>
          </a:prstGeom>
        </p:spPr>
        <p:txBody>
          <a:bodyPr vert="horz" lIns="93324" tIns="46662" rIns="93324" bIns="46662" rtlCol="0"/>
          <a:lstStyle>
            <a:lvl1pPr algn="r">
              <a:defRPr sz="1200"/>
            </a:lvl1pPr>
          </a:lstStyle>
          <a:p>
            <a:fld id="{9B882D52-C8E4-4B07-9F65-36779A56E5A3}" type="datetimeFigureOut">
              <a:rPr lang="en-US" smtClean="0"/>
              <a:t>1/27/2020</a:t>
            </a:fld>
            <a:endParaRPr lang="en-US"/>
          </a:p>
        </p:txBody>
      </p:sp>
      <p:sp>
        <p:nvSpPr>
          <p:cNvPr id="4" name="Footer Placeholder 3"/>
          <p:cNvSpPr>
            <a:spLocks noGrp="1"/>
          </p:cNvSpPr>
          <p:nvPr>
            <p:ph type="ftr" sz="quarter" idx="2"/>
          </p:nvPr>
        </p:nvSpPr>
        <p:spPr>
          <a:xfrm>
            <a:off x="0" y="6670726"/>
            <a:ext cx="4033943" cy="352374"/>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5273003" y="6670726"/>
            <a:ext cx="4033943" cy="352374"/>
          </a:xfrm>
          <a:prstGeom prst="rect">
            <a:avLst/>
          </a:prstGeom>
        </p:spPr>
        <p:txBody>
          <a:bodyPr vert="horz" lIns="93324" tIns="46662" rIns="93324" bIns="46662" rtlCol="0" anchor="b"/>
          <a:lstStyle>
            <a:lvl1pPr algn="r">
              <a:defRPr sz="1200"/>
            </a:lvl1pPr>
          </a:lstStyle>
          <a:p>
            <a:fld id="{5F4F8CF7-BC67-451D-82F0-446A8E0417EB}" type="slidenum">
              <a:rPr lang="en-US" smtClean="0"/>
              <a:t>‹#›</a:t>
            </a:fld>
            <a:endParaRPr lang="en-US"/>
          </a:p>
        </p:txBody>
      </p:sp>
    </p:spTree>
    <p:extLst>
      <p:ext uri="{BB962C8B-B14F-4D97-AF65-F5344CB8AC3E}">
        <p14:creationId xmlns:p14="http://schemas.microsoft.com/office/powerpoint/2010/main" val="264288750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737ACCD-77F7-4AB2-BE55-99CBE6590CC1}"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13169-6B08-477D-9700-1BEA5F0B4798}" type="slidenum">
              <a:rPr lang="en-US" smtClean="0"/>
              <a:t>‹#›</a:t>
            </a:fld>
            <a:endParaRPr lang="en-US"/>
          </a:p>
        </p:txBody>
      </p:sp>
    </p:spTree>
    <p:extLst>
      <p:ext uri="{BB962C8B-B14F-4D97-AF65-F5344CB8AC3E}">
        <p14:creationId xmlns:p14="http://schemas.microsoft.com/office/powerpoint/2010/main" val="3746703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37ACCD-77F7-4AB2-BE55-99CBE6590CC1}"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13169-6B08-477D-9700-1BEA5F0B4798}" type="slidenum">
              <a:rPr lang="en-US" smtClean="0"/>
              <a:t>‹#›</a:t>
            </a:fld>
            <a:endParaRPr lang="en-US"/>
          </a:p>
        </p:txBody>
      </p:sp>
    </p:spTree>
    <p:extLst>
      <p:ext uri="{BB962C8B-B14F-4D97-AF65-F5344CB8AC3E}">
        <p14:creationId xmlns:p14="http://schemas.microsoft.com/office/powerpoint/2010/main" val="3212645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37ACCD-77F7-4AB2-BE55-99CBE6590CC1}"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13169-6B08-477D-9700-1BEA5F0B4798}" type="slidenum">
              <a:rPr lang="en-US" smtClean="0"/>
              <a:t>‹#›</a:t>
            </a:fld>
            <a:endParaRPr lang="en-US"/>
          </a:p>
        </p:txBody>
      </p:sp>
    </p:spTree>
    <p:extLst>
      <p:ext uri="{BB962C8B-B14F-4D97-AF65-F5344CB8AC3E}">
        <p14:creationId xmlns:p14="http://schemas.microsoft.com/office/powerpoint/2010/main" val="781397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37ACCD-77F7-4AB2-BE55-99CBE6590CC1}"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13169-6B08-477D-9700-1BEA5F0B4798}" type="slidenum">
              <a:rPr lang="en-US" smtClean="0"/>
              <a:t>‹#›</a:t>
            </a:fld>
            <a:endParaRPr lang="en-US"/>
          </a:p>
        </p:txBody>
      </p:sp>
    </p:spTree>
    <p:extLst>
      <p:ext uri="{BB962C8B-B14F-4D97-AF65-F5344CB8AC3E}">
        <p14:creationId xmlns:p14="http://schemas.microsoft.com/office/powerpoint/2010/main" val="2479873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37ACCD-77F7-4AB2-BE55-99CBE6590CC1}"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13169-6B08-477D-9700-1BEA5F0B4798}" type="slidenum">
              <a:rPr lang="en-US" smtClean="0"/>
              <a:t>‹#›</a:t>
            </a:fld>
            <a:endParaRPr lang="en-US"/>
          </a:p>
        </p:txBody>
      </p:sp>
    </p:spTree>
    <p:extLst>
      <p:ext uri="{BB962C8B-B14F-4D97-AF65-F5344CB8AC3E}">
        <p14:creationId xmlns:p14="http://schemas.microsoft.com/office/powerpoint/2010/main" val="2162413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37ACCD-77F7-4AB2-BE55-99CBE6590CC1}"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413169-6B08-477D-9700-1BEA5F0B4798}" type="slidenum">
              <a:rPr lang="en-US" smtClean="0"/>
              <a:t>‹#›</a:t>
            </a:fld>
            <a:endParaRPr lang="en-US"/>
          </a:p>
        </p:txBody>
      </p:sp>
    </p:spTree>
    <p:extLst>
      <p:ext uri="{BB962C8B-B14F-4D97-AF65-F5344CB8AC3E}">
        <p14:creationId xmlns:p14="http://schemas.microsoft.com/office/powerpoint/2010/main" val="2002739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737ACCD-77F7-4AB2-BE55-99CBE6590CC1}" type="datetimeFigureOut">
              <a:rPr lang="en-US" smtClean="0"/>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413169-6B08-477D-9700-1BEA5F0B4798}" type="slidenum">
              <a:rPr lang="en-US" smtClean="0"/>
              <a:t>‹#›</a:t>
            </a:fld>
            <a:endParaRPr lang="en-US"/>
          </a:p>
        </p:txBody>
      </p:sp>
    </p:spTree>
    <p:extLst>
      <p:ext uri="{BB962C8B-B14F-4D97-AF65-F5344CB8AC3E}">
        <p14:creationId xmlns:p14="http://schemas.microsoft.com/office/powerpoint/2010/main" val="2497112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737ACCD-77F7-4AB2-BE55-99CBE6590CC1}" type="datetimeFigureOut">
              <a:rPr lang="en-US" smtClean="0"/>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413169-6B08-477D-9700-1BEA5F0B4798}" type="slidenum">
              <a:rPr lang="en-US" smtClean="0"/>
              <a:t>‹#›</a:t>
            </a:fld>
            <a:endParaRPr lang="en-US"/>
          </a:p>
        </p:txBody>
      </p:sp>
    </p:spTree>
    <p:extLst>
      <p:ext uri="{BB962C8B-B14F-4D97-AF65-F5344CB8AC3E}">
        <p14:creationId xmlns:p14="http://schemas.microsoft.com/office/powerpoint/2010/main" val="600423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37ACCD-77F7-4AB2-BE55-99CBE6590CC1}" type="datetimeFigureOut">
              <a:rPr lang="en-US" smtClean="0"/>
              <a:t>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413169-6B08-477D-9700-1BEA5F0B4798}" type="slidenum">
              <a:rPr lang="en-US" smtClean="0"/>
              <a:t>‹#›</a:t>
            </a:fld>
            <a:endParaRPr lang="en-US"/>
          </a:p>
        </p:txBody>
      </p:sp>
    </p:spTree>
    <p:extLst>
      <p:ext uri="{BB962C8B-B14F-4D97-AF65-F5344CB8AC3E}">
        <p14:creationId xmlns:p14="http://schemas.microsoft.com/office/powerpoint/2010/main" val="2090521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37ACCD-77F7-4AB2-BE55-99CBE6590CC1}"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413169-6B08-477D-9700-1BEA5F0B4798}" type="slidenum">
              <a:rPr lang="en-US" smtClean="0"/>
              <a:t>‹#›</a:t>
            </a:fld>
            <a:endParaRPr lang="en-US"/>
          </a:p>
        </p:txBody>
      </p:sp>
    </p:spTree>
    <p:extLst>
      <p:ext uri="{BB962C8B-B14F-4D97-AF65-F5344CB8AC3E}">
        <p14:creationId xmlns:p14="http://schemas.microsoft.com/office/powerpoint/2010/main" val="3534827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37ACCD-77F7-4AB2-BE55-99CBE6590CC1}"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413169-6B08-477D-9700-1BEA5F0B4798}" type="slidenum">
              <a:rPr lang="en-US" smtClean="0"/>
              <a:t>‹#›</a:t>
            </a:fld>
            <a:endParaRPr lang="en-US"/>
          </a:p>
        </p:txBody>
      </p:sp>
    </p:spTree>
    <p:extLst>
      <p:ext uri="{BB962C8B-B14F-4D97-AF65-F5344CB8AC3E}">
        <p14:creationId xmlns:p14="http://schemas.microsoft.com/office/powerpoint/2010/main" val="3261806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37ACCD-77F7-4AB2-BE55-99CBE6590CC1}" type="datetimeFigureOut">
              <a:rPr lang="en-US" smtClean="0"/>
              <a:t>1/27/2020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413169-6B08-477D-9700-1BEA5F0B4798}" type="slidenum">
              <a:rPr lang="en-US" smtClean="0"/>
              <a:t>‹#›</a:t>
            </a:fld>
            <a:endParaRPr lang="en-US"/>
          </a:p>
        </p:txBody>
      </p:sp>
    </p:spTree>
    <p:extLst>
      <p:ext uri="{BB962C8B-B14F-4D97-AF65-F5344CB8AC3E}">
        <p14:creationId xmlns:p14="http://schemas.microsoft.com/office/powerpoint/2010/main" val="1067788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1"/>
            <a:ext cx="7772400" cy="2381250"/>
          </a:xfrm>
        </p:spPr>
        <p:txBody>
          <a:bodyPr>
            <a:normAutofit/>
          </a:bodyPr>
          <a:lstStyle/>
          <a:p>
            <a:r>
              <a:rPr lang="en-US" dirty="0"/>
              <a:t>CPSC 535: Advanced Algorithms</a:t>
            </a:r>
          </a:p>
        </p:txBody>
      </p:sp>
      <p:sp>
        <p:nvSpPr>
          <p:cNvPr id="3" name="Subtitle 2"/>
          <p:cNvSpPr>
            <a:spLocks noGrp="1"/>
          </p:cNvSpPr>
          <p:nvPr>
            <p:ph type="subTitle" idx="1"/>
          </p:nvPr>
        </p:nvSpPr>
        <p:spPr>
          <a:xfrm>
            <a:off x="914400" y="3886200"/>
            <a:ext cx="7391400" cy="1752600"/>
          </a:xfrm>
        </p:spPr>
        <p:txBody>
          <a:bodyPr/>
          <a:lstStyle/>
          <a:p>
            <a:r>
              <a:rPr lang="en-US" dirty="0"/>
              <a:t>Instructor: Dr. </a:t>
            </a:r>
            <a:r>
              <a:rPr lang="en-US" dirty="0" err="1"/>
              <a:t>Doina</a:t>
            </a:r>
            <a:r>
              <a:rPr lang="en-US" dirty="0"/>
              <a:t> </a:t>
            </a:r>
            <a:r>
              <a:rPr lang="en-US" dirty="0" err="1"/>
              <a:t>Bein</a:t>
            </a:r>
            <a:endParaRPr lang="en-US" dirty="0"/>
          </a:p>
        </p:txBody>
      </p:sp>
    </p:spTree>
    <p:extLst>
      <p:ext uri="{BB962C8B-B14F-4D97-AF65-F5344CB8AC3E}">
        <p14:creationId xmlns:p14="http://schemas.microsoft.com/office/powerpoint/2010/main" val="1686073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228600"/>
                <a:ext cx="8763000" cy="6400800"/>
              </a:xfrm>
            </p:spPr>
            <p:txBody>
              <a:bodyPr>
                <a:normAutofit/>
              </a:bodyPr>
              <a:lstStyle/>
              <a:p>
                <a:r>
                  <a:rPr lang="en-US" dirty="0"/>
                  <a:t>Example 2: Show that </a:t>
                </a:r>
                <a14:m>
                  <m:oMath xmlns:m="http://schemas.openxmlformats.org/officeDocument/2006/math">
                    <m:r>
                      <a:rPr lang="en-US" b="0" i="1" smtClean="0">
                        <a:latin typeface="Cambria Math"/>
                      </a:rPr>
                      <m:t>10</m:t>
                    </m:r>
                    <m:r>
                      <a:rPr lang="en-US" b="0" i="1" smtClean="0">
                        <a:latin typeface="Cambria Math"/>
                      </a:rPr>
                      <m:t>𝑛</m:t>
                    </m:r>
                    <m:r>
                      <a:rPr lang="en-US" b="0" i="1" smtClean="0">
                        <a:latin typeface="Cambria Math"/>
                      </a:rPr>
                      <m:t>+100∈</m:t>
                    </m:r>
                    <m:r>
                      <a:rPr lang="en-US" b="0" i="1" smtClean="0">
                        <a:latin typeface="Cambria Math"/>
                      </a:rPr>
                      <m:t>𝑂</m:t>
                    </m:r>
                    <m:r>
                      <a:rPr lang="en-US" b="0" i="1" smtClean="0">
                        <a:latin typeface="Cambria Math"/>
                      </a:rPr>
                      <m:t>(</m:t>
                    </m:r>
                    <m:r>
                      <a:rPr lang="en-US" b="0" i="1" smtClean="0">
                        <a:latin typeface="Cambria Math"/>
                      </a:rPr>
                      <m:t>𝑛</m:t>
                    </m:r>
                    <m:r>
                      <a:rPr lang="en-US" b="0" i="1" smtClean="0">
                        <a:latin typeface="Cambria Math"/>
                      </a:rPr>
                      <m:t>)</m:t>
                    </m:r>
                  </m:oMath>
                </a14:m>
                <a:endParaRPr lang="en-US" dirty="0"/>
              </a:p>
              <a:p>
                <a:pPr marL="0" indent="0">
                  <a:buNone/>
                </a:pPr>
                <a:r>
                  <a:rPr lang="en-US" dirty="0"/>
                  <a:t>Have </a:t>
                </a:r>
                <a14:m>
                  <m:oMath xmlns:m="http://schemas.openxmlformats.org/officeDocument/2006/math">
                    <m:r>
                      <a:rPr lang="en-US" b="0" i="1" smtClean="0">
                        <a:latin typeface="Cambria Math"/>
                      </a:rPr>
                      <m:t>𝑓</m:t>
                    </m:r>
                    <m:d>
                      <m:dPr>
                        <m:ctrlPr>
                          <a:rPr lang="en-US" i="1">
                            <a:latin typeface="Cambria Math" panose="02040503050406030204" pitchFamily="18" charset="0"/>
                          </a:rPr>
                        </m:ctrlPr>
                      </m:dPr>
                      <m:e>
                        <m:r>
                          <a:rPr lang="en-US" i="1">
                            <a:latin typeface="Cambria Math"/>
                          </a:rPr>
                          <m:t>𝑛</m:t>
                        </m:r>
                      </m:e>
                    </m:d>
                    <m:r>
                      <a:rPr lang="en-US" i="1">
                        <a:latin typeface="Cambria Math"/>
                      </a:rPr>
                      <m:t>=10</m:t>
                    </m:r>
                    <m:r>
                      <a:rPr lang="en-US" i="1">
                        <a:latin typeface="Cambria Math"/>
                      </a:rPr>
                      <m:t>𝑛</m:t>
                    </m:r>
                    <m:r>
                      <a:rPr lang="en-US" i="1">
                        <a:latin typeface="Cambria Math"/>
                      </a:rPr>
                      <m:t>+100</m:t>
                    </m:r>
                  </m:oMath>
                </a14:m>
                <a:r>
                  <a:rPr lang="en-US" dirty="0"/>
                  <a:t> and </a:t>
                </a:r>
                <a14:m>
                  <m:oMath xmlns:m="http://schemas.openxmlformats.org/officeDocument/2006/math">
                    <m:r>
                      <a:rPr lang="en-US" b="0" i="1" smtClean="0">
                        <a:latin typeface="Cambria Math"/>
                      </a:rPr>
                      <m:t>𝑔</m:t>
                    </m:r>
                    <m:d>
                      <m:dPr>
                        <m:ctrlPr>
                          <a:rPr lang="en-US" i="1">
                            <a:latin typeface="Cambria Math" panose="02040503050406030204" pitchFamily="18" charset="0"/>
                          </a:rPr>
                        </m:ctrlPr>
                      </m:dPr>
                      <m:e>
                        <m:r>
                          <a:rPr lang="en-US" i="1">
                            <a:latin typeface="Cambria Math"/>
                          </a:rPr>
                          <m:t>𝑛</m:t>
                        </m:r>
                      </m:e>
                    </m:d>
                    <m:r>
                      <a:rPr lang="en-US" i="1">
                        <a:latin typeface="Cambria Math"/>
                      </a:rPr>
                      <m:t>=</m:t>
                    </m:r>
                    <m:r>
                      <a:rPr lang="en-US" i="1">
                        <a:latin typeface="Cambria Math"/>
                      </a:rPr>
                      <m:t>𝑛</m:t>
                    </m:r>
                  </m:oMath>
                </a14:m>
                <a:r>
                  <a:rPr lang="en-US" dirty="0"/>
                  <a:t>.</a:t>
                </a:r>
              </a:p>
              <a:p>
                <a:pPr marL="0" indent="0">
                  <a:buNone/>
                </a:pPr>
                <a14:m>
                  <m:oMath xmlns:m="http://schemas.openxmlformats.org/officeDocument/2006/math">
                    <m:r>
                      <a:rPr lang="en-US" i="1">
                        <a:latin typeface="Cambria Math"/>
                      </a:rPr>
                      <m:t>10</m:t>
                    </m:r>
                    <m:r>
                      <a:rPr lang="en-US" i="1">
                        <a:latin typeface="Cambria Math"/>
                      </a:rPr>
                      <m:t>𝑛</m:t>
                    </m:r>
                    <m:r>
                      <a:rPr lang="en-US" i="1">
                        <a:latin typeface="Cambria Math"/>
                      </a:rPr>
                      <m:t>+100≤</m:t>
                    </m:r>
                    <m:r>
                      <a:rPr lang="en-US" i="1">
                        <a:latin typeface="Cambria Math"/>
                        <a:ea typeface="Cambria Math"/>
                      </a:rPr>
                      <m:t>𝑐</m:t>
                    </m:r>
                    <m:r>
                      <a:rPr lang="en-US" i="1">
                        <a:latin typeface="Cambria Math"/>
                        <a:ea typeface="Cambria Math"/>
                      </a:rPr>
                      <m:t>∙</m:t>
                    </m:r>
                    <m:r>
                      <a:rPr lang="en-US" b="0" i="1" smtClean="0">
                        <a:latin typeface="Cambria Math"/>
                        <a:ea typeface="Cambria Math"/>
                      </a:rPr>
                      <m:t>𝑛</m:t>
                    </m:r>
                  </m:oMath>
                </a14:m>
                <a:r>
                  <a:rPr lang="en-US" dirty="0"/>
                  <a:t>, n ≥ n</a:t>
                </a:r>
                <a:r>
                  <a:rPr lang="en-US" baseline="-25000" dirty="0"/>
                  <a:t>0</a:t>
                </a:r>
              </a:p>
              <a:p>
                <a:pPr marL="0" indent="0">
                  <a:buNone/>
                </a:pPr>
                <a:r>
                  <a:rPr lang="en-US" dirty="0"/>
                  <a:t>Let us choose n</a:t>
                </a:r>
                <a:r>
                  <a:rPr lang="en-US" baseline="-25000" dirty="0"/>
                  <a:t>0 </a:t>
                </a:r>
                <a:r>
                  <a:rPr lang="en-US" dirty="0"/>
                  <a:t>= 1 and c = 110:</a:t>
                </a:r>
              </a:p>
              <a:p>
                <a:pPr marL="0" indent="0">
                  <a:buNone/>
                </a:pPr>
                <a14:m>
                  <m:oMath xmlns:m="http://schemas.openxmlformats.org/officeDocument/2006/math">
                    <m:r>
                      <a:rPr lang="en-US" i="1">
                        <a:latin typeface="Cambria Math"/>
                      </a:rPr>
                      <m:t>10</m:t>
                    </m:r>
                    <m:r>
                      <a:rPr lang="en-US" i="1">
                        <a:latin typeface="Cambria Math"/>
                      </a:rPr>
                      <m:t>𝑛</m:t>
                    </m:r>
                    <m:r>
                      <a:rPr lang="en-US" i="1">
                        <a:latin typeface="Cambria Math"/>
                      </a:rPr>
                      <m:t>+100≤110∙</m:t>
                    </m:r>
                    <m:r>
                      <a:rPr lang="en-US" i="1">
                        <a:latin typeface="Cambria Math"/>
                        <a:ea typeface="Cambria Math"/>
                      </a:rPr>
                      <m:t>𝑛</m:t>
                    </m:r>
                  </m:oMath>
                </a14:m>
                <a:r>
                  <a:rPr lang="en-US" dirty="0"/>
                  <a:t>, n ≥ 1</a:t>
                </a:r>
              </a:p>
              <a:p>
                <a:pPr marL="0" indent="0">
                  <a:buNone/>
                </a:pPr>
                <a14:m>
                  <m:oMath xmlns:m="http://schemas.openxmlformats.org/officeDocument/2006/math">
                    <m:r>
                      <a:rPr lang="en-US" i="1">
                        <a:latin typeface="Cambria Math"/>
                      </a:rPr>
                      <m:t>10</m:t>
                    </m:r>
                    <m:r>
                      <a:rPr lang="en-US" i="1">
                        <a:latin typeface="Cambria Math"/>
                      </a:rPr>
                      <m:t>𝑛</m:t>
                    </m:r>
                    <m:r>
                      <a:rPr lang="en-US" i="1">
                        <a:latin typeface="Cambria Math"/>
                      </a:rPr>
                      <m:t>+100≤10</m:t>
                    </m:r>
                    <m:r>
                      <a:rPr lang="en-US" i="1">
                        <a:latin typeface="Cambria Math"/>
                        <a:ea typeface="Cambria Math"/>
                      </a:rPr>
                      <m:t>𝑛</m:t>
                    </m:r>
                    <m:r>
                      <a:rPr lang="en-US" b="0" i="1" smtClean="0">
                        <a:latin typeface="Cambria Math"/>
                        <a:ea typeface="Cambria Math"/>
                      </a:rPr>
                      <m:t>+100</m:t>
                    </m:r>
                    <m:r>
                      <a:rPr lang="en-US" b="0" i="1" smtClean="0">
                        <a:latin typeface="Cambria Math"/>
                        <a:ea typeface="Cambria Math"/>
                      </a:rPr>
                      <m:t>𝑛</m:t>
                    </m:r>
                  </m:oMath>
                </a14:m>
                <a:r>
                  <a:rPr lang="en-US" dirty="0"/>
                  <a:t>, n ≥ 1</a:t>
                </a:r>
              </a:p>
              <a:p>
                <a:pPr marL="0" indent="0">
                  <a:buNone/>
                </a:pPr>
                <a:r>
                  <a:rPr lang="en-US" dirty="0"/>
                  <a:t>This is trivially true.</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228600"/>
                <a:ext cx="8763000" cy="6400800"/>
              </a:xfrm>
              <a:blipFill>
                <a:blip r:embed="rId2"/>
                <a:stretch>
                  <a:fillRect l="-1737" t="-990"/>
                </a:stretch>
              </a:blipFill>
            </p:spPr>
            <p:txBody>
              <a:bodyPr/>
              <a:lstStyle/>
              <a:p>
                <a:r>
                  <a:rPr lang="en-US">
                    <a:noFill/>
                  </a:rPr>
                  <a:t> </a:t>
                </a:r>
              </a:p>
            </p:txBody>
          </p:sp>
        </mc:Fallback>
      </mc:AlternateContent>
    </p:spTree>
    <p:extLst>
      <p:ext uri="{BB962C8B-B14F-4D97-AF65-F5344CB8AC3E}">
        <p14:creationId xmlns:p14="http://schemas.microsoft.com/office/powerpoint/2010/main" val="1081654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52400"/>
                <a:ext cx="8839200" cy="4525963"/>
              </a:xfrm>
            </p:spPr>
            <p:txBody>
              <a:bodyPr>
                <a:normAutofit/>
              </a:bodyPr>
              <a:lstStyle/>
              <a:p>
                <a:r>
                  <a:rPr lang="en-US" dirty="0"/>
                  <a:t>Example 3: Show that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5</m:t>
                        </m:r>
                        <m:r>
                          <a:rPr lang="en-US" b="0" i="1" smtClean="0">
                            <a:latin typeface="Cambria Math"/>
                          </a:rPr>
                          <m:t>𝑛</m:t>
                        </m:r>
                      </m:e>
                      <m:sup>
                        <m:r>
                          <a:rPr lang="en-US" b="0" i="1" smtClean="0">
                            <a:latin typeface="Cambria Math"/>
                          </a:rPr>
                          <m:t>3</m:t>
                        </m:r>
                      </m:sup>
                    </m:sSup>
                    <m:r>
                      <a:rPr lang="en-US" b="0" i="1" smtClean="0">
                        <a:latin typeface="Cambria Math"/>
                      </a:rPr>
                      <m:t>+100</m:t>
                    </m:r>
                    <m:r>
                      <a:rPr lang="en-US" b="0" i="1" smtClean="0">
                        <a:latin typeface="Cambria Math"/>
                      </a:rPr>
                      <m:t>𝑛</m:t>
                    </m:r>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𝑛</m:t>
                        </m:r>
                      </m:e>
                    </m:func>
                    <m:r>
                      <a:rPr lang="en-US" i="1">
                        <a:latin typeface="Cambria Math" panose="02040503050406030204" pitchFamily="18" charset="0"/>
                      </a:rPr>
                      <m:t>∈</m:t>
                    </m:r>
                    <m:r>
                      <a:rPr lang="en-US" b="0" i="1" smtClean="0">
                        <a:latin typeface="Cambria Math"/>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𝑛</m:t>
                            </m:r>
                          </m:e>
                          <m:sup>
                            <m:r>
                              <a:rPr lang="en-US" b="0" i="1" smtClean="0">
                                <a:latin typeface="Cambria Math"/>
                              </a:rPr>
                              <m:t>3</m:t>
                            </m:r>
                          </m:sup>
                        </m:sSup>
                      </m:e>
                    </m:d>
                  </m:oMath>
                </a14:m>
                <a:endParaRPr lang="en-US" dirty="0"/>
              </a:p>
              <a:p>
                <a:pPr marL="0" indent="0">
                  <a:buNone/>
                </a:pPr>
                <a14:m>
                  <m:oMath xmlns:m="http://schemas.openxmlformats.org/officeDocument/2006/math">
                    <m:sSup>
                      <m:sSupPr>
                        <m:ctrlPr>
                          <a:rPr lang="en-US" i="1">
                            <a:latin typeface="Cambria Math" panose="02040503050406030204" pitchFamily="18" charset="0"/>
                          </a:rPr>
                        </m:ctrlPr>
                      </m:sSupPr>
                      <m:e>
                        <m:r>
                          <a:rPr lang="en-US" i="1">
                            <a:latin typeface="Cambria Math"/>
                          </a:rPr>
                          <m:t>5</m:t>
                        </m:r>
                        <m:r>
                          <a:rPr lang="en-US" i="1">
                            <a:latin typeface="Cambria Math"/>
                          </a:rPr>
                          <m:t>𝑛</m:t>
                        </m:r>
                      </m:e>
                      <m:sup>
                        <m:r>
                          <a:rPr lang="en-US" i="1">
                            <a:latin typeface="Cambria Math"/>
                          </a:rPr>
                          <m:t>3</m:t>
                        </m:r>
                      </m:sup>
                    </m:sSup>
                    <m:r>
                      <a:rPr lang="en-US" i="1">
                        <a:latin typeface="Cambria Math"/>
                      </a:rPr>
                      <m:t>+100</m:t>
                    </m:r>
                    <m:r>
                      <a:rPr lang="en-US" i="1">
                        <a:latin typeface="Cambria Math"/>
                      </a:rPr>
                      <m:t>𝑛</m:t>
                    </m:r>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r>
                      <a:rPr lang="en-US" i="1" smtClean="0">
                        <a:latin typeface="Cambria Math"/>
                        <a:ea typeface="Cambria Math"/>
                      </a:rPr>
                      <m:t>≤</m:t>
                    </m:r>
                    <m:r>
                      <a:rPr lang="en-US" b="0" i="1" smtClean="0">
                        <a:latin typeface="Cambria Math"/>
                        <a:ea typeface="Cambria Math"/>
                      </a:rPr>
                      <m:t>105</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𝑛</m:t>
                        </m:r>
                      </m:e>
                      <m:sup>
                        <m:r>
                          <a:rPr lang="en-US" b="0" i="1" smtClean="0">
                            <a:latin typeface="Cambria Math"/>
                            <a:ea typeface="Cambria Math"/>
                          </a:rPr>
                          <m:t>3</m:t>
                        </m:r>
                      </m:sup>
                    </m:sSup>
                  </m:oMath>
                </a14:m>
                <a:r>
                  <a:rPr lang="en-US" dirty="0"/>
                  <a:t>, n ≥ 1</a:t>
                </a:r>
              </a:p>
              <a:p>
                <a:pPr marL="0" indent="0">
                  <a:buNone/>
                </a:pPr>
                <a:r>
                  <a:rPr lang="en-US" dirty="0"/>
                  <a:t>or, </a:t>
                </a:r>
                <a14:m>
                  <m:oMath xmlns:m="http://schemas.openxmlformats.org/officeDocument/2006/math">
                    <m:sSup>
                      <m:sSupPr>
                        <m:ctrlPr>
                          <a:rPr lang="en-US" i="1">
                            <a:latin typeface="Cambria Math" panose="02040503050406030204" pitchFamily="18" charset="0"/>
                          </a:rPr>
                        </m:ctrlPr>
                      </m:sSupPr>
                      <m:e>
                        <m:r>
                          <a:rPr lang="en-US" i="1">
                            <a:latin typeface="Cambria Math"/>
                          </a:rPr>
                          <m:t>5</m:t>
                        </m:r>
                        <m:r>
                          <a:rPr lang="en-US" i="1">
                            <a:latin typeface="Cambria Math"/>
                          </a:rPr>
                          <m:t>𝑛</m:t>
                        </m:r>
                      </m:e>
                      <m:sup>
                        <m:r>
                          <a:rPr lang="en-US" i="1">
                            <a:latin typeface="Cambria Math"/>
                          </a:rPr>
                          <m:t>3</m:t>
                        </m:r>
                      </m:sup>
                    </m:sSup>
                    <m:r>
                      <a:rPr lang="en-US" i="1">
                        <a:latin typeface="Cambria Math"/>
                      </a:rPr>
                      <m:t>+100</m:t>
                    </m:r>
                    <m:r>
                      <a:rPr lang="en-US" i="1">
                        <a:latin typeface="Cambria Math"/>
                      </a:rPr>
                      <m:t>𝑛</m:t>
                    </m:r>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r>
                      <a:rPr lang="en-US" i="1">
                        <a:latin typeface="Cambria Math"/>
                        <a:ea typeface="Cambria Math"/>
                      </a:rPr>
                      <m:t>≤5</m:t>
                    </m:r>
                    <m:sSup>
                      <m:sSupPr>
                        <m:ctrlPr>
                          <a:rPr lang="en-US" i="1">
                            <a:latin typeface="Cambria Math" panose="02040503050406030204" pitchFamily="18" charset="0"/>
                            <a:ea typeface="Cambria Math"/>
                          </a:rPr>
                        </m:ctrlPr>
                      </m:sSupPr>
                      <m:e>
                        <m:r>
                          <a:rPr lang="en-US" i="1">
                            <a:latin typeface="Cambria Math"/>
                            <a:ea typeface="Cambria Math"/>
                          </a:rPr>
                          <m:t>𝑛</m:t>
                        </m:r>
                      </m:e>
                      <m:sup>
                        <m:r>
                          <a:rPr lang="en-US" i="1">
                            <a:latin typeface="Cambria Math"/>
                            <a:ea typeface="Cambria Math"/>
                          </a:rPr>
                          <m:t>3</m:t>
                        </m:r>
                      </m:sup>
                    </m:sSup>
                    <m:r>
                      <a:rPr lang="en-US" b="0" i="1" smtClean="0">
                        <a:latin typeface="Cambria Math"/>
                        <a:ea typeface="Cambria Math"/>
                      </a:rPr>
                      <m:t>+100</m:t>
                    </m:r>
                    <m:sSup>
                      <m:sSupPr>
                        <m:ctrlPr>
                          <a:rPr lang="en-US" i="1">
                            <a:latin typeface="Cambria Math" panose="02040503050406030204" pitchFamily="18" charset="0"/>
                            <a:ea typeface="Cambria Math"/>
                          </a:rPr>
                        </m:ctrlPr>
                      </m:sSupPr>
                      <m:e>
                        <m:r>
                          <a:rPr lang="en-US" i="1">
                            <a:latin typeface="Cambria Math"/>
                            <a:ea typeface="Cambria Math"/>
                          </a:rPr>
                          <m:t>𝑛</m:t>
                        </m:r>
                      </m:e>
                      <m:sup>
                        <m:r>
                          <a:rPr lang="en-US" i="1">
                            <a:latin typeface="Cambria Math"/>
                            <a:ea typeface="Cambria Math"/>
                          </a:rPr>
                          <m:t>3</m:t>
                        </m:r>
                      </m:sup>
                    </m:sSup>
                  </m:oMath>
                </a14:m>
                <a:r>
                  <a:rPr lang="en-US" dirty="0"/>
                  <a:t>, n ≥ 1</a:t>
                </a:r>
              </a:p>
              <a:p>
                <a:pPr marL="0" indent="0">
                  <a:buNone/>
                </a:pPr>
                <a:r>
                  <a:rPr lang="en-US" dirty="0"/>
                  <a:t>(This is trivially true.)</a:t>
                </a:r>
              </a:p>
              <a:p>
                <a:r>
                  <a:rPr lang="en-US" dirty="0"/>
                  <a:t>Remark: </a:t>
                </a:r>
              </a:p>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a:rPr>
                            <m:t>𝑛</m:t>
                          </m:r>
                        </m:e>
                        <m:sup>
                          <m:r>
                            <a:rPr lang="en-US" i="1">
                              <a:latin typeface="Cambria Math"/>
                            </a:rPr>
                            <m:t>2</m:t>
                          </m:r>
                        </m:sup>
                      </m:sSup>
                      <m:r>
                        <a:rPr lang="en-US" i="1">
                          <a:latin typeface="Cambria Math" panose="02040503050406030204" pitchFamily="18" charset="0"/>
                        </a:rPr>
                        <m:t>∈</m:t>
                      </m:r>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3</m:t>
                              </m:r>
                            </m:sup>
                          </m:sSup>
                        </m:e>
                      </m:d>
                      <m:r>
                        <a:rPr lang="en-US" i="1">
                          <a:latin typeface="Cambria Math" panose="02040503050406030204" pitchFamily="18" charset="0"/>
                        </a:rPr>
                        <m:t>,</m:t>
                      </m:r>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a:rPr>
                            <m:t>𝑛</m:t>
                          </m:r>
                        </m:e>
                        <m:sup>
                          <m:r>
                            <a:rPr lang="en-US" i="1">
                              <a:latin typeface="Cambria Math"/>
                            </a:rPr>
                            <m:t>2</m:t>
                          </m:r>
                        </m:sup>
                      </m:sSup>
                      <m:r>
                        <a:rPr lang="en-US" i="1">
                          <a:latin typeface="Cambria Math" panose="02040503050406030204" pitchFamily="18" charset="0"/>
                        </a:rPr>
                        <m:t>∈</m:t>
                      </m:r>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3</m:t>
                              </m:r>
                            </m:sup>
                          </m:sSup>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e>
                      </m:d>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a:rPr>
                            <m:t>𝑛</m:t>
                          </m:r>
                        </m:e>
                        <m:sup>
                          <m:r>
                            <a:rPr lang="en-US" i="1">
                              <a:latin typeface="Cambria Math"/>
                            </a:rPr>
                            <m:t>2</m:t>
                          </m:r>
                        </m:sup>
                      </m:sSup>
                      <m:r>
                        <a:rPr lang="en-US" i="1">
                          <a:latin typeface="Cambria Math" panose="02040503050406030204" pitchFamily="18" charset="0"/>
                        </a:rPr>
                        <m:t>∈</m:t>
                      </m:r>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4</m:t>
                              </m:r>
                            </m:sup>
                          </m:sSup>
                        </m:e>
                      </m:d>
                      <m:r>
                        <a:rPr lang="en-US" b="0" i="1" smtClean="0">
                          <a:latin typeface="Cambria Math" panose="02040503050406030204" pitchFamily="18" charset="0"/>
                        </a:rPr>
                        <m:t> </m:t>
                      </m:r>
                      <m:r>
                        <m:rPr>
                          <m:sty m:val="p"/>
                        </m:rPr>
                        <a:rPr lang="en-US" b="0" i="0" smtClean="0">
                          <a:latin typeface="Cambria Math" panose="02040503050406030204" pitchFamily="18" charset="0"/>
                        </a:rPr>
                        <m:t>etc</m:t>
                      </m:r>
                      <m:r>
                        <a:rPr lang="en-US" b="0" i="0" smtClean="0">
                          <a:latin typeface="Cambria Math" panose="02040503050406030204" pitchFamily="18" charset="0"/>
                        </a:rPr>
                        <m:t>.</m:t>
                      </m:r>
                    </m:oMath>
                  </m:oMathPara>
                </a14:m>
                <a:endParaRPr lang="en-US" dirty="0"/>
              </a:p>
              <a:p>
                <a:pPr marL="0" indent="0">
                  <a:buNone/>
                </a:pPr>
                <a:r>
                  <a:rPr lang="en-US" dirty="0"/>
                  <a:t>But </a:t>
                </a:r>
                <a14:m>
                  <m:oMath xmlns:m="http://schemas.openxmlformats.org/officeDocument/2006/math">
                    <m:sSup>
                      <m:sSupPr>
                        <m:ctrlPr>
                          <a:rPr lang="en-US" i="1">
                            <a:latin typeface="Cambria Math" panose="02040503050406030204" pitchFamily="18" charset="0"/>
                          </a:rPr>
                        </m:ctrlPr>
                      </m:sSupPr>
                      <m:e>
                        <m:r>
                          <a:rPr lang="en-US" i="1">
                            <a:latin typeface="Cambria Math"/>
                          </a:rPr>
                          <m:t>𝑛</m:t>
                        </m:r>
                      </m:e>
                      <m:sup>
                        <m:r>
                          <a:rPr lang="en-US" i="1">
                            <a:latin typeface="Cambria Math"/>
                          </a:rPr>
                          <m:t>2</m:t>
                        </m:r>
                      </m:sup>
                    </m:sSup>
                    <m:r>
                      <a:rPr lang="en-US" i="1">
                        <a:latin typeface="Cambria Math"/>
                      </a:rPr>
                      <m:t>=</m:t>
                    </m:r>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b="0" i="1" smtClean="0">
                                <a:latin typeface="Cambria Math"/>
                              </a:rPr>
                              <m:t>2</m:t>
                            </m:r>
                          </m:sup>
                        </m:sSup>
                      </m:e>
                    </m:d>
                  </m:oMath>
                </a14:m>
                <a:r>
                  <a:rPr lang="en-US" dirty="0"/>
                  <a:t> is the tight upper bound.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52400"/>
                <a:ext cx="8839200" cy="4525963"/>
              </a:xfrm>
              <a:blipFill>
                <a:blip r:embed="rId2"/>
                <a:stretch>
                  <a:fillRect l="-1724" t="-1966"/>
                </a:stretch>
              </a:blipFill>
            </p:spPr>
            <p:txBody>
              <a:bodyPr/>
              <a:lstStyle/>
              <a:p>
                <a:r>
                  <a:rPr lang="en-US">
                    <a:noFill/>
                  </a:rPr>
                  <a:t> </a:t>
                </a:r>
              </a:p>
            </p:txBody>
          </p:sp>
        </mc:Fallback>
      </mc:AlternateContent>
    </p:spTree>
    <p:extLst>
      <p:ext uri="{BB962C8B-B14F-4D97-AF65-F5344CB8AC3E}">
        <p14:creationId xmlns:p14="http://schemas.microsoft.com/office/powerpoint/2010/main" val="420384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304800"/>
                <a:ext cx="8763000" cy="6400800"/>
              </a:xfrm>
            </p:spPr>
            <p:txBody>
              <a:bodyPr>
                <a:normAutofit/>
              </a:bodyPr>
              <a:lstStyle/>
              <a:p>
                <a:r>
                  <a:rPr lang="en-US" dirty="0"/>
                  <a:t>Example 4: Prove that every polynomial </a:t>
                </a:r>
                <a:r>
                  <a:rPr lang="en-US" b="0" i="1" dirty="0">
                    <a:latin typeface="Cambria Math"/>
                  </a:rPr>
                  <a:t/>
                </a:r>
                <a:br>
                  <a:rPr lang="en-US" b="0" i="1" dirty="0">
                    <a:latin typeface="Cambria Math"/>
                  </a:rPr>
                </a:br>
                <a14:m>
                  <m:oMath xmlns:m="http://schemas.openxmlformats.org/officeDocument/2006/math">
                    <m:r>
                      <a:rPr lang="en-US" b="0" i="1" smtClean="0">
                        <a:latin typeface="Cambria Math"/>
                      </a:rPr>
                      <m:t>𝑝</m:t>
                    </m:r>
                    <m:d>
                      <m:dPr>
                        <m:ctrlPr>
                          <a:rPr lang="en-US" b="0" i="1" smtClean="0">
                            <a:latin typeface="Cambria Math" panose="02040503050406030204" pitchFamily="18" charset="0"/>
                          </a:rPr>
                        </m:ctrlPr>
                      </m:dPr>
                      <m:e>
                        <m:r>
                          <a:rPr lang="en-US" b="0" i="1" smtClean="0">
                            <a:latin typeface="Cambria Math"/>
                          </a:rPr>
                          <m:t>𝑛</m:t>
                        </m:r>
                      </m:e>
                    </m:d>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𝑎</m:t>
                        </m:r>
                      </m:e>
                      <m:sub>
                        <m:r>
                          <a:rPr lang="en-US" b="0" i="1" smtClean="0">
                            <a:latin typeface="Cambria Math"/>
                          </a:rPr>
                          <m:t>𝑘</m:t>
                        </m:r>
                      </m:sub>
                    </m:sSub>
                    <m:sSup>
                      <m:sSupPr>
                        <m:ctrlPr>
                          <a:rPr lang="en-US" b="0" i="1" smtClean="0">
                            <a:latin typeface="Cambria Math" panose="02040503050406030204" pitchFamily="18" charset="0"/>
                          </a:rPr>
                        </m:ctrlPr>
                      </m:sSupPr>
                      <m:e>
                        <m:r>
                          <a:rPr lang="en-US" b="0" i="1" smtClean="0">
                            <a:latin typeface="Cambria Math"/>
                          </a:rPr>
                          <m:t>𝑛</m:t>
                        </m:r>
                      </m:e>
                      <m:sup>
                        <m:r>
                          <a:rPr lang="en-US" b="0" i="1" smtClean="0">
                            <a:latin typeface="Cambria Math"/>
                          </a:rPr>
                          <m:t>𝑘</m:t>
                        </m:r>
                      </m:sup>
                    </m:sSup>
                    <m:r>
                      <a:rPr lang="en-US" b="0" i="1" smtClean="0">
                        <a:latin typeface="Cambria Math"/>
                      </a:rPr>
                      <m:t>+</m:t>
                    </m:r>
                    <m:sSub>
                      <m:sSubPr>
                        <m:ctrlPr>
                          <a:rPr lang="en-US" i="1">
                            <a:latin typeface="Cambria Math" panose="02040503050406030204" pitchFamily="18" charset="0"/>
                          </a:rPr>
                        </m:ctrlPr>
                      </m:sSubPr>
                      <m:e>
                        <m:r>
                          <a:rPr lang="en-US" i="1">
                            <a:latin typeface="Cambria Math"/>
                          </a:rPr>
                          <m:t>𝑎</m:t>
                        </m:r>
                      </m:e>
                      <m:sub>
                        <m:r>
                          <a:rPr lang="en-US" i="1">
                            <a:latin typeface="Cambria Math"/>
                          </a:rPr>
                          <m:t>𝑘</m:t>
                        </m:r>
                        <m:r>
                          <a:rPr lang="en-US" b="0" i="1" smtClean="0">
                            <a:latin typeface="Cambria Math"/>
                          </a:rPr>
                          <m:t>−1</m:t>
                        </m:r>
                      </m:sub>
                    </m:sSub>
                    <m:sSup>
                      <m:sSupPr>
                        <m:ctrlPr>
                          <a:rPr lang="en-US" i="1">
                            <a:latin typeface="Cambria Math" panose="02040503050406030204" pitchFamily="18" charset="0"/>
                          </a:rPr>
                        </m:ctrlPr>
                      </m:sSupPr>
                      <m:e>
                        <m:r>
                          <a:rPr lang="en-US" i="1">
                            <a:latin typeface="Cambria Math"/>
                          </a:rPr>
                          <m:t>𝑛</m:t>
                        </m:r>
                      </m:e>
                      <m:sup>
                        <m:r>
                          <a:rPr lang="en-US" i="1">
                            <a:latin typeface="Cambria Math"/>
                          </a:rPr>
                          <m:t>𝑘</m:t>
                        </m:r>
                        <m:r>
                          <a:rPr lang="en-US" b="0" i="1" smtClean="0">
                            <a:latin typeface="Cambria Math"/>
                          </a:rPr>
                          <m:t>−1</m:t>
                        </m:r>
                      </m:sup>
                    </m:sSup>
                    <m:r>
                      <a:rPr lang="en-US" i="1">
                        <a:latin typeface="Cambria Math"/>
                      </a:rPr>
                      <m:t>+</m:t>
                    </m:r>
                    <m:sSub>
                      <m:sSubPr>
                        <m:ctrlPr>
                          <a:rPr lang="en-US" i="1">
                            <a:latin typeface="Cambria Math" panose="02040503050406030204" pitchFamily="18" charset="0"/>
                          </a:rPr>
                        </m:ctrlPr>
                      </m:sSubPr>
                      <m:e>
                        <m:r>
                          <a:rPr lang="en-US" i="1">
                            <a:latin typeface="Cambria Math"/>
                          </a:rPr>
                          <m:t>𝑎</m:t>
                        </m:r>
                      </m:e>
                      <m:sub>
                        <m:r>
                          <a:rPr lang="en-US" i="1">
                            <a:latin typeface="Cambria Math"/>
                          </a:rPr>
                          <m:t>𝑘</m:t>
                        </m:r>
                        <m:r>
                          <a:rPr lang="en-US" b="0" i="1" smtClean="0">
                            <a:latin typeface="Cambria Math"/>
                          </a:rPr>
                          <m:t>−2</m:t>
                        </m:r>
                      </m:sub>
                    </m:sSub>
                    <m:sSup>
                      <m:sSupPr>
                        <m:ctrlPr>
                          <a:rPr lang="en-US" i="1">
                            <a:latin typeface="Cambria Math" panose="02040503050406030204" pitchFamily="18" charset="0"/>
                          </a:rPr>
                        </m:ctrlPr>
                      </m:sSupPr>
                      <m:e>
                        <m:r>
                          <a:rPr lang="en-US" i="1">
                            <a:latin typeface="Cambria Math"/>
                          </a:rPr>
                          <m:t>𝑛</m:t>
                        </m:r>
                      </m:e>
                      <m:sup>
                        <m:r>
                          <a:rPr lang="en-US" i="1">
                            <a:latin typeface="Cambria Math"/>
                          </a:rPr>
                          <m:t>𝑘</m:t>
                        </m:r>
                        <m:r>
                          <a:rPr lang="en-US" b="0" i="1" smtClean="0">
                            <a:latin typeface="Cambria Math"/>
                          </a:rPr>
                          <m:t>−2</m:t>
                        </m:r>
                      </m:sup>
                    </m:sSup>
                    <m:r>
                      <a:rPr lang="en-US" i="1">
                        <a:latin typeface="Cambria Math"/>
                      </a:rPr>
                      <m:t>+</m:t>
                    </m:r>
                    <m:r>
                      <a:rPr lang="en-US" i="1" smtClean="0">
                        <a:latin typeface="Cambria Math"/>
                        <a:ea typeface="Cambria Math"/>
                      </a:rPr>
                      <m:t>⋯</m:t>
                    </m:r>
                    <m:r>
                      <a:rPr lang="en-US" b="0" i="1" smtClean="0">
                        <a:latin typeface="Cambria Math"/>
                        <a:ea typeface="Cambria Math"/>
                      </a:rPr>
                      <m:t>+</m:t>
                    </m:r>
                    <m:sSub>
                      <m:sSubPr>
                        <m:ctrlPr>
                          <a:rPr lang="en-US" i="1">
                            <a:latin typeface="Cambria Math" panose="02040503050406030204" pitchFamily="18" charset="0"/>
                          </a:rPr>
                        </m:ctrlPr>
                      </m:sSubPr>
                      <m:e>
                        <m:r>
                          <a:rPr lang="en-US" i="1">
                            <a:latin typeface="Cambria Math"/>
                          </a:rPr>
                          <m:t>𝑎</m:t>
                        </m:r>
                      </m:e>
                      <m:sub>
                        <m:r>
                          <a:rPr lang="en-US" b="0" i="1" smtClean="0">
                            <a:latin typeface="Cambria Math"/>
                          </a:rPr>
                          <m:t>0</m:t>
                        </m:r>
                      </m:sub>
                    </m:sSub>
                  </m:oMath>
                </a14:m>
                <a:r>
                  <a:rPr lang="en-US" dirty="0"/>
                  <a:t>, with </a:t>
                </a:r>
                <a:r>
                  <a:rPr lang="en-US" dirty="0" err="1"/>
                  <a:t>a</a:t>
                </a:r>
                <a:r>
                  <a:rPr lang="en-US" baseline="-25000" dirty="0" err="1"/>
                  <a:t>k</a:t>
                </a:r>
                <a:r>
                  <a:rPr lang="en-US" baseline="-25000" dirty="0"/>
                  <a:t> </a:t>
                </a:r>
                <a:r>
                  <a:rPr lang="en-US" dirty="0"/>
                  <a:t>&gt; 0 belongs to </a:t>
                </a:r>
                <a14:m>
                  <m:oMath xmlns:m="http://schemas.openxmlformats.org/officeDocument/2006/math">
                    <m:r>
                      <a:rPr lang="en-US" b="0" i="1" smtClean="0">
                        <a:latin typeface="Cambria Math"/>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𝑛</m:t>
                            </m:r>
                          </m:e>
                          <m:sup>
                            <m:r>
                              <a:rPr lang="en-US" b="0" i="1" smtClean="0">
                                <a:latin typeface="Cambria Math"/>
                              </a:rPr>
                              <m:t>𝑘</m:t>
                            </m:r>
                          </m:sup>
                        </m:sSup>
                      </m:e>
                    </m:d>
                  </m:oMath>
                </a14:m>
                <a:r>
                  <a:rPr lang="en-US" dirty="0"/>
                  <a:t>.</a:t>
                </a:r>
              </a:p>
              <a:p>
                <a:pPr marL="0" indent="0">
                  <a:buNone/>
                </a:pPr>
                <a:r>
                  <a:rPr lang="en-US" dirty="0"/>
                  <a:t>Let SM</a:t>
                </a:r>
                <a:r>
                  <a:rPr lang="en-US" baseline="-25000" dirty="0"/>
                  <a:t> </a:t>
                </a:r>
                <a:r>
                  <a:rPr lang="en-US" dirty="0"/>
                  <a:t>be the sum of absolute values of all </a:t>
                </a:r>
                <a:r>
                  <a:rPr lang="en-US" dirty="0" err="1"/>
                  <a:t>a</a:t>
                </a:r>
                <a:r>
                  <a:rPr lang="en-US" baseline="-25000" dirty="0" err="1"/>
                  <a:t>k</a:t>
                </a:r>
                <a:r>
                  <a:rPr lang="en-US" dirty="0"/>
                  <a:t>, a</a:t>
                </a:r>
                <a:r>
                  <a:rPr lang="en-US" baseline="-25000" dirty="0"/>
                  <a:t>k-1</a:t>
                </a:r>
                <a:r>
                  <a:rPr lang="en-US" dirty="0"/>
                  <a:t>,  …, a</a:t>
                </a:r>
                <a:r>
                  <a:rPr lang="en-US" baseline="-25000" dirty="0"/>
                  <a:t>0</a:t>
                </a:r>
                <a:r>
                  <a:rPr lang="en-US" dirty="0"/>
                  <a:t>.</a:t>
                </a:r>
                <a:br>
                  <a:rPr lang="en-US" dirty="0"/>
                </a:br>
                <a:r>
                  <a:rPr lang="en-US" dirty="0"/>
                  <a:t>Then we can write </a:t>
                </a:r>
                <a:endParaRPr lang="en-US" i="1" dirty="0">
                  <a:latin typeface="Cambria Math"/>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𝑝</m:t>
                      </m:r>
                      <m:d>
                        <m:dPr>
                          <m:ctrlPr>
                            <a:rPr lang="en-US" i="1">
                              <a:latin typeface="Cambria Math" panose="02040503050406030204" pitchFamily="18" charset="0"/>
                            </a:rPr>
                          </m:ctrlPr>
                        </m:dPr>
                        <m:e>
                          <m:r>
                            <a:rPr lang="en-US" i="1">
                              <a:latin typeface="Cambria Math"/>
                            </a:rPr>
                            <m:t>𝑛</m:t>
                          </m:r>
                        </m:e>
                      </m:d>
                      <m:r>
                        <a:rPr lang="en-US" i="1">
                          <a:latin typeface="Cambria Math"/>
                        </a:rPr>
                        <m:t>=</m:t>
                      </m:r>
                      <m:sSub>
                        <m:sSubPr>
                          <m:ctrlPr>
                            <a:rPr lang="en-US" i="1">
                              <a:latin typeface="Cambria Math" panose="02040503050406030204" pitchFamily="18" charset="0"/>
                            </a:rPr>
                          </m:ctrlPr>
                        </m:sSubPr>
                        <m:e>
                          <m:r>
                            <a:rPr lang="en-US" i="1">
                              <a:latin typeface="Cambria Math"/>
                            </a:rPr>
                            <m:t>𝑎</m:t>
                          </m:r>
                        </m:e>
                        <m:sub>
                          <m:r>
                            <a:rPr lang="en-US" i="1">
                              <a:latin typeface="Cambria Math"/>
                            </a:rPr>
                            <m:t>𝑘</m:t>
                          </m:r>
                        </m:sub>
                      </m:sSub>
                      <m:sSup>
                        <m:sSupPr>
                          <m:ctrlPr>
                            <a:rPr lang="en-US" i="1">
                              <a:latin typeface="Cambria Math" panose="02040503050406030204" pitchFamily="18" charset="0"/>
                            </a:rPr>
                          </m:ctrlPr>
                        </m:sSupPr>
                        <m:e>
                          <m:r>
                            <a:rPr lang="en-US" i="1">
                              <a:latin typeface="Cambria Math"/>
                            </a:rPr>
                            <m:t>𝑛</m:t>
                          </m:r>
                        </m:e>
                        <m:sup>
                          <m:r>
                            <a:rPr lang="en-US" i="1">
                              <a:latin typeface="Cambria Math"/>
                            </a:rPr>
                            <m:t>𝑘</m:t>
                          </m:r>
                        </m:sup>
                      </m:sSup>
                      <m:r>
                        <a:rPr lang="en-US" i="1">
                          <a:latin typeface="Cambria Math"/>
                        </a:rPr>
                        <m:t>+</m:t>
                      </m:r>
                      <m:sSub>
                        <m:sSubPr>
                          <m:ctrlPr>
                            <a:rPr lang="en-US" i="1">
                              <a:latin typeface="Cambria Math" panose="02040503050406030204" pitchFamily="18" charset="0"/>
                            </a:rPr>
                          </m:ctrlPr>
                        </m:sSubPr>
                        <m:e>
                          <m:r>
                            <a:rPr lang="en-US" i="1">
                              <a:latin typeface="Cambria Math"/>
                            </a:rPr>
                            <m:t>𝑎</m:t>
                          </m:r>
                        </m:e>
                        <m:sub>
                          <m:r>
                            <a:rPr lang="en-US" i="1">
                              <a:latin typeface="Cambria Math"/>
                            </a:rPr>
                            <m:t>𝑘</m:t>
                          </m:r>
                          <m:r>
                            <a:rPr lang="en-US" i="1">
                              <a:latin typeface="Cambria Math"/>
                            </a:rPr>
                            <m:t>−1</m:t>
                          </m:r>
                        </m:sub>
                      </m:sSub>
                      <m:sSup>
                        <m:sSupPr>
                          <m:ctrlPr>
                            <a:rPr lang="en-US" i="1">
                              <a:latin typeface="Cambria Math" panose="02040503050406030204" pitchFamily="18" charset="0"/>
                            </a:rPr>
                          </m:ctrlPr>
                        </m:sSupPr>
                        <m:e>
                          <m:r>
                            <a:rPr lang="en-US" i="1">
                              <a:latin typeface="Cambria Math"/>
                            </a:rPr>
                            <m:t>𝑛</m:t>
                          </m:r>
                        </m:e>
                        <m:sup>
                          <m:r>
                            <a:rPr lang="en-US" i="1">
                              <a:latin typeface="Cambria Math"/>
                            </a:rPr>
                            <m:t>𝑘</m:t>
                          </m:r>
                          <m:r>
                            <a:rPr lang="en-US" i="1">
                              <a:latin typeface="Cambria Math"/>
                            </a:rPr>
                            <m:t>−1</m:t>
                          </m:r>
                        </m:sup>
                      </m:sSup>
                      <m:r>
                        <a:rPr lang="en-US" i="1">
                          <a:latin typeface="Cambria Math"/>
                        </a:rPr>
                        <m:t>+</m:t>
                      </m:r>
                      <m:sSub>
                        <m:sSubPr>
                          <m:ctrlPr>
                            <a:rPr lang="en-US" i="1">
                              <a:latin typeface="Cambria Math" panose="02040503050406030204" pitchFamily="18" charset="0"/>
                            </a:rPr>
                          </m:ctrlPr>
                        </m:sSubPr>
                        <m:e>
                          <m:r>
                            <a:rPr lang="en-US" i="1">
                              <a:latin typeface="Cambria Math"/>
                            </a:rPr>
                            <m:t>𝑎</m:t>
                          </m:r>
                        </m:e>
                        <m:sub>
                          <m:r>
                            <a:rPr lang="en-US" i="1">
                              <a:latin typeface="Cambria Math"/>
                            </a:rPr>
                            <m:t>𝑘</m:t>
                          </m:r>
                          <m:r>
                            <a:rPr lang="en-US" i="1">
                              <a:latin typeface="Cambria Math"/>
                            </a:rPr>
                            <m:t>−2</m:t>
                          </m:r>
                        </m:sub>
                      </m:sSub>
                      <m:sSup>
                        <m:sSupPr>
                          <m:ctrlPr>
                            <a:rPr lang="en-US" i="1">
                              <a:latin typeface="Cambria Math" panose="02040503050406030204" pitchFamily="18" charset="0"/>
                            </a:rPr>
                          </m:ctrlPr>
                        </m:sSupPr>
                        <m:e>
                          <m:r>
                            <a:rPr lang="en-US" i="1">
                              <a:latin typeface="Cambria Math"/>
                            </a:rPr>
                            <m:t>𝑛</m:t>
                          </m:r>
                        </m:e>
                        <m:sup>
                          <m:r>
                            <a:rPr lang="en-US" i="1">
                              <a:latin typeface="Cambria Math"/>
                            </a:rPr>
                            <m:t>𝑘</m:t>
                          </m:r>
                          <m:r>
                            <a:rPr lang="en-US" i="1">
                              <a:latin typeface="Cambria Math"/>
                            </a:rPr>
                            <m:t>−2</m:t>
                          </m:r>
                        </m:sup>
                      </m:sSup>
                      <m:r>
                        <a:rPr lang="en-US" i="1">
                          <a:latin typeface="Cambria Math"/>
                        </a:rPr>
                        <m:t>+</m:t>
                      </m:r>
                      <m:r>
                        <a:rPr lang="en-US" i="1">
                          <a:latin typeface="Cambria Math"/>
                          <a:ea typeface="Cambria Math"/>
                        </a:rPr>
                        <m:t>⋯+</m:t>
                      </m:r>
                      <m:sSub>
                        <m:sSubPr>
                          <m:ctrlPr>
                            <a:rPr lang="en-US" i="1">
                              <a:latin typeface="Cambria Math" panose="02040503050406030204" pitchFamily="18" charset="0"/>
                            </a:rPr>
                          </m:ctrlPr>
                        </m:sSubPr>
                        <m:e>
                          <m:r>
                            <a:rPr lang="en-US" i="1">
                              <a:latin typeface="Cambria Math"/>
                            </a:rPr>
                            <m:t>𝑎</m:t>
                          </m:r>
                        </m:e>
                        <m:sub>
                          <m:r>
                            <a:rPr lang="en-US" i="1">
                              <a:latin typeface="Cambria Math"/>
                            </a:rPr>
                            <m:t>0</m:t>
                          </m:r>
                        </m:sub>
                      </m:sSub>
                    </m:oMath>
                  </m:oMathPara>
                </a14:m>
                <a:r>
                  <a:rPr lang="en-US" i="1" dirty="0">
                    <a:latin typeface="Cambria Math"/>
                  </a:rPr>
                  <a:t/>
                </a:r>
                <a:br>
                  <a:rPr lang="en-US" i="1" dirty="0">
                    <a:latin typeface="Cambria Math"/>
                  </a:rPr>
                </a:br>
                <a14:m>
                  <m:oMath xmlns:m="http://schemas.openxmlformats.org/officeDocument/2006/math">
                    <m:r>
                      <a:rPr lang="en-US" i="1" smtClean="0">
                        <a:latin typeface="Cambria Math"/>
                        <a:ea typeface="Cambria Math"/>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𝑎</m:t>
                        </m:r>
                      </m:e>
                      <m:sub>
                        <m:r>
                          <a:rPr lang="en-US" b="0" i="1" smtClean="0">
                            <a:latin typeface="Cambria Math" charset="0"/>
                          </a:rPr>
                          <m:t>𝑘</m:t>
                        </m:r>
                      </m:sub>
                    </m:sSub>
                    <m:r>
                      <a:rPr lang="en-US" b="0" i="1" smtClean="0">
                        <a:latin typeface="Cambria Math" charset="0"/>
                      </a:rPr>
                      <m:t>|</m:t>
                    </m:r>
                    <m:sSup>
                      <m:sSupPr>
                        <m:ctrlPr>
                          <a:rPr lang="en-US" i="1">
                            <a:latin typeface="Cambria Math" panose="02040503050406030204" pitchFamily="18" charset="0"/>
                          </a:rPr>
                        </m:ctrlPr>
                      </m:sSupPr>
                      <m:e>
                        <m:r>
                          <a:rPr lang="en-US" i="1">
                            <a:latin typeface="Cambria Math"/>
                          </a:rPr>
                          <m:t>𝑛</m:t>
                        </m:r>
                      </m:e>
                      <m:sup>
                        <m:r>
                          <a:rPr lang="en-US" i="1">
                            <a:latin typeface="Cambria Math"/>
                          </a:rPr>
                          <m:t>𝑘</m:t>
                        </m:r>
                      </m:sup>
                    </m:sSup>
                    <m:r>
                      <a:rPr lang="en-US" i="1">
                        <a:latin typeface="Cambria Math"/>
                      </a:rPr>
                      <m:t>+</m:t>
                    </m:r>
                    <m:sSub>
                      <m:sSubPr>
                        <m:ctrlPr>
                          <a:rPr lang="en-US" i="1">
                            <a:latin typeface="Cambria Math" panose="02040503050406030204" pitchFamily="18" charset="0"/>
                          </a:rPr>
                        </m:ctrlPr>
                      </m:sSubPr>
                      <m:e>
                        <m:r>
                          <a:rPr lang="en-US" b="0" i="1" smtClean="0">
                            <a:latin typeface="Cambria Math" charset="0"/>
                          </a:rPr>
                          <m:t>|</m:t>
                        </m:r>
                        <m:r>
                          <a:rPr lang="en-US" i="1">
                            <a:latin typeface="Cambria Math"/>
                          </a:rPr>
                          <m:t>𝑎</m:t>
                        </m:r>
                      </m:e>
                      <m:sub>
                        <m:r>
                          <a:rPr lang="en-US" b="0" i="1" smtClean="0">
                            <a:latin typeface="Cambria Math" charset="0"/>
                          </a:rPr>
                          <m:t>𝑘</m:t>
                        </m:r>
                        <m:r>
                          <a:rPr lang="en-US" b="0" i="1" smtClean="0">
                            <a:latin typeface="Cambria Math" charset="0"/>
                          </a:rPr>
                          <m:t>−1</m:t>
                        </m:r>
                      </m:sub>
                    </m:sSub>
                    <m:r>
                      <a:rPr lang="en-US" b="0" i="1" smtClean="0">
                        <a:latin typeface="Cambria Math" charset="0"/>
                      </a:rPr>
                      <m:t>|</m:t>
                    </m:r>
                    <m:sSup>
                      <m:sSupPr>
                        <m:ctrlPr>
                          <a:rPr lang="en-US" i="1">
                            <a:latin typeface="Cambria Math" panose="02040503050406030204" pitchFamily="18" charset="0"/>
                          </a:rPr>
                        </m:ctrlPr>
                      </m:sSupPr>
                      <m:e>
                        <m:r>
                          <a:rPr lang="en-US" i="1">
                            <a:latin typeface="Cambria Math"/>
                          </a:rPr>
                          <m:t>𝑛</m:t>
                        </m:r>
                      </m:e>
                      <m:sup>
                        <m:r>
                          <a:rPr lang="en-US" i="1">
                            <a:latin typeface="Cambria Math"/>
                          </a:rPr>
                          <m:t>𝑘</m:t>
                        </m:r>
                      </m:sup>
                    </m:sSup>
                    <m:r>
                      <a:rPr lang="en-US" i="1">
                        <a:latin typeface="Cambria Math"/>
                      </a:rPr>
                      <m:t>+</m:t>
                    </m:r>
                    <m:r>
                      <a:rPr lang="en-US" b="0" i="1" smtClean="0">
                        <a:latin typeface="Cambria Math" charset="0"/>
                      </a:rPr>
                      <m:t>|</m:t>
                    </m:r>
                    <m:sSub>
                      <m:sSubPr>
                        <m:ctrlPr>
                          <a:rPr lang="en-US" i="1">
                            <a:latin typeface="Cambria Math" panose="02040503050406030204" pitchFamily="18" charset="0"/>
                          </a:rPr>
                        </m:ctrlPr>
                      </m:sSubPr>
                      <m:e>
                        <m:r>
                          <a:rPr lang="en-US" i="1">
                            <a:latin typeface="Cambria Math"/>
                          </a:rPr>
                          <m:t>𝑎</m:t>
                        </m:r>
                      </m:e>
                      <m:sub>
                        <m:r>
                          <a:rPr lang="en-US" b="0" i="1" smtClean="0">
                            <a:latin typeface="Cambria Math" charset="0"/>
                          </a:rPr>
                          <m:t>𝑘</m:t>
                        </m:r>
                        <m:r>
                          <a:rPr lang="en-US" b="0" i="1" smtClean="0">
                            <a:latin typeface="Cambria Math" charset="0"/>
                          </a:rPr>
                          <m:t>−2</m:t>
                        </m:r>
                      </m:sub>
                    </m:sSub>
                    <m:sSup>
                      <m:sSupPr>
                        <m:ctrlPr>
                          <a:rPr lang="en-US" i="1">
                            <a:latin typeface="Cambria Math" panose="02040503050406030204" pitchFamily="18" charset="0"/>
                          </a:rPr>
                        </m:ctrlPr>
                      </m:sSupPr>
                      <m:e>
                        <m:r>
                          <a:rPr lang="en-US" b="0" i="1" smtClean="0">
                            <a:latin typeface="Cambria Math" charset="0"/>
                          </a:rPr>
                          <m:t>|</m:t>
                        </m:r>
                        <m:r>
                          <a:rPr lang="en-US" i="1">
                            <a:latin typeface="Cambria Math"/>
                          </a:rPr>
                          <m:t>𝑛</m:t>
                        </m:r>
                      </m:e>
                      <m:sup>
                        <m:r>
                          <a:rPr lang="en-US" i="1">
                            <a:latin typeface="Cambria Math"/>
                          </a:rPr>
                          <m:t>𝑘</m:t>
                        </m:r>
                      </m:sup>
                    </m:sSup>
                    <m:r>
                      <a:rPr lang="en-US" i="1">
                        <a:latin typeface="Cambria Math"/>
                      </a:rPr>
                      <m:t>+</m:t>
                    </m:r>
                    <m:r>
                      <a:rPr lang="en-US" i="1">
                        <a:latin typeface="Cambria Math"/>
                        <a:ea typeface="Cambria Math"/>
                      </a:rPr>
                      <m:t>⋯+</m:t>
                    </m:r>
                    <m:r>
                      <a:rPr lang="en-US" b="0" i="1" smtClean="0">
                        <a:latin typeface="Cambria Math" charset="0"/>
                        <a:ea typeface="Cambria Math"/>
                      </a:rPr>
                      <m:t>|</m:t>
                    </m:r>
                    <m:sSub>
                      <m:sSubPr>
                        <m:ctrlPr>
                          <a:rPr lang="en-US" i="1">
                            <a:latin typeface="Cambria Math" panose="02040503050406030204" pitchFamily="18" charset="0"/>
                          </a:rPr>
                        </m:ctrlPr>
                      </m:sSubPr>
                      <m:e>
                        <m:r>
                          <a:rPr lang="en-US" i="1">
                            <a:latin typeface="Cambria Math"/>
                          </a:rPr>
                          <m:t>𝑎</m:t>
                        </m:r>
                      </m:e>
                      <m:sub>
                        <m:r>
                          <a:rPr lang="en-US" b="0" i="1" smtClean="0">
                            <a:latin typeface="Cambria Math"/>
                          </a:rPr>
                          <m:t>𝑚</m:t>
                        </m:r>
                      </m:sub>
                    </m:sSub>
                    <m:r>
                      <a:rPr lang="en-US" b="0" i="1" smtClean="0">
                        <a:latin typeface="Cambria Math" charset="0"/>
                      </a:rPr>
                      <m:t>|</m:t>
                    </m:r>
                  </m:oMath>
                </a14:m>
                <a:r>
                  <a:rPr lang="en-US" i="1" dirty="0">
                    <a:latin typeface="Cambria Math"/>
                  </a:rPr>
                  <a:t/>
                </a:r>
                <a:br>
                  <a:rPr lang="en-US" i="1" dirty="0">
                    <a:latin typeface="Cambria Math"/>
                  </a:rPr>
                </a:br>
                <a14:m>
                  <m:oMath xmlns:m="http://schemas.openxmlformats.org/officeDocument/2006/math">
                    <m:r>
                      <a:rPr lang="en-US" i="1">
                        <a:latin typeface="Cambria Math"/>
                        <a:ea typeface="Cambria Math"/>
                      </a:rPr>
                      <m:t>≤</m:t>
                    </m:r>
                  </m:oMath>
                </a14:m>
                <a:r>
                  <a:rPr lang="en-US" dirty="0"/>
                  <a:t> </a:t>
                </a:r>
                <a14:m>
                  <m:oMath xmlns:m="http://schemas.openxmlformats.org/officeDocument/2006/math">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charset="0"/>
                              </a:rPr>
                              <m:t>|</m:t>
                            </m:r>
                            <m:r>
                              <a:rPr lang="en-US" i="1">
                                <a:latin typeface="Cambria Math"/>
                              </a:rPr>
                              <m:t>𝑎</m:t>
                            </m:r>
                          </m:e>
                          <m:sub>
                            <m:r>
                              <a:rPr lang="en-US" b="0" i="1" smtClean="0">
                                <a:latin typeface="Cambria Math" charset="0"/>
                              </a:rPr>
                              <m:t>𝑘</m:t>
                            </m:r>
                          </m:sub>
                        </m:sSub>
                        <m:r>
                          <a:rPr lang="en-US" b="0" i="1" smtClean="0">
                            <a:latin typeface="Cambria Math" charset="0"/>
                          </a:rPr>
                          <m:t>|</m:t>
                        </m:r>
                        <m:r>
                          <a:rPr lang="en-US" i="1">
                            <a:latin typeface="Cambria Math"/>
                          </a:rPr>
                          <m:t>+</m:t>
                        </m:r>
                        <m:sSub>
                          <m:sSubPr>
                            <m:ctrlPr>
                              <a:rPr lang="en-US" i="1">
                                <a:latin typeface="Cambria Math" panose="02040503050406030204" pitchFamily="18" charset="0"/>
                              </a:rPr>
                            </m:ctrlPr>
                          </m:sSubPr>
                          <m:e>
                            <m:r>
                              <a:rPr lang="en-US" b="0" i="1" smtClean="0">
                                <a:latin typeface="Cambria Math" charset="0"/>
                              </a:rPr>
                              <m:t>|</m:t>
                            </m:r>
                            <m:r>
                              <a:rPr lang="en-US" i="1">
                                <a:latin typeface="Cambria Math"/>
                              </a:rPr>
                              <m:t>𝑎</m:t>
                            </m:r>
                          </m:e>
                          <m:sub>
                            <m:r>
                              <a:rPr lang="en-US" b="0" i="1" smtClean="0">
                                <a:latin typeface="Cambria Math" charset="0"/>
                              </a:rPr>
                              <m:t>𝑘</m:t>
                            </m:r>
                            <m:r>
                              <a:rPr lang="en-US" b="0" i="1" smtClean="0">
                                <a:latin typeface="Cambria Math" charset="0"/>
                              </a:rPr>
                              <m:t>−1</m:t>
                            </m:r>
                          </m:sub>
                        </m:sSub>
                        <m:r>
                          <a:rPr lang="en-US" b="0" i="1" smtClean="0">
                            <a:latin typeface="Cambria Math" charset="0"/>
                          </a:rPr>
                          <m:t>|</m:t>
                        </m:r>
                        <m:r>
                          <a:rPr lang="en-US" i="1">
                            <a:latin typeface="Cambria Math"/>
                          </a:rPr>
                          <m:t>+</m:t>
                        </m:r>
                        <m:r>
                          <a:rPr lang="en-US" i="1">
                            <a:latin typeface="Cambria Math"/>
                            <a:ea typeface="Cambria Math"/>
                          </a:rPr>
                          <m:t>⋯+</m:t>
                        </m:r>
                        <m:sSub>
                          <m:sSubPr>
                            <m:ctrlPr>
                              <a:rPr lang="en-US" i="1">
                                <a:latin typeface="Cambria Math" panose="02040503050406030204" pitchFamily="18" charset="0"/>
                              </a:rPr>
                            </m:ctrlPr>
                          </m:sSubPr>
                          <m:e>
                            <m:r>
                              <a:rPr lang="en-US" b="0" i="1" smtClean="0">
                                <a:latin typeface="Cambria Math" charset="0"/>
                              </a:rPr>
                              <m:t>|</m:t>
                            </m:r>
                            <m:r>
                              <a:rPr lang="en-US" i="1">
                                <a:latin typeface="Cambria Math"/>
                              </a:rPr>
                              <m:t>𝑎</m:t>
                            </m:r>
                          </m:e>
                          <m:sub>
                            <m:r>
                              <a:rPr lang="en-US" b="0" i="1" smtClean="0">
                                <a:latin typeface="Cambria Math" charset="0"/>
                              </a:rPr>
                              <m:t>0</m:t>
                            </m:r>
                          </m:sub>
                        </m:sSub>
                        <m:r>
                          <a:rPr lang="en-US" b="0" i="1" smtClean="0">
                            <a:latin typeface="Cambria Math" charset="0"/>
                          </a:rPr>
                          <m:t>|</m:t>
                        </m:r>
                      </m:e>
                    </m:d>
                    <m:sSup>
                      <m:sSupPr>
                        <m:ctrlPr>
                          <a:rPr lang="en-US" i="1">
                            <a:latin typeface="Cambria Math" panose="02040503050406030204" pitchFamily="18" charset="0"/>
                          </a:rPr>
                        </m:ctrlPr>
                      </m:sSupPr>
                      <m:e>
                        <m:r>
                          <a:rPr lang="en-US" i="1">
                            <a:latin typeface="Cambria Math"/>
                          </a:rPr>
                          <m:t>𝑛</m:t>
                        </m:r>
                      </m:e>
                      <m:sup>
                        <m:r>
                          <a:rPr lang="en-US" i="1">
                            <a:latin typeface="Cambria Math"/>
                          </a:rPr>
                          <m:t>𝑘</m:t>
                        </m:r>
                      </m:sup>
                    </m:sSup>
                  </m:oMath>
                </a14:m>
                <a:r>
                  <a:rPr lang="en-US" dirty="0"/>
                  <a:t>, n&gt;1</a:t>
                </a:r>
              </a:p>
              <a:p>
                <a:pPr marL="0" indent="0">
                  <a:buNone/>
                </a:pPr>
                <a14:m>
                  <m:oMath xmlns:m="http://schemas.openxmlformats.org/officeDocument/2006/math">
                    <m:r>
                      <a:rPr lang="en-US" i="1">
                        <a:latin typeface="Cambria Math"/>
                        <a:ea typeface="Cambria Math"/>
                      </a:rPr>
                      <m:t>≤</m:t>
                    </m:r>
                  </m:oMath>
                </a14:m>
                <a:r>
                  <a:rPr lang="en-US" dirty="0"/>
                  <a:t> </a:t>
                </a:r>
                <a14:m>
                  <m:oMath xmlns:m="http://schemas.openxmlformats.org/officeDocument/2006/math">
                    <m:r>
                      <a:rPr lang="en-US" b="0" i="1" smtClean="0">
                        <a:latin typeface="Cambria Math" panose="02040503050406030204" pitchFamily="18" charset="0"/>
                      </a:rPr>
                      <m:t>𝑆𝑀</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a:rPr>
                          <m:t>𝑛</m:t>
                        </m:r>
                      </m:e>
                      <m:sup>
                        <m:r>
                          <a:rPr lang="en-US" i="1">
                            <a:latin typeface="Cambria Math"/>
                          </a:rPr>
                          <m:t>𝑘</m:t>
                        </m:r>
                      </m:sup>
                    </m:sSup>
                    <m:r>
                      <m:rPr>
                        <m:nor/>
                      </m:rPr>
                      <a:rPr lang="en-US" dirty="0"/>
                      <m:t>, </m:t>
                    </m:r>
                    <m:r>
                      <m:rPr>
                        <m:nor/>
                      </m:rPr>
                      <a:rPr lang="en-US" dirty="0"/>
                      <m:t>n</m:t>
                    </m:r>
                    <m:r>
                      <m:rPr>
                        <m:nor/>
                      </m:rPr>
                      <a:rPr lang="en-US" b="0" i="0" dirty="0" smtClean="0"/>
                      <m:t> </m:t>
                    </m:r>
                    <m:r>
                      <m:rPr>
                        <m:nor/>
                      </m:rPr>
                      <a:rPr lang="en-US" dirty="0"/>
                      <m:t>≥</m:t>
                    </m:r>
                    <m:r>
                      <m:rPr>
                        <m:nor/>
                      </m:rPr>
                      <a:rPr lang="en-US" b="0" i="0" dirty="0" smtClean="0"/>
                      <m:t> </m:t>
                    </m:r>
                    <m:r>
                      <m:rPr>
                        <m:nor/>
                      </m:rPr>
                      <a:rPr lang="en-US" dirty="0"/>
                      <m:t>1</m:t>
                    </m:r>
                  </m:oMath>
                </a14:m>
                <a:endParaRPr lang="en-US" dirty="0"/>
              </a:p>
              <a:p>
                <a:pPr marL="0" indent="0">
                  <a:buNone/>
                </a:pPr>
                <a:r>
                  <a:rPr lang="en-US" dirty="0"/>
                  <a:t>Thus </a:t>
                </a:r>
                <a14:m>
                  <m:oMath xmlns:m="http://schemas.openxmlformats.org/officeDocument/2006/math">
                    <m:r>
                      <a:rPr lang="en-US" b="0" i="1" smtClean="0">
                        <a:latin typeface="Cambria Math"/>
                      </a:rPr>
                      <m:t>𝑝</m:t>
                    </m:r>
                    <m:d>
                      <m:dPr>
                        <m:ctrlPr>
                          <a:rPr lang="en-US" b="0" i="1" smtClean="0">
                            <a:latin typeface="Cambria Math" panose="02040503050406030204" pitchFamily="18" charset="0"/>
                          </a:rPr>
                        </m:ctrlPr>
                      </m:dPr>
                      <m:e>
                        <m:r>
                          <a:rPr lang="en-US" b="0" i="1" smtClean="0">
                            <a:latin typeface="Cambria Math"/>
                          </a:rPr>
                          <m:t>𝑛</m:t>
                        </m:r>
                      </m:e>
                    </m:d>
                    <m:r>
                      <a:rPr lang="en-US" b="0" i="1" smtClean="0">
                        <a:latin typeface="Cambria Math"/>
                      </a:rPr>
                      <m:t>=</m:t>
                    </m:r>
                    <m:r>
                      <a:rPr lang="en-US" b="0" i="1" smtClean="0">
                        <a:latin typeface="Cambria Math"/>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𝑛</m:t>
                            </m:r>
                          </m:e>
                          <m:sup>
                            <m:r>
                              <a:rPr lang="en-US" b="0" i="1" smtClean="0">
                                <a:latin typeface="Cambria Math"/>
                              </a:rPr>
                              <m:t>𝑘</m:t>
                            </m:r>
                          </m:sup>
                        </m:sSup>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304800"/>
                <a:ext cx="8763000" cy="6400800"/>
              </a:xfrm>
              <a:blipFill>
                <a:blip r:embed="rId2"/>
                <a:stretch>
                  <a:fillRect l="-1737" t="-1389" r="-145"/>
                </a:stretch>
              </a:blipFill>
            </p:spPr>
            <p:txBody>
              <a:bodyPr/>
              <a:lstStyle/>
              <a:p>
                <a:r>
                  <a:rPr lang="en-US">
                    <a:noFill/>
                  </a:rPr>
                  <a:t> </a:t>
                </a:r>
              </a:p>
            </p:txBody>
          </p:sp>
        </mc:Fallback>
      </mc:AlternateContent>
    </p:spTree>
    <p:extLst>
      <p:ext uri="{BB962C8B-B14F-4D97-AF65-F5344CB8AC3E}">
        <p14:creationId xmlns:p14="http://schemas.microsoft.com/office/powerpoint/2010/main" val="967392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52400"/>
                <a:ext cx="8839200" cy="5943600"/>
              </a:xfrm>
            </p:spPr>
            <p:txBody>
              <a:bodyPr>
                <a:normAutofit lnSpcReduction="10000"/>
              </a:bodyPr>
              <a:lstStyle/>
              <a:p>
                <a:r>
                  <a:rPr lang="en-US" dirty="0"/>
                  <a:t>Example 5: Show that the statement </a:t>
                </a:r>
                <a:br>
                  <a:rPr lang="en-US" dirty="0"/>
                </a:b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3</m:t>
                        </m:r>
                        <m:r>
                          <a:rPr lang="en-US" b="0" i="1" smtClean="0">
                            <a:latin typeface="Cambria Math"/>
                          </a:rPr>
                          <m:t>𝑛</m:t>
                        </m:r>
                      </m:e>
                      <m:sup>
                        <m:r>
                          <a:rPr lang="en-US" b="0" i="1" smtClean="0">
                            <a:latin typeface="Cambria Math"/>
                          </a:rPr>
                          <m:t>2</m:t>
                        </m:r>
                      </m:sup>
                    </m:sSup>
                    <m:r>
                      <a:rPr lang="en-US" b="0" i="1" smtClean="0">
                        <a:latin typeface="Cambria Math"/>
                      </a:rPr>
                      <m:t>+2</m:t>
                    </m:r>
                    <m:r>
                      <a:rPr lang="en-US" b="0" i="1" smtClean="0">
                        <a:latin typeface="Cambria Math"/>
                      </a:rPr>
                      <m:t>𝑛</m:t>
                    </m:r>
                    <m:r>
                      <a:rPr lang="en-US" b="0" i="1" smtClean="0">
                        <a:latin typeface="Cambria Math"/>
                      </a:rPr>
                      <m:t>+10∈</m:t>
                    </m:r>
                    <m:r>
                      <a:rPr lang="en-US" b="0" i="1" smtClean="0">
                        <a:latin typeface="Cambria Math"/>
                      </a:rPr>
                      <m:t>𝑂</m:t>
                    </m:r>
                    <m:d>
                      <m:dPr>
                        <m:ctrlPr>
                          <a:rPr lang="en-US" b="0" i="1" smtClean="0">
                            <a:latin typeface="Cambria Math" panose="02040503050406030204" pitchFamily="18" charset="0"/>
                          </a:rPr>
                        </m:ctrlPr>
                      </m:dPr>
                      <m:e>
                        <m:r>
                          <a:rPr lang="en-US" b="0" i="1" smtClean="0">
                            <a:latin typeface="Cambria Math"/>
                          </a:rPr>
                          <m:t>𝑛</m:t>
                        </m:r>
                      </m:e>
                    </m:d>
                  </m:oMath>
                </a14:m>
                <a:r>
                  <a:rPr lang="en-US" dirty="0"/>
                  <a:t> is false. </a:t>
                </a:r>
                <a:br>
                  <a:rPr lang="en-US" dirty="0"/>
                </a:br>
                <a:r>
                  <a:rPr lang="en-US" dirty="0"/>
                  <a:t>We can also write that </a:t>
                </a:r>
                <a14:m>
                  <m:oMath xmlns:m="http://schemas.openxmlformats.org/officeDocument/2006/math">
                    <m:sSup>
                      <m:sSupPr>
                        <m:ctrlPr>
                          <a:rPr lang="en-US" i="1">
                            <a:latin typeface="Cambria Math" panose="02040503050406030204" pitchFamily="18" charset="0"/>
                          </a:rPr>
                        </m:ctrlPr>
                      </m:sSupPr>
                      <m:e>
                        <m:r>
                          <a:rPr lang="en-US" i="1">
                            <a:latin typeface="Cambria Math"/>
                          </a:rPr>
                          <m:t>3</m:t>
                        </m:r>
                        <m:r>
                          <a:rPr lang="en-US" i="1">
                            <a:latin typeface="Cambria Math"/>
                          </a:rPr>
                          <m:t>𝑛</m:t>
                        </m:r>
                      </m:e>
                      <m:sup>
                        <m:r>
                          <a:rPr lang="en-US" b="0" i="1" smtClean="0">
                            <a:latin typeface="Cambria Math"/>
                          </a:rPr>
                          <m:t>2</m:t>
                        </m:r>
                      </m:sup>
                    </m:sSup>
                    <m:r>
                      <a:rPr lang="en-US" i="1">
                        <a:latin typeface="Cambria Math"/>
                      </a:rPr>
                      <m:t>+2</m:t>
                    </m:r>
                    <m:r>
                      <a:rPr lang="en-US" i="1">
                        <a:latin typeface="Cambria Math"/>
                      </a:rPr>
                      <m:t>𝑛</m:t>
                    </m:r>
                    <m:r>
                      <a:rPr lang="en-US" i="1">
                        <a:latin typeface="Cambria Math"/>
                      </a:rPr>
                      <m:t>+10∉</m:t>
                    </m:r>
                    <m:r>
                      <a:rPr lang="en-US" i="1">
                        <a:latin typeface="Cambria Math"/>
                      </a:rPr>
                      <m:t>𝑂</m:t>
                    </m:r>
                    <m:d>
                      <m:dPr>
                        <m:ctrlPr>
                          <a:rPr lang="en-US" i="1">
                            <a:latin typeface="Cambria Math" panose="02040503050406030204" pitchFamily="18" charset="0"/>
                          </a:rPr>
                        </m:ctrlPr>
                      </m:dPr>
                      <m:e>
                        <m:r>
                          <a:rPr lang="en-US" i="1">
                            <a:latin typeface="Cambria Math"/>
                          </a:rPr>
                          <m:t>𝑛</m:t>
                        </m:r>
                      </m:e>
                    </m:d>
                  </m:oMath>
                </a14:m>
                <a:r>
                  <a:rPr lang="en-US" dirty="0"/>
                  <a:t>.</a:t>
                </a:r>
              </a:p>
              <a:p>
                <a:pPr marL="0" indent="0">
                  <a:buNone/>
                </a:pPr>
                <a:r>
                  <a:rPr lang="en-US" dirty="0"/>
                  <a:t>Assume </a:t>
                </a:r>
                <a14:m>
                  <m:oMath xmlns:m="http://schemas.openxmlformats.org/officeDocument/2006/math">
                    <m:sSup>
                      <m:sSupPr>
                        <m:ctrlPr>
                          <a:rPr lang="en-US" i="1">
                            <a:latin typeface="Cambria Math" panose="02040503050406030204" pitchFamily="18" charset="0"/>
                          </a:rPr>
                        </m:ctrlPr>
                      </m:sSupPr>
                      <m:e>
                        <m:r>
                          <a:rPr lang="en-US" i="1">
                            <a:latin typeface="Cambria Math"/>
                          </a:rPr>
                          <m:t>3</m:t>
                        </m:r>
                        <m:r>
                          <a:rPr lang="en-US" i="1">
                            <a:latin typeface="Cambria Math"/>
                          </a:rPr>
                          <m:t>𝑛</m:t>
                        </m:r>
                      </m:e>
                      <m:sup>
                        <m:r>
                          <a:rPr lang="en-US" i="1">
                            <a:latin typeface="Cambria Math"/>
                          </a:rPr>
                          <m:t>2</m:t>
                        </m:r>
                      </m:sup>
                    </m:sSup>
                    <m:r>
                      <a:rPr lang="en-US" i="1">
                        <a:latin typeface="Cambria Math"/>
                      </a:rPr>
                      <m:t>+2</m:t>
                    </m:r>
                    <m:r>
                      <a:rPr lang="en-US" i="1">
                        <a:latin typeface="Cambria Math"/>
                      </a:rPr>
                      <m:t>𝑛</m:t>
                    </m:r>
                    <m:r>
                      <a:rPr lang="en-US" i="1">
                        <a:latin typeface="Cambria Math"/>
                      </a:rPr>
                      <m:t>+10∈</m:t>
                    </m:r>
                    <m:r>
                      <a:rPr lang="en-US" i="1">
                        <a:latin typeface="Cambria Math"/>
                      </a:rPr>
                      <m:t>𝑂</m:t>
                    </m:r>
                    <m:d>
                      <m:dPr>
                        <m:ctrlPr>
                          <a:rPr lang="en-US" i="1">
                            <a:latin typeface="Cambria Math" panose="02040503050406030204" pitchFamily="18" charset="0"/>
                          </a:rPr>
                        </m:ctrlPr>
                      </m:dPr>
                      <m:e>
                        <m:r>
                          <a:rPr lang="en-US" i="1">
                            <a:latin typeface="Cambria Math"/>
                          </a:rPr>
                          <m:t>𝑛</m:t>
                        </m:r>
                      </m:e>
                    </m:d>
                  </m:oMath>
                </a14:m>
                <a:r>
                  <a:rPr lang="en-US" dirty="0"/>
                  <a:t>. </a:t>
                </a:r>
              </a:p>
              <a:p>
                <a:pPr marL="0" indent="0">
                  <a:buNone/>
                </a:pPr>
                <a:r>
                  <a:rPr lang="en-US" dirty="0"/>
                  <a:t>Thus there exist c &gt; 0 and n</a:t>
                </a:r>
                <a:r>
                  <a:rPr lang="en-US" baseline="-25000" dirty="0"/>
                  <a:t>0</a:t>
                </a:r>
                <a:r>
                  <a:rPr lang="en-US" dirty="0"/>
                  <a:t> ≥ 0 such that </a:t>
                </a:r>
                <a:r>
                  <a:rPr lang="en-US" i="1" dirty="0">
                    <a:latin typeface="Cambria Math" panose="02040503050406030204" pitchFamily="18" charset="0"/>
                  </a:rPr>
                  <a:t/>
                </a:r>
                <a:br>
                  <a:rPr lang="en-US" i="1" dirty="0">
                    <a:latin typeface="Cambria Math" panose="02040503050406030204" pitchFamily="18" charset="0"/>
                  </a:rPr>
                </a:br>
                <a14:m>
                  <m:oMath xmlns:m="http://schemas.openxmlformats.org/officeDocument/2006/math">
                    <m:sSup>
                      <m:sSupPr>
                        <m:ctrlPr>
                          <a:rPr lang="en-US" i="1">
                            <a:latin typeface="Cambria Math" panose="02040503050406030204" pitchFamily="18" charset="0"/>
                          </a:rPr>
                        </m:ctrlPr>
                      </m:sSupPr>
                      <m:e>
                        <m:r>
                          <a:rPr lang="en-US" i="1">
                            <a:latin typeface="Cambria Math"/>
                          </a:rPr>
                          <m:t>3</m:t>
                        </m:r>
                        <m:r>
                          <a:rPr lang="en-US" i="1">
                            <a:latin typeface="Cambria Math"/>
                          </a:rPr>
                          <m:t>𝑛</m:t>
                        </m:r>
                      </m:e>
                      <m:sup>
                        <m:r>
                          <a:rPr lang="en-US" i="1">
                            <a:latin typeface="Cambria Math"/>
                          </a:rPr>
                          <m:t>2</m:t>
                        </m:r>
                      </m:sup>
                    </m:sSup>
                    <m:r>
                      <a:rPr lang="en-US" i="1">
                        <a:latin typeface="Cambria Math"/>
                      </a:rPr>
                      <m:t>+2</m:t>
                    </m:r>
                    <m:r>
                      <a:rPr lang="en-US" i="1">
                        <a:latin typeface="Cambria Math"/>
                      </a:rPr>
                      <m:t>𝑛</m:t>
                    </m:r>
                    <m:r>
                      <a:rPr lang="en-US" i="1">
                        <a:latin typeface="Cambria Math"/>
                      </a:rPr>
                      <m:t>+10≤</m:t>
                    </m:r>
                    <m:r>
                      <a:rPr lang="en-US" b="0" i="1" smtClean="0">
                        <a:latin typeface="Cambria Math"/>
                        <a:ea typeface="Cambria Math"/>
                      </a:rPr>
                      <m:t>𝑐</m:t>
                    </m:r>
                    <m:r>
                      <a:rPr lang="en-US" b="0" i="1" smtClean="0">
                        <a:latin typeface="Cambria Math"/>
                        <a:ea typeface="Cambria Math"/>
                      </a:rPr>
                      <m:t>∙</m:t>
                    </m:r>
                    <m:r>
                      <a:rPr lang="en-US" b="0" i="1" smtClean="0">
                        <a:latin typeface="Cambria Math"/>
                        <a:ea typeface="Cambria Math"/>
                      </a:rPr>
                      <m:t>𝑛</m:t>
                    </m:r>
                  </m:oMath>
                </a14:m>
                <a:r>
                  <a:rPr lang="en-US" dirty="0"/>
                  <a:t>, for all n ≥ n</a:t>
                </a:r>
                <a:r>
                  <a:rPr lang="en-US" baseline="-25000" dirty="0"/>
                  <a:t>0</a:t>
                </a:r>
                <a:endParaRPr lang="en-US" dirty="0"/>
              </a:p>
              <a:p>
                <a:pPr marL="0" indent="0">
                  <a:buNone/>
                </a:pPr>
                <a:r>
                  <a:rPr lang="en-US" dirty="0"/>
                  <a:t>Or, </a:t>
                </a:r>
                <a14:m>
                  <m:oMath xmlns:m="http://schemas.openxmlformats.org/officeDocument/2006/math">
                    <m:r>
                      <a:rPr lang="en-US" b="0" i="1" smtClean="0">
                        <a:latin typeface="Cambria Math"/>
                      </a:rPr>
                      <m:t>3</m:t>
                    </m:r>
                    <m:r>
                      <a:rPr lang="en-US" b="0" i="1" smtClean="0">
                        <a:latin typeface="Cambria Math"/>
                      </a:rPr>
                      <m:t>𝑛</m:t>
                    </m:r>
                    <m:r>
                      <a:rPr lang="en-US" i="1">
                        <a:latin typeface="Cambria Math"/>
                      </a:rPr>
                      <m:t>+2+</m:t>
                    </m:r>
                    <m:f>
                      <m:fPr>
                        <m:ctrlPr>
                          <a:rPr lang="en-US" i="1" smtClean="0">
                            <a:latin typeface="Cambria Math" panose="02040503050406030204" pitchFamily="18" charset="0"/>
                          </a:rPr>
                        </m:ctrlPr>
                      </m:fPr>
                      <m:num>
                        <m:r>
                          <a:rPr lang="en-US" i="1">
                            <a:latin typeface="Cambria Math"/>
                          </a:rPr>
                          <m:t>10</m:t>
                        </m:r>
                      </m:num>
                      <m:den>
                        <m:r>
                          <a:rPr lang="en-US" b="0" i="1" smtClean="0">
                            <a:latin typeface="Cambria Math"/>
                          </a:rPr>
                          <m:t>𝑛</m:t>
                        </m:r>
                      </m:den>
                    </m:f>
                    <m:r>
                      <a:rPr lang="en-US" i="1">
                        <a:latin typeface="Cambria Math"/>
                      </a:rPr>
                      <m:t>≤</m:t>
                    </m:r>
                    <m:r>
                      <a:rPr lang="en-US" i="1">
                        <a:latin typeface="Cambria Math"/>
                        <a:ea typeface="Cambria Math"/>
                      </a:rPr>
                      <m:t>𝑐</m:t>
                    </m:r>
                  </m:oMath>
                </a14:m>
                <a:r>
                  <a:rPr lang="en-US" dirty="0"/>
                  <a:t>, for all n ≥ n</a:t>
                </a:r>
                <a:r>
                  <a:rPr lang="en-US" baseline="-25000" dirty="0"/>
                  <a:t>0</a:t>
                </a:r>
                <a:endParaRPr lang="en-US" dirty="0"/>
              </a:p>
              <a:p>
                <a:pPr marL="0" indent="0">
                  <a:buNone/>
                </a:pPr>
                <a:r>
                  <a:rPr lang="en-US" dirty="0"/>
                  <a:t>Remember that c is a constant. Also </a:t>
                </a:r>
                <a14:m>
                  <m:oMath xmlns:m="http://schemas.openxmlformats.org/officeDocument/2006/math">
                    <m:r>
                      <a:rPr lang="en-US" i="1">
                        <a:latin typeface="Cambria Math"/>
                      </a:rPr>
                      <m:t>3</m:t>
                    </m:r>
                    <m:r>
                      <a:rPr lang="en-US" i="1">
                        <a:latin typeface="Cambria Math"/>
                      </a:rPr>
                      <m:t>𝑛</m:t>
                    </m:r>
                    <m:r>
                      <a:rPr lang="en-US" i="1">
                        <a:latin typeface="Cambria Math"/>
                      </a:rPr>
                      <m:t>+2+</m:t>
                    </m:r>
                    <m:f>
                      <m:fPr>
                        <m:ctrlPr>
                          <a:rPr lang="en-US" i="1">
                            <a:latin typeface="Cambria Math" panose="02040503050406030204" pitchFamily="18" charset="0"/>
                          </a:rPr>
                        </m:ctrlPr>
                      </m:fPr>
                      <m:num>
                        <m:r>
                          <a:rPr lang="en-US" i="1">
                            <a:latin typeface="Cambria Math"/>
                          </a:rPr>
                          <m:t>10</m:t>
                        </m:r>
                      </m:num>
                      <m:den>
                        <m:r>
                          <a:rPr lang="en-US" i="1">
                            <a:latin typeface="Cambria Math"/>
                          </a:rPr>
                          <m:t>𝑛</m:t>
                        </m:r>
                      </m:den>
                    </m:f>
                  </m:oMath>
                </a14:m>
                <a:r>
                  <a:rPr lang="en-US" dirty="0"/>
                  <a:t> gets arbitrarily very large for large values of </a:t>
                </a:r>
                <a:r>
                  <a:rPr lang="en-US" dirty="0">
                    <a:latin typeface="Courier New" pitchFamily="49" charset="0"/>
                    <a:cs typeface="Courier New" pitchFamily="49" charset="0"/>
                  </a:rPr>
                  <a:t>n</a:t>
                </a:r>
                <a:r>
                  <a:rPr lang="en-US" dirty="0"/>
                  <a:t>, thus it cannot be upper bounded by a constant. Contradiction.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52400"/>
                <a:ext cx="8839200" cy="5943600"/>
              </a:xfrm>
              <a:blipFill>
                <a:blip r:embed="rId2"/>
                <a:stretch>
                  <a:fillRect l="-1724" t="-2350"/>
                </a:stretch>
              </a:blipFill>
            </p:spPr>
            <p:txBody>
              <a:bodyPr/>
              <a:lstStyle/>
              <a:p>
                <a:r>
                  <a:rPr lang="en-US">
                    <a:noFill/>
                  </a:rPr>
                  <a:t> </a:t>
                </a:r>
              </a:p>
            </p:txBody>
          </p:sp>
        </mc:Fallback>
      </mc:AlternateContent>
    </p:spTree>
    <p:extLst>
      <p:ext uri="{BB962C8B-B14F-4D97-AF65-F5344CB8AC3E}">
        <p14:creationId xmlns:p14="http://schemas.microsoft.com/office/powerpoint/2010/main" val="1742250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304800"/>
                <a:ext cx="8534400" cy="6400800"/>
              </a:xfrm>
            </p:spPr>
            <p:txBody>
              <a:bodyPr>
                <a:normAutofit/>
              </a:bodyPr>
              <a:lstStyle/>
              <a:p>
                <a:r>
                  <a:rPr lang="en-US" dirty="0"/>
                  <a:t>To show that a certain function f(n) belongs to O(g(n)) we either use the definition by finding the values for the constants c and n</a:t>
                </a:r>
                <a:r>
                  <a:rPr lang="en-US" baseline="-25000" dirty="0"/>
                  <a:t>0</a:t>
                </a:r>
                <a:r>
                  <a:rPr lang="en-US" dirty="0"/>
                  <a:t> or we use the following theorem:</a:t>
                </a:r>
              </a:p>
              <a:p>
                <a:pPr marL="0" indent="0">
                  <a:buNone/>
                </a:pPr>
                <a:r>
                  <a:rPr lang="en-US" b="1" i="1" u="sng" dirty="0"/>
                  <a:t>Theorem</a:t>
                </a:r>
                <a:r>
                  <a:rPr lang="en-US" i="1" dirty="0"/>
                  <a:t>: If f and g are univariate complexity functions, g</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&gt;0</m:t>
                    </m:r>
                  </m:oMath>
                </a14:m>
                <a:r>
                  <a:rPr lang="en-US" i="1" dirty="0"/>
                  <a:t>,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a:rPr lang="en-US" i="1">
                                <a:latin typeface="Cambria Math"/>
                              </a:rPr>
                              <m:t>𝑙𝑖𝑚</m:t>
                            </m:r>
                          </m:e>
                          <m:lim>
                            <m:r>
                              <a:rPr lang="en-US" i="1">
                                <a:latin typeface="Cambria Math"/>
                              </a:rPr>
                              <m:t>𝑛</m:t>
                            </m:r>
                            <m:r>
                              <a:rPr lang="en-US" i="1">
                                <a:latin typeface="Cambria Math"/>
                                <a:ea typeface="Cambria Math"/>
                              </a:rPr>
                              <m:t>→∞</m:t>
                            </m:r>
                          </m:lim>
                        </m:limLow>
                      </m:fName>
                      <m:e>
                        <m:f>
                          <m:fPr>
                            <m:ctrlPr>
                              <a:rPr lang="en-US" i="1">
                                <a:latin typeface="Cambria Math" panose="02040503050406030204" pitchFamily="18" charset="0"/>
                              </a:rPr>
                            </m:ctrlPr>
                          </m:fPr>
                          <m:num>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num>
                          <m:den>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den>
                        </m:f>
                      </m:e>
                    </m:func>
                    <m:r>
                      <a:rPr lang="en-US" i="1">
                        <a:latin typeface="Cambria Math"/>
                        <a:ea typeface="Cambria Math"/>
                      </a:rPr>
                      <m:t>=</m:t>
                    </m:r>
                    <m:r>
                      <a:rPr lang="en-US" b="0" i="1" smtClean="0">
                        <a:latin typeface="Cambria Math" panose="02040503050406030204" pitchFamily="18" charset="0"/>
                        <a:ea typeface="Cambria Math"/>
                      </a:rPr>
                      <m:t>𝐿</m:t>
                    </m:r>
                  </m:oMath>
                </a14:m>
                <a:r>
                  <a:rPr lang="en-US" i="1" dirty="0"/>
                  <a:t>, and L is non-negative and constant with respect to n then f</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i="1">
                        <a:latin typeface="Cambria Math"/>
                      </a:rPr>
                      <m:t>𝑂</m:t>
                    </m:r>
                    <m:d>
                      <m:dPr>
                        <m:ctrlPr>
                          <a:rPr lang="en-US" i="1">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e>
                    </m:d>
                  </m:oMath>
                </a14:m>
                <a:r>
                  <a:rPr lang="en-US" i="1" dirty="0"/>
                  <a:t>.</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304800"/>
                <a:ext cx="8534400" cy="6400800"/>
              </a:xfrm>
              <a:blipFill>
                <a:blip r:embed="rId2"/>
                <a:stretch>
                  <a:fillRect l="-1783" t="-1389"/>
                </a:stretch>
              </a:blipFill>
            </p:spPr>
            <p:txBody>
              <a:bodyPr/>
              <a:lstStyle/>
              <a:p>
                <a:r>
                  <a:rPr lang="en-US">
                    <a:noFill/>
                  </a:rPr>
                  <a:t> </a:t>
                </a:r>
              </a:p>
            </p:txBody>
          </p:sp>
        </mc:Fallback>
      </mc:AlternateContent>
    </p:spTree>
    <p:extLst>
      <p:ext uri="{BB962C8B-B14F-4D97-AF65-F5344CB8AC3E}">
        <p14:creationId xmlns:p14="http://schemas.microsoft.com/office/powerpoint/2010/main" val="416587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304800"/>
                <a:ext cx="8534400" cy="6400800"/>
              </a:xfrm>
            </p:spPr>
            <p:txBody>
              <a:bodyPr>
                <a:normAutofit/>
              </a:bodyPr>
              <a:lstStyle/>
              <a:p>
                <a:r>
                  <a:rPr lang="en-US" dirty="0"/>
                  <a:t>Example 6: Let </a:t>
                </a:r>
                <a:r>
                  <a:rPr lang="el-GR" dirty="0"/>
                  <a:t>α</a:t>
                </a:r>
                <a:r>
                  <a:rPr lang="en-US" dirty="0"/>
                  <a:t> and </a:t>
                </a:r>
                <a:r>
                  <a:rPr lang="el-GR" dirty="0"/>
                  <a:t>β</a:t>
                </a:r>
                <a:r>
                  <a:rPr lang="en-US" dirty="0"/>
                  <a:t> be real positive numbers such that </a:t>
                </a:r>
                <a14:m>
                  <m:oMath xmlns:m="http://schemas.openxmlformats.org/officeDocument/2006/math">
                    <m:r>
                      <a:rPr lang="en-US" b="0" i="1" smtClean="0">
                        <a:latin typeface="Cambria Math"/>
                      </a:rPr>
                      <m:t>0&lt;</m:t>
                    </m:r>
                    <m:r>
                      <a:rPr lang="en-US" b="0" i="1" smtClean="0">
                        <a:latin typeface="Cambria Math"/>
                        <a:ea typeface="Cambria Math"/>
                      </a:rPr>
                      <m:t>𝛼</m:t>
                    </m:r>
                    <m:r>
                      <a:rPr lang="en-US" b="0" i="1" smtClean="0">
                        <a:latin typeface="Cambria Math"/>
                        <a:ea typeface="Cambria Math"/>
                      </a:rPr>
                      <m:t>&lt;</m:t>
                    </m:r>
                    <m:r>
                      <a:rPr lang="en-US" b="0" i="1" smtClean="0">
                        <a:latin typeface="Cambria Math"/>
                        <a:ea typeface="Cambria Math"/>
                      </a:rPr>
                      <m:t>𝛽</m:t>
                    </m:r>
                  </m:oMath>
                </a14:m>
                <a:r>
                  <a:rPr lang="en-US" dirty="0"/>
                  <a:t>. Show that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𝑛</m:t>
                        </m:r>
                      </m:e>
                      <m:sup>
                        <m:r>
                          <a:rPr lang="en-US" i="1" smtClean="0">
                            <a:latin typeface="Cambria Math"/>
                            <a:ea typeface="Cambria Math"/>
                          </a:rPr>
                          <m:t>𝛼</m:t>
                        </m:r>
                      </m:sup>
                    </m:sSup>
                  </m:oMath>
                </a14:m>
                <a:r>
                  <a:rPr lang="en-US" dirty="0"/>
                  <a:t> </a:t>
                </a:r>
                <a14:m>
                  <m:oMath xmlns:m="http://schemas.openxmlformats.org/officeDocument/2006/math">
                    <m:r>
                      <a:rPr lang="en-US" i="1">
                        <a:latin typeface="Cambria Math" panose="02040503050406030204" pitchFamily="18" charset="0"/>
                      </a:rPr>
                      <m:t>∈ </m:t>
                    </m:r>
                    <m:r>
                      <a:rPr lang="en-US" b="0" i="1" smtClean="0">
                        <a:latin typeface="Cambria Math"/>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𝑛</m:t>
                            </m:r>
                          </m:e>
                          <m:sup>
                            <m:r>
                              <a:rPr lang="en-US" b="0" i="1" smtClean="0">
                                <a:latin typeface="Cambria Math"/>
                                <a:ea typeface="Cambria Math"/>
                              </a:rPr>
                              <m:t>𝛽</m:t>
                            </m:r>
                          </m:sup>
                        </m:sSup>
                      </m:e>
                    </m:d>
                  </m:oMath>
                </a14:m>
                <a:r>
                  <a:rPr lang="en-US" dirty="0"/>
                  <a:t>.</a:t>
                </a:r>
              </a:p>
              <a:p>
                <a:r>
                  <a:rPr lang="en-US" dirty="0"/>
                  <a:t>To solve this problem we use the theorem:</a:t>
                </a:r>
              </a:p>
              <a:p>
                <a:pPr marL="0" indent="0">
                  <a:buNone/>
                </a:pPr>
                <a:r>
                  <a:rPr lang="en-US" dirty="0"/>
                  <a:t>Let </a:t>
                </a:r>
                <a14:m>
                  <m:oMath xmlns:m="http://schemas.openxmlformats.org/officeDocument/2006/math">
                    <m:r>
                      <a:rPr lang="en-US" i="1" smtClean="0">
                        <a:latin typeface="Cambria Math"/>
                        <a:ea typeface="Cambria Math"/>
                      </a:rPr>
                      <m:t>𝛽</m:t>
                    </m:r>
                    <m:r>
                      <a:rPr lang="en-US" b="0" i="1" smtClean="0">
                        <a:latin typeface="Cambria Math"/>
                        <a:ea typeface="Cambria Math"/>
                      </a:rPr>
                      <m:t>−</m:t>
                    </m:r>
                    <m:r>
                      <a:rPr lang="en-US" b="0" i="1" smtClean="0">
                        <a:latin typeface="Cambria Math"/>
                        <a:ea typeface="Cambria Math"/>
                      </a:rPr>
                      <m:t>𝛼</m:t>
                    </m:r>
                    <m:r>
                      <a:rPr lang="en-US" b="0" i="1" smtClean="0">
                        <a:latin typeface="Cambria Math"/>
                        <a:ea typeface="Cambria Math"/>
                      </a:rPr>
                      <m:t>=</m:t>
                    </m:r>
                    <m:r>
                      <a:rPr lang="en-US" b="0" i="1" smtClean="0">
                        <a:latin typeface="Cambria Math"/>
                        <a:ea typeface="Cambria Math"/>
                      </a:rPr>
                      <m:t>𝜖</m:t>
                    </m:r>
                  </m:oMath>
                </a14:m>
                <a:r>
                  <a:rPr lang="en-US" dirty="0"/>
                  <a:t>, </a:t>
                </a:r>
                <a14:m>
                  <m:oMath xmlns:m="http://schemas.openxmlformats.org/officeDocument/2006/math">
                    <m:r>
                      <a:rPr lang="en-US" i="1" smtClean="0">
                        <a:latin typeface="Cambria Math"/>
                        <a:ea typeface="Cambria Math"/>
                      </a:rPr>
                      <m:t>𝜖</m:t>
                    </m:r>
                  </m:oMath>
                </a14:m>
                <a:r>
                  <a:rPr lang="en-US" dirty="0"/>
                  <a:t> is positive.</a:t>
                </a:r>
              </a:p>
              <a:p>
                <a:pPr marL="0" indent="0">
                  <a:buNone/>
                </a:pPr>
                <a:r>
                  <a:rPr lang="en-US" dirty="0"/>
                  <a:t>We take to the limit </a:t>
                </a:r>
                <a14:m>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a:rPr>
                              <m:t>lim</m:t>
                            </m:r>
                          </m:e>
                          <m:lim>
                            <m:r>
                              <a:rPr lang="en-US" b="0" i="1" smtClean="0">
                                <a:latin typeface="Cambria Math"/>
                              </a:rPr>
                              <m:t>𝑛</m:t>
                            </m:r>
                            <m:r>
                              <a:rPr lang="en-US" b="0" i="1" smtClean="0">
                                <a:latin typeface="Cambria Math"/>
                                <a:ea typeface="Cambria Math"/>
                              </a:rPr>
                              <m:t>→∞</m:t>
                            </m:r>
                          </m:lim>
                        </m:limLow>
                      </m:fName>
                      <m:e>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a:rPr>
                                  <m:t>𝑛</m:t>
                                </m:r>
                              </m:e>
                              <m:sup>
                                <m:r>
                                  <a:rPr lang="en-US" i="1" smtClean="0">
                                    <a:latin typeface="Cambria Math"/>
                                    <a:ea typeface="Cambria Math"/>
                                  </a:rPr>
                                  <m:t>𝛼</m:t>
                                </m:r>
                              </m:sup>
                            </m:sSup>
                          </m:num>
                          <m:den>
                            <m:sSup>
                              <m:sSupPr>
                                <m:ctrlPr>
                                  <a:rPr lang="en-US" i="1" smtClean="0">
                                    <a:latin typeface="Cambria Math" panose="02040503050406030204" pitchFamily="18" charset="0"/>
                                  </a:rPr>
                                </m:ctrlPr>
                              </m:sSupPr>
                              <m:e>
                                <m:r>
                                  <a:rPr lang="en-US" b="0" i="1" smtClean="0">
                                    <a:latin typeface="Cambria Math"/>
                                  </a:rPr>
                                  <m:t>𝑛</m:t>
                                </m:r>
                              </m:e>
                              <m:sup>
                                <m:r>
                                  <a:rPr lang="en-US" i="1" smtClean="0">
                                    <a:latin typeface="Cambria Math"/>
                                    <a:ea typeface="Cambria Math"/>
                                  </a:rPr>
                                  <m:t>𝛽</m:t>
                                </m:r>
                              </m:sup>
                            </m:sSup>
                          </m:den>
                        </m:f>
                      </m:e>
                    </m:func>
                    <m:r>
                      <a:rPr lang="en-US" b="0" i="1" smtClean="0">
                        <a:latin typeface="Cambria Math"/>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a:rPr>
                              <m:t>lim</m:t>
                            </m:r>
                          </m:e>
                          <m:lim>
                            <m:r>
                              <a:rPr lang="en-US" i="1">
                                <a:latin typeface="Cambria Math"/>
                              </a:rPr>
                              <m:t>𝑛</m:t>
                            </m:r>
                            <m:r>
                              <a:rPr lang="en-US" i="1">
                                <a:latin typeface="Cambria Math"/>
                                <a:ea typeface="Cambria Math"/>
                              </a:rPr>
                              <m:t>→∞</m:t>
                            </m:r>
                          </m:lim>
                        </m:limLow>
                      </m:fName>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a:rPr>
                                  <m:t>𝑛</m:t>
                                </m:r>
                              </m:e>
                              <m:sup>
                                <m:r>
                                  <a:rPr lang="en-US" i="1">
                                    <a:latin typeface="Cambria Math"/>
                                    <a:ea typeface="Cambria Math"/>
                                  </a:rPr>
                                  <m:t>𝛼</m:t>
                                </m:r>
                              </m:sup>
                            </m:sSup>
                          </m:num>
                          <m:den>
                            <m:sSup>
                              <m:sSupPr>
                                <m:ctrlPr>
                                  <a:rPr lang="en-US" i="1">
                                    <a:latin typeface="Cambria Math" panose="02040503050406030204" pitchFamily="18" charset="0"/>
                                  </a:rPr>
                                </m:ctrlPr>
                              </m:sSupPr>
                              <m:e>
                                <m:r>
                                  <a:rPr lang="en-US" i="1">
                                    <a:latin typeface="Cambria Math"/>
                                  </a:rPr>
                                  <m:t>𝑛</m:t>
                                </m:r>
                              </m:e>
                              <m:sup>
                                <m:r>
                                  <a:rPr lang="en-US" i="1" smtClean="0">
                                    <a:latin typeface="Cambria Math"/>
                                    <a:ea typeface="Cambria Math"/>
                                  </a:rPr>
                                  <m:t>𝛼</m:t>
                                </m:r>
                                <m:r>
                                  <a:rPr lang="en-US" b="0" i="1" smtClean="0">
                                    <a:latin typeface="Cambria Math"/>
                                    <a:ea typeface="Cambria Math"/>
                                  </a:rPr>
                                  <m:t>+</m:t>
                                </m:r>
                                <m:r>
                                  <a:rPr lang="en-US" b="0" i="1" smtClean="0">
                                    <a:latin typeface="Cambria Math"/>
                                    <a:ea typeface="Cambria Math"/>
                                  </a:rPr>
                                  <m:t>𝜖</m:t>
                                </m:r>
                              </m:sup>
                            </m:sSup>
                          </m:den>
                        </m:f>
                      </m:e>
                    </m:func>
                  </m:oMath>
                </a14:m>
                <a:r>
                  <a:rPr lang="en-US" dirty="0"/>
                  <a:t>=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a:rPr>
                              <m:t>lim</m:t>
                            </m:r>
                          </m:e>
                          <m:lim>
                            <m:r>
                              <a:rPr lang="en-US" i="1">
                                <a:latin typeface="Cambria Math"/>
                              </a:rPr>
                              <m:t>𝑛</m:t>
                            </m:r>
                            <m:r>
                              <a:rPr lang="en-US" i="1">
                                <a:latin typeface="Cambria Math"/>
                                <a:ea typeface="Cambria Math"/>
                              </a:rPr>
                              <m:t>→∞</m:t>
                            </m:r>
                          </m:lim>
                        </m:limLow>
                      </m:fName>
                      <m:e>
                        <m:f>
                          <m:fPr>
                            <m:ctrlPr>
                              <a:rPr lang="en-US" i="1">
                                <a:latin typeface="Cambria Math" panose="02040503050406030204" pitchFamily="18" charset="0"/>
                              </a:rPr>
                            </m:ctrlPr>
                          </m:fPr>
                          <m:num>
                            <m:r>
                              <a:rPr lang="en-US" b="0" i="1" smtClean="0">
                                <a:latin typeface="Cambria Math"/>
                              </a:rPr>
                              <m:t>1</m:t>
                            </m:r>
                          </m:num>
                          <m:den>
                            <m:sSup>
                              <m:sSupPr>
                                <m:ctrlPr>
                                  <a:rPr lang="en-US" i="1">
                                    <a:latin typeface="Cambria Math" panose="02040503050406030204" pitchFamily="18" charset="0"/>
                                  </a:rPr>
                                </m:ctrlPr>
                              </m:sSupPr>
                              <m:e>
                                <m:r>
                                  <a:rPr lang="en-US" i="1">
                                    <a:latin typeface="Cambria Math"/>
                                  </a:rPr>
                                  <m:t>𝑛</m:t>
                                </m:r>
                              </m:e>
                              <m:sup>
                                <m:r>
                                  <a:rPr lang="en-US" i="1" smtClean="0">
                                    <a:latin typeface="Cambria Math"/>
                                    <a:ea typeface="Cambria Math"/>
                                  </a:rPr>
                                  <m:t>𝜖</m:t>
                                </m:r>
                              </m:sup>
                            </m:sSup>
                          </m:den>
                        </m:f>
                      </m:e>
                    </m:func>
                    <m:r>
                      <a:rPr lang="en-US" b="0" i="1" smtClean="0">
                        <a:latin typeface="Cambria Math"/>
                        <a:ea typeface="Cambria Math"/>
                      </a:rPr>
                      <m:t>=0</m:t>
                    </m:r>
                  </m:oMath>
                </a14:m>
                <a:r>
                  <a:rPr lang="en-US" dirty="0"/>
                  <a:t>. L=0 is a non-negative constant with respect to n thus </a:t>
                </a:r>
                <a14:m>
                  <m:oMath xmlns:m="http://schemas.openxmlformats.org/officeDocument/2006/math">
                    <m:sSup>
                      <m:sSupPr>
                        <m:ctrlPr>
                          <a:rPr lang="en-US" i="1">
                            <a:latin typeface="Cambria Math" panose="02040503050406030204" pitchFamily="18" charset="0"/>
                          </a:rPr>
                        </m:ctrlPr>
                      </m:sSupPr>
                      <m:e>
                        <m:r>
                          <a:rPr lang="en-US" i="1">
                            <a:latin typeface="Cambria Math"/>
                          </a:rPr>
                          <m:t>𝑛</m:t>
                        </m:r>
                      </m:e>
                      <m:sup>
                        <m:r>
                          <a:rPr lang="en-US" i="1">
                            <a:latin typeface="Cambria Math"/>
                            <a:ea typeface="Cambria Math"/>
                          </a:rPr>
                          <m:t>𝛼</m:t>
                        </m:r>
                      </m:sup>
                    </m:sSup>
                    <m:r>
                      <a:rPr lang="en-US" b="0" i="1" smtClean="0">
                        <a:latin typeface="Cambria Math"/>
                        <a:ea typeface="Cambria Math"/>
                      </a:rPr>
                      <m:t>=</m:t>
                    </m:r>
                    <m:r>
                      <a:rPr lang="en-US" b="0" i="1" smtClean="0">
                        <a:latin typeface="Cambria Math"/>
                        <a:ea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ea typeface="Cambria Math"/>
                              </a:rPr>
                              <m:t>𝛽</m:t>
                            </m:r>
                          </m:sup>
                        </m:sSup>
                      </m:e>
                    </m:d>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304800"/>
                <a:ext cx="8534400" cy="6400800"/>
              </a:xfrm>
              <a:blipFill>
                <a:blip r:embed="rId2"/>
                <a:stretch>
                  <a:fillRect l="-1783" t="-1389" r="-1783"/>
                </a:stretch>
              </a:blipFill>
            </p:spPr>
            <p:txBody>
              <a:bodyPr/>
              <a:lstStyle/>
              <a:p>
                <a:r>
                  <a:rPr lang="en-US">
                    <a:noFill/>
                  </a:rPr>
                  <a:t> </a:t>
                </a:r>
              </a:p>
            </p:txBody>
          </p:sp>
        </mc:Fallback>
      </mc:AlternateContent>
    </p:spTree>
    <p:extLst>
      <p:ext uri="{BB962C8B-B14F-4D97-AF65-F5344CB8AC3E}">
        <p14:creationId xmlns:p14="http://schemas.microsoft.com/office/powerpoint/2010/main" val="2222598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limits, show that: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Show that </a:t>
                </a:r>
                <a14:m>
                  <m:oMath xmlns:m="http://schemas.openxmlformats.org/officeDocument/2006/math">
                    <m:r>
                      <a:rPr lang="en-US" i="1">
                        <a:latin typeface="Cambria Math"/>
                      </a:rPr>
                      <m:t>10</m:t>
                    </m:r>
                    <m:r>
                      <a:rPr lang="en-US" i="1">
                        <a:latin typeface="Cambria Math"/>
                      </a:rPr>
                      <m:t>𝑛</m:t>
                    </m:r>
                    <m:r>
                      <a:rPr lang="en-US" i="1">
                        <a:latin typeface="Cambria Math"/>
                      </a:rPr>
                      <m:t>+5∈</m:t>
                    </m:r>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2</m:t>
                            </m:r>
                          </m:sup>
                        </m:sSup>
                      </m:e>
                    </m:d>
                  </m:oMath>
                </a14:m>
                <a:endParaRPr lang="en-US" dirty="0"/>
              </a:p>
              <a:p>
                <a:r>
                  <a:rPr lang="en-US" dirty="0"/>
                  <a:t>Show that </a:t>
                </a:r>
                <a14:m>
                  <m:oMath xmlns:m="http://schemas.openxmlformats.org/officeDocument/2006/math">
                    <m:r>
                      <a:rPr lang="en-US" i="1" smtClean="0">
                        <a:latin typeface="Cambria Math"/>
                      </a:rPr>
                      <m:t>1</m:t>
                    </m:r>
                    <m:r>
                      <a:rPr lang="en-US" i="1">
                        <a:latin typeface="Cambria Math"/>
                      </a:rPr>
                      <m:t>0</m:t>
                    </m:r>
                    <m:r>
                      <a:rPr lang="en-US" i="1">
                        <a:latin typeface="Cambria Math"/>
                      </a:rPr>
                      <m:t>𝑛</m:t>
                    </m:r>
                    <m:r>
                      <a:rPr lang="en-US" i="1">
                        <a:latin typeface="Cambria Math"/>
                      </a:rPr>
                      <m:t>+100∈</m:t>
                    </m:r>
                    <m:r>
                      <a:rPr lang="en-US" i="1">
                        <a:latin typeface="Cambria Math"/>
                      </a:rPr>
                      <m:t>𝑂</m:t>
                    </m:r>
                    <m:r>
                      <a:rPr lang="en-US" i="1">
                        <a:latin typeface="Cambria Math"/>
                      </a:rPr>
                      <m:t>(</m:t>
                    </m:r>
                    <m:r>
                      <a:rPr lang="en-US" i="1">
                        <a:latin typeface="Cambria Math"/>
                      </a:rPr>
                      <m:t>𝑛</m:t>
                    </m:r>
                    <m:r>
                      <a:rPr lang="en-US" i="1">
                        <a:latin typeface="Cambria Math"/>
                      </a:rPr>
                      <m:t>)</m:t>
                    </m:r>
                  </m:oMath>
                </a14:m>
                <a:endParaRPr lang="en-US" dirty="0"/>
              </a:p>
              <a:p>
                <a:r>
                  <a:rPr lang="en-US" dirty="0"/>
                  <a:t>Show that </a:t>
                </a:r>
                <a14:m>
                  <m:oMath xmlns:m="http://schemas.openxmlformats.org/officeDocument/2006/math">
                    <m:sSup>
                      <m:sSupPr>
                        <m:ctrlPr>
                          <a:rPr lang="en-US" i="1">
                            <a:latin typeface="Cambria Math" panose="02040503050406030204" pitchFamily="18" charset="0"/>
                          </a:rPr>
                        </m:ctrlPr>
                      </m:sSupPr>
                      <m:e>
                        <m:r>
                          <a:rPr lang="en-US" i="1">
                            <a:latin typeface="Cambria Math"/>
                          </a:rPr>
                          <m:t>5</m:t>
                        </m:r>
                        <m:r>
                          <a:rPr lang="en-US" i="1">
                            <a:latin typeface="Cambria Math"/>
                          </a:rPr>
                          <m:t>𝑛</m:t>
                        </m:r>
                      </m:e>
                      <m:sup>
                        <m:r>
                          <a:rPr lang="en-US" i="1">
                            <a:latin typeface="Cambria Math"/>
                          </a:rPr>
                          <m:t>3</m:t>
                        </m:r>
                      </m:sup>
                    </m:sSup>
                    <m:r>
                      <a:rPr lang="en-US" i="1">
                        <a:latin typeface="Cambria Math"/>
                      </a:rPr>
                      <m:t>+100</m:t>
                    </m:r>
                    <m:r>
                      <a:rPr lang="en-US" i="1">
                        <a:latin typeface="Cambria Math"/>
                      </a:rPr>
                      <m:t>𝑛</m:t>
                    </m:r>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r>
                      <a:rPr lang="en-US" i="1">
                        <a:latin typeface="Cambria Math" panose="02040503050406030204" pitchFamily="18" charset="0"/>
                      </a:rPr>
                      <m:t>∈</m:t>
                    </m:r>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3</m:t>
                            </m:r>
                          </m:sup>
                        </m:sSup>
                      </m:e>
                    </m:d>
                  </m:oMath>
                </a14:m>
                <a:endParaRPr lang="en-US" dirty="0"/>
              </a:p>
              <a:p>
                <a:r>
                  <a:rPr lang="en-US" dirty="0"/>
                  <a:t>Prove that every polynomial </a:t>
                </a:r>
                <a:r>
                  <a:rPr lang="en-US" i="1" dirty="0">
                    <a:latin typeface="Cambria Math"/>
                  </a:rPr>
                  <a:t/>
                </a:r>
                <a:br>
                  <a:rPr lang="en-US" i="1" dirty="0">
                    <a:latin typeface="Cambria Math"/>
                  </a:rPr>
                </a:br>
                <a14:m>
                  <m:oMath xmlns:m="http://schemas.openxmlformats.org/officeDocument/2006/math">
                    <m:r>
                      <a:rPr lang="en-US" i="1">
                        <a:latin typeface="Cambria Math"/>
                      </a:rPr>
                      <m:t>𝑝</m:t>
                    </m:r>
                    <m:d>
                      <m:dPr>
                        <m:ctrlPr>
                          <a:rPr lang="en-US" i="1">
                            <a:latin typeface="Cambria Math" panose="02040503050406030204" pitchFamily="18" charset="0"/>
                          </a:rPr>
                        </m:ctrlPr>
                      </m:dPr>
                      <m:e>
                        <m:r>
                          <a:rPr lang="en-US" i="1">
                            <a:latin typeface="Cambria Math"/>
                          </a:rPr>
                          <m:t>𝑛</m:t>
                        </m:r>
                      </m:e>
                    </m:d>
                    <m:r>
                      <a:rPr lang="en-US" i="1">
                        <a:latin typeface="Cambria Math"/>
                      </a:rPr>
                      <m:t>=</m:t>
                    </m:r>
                    <m:sSub>
                      <m:sSubPr>
                        <m:ctrlPr>
                          <a:rPr lang="en-US" i="1">
                            <a:latin typeface="Cambria Math" panose="02040503050406030204" pitchFamily="18" charset="0"/>
                          </a:rPr>
                        </m:ctrlPr>
                      </m:sSubPr>
                      <m:e>
                        <m:r>
                          <a:rPr lang="en-US" i="1">
                            <a:latin typeface="Cambria Math"/>
                          </a:rPr>
                          <m:t>𝑎</m:t>
                        </m:r>
                      </m:e>
                      <m:sub>
                        <m:r>
                          <a:rPr lang="en-US" i="1">
                            <a:latin typeface="Cambria Math"/>
                          </a:rPr>
                          <m:t>𝑘</m:t>
                        </m:r>
                      </m:sub>
                    </m:sSub>
                    <m:sSup>
                      <m:sSupPr>
                        <m:ctrlPr>
                          <a:rPr lang="en-US" i="1">
                            <a:latin typeface="Cambria Math" panose="02040503050406030204" pitchFamily="18" charset="0"/>
                          </a:rPr>
                        </m:ctrlPr>
                      </m:sSupPr>
                      <m:e>
                        <m:r>
                          <a:rPr lang="en-US" i="1">
                            <a:latin typeface="Cambria Math"/>
                          </a:rPr>
                          <m:t>𝑛</m:t>
                        </m:r>
                      </m:e>
                      <m:sup>
                        <m:r>
                          <a:rPr lang="en-US" i="1">
                            <a:latin typeface="Cambria Math"/>
                          </a:rPr>
                          <m:t>𝑘</m:t>
                        </m:r>
                      </m:sup>
                    </m:sSup>
                    <m:r>
                      <a:rPr lang="en-US" i="1">
                        <a:latin typeface="Cambria Math"/>
                      </a:rPr>
                      <m:t>+</m:t>
                    </m:r>
                    <m:sSub>
                      <m:sSubPr>
                        <m:ctrlPr>
                          <a:rPr lang="en-US" i="1">
                            <a:latin typeface="Cambria Math" panose="02040503050406030204" pitchFamily="18" charset="0"/>
                          </a:rPr>
                        </m:ctrlPr>
                      </m:sSubPr>
                      <m:e>
                        <m:r>
                          <a:rPr lang="en-US" i="1">
                            <a:latin typeface="Cambria Math"/>
                          </a:rPr>
                          <m:t>𝑎</m:t>
                        </m:r>
                      </m:e>
                      <m:sub>
                        <m:r>
                          <a:rPr lang="en-US" i="1">
                            <a:latin typeface="Cambria Math"/>
                          </a:rPr>
                          <m:t>𝑘</m:t>
                        </m:r>
                        <m:r>
                          <a:rPr lang="en-US" i="1">
                            <a:latin typeface="Cambria Math"/>
                          </a:rPr>
                          <m:t>−1</m:t>
                        </m:r>
                      </m:sub>
                    </m:sSub>
                    <m:sSup>
                      <m:sSupPr>
                        <m:ctrlPr>
                          <a:rPr lang="en-US" i="1">
                            <a:latin typeface="Cambria Math" panose="02040503050406030204" pitchFamily="18" charset="0"/>
                          </a:rPr>
                        </m:ctrlPr>
                      </m:sSupPr>
                      <m:e>
                        <m:r>
                          <a:rPr lang="en-US" i="1">
                            <a:latin typeface="Cambria Math"/>
                          </a:rPr>
                          <m:t>𝑛</m:t>
                        </m:r>
                      </m:e>
                      <m:sup>
                        <m:r>
                          <a:rPr lang="en-US" i="1">
                            <a:latin typeface="Cambria Math"/>
                          </a:rPr>
                          <m:t>𝑘</m:t>
                        </m:r>
                        <m:r>
                          <a:rPr lang="en-US" i="1">
                            <a:latin typeface="Cambria Math"/>
                          </a:rPr>
                          <m:t>−1</m:t>
                        </m:r>
                      </m:sup>
                    </m:sSup>
                    <m:r>
                      <a:rPr lang="en-US" i="1">
                        <a:latin typeface="Cambria Math"/>
                      </a:rPr>
                      <m:t>+</m:t>
                    </m:r>
                    <m:sSub>
                      <m:sSubPr>
                        <m:ctrlPr>
                          <a:rPr lang="en-US" i="1">
                            <a:latin typeface="Cambria Math" panose="02040503050406030204" pitchFamily="18" charset="0"/>
                          </a:rPr>
                        </m:ctrlPr>
                      </m:sSubPr>
                      <m:e>
                        <m:r>
                          <a:rPr lang="en-US" i="1">
                            <a:latin typeface="Cambria Math"/>
                          </a:rPr>
                          <m:t>𝑎</m:t>
                        </m:r>
                      </m:e>
                      <m:sub>
                        <m:r>
                          <a:rPr lang="en-US" i="1">
                            <a:latin typeface="Cambria Math"/>
                          </a:rPr>
                          <m:t>𝑘</m:t>
                        </m:r>
                        <m:r>
                          <a:rPr lang="en-US" i="1">
                            <a:latin typeface="Cambria Math"/>
                          </a:rPr>
                          <m:t>−2</m:t>
                        </m:r>
                      </m:sub>
                    </m:sSub>
                    <m:sSup>
                      <m:sSupPr>
                        <m:ctrlPr>
                          <a:rPr lang="en-US" i="1">
                            <a:latin typeface="Cambria Math" panose="02040503050406030204" pitchFamily="18" charset="0"/>
                          </a:rPr>
                        </m:ctrlPr>
                      </m:sSupPr>
                      <m:e>
                        <m:r>
                          <a:rPr lang="en-US" i="1">
                            <a:latin typeface="Cambria Math"/>
                          </a:rPr>
                          <m:t>𝑛</m:t>
                        </m:r>
                      </m:e>
                      <m:sup>
                        <m:r>
                          <a:rPr lang="en-US" i="1">
                            <a:latin typeface="Cambria Math"/>
                          </a:rPr>
                          <m:t>𝑘</m:t>
                        </m:r>
                        <m:r>
                          <a:rPr lang="en-US" i="1">
                            <a:latin typeface="Cambria Math"/>
                          </a:rPr>
                          <m:t>−2</m:t>
                        </m:r>
                      </m:sup>
                    </m:sSup>
                    <m:r>
                      <a:rPr lang="en-US" i="1">
                        <a:latin typeface="Cambria Math"/>
                      </a:rPr>
                      <m:t>+</m:t>
                    </m:r>
                    <m:r>
                      <a:rPr lang="en-US" i="1">
                        <a:latin typeface="Cambria Math"/>
                        <a:ea typeface="Cambria Math"/>
                      </a:rPr>
                      <m:t>⋯+</m:t>
                    </m:r>
                    <m:sSub>
                      <m:sSubPr>
                        <m:ctrlPr>
                          <a:rPr lang="en-US" i="1">
                            <a:latin typeface="Cambria Math" panose="02040503050406030204" pitchFamily="18" charset="0"/>
                          </a:rPr>
                        </m:ctrlPr>
                      </m:sSubPr>
                      <m:e>
                        <m:r>
                          <a:rPr lang="en-US" i="1">
                            <a:latin typeface="Cambria Math"/>
                          </a:rPr>
                          <m:t>𝑎</m:t>
                        </m:r>
                      </m:e>
                      <m:sub>
                        <m:r>
                          <a:rPr lang="en-US" i="1">
                            <a:latin typeface="Cambria Math"/>
                          </a:rPr>
                          <m:t>0</m:t>
                        </m:r>
                      </m:sub>
                    </m:sSub>
                  </m:oMath>
                </a14:m>
                <a:r>
                  <a:rPr lang="en-US" dirty="0"/>
                  <a:t>, with </a:t>
                </a:r>
                <a:r>
                  <a:rPr lang="en-US" dirty="0" err="1"/>
                  <a:t>a</a:t>
                </a:r>
                <a:r>
                  <a:rPr lang="en-US" baseline="-25000" dirty="0" err="1"/>
                  <a:t>k</a:t>
                </a:r>
                <a:r>
                  <a:rPr lang="en-US" baseline="-25000" dirty="0"/>
                  <a:t> </a:t>
                </a:r>
                <a:r>
                  <a:rPr lang="en-US" dirty="0"/>
                  <a:t>&gt; 0 belongs to </a:t>
                </a:r>
                <a14:m>
                  <m:oMath xmlns:m="http://schemas.openxmlformats.org/officeDocument/2006/math">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𝑘</m:t>
                            </m:r>
                          </m:sup>
                        </m:sSup>
                      </m:e>
                    </m:d>
                  </m:oMath>
                </a14:m>
                <a:r>
                  <a:rPr lang="en-US" dirty="0"/>
                  <a:t>.</a:t>
                </a:r>
              </a:p>
              <a:p>
                <a14:m>
                  <m:oMath xmlns:m="http://schemas.openxmlformats.org/officeDocument/2006/math">
                    <m:r>
                      <a:rPr lang="en-US" b="0" i="1" smtClean="0">
                        <a:latin typeface="Cambria Math" panose="02040503050406030204" pitchFamily="18" charset="0"/>
                      </a:rPr>
                      <m:t>17</m:t>
                    </m:r>
                    <m:r>
                      <a:rPr lang="en-US" i="1">
                        <a:latin typeface="Cambria Math" panose="02040503050406030204" pitchFamily="18" charset="0"/>
                      </a:rPr>
                      <m:t>∈</m:t>
                    </m:r>
                    <m:r>
                      <a:rPr lang="en-US" i="1">
                        <a:latin typeface="Cambria Math"/>
                      </a:rPr>
                      <m:t>𝑂</m:t>
                    </m:r>
                    <m:r>
                      <a:rPr lang="en-US" i="1">
                        <a:latin typeface="Cambria Math"/>
                      </a:rPr>
                      <m:t>(18)</m:t>
                    </m:r>
                  </m:oMath>
                </a14:m>
                <a:r>
                  <a:rPr lang="en-US" dirty="0"/>
                  <a:t>.</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852" t="-1401" r="-154"/>
                </a:stretch>
              </a:blipFill>
            </p:spPr>
            <p:txBody>
              <a:bodyPr/>
              <a:lstStyle/>
              <a:p>
                <a:r>
                  <a:rPr lang="en-US">
                    <a:noFill/>
                  </a:rPr>
                  <a:t> </a:t>
                </a:r>
              </a:p>
            </p:txBody>
          </p:sp>
        </mc:Fallback>
      </mc:AlternateContent>
    </p:spTree>
    <p:extLst>
      <p:ext uri="{BB962C8B-B14F-4D97-AF65-F5344CB8AC3E}">
        <p14:creationId xmlns:p14="http://schemas.microsoft.com/office/powerpoint/2010/main" val="720052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Remember that: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953000"/>
              </a:xfrm>
            </p:spPr>
            <p:txBody>
              <a:bodyPr>
                <a:normAutofit/>
              </a:bodyPr>
              <a:lstStyle/>
              <a:p>
                <a:r>
                  <a:rPr lang="en-US" dirty="0"/>
                  <a:t>We can drop additive constants</a:t>
                </a:r>
              </a:p>
              <a:p>
                <a:r>
                  <a:rPr lang="en-US" dirty="0"/>
                  <a:t>We can drop multiplicative constants</a:t>
                </a:r>
              </a:p>
              <a:p>
                <a:r>
                  <a:rPr lang="en-US" dirty="0"/>
                  <a:t>We can drop dominated terms (and keep only the dominating term); due to the </a:t>
                </a:r>
              </a:p>
              <a:p>
                <a:pPr marL="0" indent="0">
                  <a:buNone/>
                </a:pPr>
                <a:r>
                  <a:rPr lang="en-US" sz="3000" i="1" dirty="0"/>
                  <a:t>Lemma: For any complexity functions </a:t>
                </a:r>
                <a14:m>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𝑓</m:t>
                        </m:r>
                      </m:e>
                      <m:sub>
                        <m:r>
                          <a:rPr lang="en-US" sz="3000" b="0" i="1" smtClean="0">
                            <a:latin typeface="Cambria Math" panose="02040503050406030204" pitchFamily="18" charset="0"/>
                          </a:rPr>
                          <m:t>0</m:t>
                        </m:r>
                      </m:sub>
                    </m:sSub>
                    <m:d>
                      <m:dPr>
                        <m:ctrlPr>
                          <a:rPr lang="en-US" sz="3000" i="1" smtClean="0">
                            <a:latin typeface="Cambria Math" panose="02040503050406030204" pitchFamily="18" charset="0"/>
                          </a:rPr>
                        </m:ctrlPr>
                      </m:dPr>
                      <m:e>
                        <m:r>
                          <a:rPr lang="en-US" sz="3000" b="0" i="1" smtClean="0">
                            <a:latin typeface="Cambria Math" panose="02040503050406030204" pitchFamily="18" charset="0"/>
                          </a:rPr>
                          <m:t>𝑛</m:t>
                        </m:r>
                      </m:e>
                    </m:d>
                  </m:oMath>
                </a14:m>
                <a:r>
                  <a:rPr lang="en-US" sz="3000" i="1" dirty="0"/>
                  <a:t> and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𝑓</m:t>
                        </m:r>
                      </m:e>
                      <m:sub>
                        <m:r>
                          <a:rPr lang="en-US" sz="3000" b="0" i="1" smtClean="0">
                            <a:latin typeface="Cambria Math" panose="02040503050406030204" pitchFamily="18" charset="0"/>
                          </a:rPr>
                          <m:t>1</m:t>
                        </m:r>
                      </m:sub>
                    </m:sSub>
                    <m:d>
                      <m:dPr>
                        <m:ctrlPr>
                          <a:rPr lang="en-US" sz="3000" i="1">
                            <a:latin typeface="Cambria Math" panose="02040503050406030204" pitchFamily="18" charset="0"/>
                          </a:rPr>
                        </m:ctrlPr>
                      </m:dPr>
                      <m:e>
                        <m:r>
                          <a:rPr lang="en-US" sz="3000" i="1">
                            <a:latin typeface="Cambria Math" panose="02040503050406030204" pitchFamily="18" charset="0"/>
                          </a:rPr>
                          <m:t>𝑛</m:t>
                        </m:r>
                      </m:e>
                    </m:d>
                  </m:oMath>
                </a14:m>
                <a:r>
                  <a:rPr lang="en-US" sz="3000" i="1" dirty="0"/>
                  <a:t>, </a:t>
                </a:r>
                <a14:m>
                  <m:oMath xmlns:m="http://schemas.openxmlformats.org/officeDocument/2006/math">
                    <m:r>
                      <a:rPr lang="en-US" sz="3000" i="1">
                        <a:latin typeface="Cambria Math" panose="02040503050406030204" pitchFamily="18" charset="0"/>
                      </a:rPr>
                      <m:t>𝑂</m:t>
                    </m:r>
                    <m:d>
                      <m:dPr>
                        <m:ctrlPr>
                          <a:rPr lang="en-US" sz="3000" i="1">
                            <a:latin typeface="Cambria Math" panose="02040503050406030204" pitchFamily="18" charset="0"/>
                          </a:rPr>
                        </m:ctrlPr>
                      </m:dPr>
                      <m:e>
                        <m:sSub>
                          <m:sSubPr>
                            <m:ctrlPr>
                              <a:rPr lang="en-US" sz="3000" i="1">
                                <a:latin typeface="Cambria Math" panose="02040503050406030204" pitchFamily="18" charset="0"/>
                              </a:rPr>
                            </m:ctrlPr>
                          </m:sSubPr>
                          <m:e>
                            <m:r>
                              <a:rPr lang="en-US" sz="3000" i="1">
                                <a:latin typeface="Cambria Math" panose="02040503050406030204" pitchFamily="18" charset="0"/>
                              </a:rPr>
                              <m:t>𝑓</m:t>
                            </m:r>
                          </m:e>
                          <m:sub>
                            <m:r>
                              <a:rPr lang="en-US" sz="3000" i="1">
                                <a:latin typeface="Cambria Math" panose="02040503050406030204" pitchFamily="18" charset="0"/>
                              </a:rPr>
                              <m:t>0</m:t>
                            </m:r>
                          </m:sub>
                        </m:sSub>
                        <m:d>
                          <m:dPr>
                            <m:ctrlPr>
                              <a:rPr lang="en-US" sz="3000" i="1">
                                <a:latin typeface="Cambria Math" panose="02040503050406030204" pitchFamily="18" charset="0"/>
                              </a:rPr>
                            </m:ctrlPr>
                          </m:dPr>
                          <m:e>
                            <m:r>
                              <a:rPr lang="en-US" sz="3000" i="1">
                                <a:latin typeface="Cambria Math" panose="02040503050406030204" pitchFamily="18" charset="0"/>
                              </a:rPr>
                              <m:t>𝑛</m:t>
                            </m:r>
                          </m:e>
                        </m:d>
                        <m:r>
                          <a:rPr lang="en-US" sz="3000" i="1">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𝑓</m:t>
                            </m:r>
                          </m:e>
                          <m:sub>
                            <m:r>
                              <a:rPr lang="en-US" sz="3000" i="1">
                                <a:latin typeface="Cambria Math" panose="02040503050406030204" pitchFamily="18" charset="0"/>
                              </a:rPr>
                              <m:t>1</m:t>
                            </m:r>
                          </m:sub>
                        </m:sSub>
                        <m:d>
                          <m:dPr>
                            <m:ctrlPr>
                              <a:rPr lang="en-US" sz="3000" i="1">
                                <a:latin typeface="Cambria Math" panose="02040503050406030204" pitchFamily="18" charset="0"/>
                              </a:rPr>
                            </m:ctrlPr>
                          </m:dPr>
                          <m:e>
                            <m:r>
                              <a:rPr lang="en-US" sz="3000" i="1">
                                <a:latin typeface="Cambria Math" panose="02040503050406030204" pitchFamily="18" charset="0"/>
                              </a:rPr>
                              <m:t>𝑛</m:t>
                            </m:r>
                          </m:e>
                        </m:d>
                      </m:e>
                    </m:d>
                    <m:r>
                      <a:rPr lang="en-US" sz="3000" i="1">
                        <a:latin typeface="Cambria Math" panose="02040503050406030204" pitchFamily="18" charset="0"/>
                      </a:rPr>
                      <m:t>=</m:t>
                    </m:r>
                    <m:r>
                      <a:rPr lang="en-US" sz="3000" i="1">
                        <a:latin typeface="Cambria Math" panose="02040503050406030204" pitchFamily="18" charset="0"/>
                      </a:rPr>
                      <m:t>𝑂</m:t>
                    </m:r>
                    <m:d>
                      <m:dPr>
                        <m:ctrlPr>
                          <a:rPr lang="en-US" sz="3000" i="1">
                            <a:latin typeface="Cambria Math" panose="02040503050406030204" pitchFamily="18" charset="0"/>
                          </a:rPr>
                        </m:ctrlPr>
                      </m:dPr>
                      <m:e>
                        <m:r>
                          <a:rPr lang="en-US" sz="3000" i="1">
                            <a:latin typeface="Cambria Math" panose="02040503050406030204" pitchFamily="18" charset="0"/>
                          </a:rPr>
                          <m:t>𝑚𝑎𝑥</m:t>
                        </m:r>
                        <m:d>
                          <m:dPr>
                            <m:ctrlPr>
                              <a:rPr lang="en-US" sz="3000" i="1">
                                <a:latin typeface="Cambria Math" panose="02040503050406030204" pitchFamily="18" charset="0"/>
                              </a:rPr>
                            </m:ctrlPr>
                          </m:dPr>
                          <m:e>
                            <m:sSub>
                              <m:sSubPr>
                                <m:ctrlPr>
                                  <a:rPr lang="en-US" sz="3000" i="1">
                                    <a:latin typeface="Cambria Math" panose="02040503050406030204" pitchFamily="18" charset="0"/>
                                  </a:rPr>
                                </m:ctrlPr>
                              </m:sSubPr>
                              <m:e>
                                <m:r>
                                  <a:rPr lang="en-US" sz="3000" i="1">
                                    <a:latin typeface="Cambria Math" panose="02040503050406030204" pitchFamily="18" charset="0"/>
                                  </a:rPr>
                                  <m:t>𝑓</m:t>
                                </m:r>
                              </m:e>
                              <m:sub>
                                <m:r>
                                  <a:rPr lang="en-US" sz="3000" i="1">
                                    <a:latin typeface="Cambria Math" panose="02040503050406030204" pitchFamily="18" charset="0"/>
                                  </a:rPr>
                                  <m:t>0</m:t>
                                </m:r>
                              </m:sub>
                            </m:sSub>
                            <m:d>
                              <m:dPr>
                                <m:ctrlPr>
                                  <a:rPr lang="en-US" sz="3000" i="1">
                                    <a:latin typeface="Cambria Math" panose="02040503050406030204" pitchFamily="18" charset="0"/>
                                  </a:rPr>
                                </m:ctrlPr>
                              </m:dPr>
                              <m:e>
                                <m:r>
                                  <a:rPr lang="en-US" sz="3000" i="1">
                                    <a:latin typeface="Cambria Math" panose="02040503050406030204" pitchFamily="18" charset="0"/>
                                  </a:rPr>
                                  <m:t>𝑛</m:t>
                                </m:r>
                              </m:e>
                            </m:d>
                            <m:r>
                              <a:rPr lang="en-US" sz="3000" i="1">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𝑓</m:t>
                                </m:r>
                              </m:e>
                              <m:sub>
                                <m:r>
                                  <a:rPr lang="en-US" sz="3000" i="1">
                                    <a:latin typeface="Cambria Math" panose="02040503050406030204" pitchFamily="18" charset="0"/>
                                  </a:rPr>
                                  <m:t>1</m:t>
                                </m:r>
                              </m:sub>
                            </m:sSub>
                            <m:d>
                              <m:dPr>
                                <m:ctrlPr>
                                  <a:rPr lang="en-US" sz="3000" i="1">
                                    <a:latin typeface="Cambria Math" panose="02040503050406030204" pitchFamily="18" charset="0"/>
                                  </a:rPr>
                                </m:ctrlPr>
                              </m:dPr>
                              <m:e>
                                <m:r>
                                  <a:rPr lang="en-US" sz="3000" i="1">
                                    <a:latin typeface="Cambria Math" panose="02040503050406030204" pitchFamily="18" charset="0"/>
                                  </a:rPr>
                                  <m:t>𝑛</m:t>
                                </m:r>
                              </m:e>
                            </m:d>
                          </m:e>
                        </m:d>
                      </m:e>
                    </m:d>
                  </m:oMath>
                </a14:m>
                <a:endParaRPr lang="en-US" i="1" dirty="0"/>
              </a:p>
              <a:p>
                <a:pPr marL="0" indent="0">
                  <a:buNone/>
                </a:pPr>
                <a:r>
                  <a:rPr lang="en-US" dirty="0"/>
                  <a:t>Thus </a:t>
                </a:r>
                <a14:m>
                  <m:oMath xmlns:m="http://schemas.openxmlformats.org/officeDocument/2006/math">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e>
                    </m:d>
                    <m:r>
                      <a:rPr lang="en-US" b="0" i="1" smtClean="0">
                        <a:latin typeface="Cambria Math" panose="02040503050406030204" pitchFamily="18" charset="0"/>
                      </a:rPr>
                      <m:t>=</m:t>
                    </m:r>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sup>
                        </m:sSup>
                      </m:e>
                    </m:d>
                  </m:oMath>
                </a14:m>
                <a:endParaRPr lang="en-US" dirty="0"/>
              </a:p>
              <a:p>
                <a:r>
                  <a:rPr lang="en-US" dirty="0"/>
                  <a:t>We can drop floor and ceiling operators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953000"/>
              </a:xfrm>
              <a:blipFill rotWithShape="0">
                <a:blip r:embed="rId2"/>
                <a:stretch>
                  <a:fillRect l="-1852" t="-1601" r="-1111"/>
                </a:stretch>
              </a:blipFill>
            </p:spPr>
            <p:txBody>
              <a:bodyPr/>
              <a:lstStyle/>
              <a:p>
                <a:r>
                  <a:rPr lang="en-US">
                    <a:noFill/>
                  </a:rPr>
                  <a:t> </a:t>
                </a:r>
              </a:p>
            </p:txBody>
          </p:sp>
        </mc:Fallback>
      </mc:AlternateContent>
    </p:spTree>
    <p:extLst>
      <p:ext uri="{BB962C8B-B14F-4D97-AF65-F5344CB8AC3E}">
        <p14:creationId xmlns:p14="http://schemas.microsoft.com/office/powerpoint/2010/main" val="3271786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Remember that:</a:t>
            </a:r>
            <a:br>
              <a:rPr lang="en-US" dirty="0"/>
            </a:br>
            <a:r>
              <a:rPr lang="en-US" sz="2700" dirty="0"/>
              <a:t>(these can be proven by using calculus)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a:t>Log functions grow more slowly than any power of </a:t>
                </a:r>
                <a:r>
                  <a:rPr lang="en-US" dirty="0">
                    <a:latin typeface="Courier New" pitchFamily="49" charset="0"/>
                    <a:cs typeface="Courier New" pitchFamily="49" charset="0"/>
                  </a:rPr>
                  <a:t>n</a:t>
                </a:r>
                <a:r>
                  <a:rPr lang="en-US" dirty="0"/>
                  <a:t> functions, including fractional power. </a:t>
                </a:r>
                <a:br>
                  <a:rPr lang="en-US" dirty="0"/>
                </a:br>
                <a:r>
                  <a:rPr lang="en-US" dirty="0"/>
                  <a:t>i.e.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𝑛</m:t>
                        </m:r>
                        <m:r>
                          <a:rPr lang="en-US" b="0" i="1" smtClean="0">
                            <a:latin typeface="Cambria Math"/>
                          </a:rPr>
                          <m:t> ∈</m:t>
                        </m:r>
                        <m:r>
                          <a:rPr lang="en-US" b="0" i="1" smtClean="0">
                            <a:latin typeface="Cambria Math"/>
                            <a:ea typeface="Cambria Math"/>
                          </a:rPr>
                          <m:t>𝑂</m:t>
                        </m:r>
                        <m:d>
                          <m:dPr>
                            <m:ctrlPr>
                              <a:rPr lang="en-US" b="0" i="1" smtClean="0">
                                <a:latin typeface="Cambria Math" panose="02040503050406030204" pitchFamily="18" charset="0"/>
                                <a:ea typeface="Cambria Math"/>
                              </a:rPr>
                            </m:ctrlPr>
                          </m:dPr>
                          <m:e>
                            <m:sSup>
                              <m:sSupPr>
                                <m:ctrlPr>
                                  <a:rPr lang="en-US" b="0" i="1" smtClean="0">
                                    <a:latin typeface="Cambria Math" panose="02040503050406030204" pitchFamily="18" charset="0"/>
                                    <a:ea typeface="Cambria Math"/>
                                  </a:rPr>
                                </m:ctrlPr>
                              </m:sSupPr>
                              <m:e>
                                <m:r>
                                  <a:rPr lang="en-US" b="0" i="1" smtClean="0">
                                    <a:latin typeface="Cambria Math"/>
                                    <a:ea typeface="Cambria Math"/>
                                  </a:rPr>
                                  <m:t>𝑛</m:t>
                                </m:r>
                              </m:e>
                              <m:sup>
                                <m:r>
                                  <a:rPr lang="en-US" b="0" i="1" smtClean="0">
                                    <a:latin typeface="Cambria Math"/>
                                    <a:ea typeface="Cambria Math"/>
                                  </a:rPr>
                                  <m:t>𝛼</m:t>
                                </m:r>
                              </m:sup>
                            </m:sSup>
                          </m:e>
                        </m:d>
                      </m:e>
                    </m:func>
                    <m:r>
                      <a:rPr lang="en-US" b="0" i="1" smtClean="0">
                        <a:latin typeface="Cambria Math"/>
                      </a:rPr>
                      <m:t>, </m:t>
                    </m:r>
                    <m:r>
                      <a:rPr lang="en-US" b="0" i="1" smtClean="0">
                        <a:latin typeface="Cambria Math"/>
                        <a:ea typeface="Cambria Math"/>
                      </a:rPr>
                      <m:t>𝛼</m:t>
                    </m:r>
                    <m:r>
                      <a:rPr lang="en-US" b="0" i="1" smtClean="0">
                        <a:latin typeface="Cambria Math"/>
                        <a:ea typeface="Cambria Math"/>
                      </a:rPr>
                      <m:t>&gt;0</m:t>
                    </m:r>
                  </m:oMath>
                </a14:m>
                <a:r>
                  <a:rPr lang="en-US" dirty="0"/>
                  <a:t>. </a:t>
                </a:r>
                <a:br>
                  <a:rPr lang="en-US" dirty="0"/>
                </a:br>
                <a:r>
                  <a:rPr lang="en-US" dirty="0"/>
                  <a:t>In fact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r>
                          <a:rPr lang="en-US" i="1">
                            <a:latin typeface="Cambria Math"/>
                          </a:rPr>
                          <m:t> ∈</m:t>
                        </m:r>
                        <m:r>
                          <a:rPr lang="en-US" b="0" i="1" smtClean="0">
                            <a:latin typeface="Cambria Math"/>
                          </a:rPr>
                          <m:t>𝑜</m:t>
                        </m:r>
                        <m:d>
                          <m:dPr>
                            <m:ctrlPr>
                              <a:rPr lang="en-US" i="1">
                                <a:latin typeface="Cambria Math" panose="02040503050406030204" pitchFamily="18" charset="0"/>
                                <a:ea typeface="Cambria Math"/>
                              </a:rPr>
                            </m:ctrlPr>
                          </m:dPr>
                          <m:e>
                            <m:sSup>
                              <m:sSupPr>
                                <m:ctrlPr>
                                  <a:rPr lang="en-US" i="1">
                                    <a:latin typeface="Cambria Math" panose="02040503050406030204" pitchFamily="18" charset="0"/>
                                    <a:ea typeface="Cambria Math"/>
                                  </a:rPr>
                                </m:ctrlPr>
                              </m:sSupPr>
                              <m:e>
                                <m:r>
                                  <a:rPr lang="en-US" i="1">
                                    <a:latin typeface="Cambria Math"/>
                                    <a:ea typeface="Cambria Math"/>
                                  </a:rPr>
                                  <m:t>𝑛</m:t>
                                </m:r>
                              </m:e>
                              <m:sup>
                                <m:r>
                                  <a:rPr lang="en-US" i="1">
                                    <a:latin typeface="Cambria Math"/>
                                    <a:ea typeface="Cambria Math"/>
                                  </a:rPr>
                                  <m:t>𝛼</m:t>
                                </m:r>
                              </m:sup>
                            </m:sSup>
                          </m:e>
                        </m:d>
                      </m:e>
                    </m:func>
                    <m:r>
                      <a:rPr lang="en-US" i="1">
                        <a:latin typeface="Cambria Math"/>
                      </a:rPr>
                      <m:t>, </m:t>
                    </m:r>
                    <m:r>
                      <a:rPr lang="en-US" i="1">
                        <a:latin typeface="Cambria Math"/>
                        <a:ea typeface="Cambria Math"/>
                      </a:rPr>
                      <m:t>𝛼</m:t>
                    </m:r>
                    <m:r>
                      <a:rPr lang="en-US" i="1">
                        <a:latin typeface="Cambria Math"/>
                        <a:ea typeface="Cambria Math"/>
                      </a:rPr>
                      <m:t>&gt;0</m:t>
                    </m:r>
                  </m:oMath>
                </a14:m>
                <a:endParaRPr lang="en-US" dirty="0">
                  <a:ea typeface="Cambria Math"/>
                </a:endParaRPr>
              </a:p>
              <a:p>
                <a:r>
                  <a:rPr lang="en-US" dirty="0"/>
                  <a:t>Power of </a:t>
                </a:r>
                <a:r>
                  <a:rPr lang="en-US" sz="3000" dirty="0">
                    <a:latin typeface="Courier New" pitchFamily="49" charset="0"/>
                    <a:cs typeface="Courier New" pitchFamily="49" charset="0"/>
                  </a:rPr>
                  <a:t>n</a:t>
                </a:r>
                <a:r>
                  <a:rPr lang="en-US" dirty="0"/>
                  <a:t> grows more slowly than exponential functions such as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2</m:t>
                        </m:r>
                      </m:e>
                      <m:sup>
                        <m:r>
                          <a:rPr lang="en-US" b="0" i="1" smtClean="0">
                            <a:latin typeface="Cambria Math"/>
                          </a:rPr>
                          <m:t>𝑛</m:t>
                        </m:r>
                      </m:sup>
                    </m:sSup>
                  </m:oMath>
                </a14:m>
                <a:r>
                  <a:rPr lang="en-US" dirty="0"/>
                  <a:t/>
                </a:r>
                <a:br>
                  <a:rPr lang="en-US" dirty="0"/>
                </a:br>
                <a14:m>
                  <m:oMath xmlns:m="http://schemas.openxmlformats.org/officeDocument/2006/math">
                    <m:r>
                      <m:rPr>
                        <m:nor/>
                      </m:rPr>
                      <a:rPr lang="en-US" dirty="0"/>
                      <m:t>i</m:t>
                    </m:r>
                    <m:r>
                      <m:rPr>
                        <m:nor/>
                      </m:rPr>
                      <a:rPr lang="en-US" dirty="0"/>
                      <m:t>.</m:t>
                    </m:r>
                    <m:r>
                      <m:rPr>
                        <m:nor/>
                      </m:rPr>
                      <a:rPr lang="en-US" dirty="0"/>
                      <m:t>e</m:t>
                    </m:r>
                    <m:r>
                      <m:rPr>
                        <m:nor/>
                      </m:rPr>
                      <a:rPr lang="en-US" dirty="0"/>
                      <m:t>. </m:t>
                    </m:r>
                    <m:func>
                      <m:funcPr>
                        <m:ctrlPr>
                          <a:rPr lang="en-US" i="1">
                            <a:latin typeface="Cambria Math" panose="02040503050406030204" pitchFamily="18" charset="0"/>
                          </a:rPr>
                        </m:ctrlPr>
                      </m:funcPr>
                      <m:fName>
                        <m:sSup>
                          <m:sSupPr>
                            <m:ctrlPr>
                              <a:rPr lang="en-US" i="1" smtClean="0">
                                <a:latin typeface="Cambria Math" panose="02040503050406030204" pitchFamily="18" charset="0"/>
                              </a:rPr>
                            </m:ctrlPr>
                          </m:sSupPr>
                          <m:e>
                            <m:r>
                              <a:rPr lang="en-US" i="1">
                                <a:latin typeface="Cambria Math"/>
                              </a:rPr>
                              <m:t>𝑛</m:t>
                            </m:r>
                          </m:e>
                          <m:sup>
                            <m:r>
                              <a:rPr lang="en-US" b="0" i="1" smtClean="0">
                                <a:latin typeface="Cambria Math"/>
                              </a:rPr>
                              <m:t>𝑘</m:t>
                            </m:r>
                          </m:sup>
                        </m:sSup>
                      </m:fName>
                      <m:e>
                        <m:r>
                          <a:rPr lang="en-US" i="1">
                            <a:latin typeface="Cambria Math"/>
                          </a:rPr>
                          <m:t> ∈</m:t>
                        </m:r>
                        <m:r>
                          <a:rPr lang="en-US" i="1">
                            <a:latin typeface="Cambria Math"/>
                            <a:ea typeface="Cambria Math"/>
                          </a:rPr>
                          <m:t>𝑂</m:t>
                        </m:r>
                        <m:d>
                          <m:dPr>
                            <m:ctrlPr>
                              <a:rPr lang="en-US" i="1">
                                <a:latin typeface="Cambria Math" panose="02040503050406030204" pitchFamily="18" charset="0"/>
                                <a:ea typeface="Cambria Math"/>
                              </a:rPr>
                            </m:ctrlPr>
                          </m:dPr>
                          <m:e>
                            <m:sSup>
                              <m:sSupPr>
                                <m:ctrlPr>
                                  <a:rPr lang="en-US" i="1">
                                    <a:latin typeface="Cambria Math" panose="02040503050406030204" pitchFamily="18" charset="0"/>
                                    <a:ea typeface="Cambria Math"/>
                                  </a:rPr>
                                </m:ctrlPr>
                              </m:sSupPr>
                              <m:e>
                                <m:r>
                                  <a:rPr lang="en-US" b="0" i="1" smtClean="0">
                                    <a:latin typeface="Cambria Math"/>
                                    <a:ea typeface="Cambria Math"/>
                                  </a:rPr>
                                  <m:t>2</m:t>
                                </m:r>
                              </m:e>
                              <m:sup>
                                <m:r>
                                  <a:rPr lang="en-US" b="0" i="1" smtClean="0">
                                    <a:latin typeface="Cambria Math"/>
                                    <a:ea typeface="Cambria Math"/>
                                  </a:rPr>
                                  <m:t>𝑛</m:t>
                                </m:r>
                              </m:sup>
                            </m:sSup>
                          </m:e>
                        </m:d>
                      </m:e>
                    </m:func>
                  </m:oMath>
                </a14:m>
                <a:r>
                  <a:rPr lang="en-US" dirty="0"/>
                  <a:t/>
                </a:r>
                <a:br>
                  <a:rPr lang="en-US" dirty="0"/>
                </a:br>
                <a14:m>
                  <m:oMath xmlns:m="http://schemas.openxmlformats.org/officeDocument/2006/math">
                    <m:r>
                      <m:rPr>
                        <m:nor/>
                      </m:rPr>
                      <a:rPr lang="en-US" dirty="0"/>
                      <m:t>In</m:t>
                    </m:r>
                    <m:r>
                      <m:rPr>
                        <m:nor/>
                      </m:rPr>
                      <a:rPr lang="en-US" dirty="0"/>
                      <m:t> </m:t>
                    </m:r>
                    <m:r>
                      <m:rPr>
                        <m:nor/>
                      </m:rPr>
                      <a:rPr lang="en-US" dirty="0"/>
                      <m:t>fact</m:t>
                    </m:r>
                    <m:r>
                      <m:rPr>
                        <m:nor/>
                      </m:rPr>
                      <a:rPr lang="en-US" dirty="0"/>
                      <m:t> </m:t>
                    </m:r>
                    <m:func>
                      <m:funcPr>
                        <m:ctrlPr>
                          <a:rPr lang="en-US" i="1">
                            <a:latin typeface="Cambria Math" panose="02040503050406030204" pitchFamily="18" charset="0"/>
                          </a:rPr>
                        </m:ctrlPr>
                      </m:funcPr>
                      <m:fName>
                        <m:sSup>
                          <m:sSupPr>
                            <m:ctrlPr>
                              <a:rPr lang="en-US" i="1">
                                <a:latin typeface="Cambria Math" panose="02040503050406030204" pitchFamily="18" charset="0"/>
                              </a:rPr>
                            </m:ctrlPr>
                          </m:sSupPr>
                          <m:e>
                            <m:r>
                              <a:rPr lang="en-US" i="1">
                                <a:latin typeface="Cambria Math"/>
                              </a:rPr>
                              <m:t>𝑛</m:t>
                            </m:r>
                          </m:e>
                          <m:sup>
                            <m:r>
                              <a:rPr lang="en-US" i="1">
                                <a:latin typeface="Cambria Math"/>
                              </a:rPr>
                              <m:t>𝑘</m:t>
                            </m:r>
                          </m:sup>
                        </m:sSup>
                      </m:fName>
                      <m:e>
                        <m:r>
                          <a:rPr lang="en-US" i="1">
                            <a:latin typeface="Cambria Math"/>
                          </a:rPr>
                          <m:t> ∈</m:t>
                        </m:r>
                        <m:r>
                          <a:rPr lang="en-US" i="1">
                            <a:latin typeface="Cambria Math"/>
                          </a:rPr>
                          <m:t>𝑜</m:t>
                        </m:r>
                        <m:d>
                          <m:dPr>
                            <m:ctrlPr>
                              <a:rPr lang="en-US" i="1">
                                <a:latin typeface="Cambria Math" panose="02040503050406030204" pitchFamily="18" charset="0"/>
                                <a:ea typeface="Cambria Math"/>
                              </a:rPr>
                            </m:ctrlPr>
                          </m:dPr>
                          <m:e>
                            <m:sSup>
                              <m:sSupPr>
                                <m:ctrlPr>
                                  <a:rPr lang="en-US" i="1">
                                    <a:latin typeface="Cambria Math" panose="02040503050406030204" pitchFamily="18" charset="0"/>
                                    <a:ea typeface="Cambria Math"/>
                                  </a:rPr>
                                </m:ctrlPr>
                              </m:sSupPr>
                              <m:e>
                                <m:r>
                                  <a:rPr lang="en-US" b="0" i="1" smtClean="0">
                                    <a:latin typeface="Cambria Math"/>
                                    <a:ea typeface="Cambria Math"/>
                                  </a:rPr>
                                  <m:t>2</m:t>
                                </m:r>
                              </m:e>
                              <m:sup>
                                <m:r>
                                  <a:rPr lang="en-US" b="0" i="1" smtClean="0">
                                    <a:latin typeface="Cambria Math"/>
                                    <a:ea typeface="Cambria Math"/>
                                  </a:rPr>
                                  <m:t>𝑛</m:t>
                                </m:r>
                              </m:sup>
                            </m:sSup>
                          </m:e>
                        </m:d>
                      </m:e>
                    </m:func>
                  </m:oMath>
                </a14:m>
                <a:endParaRPr lang="en-US" dirty="0">
                  <a:ea typeface="Cambria Math"/>
                </a:endParaRPr>
              </a:p>
              <a:p>
                <a14:m>
                  <m:oMath xmlns:m="http://schemas.openxmlformats.org/officeDocument/2006/math">
                    <m:func>
                      <m:funcPr>
                        <m:ctrlPr>
                          <a:rPr lang="en-US" i="1">
                            <a:latin typeface="Cambria Math" panose="02040503050406030204" pitchFamily="18" charset="0"/>
                          </a:rPr>
                        </m:ctrlPr>
                      </m:funcPr>
                      <m:fName>
                        <m:sSup>
                          <m:sSupPr>
                            <m:ctrlPr>
                              <a:rPr lang="en-US" i="1" smtClean="0">
                                <a:latin typeface="Cambria Math" panose="02040503050406030204" pitchFamily="18" charset="0"/>
                              </a:rPr>
                            </m:ctrlPr>
                          </m:sSupPr>
                          <m:e>
                            <m:r>
                              <m:rPr>
                                <m:sty m:val="p"/>
                              </m:rPr>
                              <a:rPr lang="en-US">
                                <a:latin typeface="Cambria Math"/>
                              </a:rPr>
                              <m:t>log</m:t>
                            </m:r>
                          </m:e>
                          <m:sup>
                            <m:r>
                              <a:rPr lang="en-US" b="0" i="1" smtClean="0">
                                <a:latin typeface="Cambria Math"/>
                              </a:rPr>
                              <m:t>𝑘</m:t>
                            </m:r>
                          </m:sup>
                        </m:sSup>
                      </m:fName>
                      <m:e>
                        <m:r>
                          <a:rPr lang="en-US" i="1">
                            <a:latin typeface="Cambria Math"/>
                          </a:rPr>
                          <m:t>𝑛</m:t>
                        </m:r>
                        <m:r>
                          <a:rPr lang="en-US" i="1">
                            <a:latin typeface="Cambria Math"/>
                          </a:rPr>
                          <m:t> ∈</m:t>
                        </m:r>
                        <m:r>
                          <a:rPr lang="en-US" i="1">
                            <a:latin typeface="Cambria Math"/>
                            <a:ea typeface="Cambria Math"/>
                          </a:rPr>
                          <m:t>𝑂</m:t>
                        </m:r>
                        <m:d>
                          <m:dPr>
                            <m:ctrlPr>
                              <a:rPr lang="en-US" i="1">
                                <a:latin typeface="Cambria Math" panose="02040503050406030204" pitchFamily="18" charset="0"/>
                                <a:ea typeface="Cambria Math"/>
                              </a:rPr>
                            </m:ctrlPr>
                          </m:dPr>
                          <m:e>
                            <m:r>
                              <a:rPr lang="en-US" i="1">
                                <a:latin typeface="Cambria Math"/>
                                <a:ea typeface="Cambria Math"/>
                              </a:rPr>
                              <m:t>𝑛</m:t>
                            </m:r>
                          </m:e>
                        </m:d>
                      </m:e>
                    </m:func>
                  </m:oMath>
                </a14:m>
                <a:r>
                  <a:rPr lang="en-US" dirty="0"/>
                  <a:t>. In fact, </a:t>
                </a:r>
                <a14:m>
                  <m:oMath xmlns:m="http://schemas.openxmlformats.org/officeDocument/2006/math">
                    <m:func>
                      <m:funcPr>
                        <m:ctrlPr>
                          <a:rPr lang="en-US" i="1">
                            <a:latin typeface="Cambria Math" panose="02040503050406030204" pitchFamily="18" charset="0"/>
                          </a:rPr>
                        </m:ctrlPr>
                      </m:funcPr>
                      <m:fName>
                        <m:sSup>
                          <m:sSupPr>
                            <m:ctrlPr>
                              <a:rPr lang="en-US" i="1">
                                <a:latin typeface="Cambria Math" panose="02040503050406030204" pitchFamily="18" charset="0"/>
                              </a:rPr>
                            </m:ctrlPr>
                          </m:sSupPr>
                          <m:e>
                            <m:r>
                              <m:rPr>
                                <m:sty m:val="p"/>
                              </m:rPr>
                              <a:rPr lang="en-US">
                                <a:latin typeface="Cambria Math"/>
                              </a:rPr>
                              <m:t>log</m:t>
                            </m:r>
                          </m:e>
                          <m:sup>
                            <m:r>
                              <a:rPr lang="en-US" i="1">
                                <a:latin typeface="Cambria Math"/>
                              </a:rPr>
                              <m:t>𝑘</m:t>
                            </m:r>
                          </m:sup>
                        </m:sSup>
                      </m:fName>
                      <m:e>
                        <m:r>
                          <a:rPr lang="en-US" i="1">
                            <a:latin typeface="Cambria Math"/>
                          </a:rPr>
                          <m:t>𝑛</m:t>
                        </m:r>
                        <m:r>
                          <a:rPr lang="en-US" i="1">
                            <a:latin typeface="Cambria Math"/>
                          </a:rPr>
                          <m:t> ∈</m:t>
                        </m:r>
                        <m:r>
                          <a:rPr lang="en-US" b="0" i="1" smtClean="0">
                            <a:latin typeface="Cambria Math"/>
                          </a:rPr>
                          <m:t>𝑜</m:t>
                        </m:r>
                        <m:d>
                          <m:dPr>
                            <m:ctrlPr>
                              <a:rPr lang="en-US" i="1">
                                <a:latin typeface="Cambria Math" panose="02040503050406030204" pitchFamily="18" charset="0"/>
                                <a:ea typeface="Cambria Math"/>
                              </a:rPr>
                            </m:ctrlPr>
                          </m:dPr>
                          <m:e>
                            <m:r>
                              <a:rPr lang="en-US" i="1">
                                <a:latin typeface="Cambria Math"/>
                                <a:ea typeface="Cambria Math"/>
                              </a:rPr>
                              <m:t>𝑛</m:t>
                            </m:r>
                          </m:e>
                        </m:d>
                      </m:e>
                    </m:func>
                  </m:oMath>
                </a14:m>
                <a:r>
                  <a:rPr lang="en-US" dirty="0"/>
                  <a:t/>
                </a:r>
                <a:br>
                  <a:rPr lang="en-US"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t="-2695"/>
                </a:stretch>
              </a:blipFill>
            </p:spPr>
            <p:txBody>
              <a:bodyPr/>
              <a:lstStyle/>
              <a:p>
                <a:r>
                  <a:rPr lang="en-US">
                    <a:noFill/>
                  </a:rPr>
                  <a:t> </a:t>
                </a:r>
              </a:p>
            </p:txBody>
          </p:sp>
        </mc:Fallback>
      </mc:AlternateContent>
    </p:spTree>
    <p:extLst>
      <p:ext uri="{BB962C8B-B14F-4D97-AF65-F5344CB8AC3E}">
        <p14:creationId xmlns:p14="http://schemas.microsoft.com/office/powerpoint/2010/main" val="11037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top efficiency classes</a:t>
            </a:r>
          </a:p>
        </p:txBody>
      </p:sp>
      <p:graphicFrame>
        <p:nvGraphicFramePr>
          <p:cNvPr id="4" name="Table 3"/>
          <p:cNvGraphicFramePr>
            <a:graphicFrameLocks noGrp="1"/>
          </p:cNvGraphicFramePr>
          <p:nvPr>
            <p:extLst>
              <p:ext uri="{D42A27DB-BD31-4B8C-83A1-F6EECF244321}">
                <p14:modId xmlns:p14="http://schemas.microsoft.com/office/powerpoint/2010/main" val="536190178"/>
              </p:ext>
            </p:extLst>
          </p:nvPr>
        </p:nvGraphicFramePr>
        <p:xfrm>
          <a:off x="152402" y="1397000"/>
          <a:ext cx="8686799" cy="3337560"/>
        </p:xfrm>
        <a:graphic>
          <a:graphicData uri="http://schemas.openxmlformats.org/drawingml/2006/table">
            <a:tbl>
              <a:tblPr firstRow="1" bandRow="1">
                <a:tableStyleId>{5940675A-B579-460E-94D1-54222C63F5DA}</a:tableStyleId>
              </a:tblPr>
              <a:tblGrid>
                <a:gridCol w="1676398">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5638801">
                  <a:extLst>
                    <a:ext uri="{9D8B030D-6E8A-4147-A177-3AD203B41FA5}">
                      <a16:colId xmlns:a16="http://schemas.microsoft.com/office/drawing/2014/main" val="20002"/>
                    </a:ext>
                  </a:extLst>
                </a:gridCol>
              </a:tblGrid>
              <a:tr h="370840">
                <a:tc>
                  <a:txBody>
                    <a:bodyPr/>
                    <a:lstStyle/>
                    <a:p>
                      <a:pPr algn="ctr"/>
                      <a:r>
                        <a:rPr lang="en-US" b="1" dirty="0"/>
                        <a:t>Notation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b="1" dirty="0"/>
                        <a:t>Name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b="1" dirty="0"/>
                        <a:t>Example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70840">
                <a:tc>
                  <a:txBody>
                    <a:bodyPr/>
                    <a:lstStyle/>
                    <a:p>
                      <a:pPr/>
                      <a:r>
                        <a:rPr lang="en-US" dirty="0" smtClean="0"/>
                        <a:t>O(1)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dirty="0"/>
                        <a:t>constant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dirty="0"/>
                        <a:t>Evaluating one statement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O(log</a:t>
                      </a:r>
                      <a:r>
                        <a:rPr lang="en-US" baseline="0" dirty="0" smtClean="0"/>
                        <a:t> n)</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dirty="0"/>
                        <a:t>logarithmic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dirty="0"/>
                        <a:t>Searching a balanced search tree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dirty="0"/>
                        <a:t>linear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dirty="0"/>
                        <a:t>For loop</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a:t>
                      </a:r>
                      <a:r>
                        <a:rPr lang="en-US" baseline="0" dirty="0" smtClean="0"/>
                        <a:t> log n)</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dirty="0"/>
                        <a:t>“n-log-n”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dirty="0"/>
                        <a:t>Fast sorting algorithms such as heap sort or merge sort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a:t>
                      </a:r>
                      <a:r>
                        <a:rPr lang="en-US" baseline="30000" dirty="0" smtClean="0"/>
                        <a:t>2</a:t>
                      </a:r>
                      <a:r>
                        <a:rPr lang="en-US" dirty="0" smtClean="0"/>
                        <a: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dirty="0"/>
                        <a:t>quadratic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dirty="0"/>
                        <a:t>Two</a:t>
                      </a:r>
                      <a:r>
                        <a:rPr lang="en-US" baseline="0" dirty="0"/>
                        <a:t> nested for loops</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O(n</a:t>
                      </a:r>
                      <a:r>
                        <a:rPr lang="en-US" baseline="30000" dirty="0" smtClean="0"/>
                        <a:t>3</a:t>
                      </a:r>
                      <a:r>
                        <a:rPr lang="en-US" dirty="0" smtClean="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dirty="0"/>
                        <a:t>cubic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dirty="0"/>
                        <a:t>Three nested for loops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O(2</a:t>
                      </a:r>
                      <a:r>
                        <a:rPr lang="en-US" baseline="30000" dirty="0" smtClean="0"/>
                        <a:t>n</a:t>
                      </a:r>
                      <a:r>
                        <a:rPr lang="en-US" dirty="0" smtClean="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dirty="0"/>
                        <a:t>exponential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dirty="0"/>
                        <a:t>All subsets of an n-element set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dirty="0"/>
                        <a:t>factorial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dirty="0"/>
                        <a:t>All permutations of an n-element sequence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665456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304800"/>
                <a:ext cx="8229600" cy="6172200"/>
              </a:xfrm>
            </p:spPr>
            <p:txBody>
              <a:bodyPr>
                <a:normAutofit fontScale="85000" lnSpcReduction="20000"/>
              </a:bodyPr>
              <a:lstStyle/>
              <a:p>
                <a:r>
                  <a:rPr lang="en-US" dirty="0"/>
                  <a:t>The complexity of some instances is less than or equal the worst-case complexity</a:t>
                </a:r>
              </a:p>
              <a:p>
                <a:r>
                  <a:rPr lang="en-US" dirty="0"/>
                  <a:t>Sometimes small instances do not follow the general trend</a:t>
                </a:r>
              </a:p>
              <a:p>
                <a:r>
                  <a:rPr lang="en-US" dirty="0"/>
                  <a:t>Example: the </a:t>
                </a:r>
                <a:r>
                  <a:rPr lang="en-US" i="1" dirty="0"/>
                  <a:t>minimum selection problem</a:t>
                </a:r>
              </a:p>
              <a:p>
                <a:pPr marL="457200" indent="0">
                  <a:buNone/>
                </a:pPr>
                <a:r>
                  <a:rPr lang="en-US" b="1" dirty="0"/>
                  <a:t>input</a:t>
                </a:r>
                <a:r>
                  <a:rPr lang="en-US" dirty="0"/>
                  <a:t>: a list L of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≥0</m:t>
                    </m:r>
                  </m:oMath>
                </a14:m>
                <a:r>
                  <a:rPr lang="en-US" dirty="0"/>
                  <a:t> numbers</a:t>
                </a:r>
              </a:p>
              <a:p>
                <a:pPr marL="457200" indent="0">
                  <a:buNone/>
                </a:pPr>
                <a:r>
                  <a:rPr lang="en-US" b="1" dirty="0"/>
                  <a:t>output</a:t>
                </a:r>
                <a:r>
                  <a:rPr lang="en-US" dirty="0"/>
                  <a:t>: the minimum value among all elements in L</a:t>
                </a:r>
              </a:p>
              <a:p>
                <a:r>
                  <a:rPr lang="en-US" dirty="0"/>
                  <a:t>Algorithm that solves the problem:</a:t>
                </a:r>
              </a:p>
              <a:p>
                <a:pPr marL="857250" lvl="1" indent="0">
                  <a:spcBef>
                    <a:spcPts val="1800"/>
                  </a:spcBef>
                  <a:buNone/>
                </a:pPr>
                <a:r>
                  <a:rPr lang="en-US" dirty="0" err="1"/>
                  <a:t>def</a:t>
                </a:r>
                <a:r>
                  <a:rPr lang="en-US" dirty="0"/>
                  <a:t> </a:t>
                </a:r>
                <a:r>
                  <a:rPr lang="en-US" dirty="0" err="1"/>
                  <a:t>naïve_min</a:t>
                </a:r>
                <a:r>
                  <a:rPr lang="en-US" dirty="0"/>
                  <a:t> (n, L):</a:t>
                </a:r>
              </a:p>
              <a:p>
                <a:pPr marL="1028700" lvl="1" indent="0">
                  <a:spcBef>
                    <a:spcPts val="0"/>
                  </a:spcBef>
                  <a:buNone/>
                </a:pPr>
                <a:r>
                  <a:rPr lang="en-US" dirty="0"/>
                  <a:t>if L is empty, return 0</a:t>
                </a:r>
                <a:br>
                  <a:rPr lang="en-US" dirty="0"/>
                </a:br>
                <a:r>
                  <a:rPr lang="en-US" dirty="0"/>
                  <a:t>else</a:t>
                </a:r>
              </a:p>
              <a:p>
                <a:pPr marL="1428750" lvl="2" indent="0" fontAlgn="t">
                  <a:buNone/>
                </a:pPr>
                <a:r>
                  <a:rPr lang="en-US" sz="2800" dirty="0"/>
                  <a:t>Let min = first element of L (there is one since n &gt; 0)</a:t>
                </a:r>
                <a:endParaRPr lang="en-US" sz="1300" dirty="0"/>
              </a:p>
              <a:p>
                <a:pPr marL="1428750" lvl="2" indent="0" fontAlgn="t">
                  <a:buNone/>
                </a:pPr>
                <a:r>
                  <a:rPr lang="en-US" sz="2800" dirty="0"/>
                  <a:t>For each element in L do</a:t>
                </a:r>
                <a:endParaRPr lang="en-US" sz="1300" dirty="0"/>
              </a:p>
              <a:p>
                <a:pPr marL="1428750" lvl="2" indent="0" fontAlgn="t">
                  <a:buNone/>
                </a:pPr>
                <a:r>
                  <a:rPr lang="en-US" sz="2800" dirty="0"/>
                  <a:t>     if (min &gt; element) then let min = element</a:t>
                </a:r>
                <a:endParaRPr lang="en-US" sz="1300" dirty="0"/>
              </a:p>
              <a:p>
                <a:pPr marL="1428750" lvl="2" indent="0" fontAlgn="t">
                  <a:buNone/>
                </a:pPr>
                <a:r>
                  <a:rPr lang="en-US" sz="2800" dirty="0"/>
                  <a:t>Return min</a:t>
                </a:r>
                <a:endParaRPr lang="en-US" sz="13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304800"/>
                <a:ext cx="8229600" cy="6172200"/>
              </a:xfrm>
              <a:blipFill>
                <a:blip r:embed="rId2"/>
                <a:stretch>
                  <a:fillRect l="-1389" t="-2263"/>
                </a:stretch>
              </a:blipFill>
            </p:spPr>
            <p:txBody>
              <a:bodyPr/>
              <a:lstStyle/>
              <a:p>
                <a:r>
                  <a:rPr lang="en-US">
                    <a:noFill/>
                  </a:rPr>
                  <a:t> </a:t>
                </a:r>
              </a:p>
            </p:txBody>
          </p:sp>
        </mc:Fallback>
      </mc:AlternateContent>
      <p:sp>
        <p:nvSpPr>
          <p:cNvPr id="6" name="Rectangle 5"/>
          <p:cNvSpPr/>
          <p:nvPr/>
        </p:nvSpPr>
        <p:spPr>
          <a:xfrm>
            <a:off x="762000" y="3505200"/>
            <a:ext cx="7772400" cy="2514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6384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Upper bound is expressed as O(g(n)) (“Big-Oh”) and lower bound is expressed as </a:t>
            </a:r>
            <a:r>
              <a:rPr lang="el-GR" dirty="0"/>
              <a:t>Ω</a:t>
            </a:r>
            <a:r>
              <a:rPr lang="en-US" dirty="0"/>
              <a:t>(g(n)) (“</a:t>
            </a:r>
            <a:r>
              <a:rPr lang="en-US"/>
              <a:t>Big-Omega”)</a:t>
            </a:r>
            <a:endParaRPr lang="en-US" dirty="0"/>
          </a:p>
        </p:txBody>
      </p:sp>
    </p:spTree>
    <p:extLst>
      <p:ext uri="{BB962C8B-B14F-4D97-AF65-F5344CB8AC3E}">
        <p14:creationId xmlns:p14="http://schemas.microsoft.com/office/powerpoint/2010/main" val="1959567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DB9BF-8CCB-2E4C-955A-65E801FC1FB2}"/>
              </a:ext>
            </a:extLst>
          </p:cNvPr>
          <p:cNvSpPr>
            <a:spLocks noGrp="1"/>
          </p:cNvSpPr>
          <p:nvPr>
            <p:ph type="title"/>
          </p:nvPr>
        </p:nvSpPr>
        <p:spPr>
          <a:xfrm>
            <a:off x="457200" y="274638"/>
            <a:ext cx="8229600" cy="715962"/>
          </a:xfrm>
        </p:spPr>
        <p:txBody>
          <a:bodyPr>
            <a:normAutofit fontScale="90000"/>
          </a:bodyPr>
          <a:lstStyle/>
          <a:p>
            <a:r>
              <a:rPr lang="en-US" dirty="0"/>
              <a:t>Solving a problem</a:t>
            </a:r>
          </a:p>
        </p:txBody>
      </p:sp>
      <p:sp>
        <p:nvSpPr>
          <p:cNvPr id="3" name="Content Placeholder 2">
            <a:extLst>
              <a:ext uri="{FF2B5EF4-FFF2-40B4-BE49-F238E27FC236}">
                <a16:creationId xmlns:a16="http://schemas.microsoft.com/office/drawing/2014/main" id="{741CD6EF-533E-884B-BA54-93BAB075C966}"/>
              </a:ext>
            </a:extLst>
          </p:cNvPr>
          <p:cNvSpPr>
            <a:spLocks noGrp="1"/>
          </p:cNvSpPr>
          <p:nvPr>
            <p:ph idx="1"/>
          </p:nvPr>
        </p:nvSpPr>
        <p:spPr>
          <a:xfrm>
            <a:off x="457200" y="1219200"/>
            <a:ext cx="8229600" cy="4983162"/>
          </a:xfrm>
        </p:spPr>
        <p:txBody>
          <a:bodyPr>
            <a:normAutofit fontScale="85000" lnSpcReduction="20000"/>
          </a:bodyPr>
          <a:lstStyle/>
          <a:p>
            <a:r>
              <a:rPr lang="en-US" dirty="0"/>
              <a:t>A problem has an input and an output</a:t>
            </a:r>
          </a:p>
          <a:p>
            <a:r>
              <a:rPr lang="en-US" dirty="0"/>
              <a:t>A solution to the problem can be an algorithm that takes the input and produces the output after a finite number of steps</a:t>
            </a:r>
          </a:p>
          <a:p>
            <a:r>
              <a:rPr lang="en-US" dirty="0"/>
              <a:t>We compare solutions by comparing algorithms, in terms of time and space complexity</a:t>
            </a:r>
          </a:p>
          <a:p>
            <a:r>
              <a:rPr lang="en-US" dirty="0"/>
              <a:t>The upper bound of a decidable problem is the time complexity of some particular algorithm that solves that problem:</a:t>
            </a:r>
          </a:p>
          <a:p>
            <a:pPr lvl="1"/>
            <a:r>
              <a:rPr lang="en-US" dirty="0"/>
              <a:t>Problem X with input </a:t>
            </a:r>
            <a:r>
              <a:rPr lang="en-US" i="1" dirty="0"/>
              <a:t>n</a:t>
            </a:r>
            <a:r>
              <a:rPr lang="en-US" dirty="0"/>
              <a:t> is solved by algorithm solve</a:t>
            </a:r>
            <a:r>
              <a:rPr lang="en-US" baseline="-25000" dirty="0"/>
              <a:t>X</a:t>
            </a:r>
            <a:r>
              <a:rPr lang="en-US" dirty="0"/>
              <a:t> that has the time complexity </a:t>
            </a:r>
            <a:r>
              <a:rPr lang="en-US" i="1" dirty="0"/>
              <a:t>f(n) </a:t>
            </a:r>
            <a:r>
              <a:rPr lang="en-US" dirty="0"/>
              <a:t>and there is no algorithm with a lower asymptotic time complexity, so we say that problem X has the upper bound O(</a:t>
            </a:r>
            <a:r>
              <a:rPr lang="en-US" i="1" dirty="0"/>
              <a:t>f(n</a:t>
            </a:r>
            <a:r>
              <a:rPr lang="en-US" dirty="0"/>
              <a:t>))</a:t>
            </a:r>
          </a:p>
          <a:p>
            <a:r>
              <a:rPr lang="en-US" dirty="0"/>
              <a:t>A decidable problem has also a lower bound</a:t>
            </a:r>
          </a:p>
        </p:txBody>
      </p:sp>
    </p:spTree>
    <p:extLst>
      <p:ext uri="{BB962C8B-B14F-4D97-AF65-F5344CB8AC3E}">
        <p14:creationId xmlns:p14="http://schemas.microsoft.com/office/powerpoint/2010/main" val="31274903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EBD20-A57C-6F40-8AF8-F48E89FC5E26}"/>
              </a:ext>
            </a:extLst>
          </p:cNvPr>
          <p:cNvSpPr>
            <a:spLocks noGrp="1"/>
          </p:cNvSpPr>
          <p:nvPr>
            <p:ph type="title"/>
          </p:nvPr>
        </p:nvSpPr>
        <p:spPr/>
        <p:txBody>
          <a:bodyPr/>
          <a:lstStyle/>
          <a:p>
            <a:r>
              <a:rPr lang="en-US" dirty="0"/>
              <a:t>Lower bound for a problem</a:t>
            </a:r>
          </a:p>
        </p:txBody>
      </p:sp>
      <p:sp>
        <p:nvSpPr>
          <p:cNvPr id="3" name="Content Placeholder 2">
            <a:extLst>
              <a:ext uri="{FF2B5EF4-FFF2-40B4-BE49-F238E27FC236}">
                <a16:creationId xmlns:a16="http://schemas.microsoft.com/office/drawing/2014/main" id="{34B98097-AE8C-7344-B09F-08EEF1AA68A8}"/>
              </a:ext>
            </a:extLst>
          </p:cNvPr>
          <p:cNvSpPr>
            <a:spLocks noGrp="1"/>
          </p:cNvSpPr>
          <p:nvPr>
            <p:ph idx="1"/>
          </p:nvPr>
        </p:nvSpPr>
        <p:spPr>
          <a:xfrm>
            <a:off x="457200" y="1600200"/>
            <a:ext cx="8229600" cy="4800600"/>
          </a:xfrm>
        </p:spPr>
        <p:txBody>
          <a:bodyPr>
            <a:normAutofit fontScale="77500" lnSpcReduction="20000"/>
          </a:bodyPr>
          <a:lstStyle/>
          <a:p>
            <a:r>
              <a:rPr lang="en-US" dirty="0"/>
              <a:t>A decidable problem has a lower bound</a:t>
            </a:r>
          </a:p>
          <a:p>
            <a:r>
              <a:rPr lang="en-US" dirty="0"/>
              <a:t>An algorithm DOES NOT have a lower bound</a:t>
            </a:r>
          </a:p>
          <a:p>
            <a:r>
              <a:rPr lang="en-US" dirty="0"/>
              <a:t>The lower bound for a particular problem is the best possible time complexity of any algorithm solving the problem</a:t>
            </a:r>
          </a:p>
          <a:p>
            <a:r>
              <a:rPr lang="en-US" dirty="0"/>
              <a:t>The notation for lower bound is 𝜴 </a:t>
            </a:r>
          </a:p>
          <a:p>
            <a:endParaRPr lang="en-US" dirty="0"/>
          </a:p>
          <a:p>
            <a:r>
              <a:rPr lang="en-US" dirty="0"/>
              <a:t>If we know the lower bound for a given problem and succeed in designing an algorithm whose complexity matches that lower bound, then we are effectively done.</a:t>
            </a:r>
          </a:p>
          <a:p>
            <a:r>
              <a:rPr lang="en-US" dirty="0"/>
              <a:t>If a problem has the lower bound of is 𝜴 (t(n)) then any correct algorithm solving that problem will have the time complexity O(t(n)) or slower</a:t>
            </a:r>
          </a:p>
        </p:txBody>
      </p:sp>
      <p:pic>
        <p:nvPicPr>
          <p:cNvPr id="5" name="Picture 4">
            <a:extLst>
              <a:ext uri="{FF2B5EF4-FFF2-40B4-BE49-F238E27FC236}">
                <a16:creationId xmlns:a16="http://schemas.microsoft.com/office/drawing/2014/main" id="{3FC76AE6-C41B-5C42-8B59-145BCFB500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8" y="3721261"/>
            <a:ext cx="9144000" cy="393539"/>
          </a:xfrm>
          <a:prstGeom prst="rect">
            <a:avLst/>
          </a:prstGeom>
        </p:spPr>
      </p:pic>
    </p:spTree>
    <p:extLst>
      <p:ext uri="{BB962C8B-B14F-4D97-AF65-F5344CB8AC3E}">
        <p14:creationId xmlns:p14="http://schemas.microsoft.com/office/powerpoint/2010/main" val="41555470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25C88-B15E-7D47-B883-3EE6C2D3AC49}"/>
              </a:ext>
            </a:extLst>
          </p:cNvPr>
          <p:cNvSpPr>
            <a:spLocks noGrp="1"/>
          </p:cNvSpPr>
          <p:nvPr>
            <p:ph type="title"/>
          </p:nvPr>
        </p:nvSpPr>
        <p:spPr/>
        <p:txBody>
          <a:bodyPr/>
          <a:lstStyle/>
          <a:p>
            <a:r>
              <a:rPr lang="en-US" dirty="0"/>
              <a:t>Sorting problem</a:t>
            </a:r>
          </a:p>
        </p:txBody>
      </p:sp>
      <p:sp>
        <p:nvSpPr>
          <p:cNvPr id="3" name="Content Placeholder 2">
            <a:extLst>
              <a:ext uri="{FF2B5EF4-FFF2-40B4-BE49-F238E27FC236}">
                <a16:creationId xmlns:a16="http://schemas.microsoft.com/office/drawing/2014/main" id="{3CD0A539-8EF7-324F-9B30-B7E9B9928325}"/>
              </a:ext>
            </a:extLst>
          </p:cNvPr>
          <p:cNvSpPr>
            <a:spLocks noGrp="1"/>
          </p:cNvSpPr>
          <p:nvPr>
            <p:ph idx="1"/>
          </p:nvPr>
        </p:nvSpPr>
        <p:spPr/>
        <p:txBody>
          <a:bodyPr>
            <a:normAutofit fontScale="85000" lnSpcReduction="20000"/>
          </a:bodyPr>
          <a:lstStyle/>
          <a:p>
            <a:r>
              <a:rPr lang="en-US" dirty="0"/>
              <a:t>The sorting problem’s lower bound is 𝜴(n log n), which means that every algorithm that solves the sorting problem has time complexity O(n log n) or slower. </a:t>
            </a:r>
          </a:p>
          <a:p>
            <a:r>
              <a:rPr lang="en-US" dirty="0"/>
              <a:t>We will never see a sorting algorithm faster than O(n log n); O(n), for example, is out of the question </a:t>
            </a:r>
          </a:p>
          <a:p>
            <a:r>
              <a:rPr lang="en-US" dirty="0"/>
              <a:t>We have seen sorting algorithms with O(n log n) and O(n</a:t>
            </a:r>
            <a:r>
              <a:rPr lang="en-US" baseline="30000" dirty="0"/>
              <a:t>2</a:t>
            </a:r>
            <a:r>
              <a:rPr lang="en-US" dirty="0"/>
              <a:t>) time complexities, which are compatible with this lower bound. </a:t>
            </a:r>
          </a:p>
          <a:p>
            <a:r>
              <a:rPr lang="en-US" dirty="0"/>
              <a:t>Even slower sorts, which take O(n</a:t>
            </a:r>
            <a:r>
              <a:rPr lang="en-US" baseline="30000" dirty="0"/>
              <a:t>3</a:t>
            </a:r>
            <a:r>
              <a:rPr lang="en-US" dirty="0"/>
              <a:t>) time, say, are also conceivable and consistent with this lower bound. </a:t>
            </a:r>
          </a:p>
          <a:p>
            <a:r>
              <a:rPr lang="en-US" dirty="0"/>
              <a:t>When a problem’s upper and lower bounds match, we say that the problem has a </a:t>
            </a:r>
            <a:r>
              <a:rPr lang="en-US" i="1" dirty="0"/>
              <a:t>tight bound</a:t>
            </a:r>
            <a:r>
              <a:rPr lang="en-US" dirty="0"/>
              <a:t>. </a:t>
            </a:r>
          </a:p>
          <a:p>
            <a:endParaRPr lang="en-US" dirty="0"/>
          </a:p>
          <a:p>
            <a:endParaRPr lang="en-US" dirty="0"/>
          </a:p>
        </p:txBody>
      </p:sp>
    </p:spTree>
    <p:extLst>
      <p:ext uri="{BB962C8B-B14F-4D97-AF65-F5344CB8AC3E}">
        <p14:creationId xmlns:p14="http://schemas.microsoft.com/office/powerpoint/2010/main" val="19520358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2C7D3-1BF5-054B-A343-2A2983C13099}"/>
              </a:ext>
            </a:extLst>
          </p:cNvPr>
          <p:cNvSpPr>
            <a:spLocks noGrp="1"/>
          </p:cNvSpPr>
          <p:nvPr>
            <p:ph type="title"/>
          </p:nvPr>
        </p:nvSpPr>
        <p:spPr/>
        <p:txBody>
          <a:bodyPr/>
          <a:lstStyle/>
          <a:p>
            <a:r>
              <a:rPr lang="en-US" dirty="0"/>
              <a:t>Tight bound</a:t>
            </a:r>
          </a:p>
        </p:txBody>
      </p:sp>
      <p:sp>
        <p:nvSpPr>
          <p:cNvPr id="3" name="Content Placeholder 2">
            <a:extLst>
              <a:ext uri="{FF2B5EF4-FFF2-40B4-BE49-F238E27FC236}">
                <a16:creationId xmlns:a16="http://schemas.microsoft.com/office/drawing/2014/main" id="{CE3929F8-34B1-E747-BF0E-8411B2DAA2E3}"/>
              </a:ext>
            </a:extLst>
          </p:cNvPr>
          <p:cNvSpPr>
            <a:spLocks noGrp="1"/>
          </p:cNvSpPr>
          <p:nvPr>
            <p:ph idx="1"/>
          </p:nvPr>
        </p:nvSpPr>
        <p:spPr/>
        <p:txBody>
          <a:bodyPr>
            <a:normAutofit fontScale="92500" lnSpcReduction="10000"/>
          </a:bodyPr>
          <a:lstStyle/>
          <a:p>
            <a:r>
              <a:rPr lang="en-US" dirty="0"/>
              <a:t>When problem X has an upper bound of O(f(n)) and matching lower bound 𝜴(f(n)), we say that X has a tight bound of 𝜣(f(n)). </a:t>
            </a:r>
          </a:p>
          <a:p>
            <a:r>
              <a:rPr lang="en-US" dirty="0"/>
              <a:t>When there is a gap between the best known lower and upper bounds for a problem, there is an open question as to which bound can be improved on. </a:t>
            </a:r>
          </a:p>
          <a:p>
            <a:r>
              <a:rPr lang="en-US" dirty="0"/>
              <a:t>We emphasize that upper bounds and lower bounds are properties of </a:t>
            </a:r>
            <a:r>
              <a:rPr lang="en-US" u="sng" dirty="0"/>
              <a:t>problems</a:t>
            </a:r>
            <a:r>
              <a:rPr lang="en-US" dirty="0"/>
              <a:t>, not algorithms. </a:t>
            </a:r>
          </a:p>
          <a:p>
            <a:endParaRPr lang="en-US" dirty="0"/>
          </a:p>
          <a:p>
            <a:endParaRPr lang="en-US" dirty="0"/>
          </a:p>
          <a:p>
            <a:endParaRPr lang="en-US" dirty="0"/>
          </a:p>
        </p:txBody>
      </p:sp>
    </p:spTree>
    <p:extLst>
      <p:ext uri="{BB962C8B-B14F-4D97-AF65-F5344CB8AC3E}">
        <p14:creationId xmlns:p14="http://schemas.microsoft.com/office/powerpoint/2010/main" val="25989447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57300"/>
            <a:ext cx="9144000" cy="3238500"/>
          </a:xfrm>
        </p:spPr>
        <p:txBody>
          <a:bodyPr>
            <a:normAutofit fontScale="92500" lnSpcReduction="10000"/>
          </a:bodyPr>
          <a:lstStyle/>
          <a:p>
            <a:pPr>
              <a:lnSpc>
                <a:spcPct val="120000"/>
              </a:lnSpc>
            </a:pPr>
            <a:r>
              <a:rPr lang="en-US" dirty="0"/>
              <a:t>For a given function g(n), a function t(n) is said to be in </a:t>
            </a:r>
            <a:r>
              <a:rPr lang="en-US" dirty="0" err="1"/>
              <a:t>Ω</a:t>
            </a:r>
            <a:r>
              <a:rPr lang="en-US" dirty="0"/>
              <a:t>(g(n)), denoted t(n) ∈ </a:t>
            </a:r>
            <a:r>
              <a:rPr lang="en-US" dirty="0" err="1"/>
              <a:t>Ω</a:t>
            </a:r>
            <a:r>
              <a:rPr lang="en-US" dirty="0"/>
              <a:t> (g(n)), if t(n) is bounded below by some constant multiple of g(n) for all large n</a:t>
            </a:r>
          </a:p>
          <a:p>
            <a:pPr>
              <a:lnSpc>
                <a:spcPct val="120000"/>
              </a:lnSpc>
            </a:pPr>
            <a:r>
              <a:rPr lang="en-US" dirty="0"/>
              <a:t> </a:t>
            </a:r>
            <a:r>
              <a:rPr lang="en-US" dirty="0" err="1"/>
              <a:t>Ω</a:t>
            </a:r>
            <a:r>
              <a:rPr lang="en-US" dirty="0"/>
              <a:t>(g(n)) denotes the set of functions f(n) for which there exist two positive constants, c and n</a:t>
            </a:r>
            <a:r>
              <a:rPr lang="en-US" baseline="-25000" dirty="0"/>
              <a:t>0</a:t>
            </a:r>
            <a:r>
              <a:rPr lang="en-US" dirty="0"/>
              <a:t> such that f(n) ≥ c⋅ g(n) for every n ≥ n</a:t>
            </a:r>
            <a:r>
              <a:rPr lang="en-US" baseline="-25000" dirty="0"/>
              <a:t>0</a:t>
            </a:r>
            <a:r>
              <a:rPr lang="en-US" dirty="0"/>
              <a:t>.</a:t>
            </a:r>
          </a:p>
        </p:txBody>
      </p:sp>
      <p:sp>
        <p:nvSpPr>
          <p:cNvPr id="6" name="Title 1"/>
          <p:cNvSpPr>
            <a:spLocks noGrp="1"/>
          </p:cNvSpPr>
          <p:nvPr>
            <p:ph type="title"/>
          </p:nvPr>
        </p:nvSpPr>
        <p:spPr>
          <a:xfrm>
            <a:off x="419099" y="0"/>
            <a:ext cx="8229600" cy="1257300"/>
          </a:xfrm>
        </p:spPr>
        <p:txBody>
          <a:bodyPr>
            <a:normAutofit/>
          </a:bodyPr>
          <a:lstStyle/>
          <a:p>
            <a:r>
              <a:rPr lang="en-US" sz="4000" dirty="0"/>
              <a:t>Big-Omega (</a:t>
            </a:r>
            <a:r>
              <a:rPr lang="en-US" sz="4000" dirty="0" err="1"/>
              <a:t>Ω</a:t>
            </a:r>
            <a:r>
              <a:rPr lang="en-US" sz="4000" dirty="0"/>
              <a:t>) Notation</a:t>
            </a:r>
          </a:p>
        </p:txBody>
      </p:sp>
    </p:spTree>
    <p:extLst>
      <p:ext uri="{BB962C8B-B14F-4D97-AF65-F5344CB8AC3E}">
        <p14:creationId xmlns:p14="http://schemas.microsoft.com/office/powerpoint/2010/main" val="38769331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57300"/>
            <a:ext cx="9144000" cy="2628900"/>
          </a:xfrm>
        </p:spPr>
        <p:txBody>
          <a:bodyPr>
            <a:normAutofit fontScale="77500" lnSpcReduction="20000"/>
          </a:bodyPr>
          <a:lstStyle/>
          <a:p>
            <a:pPr>
              <a:lnSpc>
                <a:spcPct val="120000"/>
              </a:lnSpc>
            </a:pPr>
            <a:r>
              <a:rPr lang="en-US" dirty="0"/>
              <a:t>For a given function g(n), a function t(n) is said to be in </a:t>
            </a:r>
            <a:r>
              <a:rPr lang="en-US" dirty="0" err="1"/>
              <a:t>Θ</a:t>
            </a:r>
            <a:r>
              <a:rPr lang="en-US" dirty="0"/>
              <a:t>(g(n)), denoted t(n) ∈ </a:t>
            </a:r>
            <a:r>
              <a:rPr lang="en-US" dirty="0" err="1"/>
              <a:t>Θ</a:t>
            </a:r>
            <a:r>
              <a:rPr lang="en-US" dirty="0"/>
              <a:t>(g(n)), if t(n) is bounded both above and below by some constant multiple of g(n) for all large n</a:t>
            </a:r>
          </a:p>
          <a:p>
            <a:pPr>
              <a:lnSpc>
                <a:spcPct val="120000"/>
              </a:lnSpc>
            </a:pPr>
            <a:r>
              <a:rPr lang="en-US" dirty="0"/>
              <a:t> </a:t>
            </a:r>
            <a:r>
              <a:rPr lang="en-US" dirty="0" err="1"/>
              <a:t>Θ</a:t>
            </a:r>
            <a:r>
              <a:rPr lang="en-US" dirty="0"/>
              <a:t>(g(n)) denotes the set of functions f(n) for which there exist three positive constants, c</a:t>
            </a:r>
            <a:r>
              <a:rPr lang="en-US" baseline="-25000" dirty="0"/>
              <a:t>1</a:t>
            </a:r>
            <a:r>
              <a:rPr lang="en-US" dirty="0"/>
              <a:t>, c</a:t>
            </a:r>
            <a:r>
              <a:rPr lang="en-US" baseline="-25000" dirty="0"/>
              <a:t>2</a:t>
            </a:r>
            <a:r>
              <a:rPr lang="en-US" dirty="0"/>
              <a:t>, and n</a:t>
            </a:r>
            <a:r>
              <a:rPr lang="en-US" baseline="-25000" dirty="0"/>
              <a:t>0</a:t>
            </a:r>
            <a:r>
              <a:rPr lang="en-US" dirty="0"/>
              <a:t> such that </a:t>
            </a:r>
            <a:br>
              <a:rPr lang="en-US" dirty="0"/>
            </a:br>
            <a:r>
              <a:rPr lang="en-US" dirty="0"/>
              <a:t>c</a:t>
            </a:r>
            <a:r>
              <a:rPr lang="en-US" baseline="-25000" dirty="0"/>
              <a:t>1 </a:t>
            </a:r>
            <a:r>
              <a:rPr lang="en-US" dirty="0"/>
              <a:t>⋅ g(n) ≥ f(n) ≥ c</a:t>
            </a:r>
            <a:r>
              <a:rPr lang="en-US" baseline="-25000" dirty="0"/>
              <a:t>2 </a:t>
            </a:r>
            <a:r>
              <a:rPr lang="en-US" dirty="0"/>
              <a:t>⋅ g(n) for every n ≥ n</a:t>
            </a:r>
            <a:r>
              <a:rPr lang="en-US" baseline="-25000" dirty="0"/>
              <a:t>0</a:t>
            </a:r>
            <a:r>
              <a:rPr lang="en-US" dirty="0"/>
              <a:t>.</a:t>
            </a:r>
          </a:p>
        </p:txBody>
      </p:sp>
      <p:sp>
        <p:nvSpPr>
          <p:cNvPr id="6" name="Title 1"/>
          <p:cNvSpPr>
            <a:spLocks noGrp="1"/>
          </p:cNvSpPr>
          <p:nvPr>
            <p:ph type="title"/>
          </p:nvPr>
        </p:nvSpPr>
        <p:spPr>
          <a:xfrm>
            <a:off x="419099" y="0"/>
            <a:ext cx="8229600" cy="1257300"/>
          </a:xfrm>
        </p:spPr>
        <p:txBody>
          <a:bodyPr>
            <a:normAutofit/>
          </a:bodyPr>
          <a:lstStyle/>
          <a:p>
            <a:r>
              <a:rPr lang="en-US" sz="4000" dirty="0"/>
              <a:t>Big-Theta (Θ) Notation</a:t>
            </a:r>
          </a:p>
        </p:txBody>
      </p:sp>
    </p:spTree>
    <p:extLst>
      <p:ext uri="{BB962C8B-B14F-4D97-AF65-F5344CB8AC3E}">
        <p14:creationId xmlns:p14="http://schemas.microsoft.com/office/powerpoint/2010/main" val="24503878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15962"/>
          </a:xfrm>
        </p:spPr>
        <p:txBody>
          <a:bodyPr>
            <a:noAutofit/>
          </a:bodyPr>
          <a:lstStyle/>
          <a:p>
            <a:r>
              <a:rPr lang="en-US" sz="2800" dirty="0"/>
              <a:t>Understanding the upper bound &amp; lower bound of a function</a:t>
            </a:r>
          </a:p>
        </p:txBody>
      </p:sp>
      <p:sp>
        <p:nvSpPr>
          <p:cNvPr id="3" name="Content Placeholder 2"/>
          <p:cNvSpPr>
            <a:spLocks noGrp="1"/>
          </p:cNvSpPr>
          <p:nvPr>
            <p:ph idx="1"/>
          </p:nvPr>
        </p:nvSpPr>
        <p:spPr>
          <a:xfrm>
            <a:off x="18143" y="685800"/>
            <a:ext cx="4172857" cy="457200"/>
          </a:xfrm>
        </p:spPr>
        <p:txBody>
          <a:bodyPr>
            <a:normAutofit/>
          </a:bodyPr>
          <a:lstStyle/>
          <a:p>
            <a:r>
              <a:rPr lang="en-US" sz="2400" dirty="0"/>
              <a:t>Consider three functions</a:t>
            </a:r>
          </a:p>
        </p:txBody>
      </p:sp>
      <mc:AlternateContent xmlns:mc="http://schemas.openxmlformats.org/markup-compatibility/2006" xmlns:a14="http://schemas.microsoft.com/office/drawing/2010/main">
        <mc:Choice Requires="a14">
          <p:sp>
            <p:nvSpPr>
              <p:cNvPr id="8" name="Content Placeholder 2"/>
              <p:cNvSpPr txBox="1">
                <a:spLocks/>
              </p:cNvSpPr>
              <p:nvPr/>
            </p:nvSpPr>
            <p:spPr>
              <a:xfrm>
                <a:off x="5105401" y="990600"/>
                <a:ext cx="3962399" cy="4724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1775" indent="-231775"/>
                <a:r>
                  <a:rPr lang="en-US" sz="2200" dirty="0">
                    <a:solidFill>
                      <a:prstClr val="black"/>
                    </a:solidFill>
                  </a:rPr>
                  <a:t>For large values of n, </a:t>
                </a:r>
                <a:br>
                  <a:rPr lang="en-US" sz="2200" dirty="0">
                    <a:solidFill>
                      <a:prstClr val="black"/>
                    </a:solidFill>
                  </a:rPr>
                </a:br>
                <a:r>
                  <a:rPr lang="en-US" sz="2200" dirty="0">
                    <a:solidFill>
                      <a:prstClr val="black"/>
                    </a:solidFill>
                  </a:rPr>
                  <a:t>(</a:t>
                </a:r>
                <a:r>
                  <a:rPr lang="en-US" sz="2200" dirty="0" err="1">
                    <a:solidFill>
                      <a:prstClr val="black"/>
                    </a:solidFill>
                  </a:rPr>
                  <a:t>i</a:t>
                </a:r>
                <a:r>
                  <a:rPr lang="en-US" sz="2200" dirty="0">
                    <a:solidFill>
                      <a:prstClr val="black"/>
                    </a:solidFill>
                  </a:rPr>
                  <a:t>) </a:t>
                </a:r>
                <a14:m>
                  <m:oMath xmlns:m="http://schemas.openxmlformats.org/officeDocument/2006/math">
                    <m:sSub>
                      <m:sSubPr>
                        <m:ctrlPr>
                          <a:rPr lang="en-US" sz="2200" i="1" smtClean="0">
                            <a:solidFill>
                              <a:prstClr val="black"/>
                            </a:solidFill>
                            <a:latin typeface="Cambria Math" panose="02040503050406030204" pitchFamily="18" charset="0"/>
                          </a:rPr>
                        </m:ctrlPr>
                      </m:sSubPr>
                      <m:e>
                        <m:r>
                          <a:rPr lang="en-US" sz="2200" b="0" i="1" smtClean="0">
                            <a:solidFill>
                              <a:prstClr val="black"/>
                            </a:solidFill>
                            <a:latin typeface="Cambria Math" panose="02040503050406030204" pitchFamily="18" charset="0"/>
                          </a:rPr>
                          <m:t>𝑓</m:t>
                        </m:r>
                      </m:e>
                      <m:sub>
                        <m:r>
                          <a:rPr lang="en-US" sz="2200" b="0" i="1" smtClean="0">
                            <a:solidFill>
                              <a:prstClr val="black"/>
                            </a:solidFill>
                            <a:latin typeface="Cambria Math" panose="02040503050406030204" pitchFamily="18" charset="0"/>
                          </a:rPr>
                          <m:t>1</m:t>
                        </m:r>
                      </m:sub>
                    </m:sSub>
                    <m:d>
                      <m:dPr>
                        <m:ctrlPr>
                          <a:rPr lang="en-US" sz="2200" i="1" smtClean="0">
                            <a:solidFill>
                              <a:prstClr val="black"/>
                            </a:solidFill>
                            <a:latin typeface="Cambria Math" panose="02040503050406030204" pitchFamily="18" charset="0"/>
                          </a:rPr>
                        </m:ctrlPr>
                      </m:dPr>
                      <m:e>
                        <m:r>
                          <a:rPr lang="en-US" sz="2200" b="0" i="1" smtClean="0">
                            <a:solidFill>
                              <a:prstClr val="black"/>
                            </a:solidFill>
                            <a:latin typeface="Cambria Math" panose="02040503050406030204" pitchFamily="18" charset="0"/>
                          </a:rPr>
                          <m:t>𝑛</m:t>
                        </m:r>
                      </m:e>
                    </m:d>
                  </m:oMath>
                </a14:m>
                <a:r>
                  <a:rPr lang="en-US" sz="2200" dirty="0">
                    <a:solidFill>
                      <a:prstClr val="black"/>
                    </a:solidFill>
                  </a:rPr>
                  <a:t> is larger than f(n), and (ii) </a:t>
                </a:r>
                <a14:m>
                  <m:oMath xmlns:m="http://schemas.openxmlformats.org/officeDocument/2006/math">
                    <m:sSub>
                      <m:sSubPr>
                        <m:ctrlPr>
                          <a:rPr lang="en-US" sz="2200" i="1">
                            <a:solidFill>
                              <a:prstClr val="black"/>
                            </a:solidFill>
                            <a:latin typeface="Cambria Math" panose="02040503050406030204" pitchFamily="18" charset="0"/>
                          </a:rPr>
                        </m:ctrlPr>
                      </m:sSubPr>
                      <m:e>
                        <m:r>
                          <a:rPr lang="en-US" sz="2200" i="1">
                            <a:solidFill>
                              <a:prstClr val="black"/>
                            </a:solidFill>
                            <a:latin typeface="Cambria Math" panose="02040503050406030204" pitchFamily="18" charset="0"/>
                          </a:rPr>
                          <m:t>𝑓</m:t>
                        </m:r>
                      </m:e>
                      <m:sub>
                        <m:r>
                          <a:rPr lang="en-US" sz="2200" b="0" i="1" smtClean="0">
                            <a:solidFill>
                              <a:prstClr val="black"/>
                            </a:solidFill>
                            <a:latin typeface="Cambria Math" panose="02040503050406030204" pitchFamily="18" charset="0"/>
                          </a:rPr>
                          <m:t>2</m:t>
                        </m:r>
                      </m:sub>
                    </m:sSub>
                    <m:d>
                      <m:dPr>
                        <m:ctrlPr>
                          <a:rPr lang="en-US" sz="2200" i="1">
                            <a:solidFill>
                              <a:prstClr val="black"/>
                            </a:solidFill>
                            <a:latin typeface="Cambria Math" panose="02040503050406030204" pitchFamily="18" charset="0"/>
                          </a:rPr>
                        </m:ctrlPr>
                      </m:dPr>
                      <m:e>
                        <m:r>
                          <a:rPr lang="en-US" sz="2200" i="1">
                            <a:solidFill>
                              <a:prstClr val="black"/>
                            </a:solidFill>
                            <a:latin typeface="Cambria Math" panose="02040503050406030204" pitchFamily="18" charset="0"/>
                          </a:rPr>
                          <m:t>𝑛</m:t>
                        </m:r>
                      </m:e>
                    </m:d>
                  </m:oMath>
                </a14:m>
                <a:r>
                  <a:rPr lang="en-US" sz="2200" dirty="0">
                    <a:solidFill>
                      <a:prstClr val="black"/>
                    </a:solidFill>
                  </a:rPr>
                  <a:t> is smaller than f(n)</a:t>
                </a:r>
              </a:p>
              <a:p>
                <a:pPr marL="231775" indent="-231775"/>
                <a:r>
                  <a:rPr lang="en-US" sz="2200" dirty="0">
                    <a:solidFill>
                      <a:prstClr val="black"/>
                    </a:solidFill>
                  </a:rPr>
                  <a:t>We say that f</a:t>
                </a:r>
                <a:r>
                  <a:rPr lang="en-US" sz="2200" baseline="-25000" dirty="0">
                    <a:solidFill>
                      <a:prstClr val="black"/>
                    </a:solidFill>
                  </a:rPr>
                  <a:t>1</a:t>
                </a:r>
                <a:r>
                  <a:rPr lang="en-US" sz="2200" dirty="0">
                    <a:solidFill>
                      <a:prstClr val="black"/>
                    </a:solidFill>
                  </a:rPr>
                  <a:t>(n) is an </a:t>
                </a:r>
                <a:r>
                  <a:rPr lang="en-US" sz="2200" i="1" dirty="0">
                    <a:solidFill>
                      <a:prstClr val="black"/>
                    </a:solidFill>
                  </a:rPr>
                  <a:t>upper bound</a:t>
                </a:r>
                <a:r>
                  <a:rPr lang="en-US" sz="2200" dirty="0">
                    <a:solidFill>
                      <a:prstClr val="black"/>
                    </a:solidFill>
                  </a:rPr>
                  <a:t> for f(n)</a:t>
                </a:r>
              </a:p>
              <a:p>
                <a:pPr marL="231775" indent="-231775"/>
                <a:r>
                  <a:rPr lang="en-US" sz="2200" dirty="0">
                    <a:solidFill>
                      <a:prstClr val="black"/>
                    </a:solidFill>
                  </a:rPr>
                  <a:t>We say that f</a:t>
                </a:r>
                <a:r>
                  <a:rPr lang="en-US" sz="2200" baseline="-25000" dirty="0">
                    <a:solidFill>
                      <a:prstClr val="black"/>
                    </a:solidFill>
                  </a:rPr>
                  <a:t>2</a:t>
                </a:r>
                <a:r>
                  <a:rPr lang="en-US" sz="2200" dirty="0">
                    <a:solidFill>
                      <a:prstClr val="black"/>
                    </a:solidFill>
                  </a:rPr>
                  <a:t>(n) is a </a:t>
                </a:r>
                <a:r>
                  <a:rPr lang="en-US" sz="2200" i="1" dirty="0">
                    <a:solidFill>
                      <a:prstClr val="black"/>
                    </a:solidFill>
                  </a:rPr>
                  <a:t>lower bound</a:t>
                </a:r>
                <a:r>
                  <a:rPr lang="en-US" sz="2200" dirty="0">
                    <a:solidFill>
                      <a:prstClr val="black"/>
                    </a:solidFill>
                  </a:rPr>
                  <a:t> for f(n)</a:t>
                </a: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5105401" y="990600"/>
                <a:ext cx="3962399" cy="4724400"/>
              </a:xfrm>
              <a:prstGeom prst="rect">
                <a:avLst/>
              </a:prstGeom>
              <a:blipFill rotWithShape="0">
                <a:blip r:embed="rId3"/>
                <a:stretch>
                  <a:fillRect l="-1846" t="-903" r="-1846"/>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1417638"/>
            <a:ext cx="4909510" cy="4765676"/>
          </a:xfrm>
          <a:prstGeom prst="rect">
            <a:avLst/>
          </a:prstGeom>
        </p:spPr>
      </p:pic>
    </p:spTree>
    <p:extLst>
      <p:ext uri="{BB962C8B-B14F-4D97-AF65-F5344CB8AC3E}">
        <p14:creationId xmlns:p14="http://schemas.microsoft.com/office/powerpoint/2010/main" val="32301850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37A0-23C4-E042-A3FA-0FB301F06CE6}"/>
              </a:ext>
            </a:extLst>
          </p:cNvPr>
          <p:cNvSpPr>
            <a:spLocks noGrp="1"/>
          </p:cNvSpPr>
          <p:nvPr>
            <p:ph type="title"/>
          </p:nvPr>
        </p:nvSpPr>
        <p:spPr/>
        <p:txBody>
          <a:bodyPr>
            <a:normAutofit fontScale="90000"/>
          </a:bodyPr>
          <a:lstStyle/>
          <a:p>
            <a:r>
              <a:rPr lang="en-US" dirty="0"/>
              <a:t>Proving the lower bound for sorting</a:t>
            </a:r>
          </a:p>
        </p:txBody>
      </p:sp>
      <p:sp>
        <p:nvSpPr>
          <p:cNvPr id="3" name="Content Placeholder 2">
            <a:extLst>
              <a:ext uri="{FF2B5EF4-FFF2-40B4-BE49-F238E27FC236}">
                <a16:creationId xmlns:a16="http://schemas.microsoft.com/office/drawing/2014/main" id="{BAC9B6A9-D620-1F4A-949C-AFC65B2D86F9}"/>
              </a:ext>
            </a:extLst>
          </p:cNvPr>
          <p:cNvSpPr>
            <a:spLocks noGrp="1"/>
          </p:cNvSpPr>
          <p:nvPr>
            <p:ph idx="1"/>
          </p:nvPr>
        </p:nvSpPr>
        <p:spPr/>
        <p:txBody>
          <a:bodyPr>
            <a:normAutofit fontScale="92500" lnSpcReduction="10000"/>
          </a:bodyPr>
          <a:lstStyle/>
          <a:p>
            <a:r>
              <a:rPr lang="en-US" dirty="0"/>
              <a:t>An upper bound, such as “there exists an algorithm that solves the sorting problem in O(n log n) time,” can be proven by example. To prove this claim, we only need to show one example of an algorithm that solves the sorting problem in O(n log n) time. </a:t>
            </a:r>
          </a:p>
          <a:p>
            <a:r>
              <a:rPr lang="en-US" dirty="0"/>
              <a:t>A lower bound, we need to prove that, for every algorithm that every has been or could be conceived, that algorithm’s time complexity is O(n log n) or slower </a:t>
            </a:r>
          </a:p>
          <a:p>
            <a:endParaRPr lang="en-US" dirty="0"/>
          </a:p>
          <a:p>
            <a:endParaRPr lang="en-US" dirty="0"/>
          </a:p>
        </p:txBody>
      </p:sp>
    </p:spTree>
    <p:extLst>
      <p:ext uri="{BB962C8B-B14F-4D97-AF65-F5344CB8AC3E}">
        <p14:creationId xmlns:p14="http://schemas.microsoft.com/office/powerpoint/2010/main" val="25546115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0E3B6-2B92-D640-95E7-AF7E05FE91D1}"/>
              </a:ext>
            </a:extLst>
          </p:cNvPr>
          <p:cNvSpPr>
            <a:spLocks noGrp="1"/>
          </p:cNvSpPr>
          <p:nvPr>
            <p:ph type="title"/>
          </p:nvPr>
        </p:nvSpPr>
        <p:spPr/>
        <p:txBody>
          <a:bodyPr/>
          <a:lstStyle/>
          <a:p>
            <a:r>
              <a:rPr lang="en-US" dirty="0"/>
              <a:t>Trivial lower bounds in general</a:t>
            </a:r>
          </a:p>
        </p:txBody>
      </p:sp>
      <p:sp>
        <p:nvSpPr>
          <p:cNvPr id="3" name="Content Placeholder 2">
            <a:extLst>
              <a:ext uri="{FF2B5EF4-FFF2-40B4-BE49-F238E27FC236}">
                <a16:creationId xmlns:a16="http://schemas.microsoft.com/office/drawing/2014/main" id="{3530B760-C6C0-624B-9FFA-A49D03661563}"/>
              </a:ext>
            </a:extLst>
          </p:cNvPr>
          <p:cNvSpPr>
            <a:spLocks noGrp="1"/>
          </p:cNvSpPr>
          <p:nvPr>
            <p:ph idx="1"/>
          </p:nvPr>
        </p:nvSpPr>
        <p:spPr>
          <a:xfrm>
            <a:off x="228600" y="1417638"/>
            <a:ext cx="8686800" cy="5165724"/>
          </a:xfrm>
        </p:spPr>
        <p:txBody>
          <a:bodyPr>
            <a:normAutofit/>
          </a:bodyPr>
          <a:lstStyle/>
          <a:p>
            <a:pPr>
              <a:spcBef>
                <a:spcPts val="0"/>
              </a:spcBef>
            </a:pPr>
            <a:r>
              <a:rPr lang="en-US" sz="2800" dirty="0"/>
              <a:t>A correct algorithm must, at a minimum, initialize the data structures that hold its output:</a:t>
            </a:r>
          </a:p>
          <a:p>
            <a:pPr>
              <a:spcBef>
                <a:spcPts val="0"/>
              </a:spcBef>
            </a:pPr>
            <a:r>
              <a:rPr lang="en-US" sz="2800" b="1" i="1" dirty="0"/>
              <a:t>Claim</a:t>
            </a:r>
            <a:r>
              <a:rPr lang="en-US" sz="2800" i="1" dirty="0"/>
              <a:t>: If the space complexity of the output for problem X is O(f(n)), then X has a lower bound of 𝜴(f(n)). </a:t>
            </a:r>
          </a:p>
          <a:p>
            <a:pPr>
              <a:spcBef>
                <a:spcPts val="0"/>
              </a:spcBef>
            </a:pPr>
            <a:r>
              <a:rPr lang="en-US" sz="2800" dirty="0"/>
              <a:t>For sorting problem, the output is a data structure with space complexity O(n), therefore, there is a trivial lower bound of 𝜴(n) time for the sorting problem </a:t>
            </a:r>
          </a:p>
          <a:p>
            <a:pPr>
              <a:spcBef>
                <a:spcPts val="0"/>
              </a:spcBef>
            </a:pPr>
            <a:r>
              <a:rPr lang="en-US" sz="2800" dirty="0"/>
              <a:t>For the sequential search problem, from this Claim we get that the lower bound is 𝜴(1), a constant. Not helpful.</a:t>
            </a:r>
          </a:p>
          <a:p>
            <a:pPr>
              <a:spcBef>
                <a:spcPts val="0"/>
              </a:spcBef>
            </a:pPr>
            <a:r>
              <a:rPr lang="en-US" sz="2800" dirty="0"/>
              <a:t>So we need other properties.</a:t>
            </a:r>
          </a:p>
        </p:txBody>
      </p:sp>
    </p:spTree>
    <p:extLst>
      <p:ext uri="{BB962C8B-B14F-4D97-AF65-F5344CB8AC3E}">
        <p14:creationId xmlns:p14="http://schemas.microsoft.com/office/powerpoint/2010/main" val="33757762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304800"/>
                <a:ext cx="8229600" cy="5821363"/>
              </a:xfrm>
            </p:spPr>
            <p:txBody>
              <a:bodyPr>
                <a:normAutofit lnSpcReduction="10000"/>
              </a:bodyPr>
              <a:lstStyle/>
              <a:p>
                <a:r>
                  <a:rPr lang="en-US" dirty="0"/>
                  <a:t>Running time: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a:rPr>
                                  <m:t>2</m:t>
                                </m:r>
                              </m:e>
                              <m:e>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=0</m:t>
                                </m:r>
                              </m:e>
                            </m:mr>
                            <m:mr>
                              <m:e>
                                <m:r>
                                  <a:rPr lang="en-US" b="0" i="1" smtClean="0">
                                    <a:latin typeface="Cambria Math" panose="02040503050406030204" pitchFamily="18" charset="0"/>
                                  </a:rPr>
                                  <m:t>2(</m:t>
                                </m:r>
                                <m:r>
                                  <a:rPr lang="en-US" b="0" i="1" smtClean="0">
                                    <a:latin typeface="Cambria Math" panose="02040503050406030204" pitchFamily="18" charset="0"/>
                                  </a:rPr>
                                  <m:t>𝑛</m:t>
                                </m:r>
                                <m:r>
                                  <a:rPr lang="en-US" b="0" i="1" smtClean="0">
                                    <a:latin typeface="Cambria Math" panose="02040503050406030204" pitchFamily="18" charset="0"/>
                                  </a:rPr>
                                  <m:t>+1)</m:t>
                                </m:r>
                              </m:e>
                              <m:e>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&gt;0</m:t>
                                </m:r>
                              </m:e>
                            </m:mr>
                          </m:m>
                        </m:e>
                      </m:d>
                    </m:oMath>
                  </m:oMathPara>
                </a14:m>
                <a:endParaRPr lang="en-US" dirty="0"/>
              </a:p>
              <a:p>
                <a:r>
                  <a:rPr lang="en-US" dirty="0"/>
                  <a:t>This value is a function of n, so we call it: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𝑇</m:t>
                      </m:r>
                      <m:d>
                        <m:dPr>
                          <m:ctrlPr>
                            <a:rPr lang="en-US" i="1" smtClean="0">
                              <a:latin typeface="Cambria Math" panose="02040503050406030204" pitchFamily="18" charset="0"/>
                            </a:rPr>
                          </m:ctrlPr>
                        </m:dPr>
                        <m:e>
                          <m:r>
                            <a:rPr lang="en-US" b="0" i="1" smtClean="0">
                              <a:latin typeface="Cambria Math" panose="02040503050406030204" pitchFamily="18" charset="0"/>
                            </a:rPr>
                            <m:t>𝑛</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a:rPr>
                                  <m:t>2</m:t>
                                </m:r>
                              </m:e>
                              <m:e>
                                <m:r>
                                  <a:rPr lang="en-US" i="1">
                                    <a:latin typeface="Cambria Math" panose="02040503050406030204" pitchFamily="18" charset="0"/>
                                  </a:rPr>
                                  <m:t>𝑖𝑓</m:t>
                                </m:r>
                                <m:r>
                                  <a:rPr lang="en-US" i="1">
                                    <a:latin typeface="Cambria Math" panose="02040503050406030204" pitchFamily="18" charset="0"/>
                                  </a:rPr>
                                  <m:t> </m:t>
                                </m:r>
                                <m:r>
                                  <a:rPr lang="en-US" i="1">
                                    <a:latin typeface="Cambria Math" panose="02040503050406030204" pitchFamily="18" charset="0"/>
                                  </a:rPr>
                                  <m:t>𝑛</m:t>
                                </m:r>
                                <m:r>
                                  <a:rPr lang="en-US" i="1">
                                    <a:latin typeface="Cambria Math" panose="02040503050406030204" pitchFamily="18" charset="0"/>
                                  </a:rPr>
                                  <m:t>=0</m:t>
                                </m:r>
                              </m:e>
                            </m:mr>
                            <m:mr>
                              <m:e>
                                <m:r>
                                  <a:rPr lang="en-US" b="0" i="1" smtClean="0">
                                    <a:latin typeface="Cambria Math" panose="02040503050406030204" pitchFamily="18" charset="0"/>
                                  </a:rPr>
                                  <m:t>2(</m:t>
                                </m:r>
                                <m:r>
                                  <a:rPr lang="en-US" i="1">
                                    <a:latin typeface="Cambria Math" panose="02040503050406030204" pitchFamily="18" charset="0"/>
                                  </a:rPr>
                                  <m:t>𝑛</m:t>
                                </m:r>
                                <m:r>
                                  <a:rPr lang="en-US" i="1">
                                    <a:latin typeface="Cambria Math" panose="02040503050406030204" pitchFamily="18" charset="0"/>
                                  </a:rPr>
                                  <m:t>+1)</m:t>
                                </m:r>
                              </m:e>
                              <m:e>
                                <m:r>
                                  <a:rPr lang="en-US" i="1">
                                    <a:latin typeface="Cambria Math" panose="02040503050406030204" pitchFamily="18" charset="0"/>
                                  </a:rPr>
                                  <m:t>𝑖𝑓</m:t>
                                </m:r>
                                <m:r>
                                  <a:rPr lang="en-US" i="1">
                                    <a:latin typeface="Cambria Math" panose="02040503050406030204" pitchFamily="18" charset="0"/>
                                  </a:rPr>
                                  <m:t> </m:t>
                                </m:r>
                                <m:r>
                                  <a:rPr lang="en-US" i="1">
                                    <a:latin typeface="Cambria Math" panose="02040503050406030204" pitchFamily="18" charset="0"/>
                                  </a:rPr>
                                  <m:t>𝑛</m:t>
                                </m:r>
                                <m:r>
                                  <a:rPr lang="en-US" i="1">
                                    <a:latin typeface="Cambria Math" panose="02040503050406030204" pitchFamily="18" charset="0"/>
                                  </a:rPr>
                                  <m:t>&gt;0</m:t>
                                </m:r>
                              </m:e>
                            </m:mr>
                          </m:m>
                        </m:e>
                      </m:d>
                    </m:oMath>
                  </m:oMathPara>
                </a14:m>
                <a:endParaRPr lang="en-US" dirty="0"/>
              </a:p>
              <a:p>
                <a:r>
                  <a:rPr lang="en-US" dirty="0"/>
                  <a:t>Note: </a:t>
                </a:r>
                <a:r>
                  <a:rPr lang="en-US" i="1" dirty="0"/>
                  <a:t>When analyzing an algorithm, we assume that there is some threshold for the input size, beyond which the trend is established.</a:t>
                </a:r>
              </a:p>
              <a:p>
                <a:r>
                  <a:rPr lang="en-US" dirty="0"/>
                  <a:t>Thus we ignore small inputs from our analysis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304800"/>
                <a:ext cx="8229600" cy="5821363"/>
              </a:xfrm>
              <a:blipFill rotWithShape="0">
                <a:blip r:embed="rId2"/>
                <a:stretch>
                  <a:fillRect l="-1704" t="-2199" b="-209"/>
                </a:stretch>
              </a:blipFill>
            </p:spPr>
            <p:txBody>
              <a:bodyPr/>
              <a:lstStyle/>
              <a:p>
                <a:r>
                  <a:rPr lang="en-US">
                    <a:noFill/>
                  </a:rPr>
                  <a:t> </a:t>
                </a:r>
              </a:p>
            </p:txBody>
          </p:sp>
        </mc:Fallback>
      </mc:AlternateContent>
    </p:spTree>
    <p:extLst>
      <p:ext uri="{BB962C8B-B14F-4D97-AF65-F5344CB8AC3E}">
        <p14:creationId xmlns:p14="http://schemas.microsoft.com/office/powerpoint/2010/main" val="1620557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0E3B6-2B92-D640-95E7-AF7E05FE91D1}"/>
              </a:ext>
            </a:extLst>
          </p:cNvPr>
          <p:cNvSpPr>
            <a:spLocks noGrp="1"/>
          </p:cNvSpPr>
          <p:nvPr>
            <p:ph type="title"/>
          </p:nvPr>
        </p:nvSpPr>
        <p:spPr/>
        <p:txBody>
          <a:bodyPr>
            <a:normAutofit fontScale="90000"/>
          </a:bodyPr>
          <a:lstStyle/>
          <a:p>
            <a:r>
              <a:rPr lang="en-US" dirty="0"/>
              <a:t>Trivial lower bounds in general (cont.)</a:t>
            </a:r>
          </a:p>
        </p:txBody>
      </p:sp>
      <p:sp>
        <p:nvSpPr>
          <p:cNvPr id="3" name="Content Placeholder 2">
            <a:extLst>
              <a:ext uri="{FF2B5EF4-FFF2-40B4-BE49-F238E27FC236}">
                <a16:creationId xmlns:a16="http://schemas.microsoft.com/office/drawing/2014/main" id="{3530B760-C6C0-624B-9FFA-A49D03661563}"/>
              </a:ext>
            </a:extLst>
          </p:cNvPr>
          <p:cNvSpPr>
            <a:spLocks noGrp="1"/>
          </p:cNvSpPr>
          <p:nvPr>
            <p:ph idx="1"/>
          </p:nvPr>
        </p:nvSpPr>
        <p:spPr>
          <a:xfrm>
            <a:off x="228600" y="1417638"/>
            <a:ext cx="8686800" cy="5165724"/>
          </a:xfrm>
        </p:spPr>
        <p:txBody>
          <a:bodyPr>
            <a:normAutofit/>
          </a:bodyPr>
          <a:lstStyle/>
          <a:p>
            <a:pPr>
              <a:spcBef>
                <a:spcPts val="0"/>
              </a:spcBef>
            </a:pPr>
            <a:r>
              <a:rPr lang="en-US" sz="2800" dirty="0"/>
              <a:t>A correct algorithm must interact with some amount of input data:</a:t>
            </a:r>
          </a:p>
          <a:p>
            <a:pPr>
              <a:spcBef>
                <a:spcPts val="0"/>
              </a:spcBef>
            </a:pPr>
            <a:r>
              <a:rPr lang="en-US" sz="2800" i="1" dirty="0"/>
              <a:t>Claim: If every correct algorithm for problem X must observe O(f(n)) data, then X has a lower bound of 𝜴(f(n)). </a:t>
            </a:r>
          </a:p>
          <a:p>
            <a:pPr>
              <a:spcBef>
                <a:spcPts val="0"/>
              </a:spcBef>
            </a:pPr>
            <a:r>
              <a:rPr lang="en-US" sz="2800" dirty="0"/>
              <a:t>Any correct sequential search algorithm must be capable of examining all n elements, in O(n) time, so we have a lower bound of 𝜴(n) for sequential search. </a:t>
            </a:r>
          </a:p>
          <a:p>
            <a:endParaRPr lang="en-US" dirty="0"/>
          </a:p>
        </p:txBody>
      </p:sp>
    </p:spTree>
    <p:extLst>
      <p:ext uri="{BB962C8B-B14F-4D97-AF65-F5344CB8AC3E}">
        <p14:creationId xmlns:p14="http://schemas.microsoft.com/office/powerpoint/2010/main" val="21034353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DD56-C2E4-3B47-8962-1B59D565E70A}"/>
              </a:ext>
            </a:extLst>
          </p:cNvPr>
          <p:cNvSpPr>
            <a:spLocks noGrp="1"/>
          </p:cNvSpPr>
          <p:nvPr>
            <p:ph type="title"/>
          </p:nvPr>
        </p:nvSpPr>
        <p:spPr/>
        <p:txBody>
          <a:bodyPr/>
          <a:lstStyle/>
          <a:p>
            <a:r>
              <a:rPr lang="en-US" dirty="0"/>
              <a:t>Binary Search Problem</a:t>
            </a:r>
          </a:p>
        </p:txBody>
      </p:sp>
      <p:sp>
        <p:nvSpPr>
          <p:cNvPr id="3" name="Content Placeholder 2">
            <a:extLst>
              <a:ext uri="{FF2B5EF4-FFF2-40B4-BE49-F238E27FC236}">
                <a16:creationId xmlns:a16="http://schemas.microsoft.com/office/drawing/2014/main" id="{6E60CB64-EF58-BD4B-85DE-9468FB25DA91}"/>
              </a:ext>
            </a:extLst>
          </p:cNvPr>
          <p:cNvSpPr>
            <a:spLocks noGrp="1"/>
          </p:cNvSpPr>
          <p:nvPr>
            <p:ph idx="1"/>
          </p:nvPr>
        </p:nvSpPr>
        <p:spPr/>
        <p:txBody>
          <a:bodyPr>
            <a:normAutofit fontScale="85000" lnSpcReduction="20000"/>
          </a:bodyPr>
          <a:lstStyle/>
          <a:p>
            <a:r>
              <a:rPr lang="en-US" dirty="0"/>
              <a:t>Some algorithms are clever about examining only a small subset of their input which is relevant. </a:t>
            </a:r>
          </a:p>
          <a:p>
            <a:r>
              <a:rPr lang="en-US" dirty="0"/>
              <a:t>In the binary search problem, the classical binary search algorithm examines only O(log n) input elements, rules out half of the input at every step, and thereby ignore almost all of the input, n-O(log n) elements entirely. </a:t>
            </a:r>
          </a:p>
          <a:p>
            <a:r>
              <a:rPr lang="en-US" dirty="0"/>
              <a:t>The binary search algorithm has worst-case time complexity of O(log n), which establishes an upper bound of O(log n) time for that problem</a:t>
            </a:r>
          </a:p>
          <a:p>
            <a:r>
              <a:rPr lang="en-US" i="1" dirty="0"/>
              <a:t>Claim: The binary search problem has a tight bound of 𝜣(log n).</a:t>
            </a:r>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33349179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334E-728B-844F-BEC4-E0CE3F6A7480}"/>
              </a:ext>
            </a:extLst>
          </p:cNvPr>
          <p:cNvSpPr>
            <a:spLocks noGrp="1"/>
          </p:cNvSpPr>
          <p:nvPr>
            <p:ph type="title"/>
          </p:nvPr>
        </p:nvSpPr>
        <p:spPr/>
        <p:txBody>
          <a:bodyPr/>
          <a:lstStyle/>
          <a:p>
            <a:r>
              <a:rPr lang="en-US" dirty="0"/>
              <a:t>Tight bound for sorting</a:t>
            </a:r>
          </a:p>
        </p:txBody>
      </p:sp>
      <p:sp>
        <p:nvSpPr>
          <p:cNvPr id="3" name="Content Placeholder 2">
            <a:extLst>
              <a:ext uri="{FF2B5EF4-FFF2-40B4-BE49-F238E27FC236}">
                <a16:creationId xmlns:a16="http://schemas.microsoft.com/office/drawing/2014/main" id="{7C016471-AAB2-6045-8D0E-0D08594EC634}"/>
              </a:ext>
            </a:extLst>
          </p:cNvPr>
          <p:cNvSpPr>
            <a:spLocks noGrp="1"/>
          </p:cNvSpPr>
          <p:nvPr>
            <p:ph idx="1"/>
          </p:nvPr>
        </p:nvSpPr>
        <p:spPr>
          <a:xfrm>
            <a:off x="457200" y="1341438"/>
            <a:ext cx="8229600" cy="5364162"/>
          </a:xfrm>
        </p:spPr>
        <p:txBody>
          <a:bodyPr>
            <a:normAutofit fontScale="85000" lnSpcReduction="10000"/>
          </a:bodyPr>
          <a:lstStyle/>
          <a:p>
            <a:r>
              <a:rPr lang="en-US" dirty="0"/>
              <a:t>Every correct sort must be capable of starting from a (likely-unordered) vector V and “learning” which permutation will re-order V into non-decreasing order. </a:t>
            </a:r>
          </a:p>
          <a:p>
            <a:r>
              <a:rPr lang="en-US" dirty="0"/>
              <a:t>Any sorting algorithm must make a series of comparisons of the type “compare if a &lt; b for two elements a, b ∈ V”, and uses the outcome of these comparisons to guide the sorting process</a:t>
            </a:r>
          </a:p>
          <a:p>
            <a:r>
              <a:rPr lang="en-US" dirty="0"/>
              <a:t>Nearly all practical sorting algorithms are comparison-based although radix sort is one notable exception. </a:t>
            </a:r>
          </a:p>
          <a:p>
            <a:r>
              <a:rPr lang="en-US" b="1" i="1" dirty="0"/>
              <a:t>Theorem</a:t>
            </a:r>
            <a:r>
              <a:rPr lang="en-US" i="1" dirty="0"/>
              <a:t>: The sorting problem has a lower bound of 𝜴(n log n) that applies to all comparison-based sorting algorithms.</a:t>
            </a:r>
          </a:p>
        </p:txBody>
      </p:sp>
    </p:spTree>
    <p:extLst>
      <p:ext uri="{BB962C8B-B14F-4D97-AF65-F5344CB8AC3E}">
        <p14:creationId xmlns:p14="http://schemas.microsoft.com/office/powerpoint/2010/main" val="30599219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016471-AAB2-6045-8D0E-0D08594EC634}"/>
              </a:ext>
            </a:extLst>
          </p:cNvPr>
          <p:cNvSpPr>
            <a:spLocks noGrp="1"/>
          </p:cNvSpPr>
          <p:nvPr>
            <p:ph idx="1"/>
          </p:nvPr>
        </p:nvSpPr>
        <p:spPr>
          <a:xfrm>
            <a:off x="457200" y="228600"/>
            <a:ext cx="8229600" cy="6477000"/>
          </a:xfrm>
        </p:spPr>
        <p:txBody>
          <a:bodyPr>
            <a:normAutofit fontScale="92500" lnSpcReduction="10000"/>
          </a:bodyPr>
          <a:lstStyle/>
          <a:p>
            <a:r>
              <a:rPr lang="en-US" b="1" dirty="0"/>
              <a:t>Proof</a:t>
            </a:r>
            <a:r>
              <a:rPr lang="en-US" dirty="0"/>
              <a:t>: Let A be an arbitrary correct decision-based sorting algorithm that  re-orders the elements of V into a sorted vector S in non-decreasing order. </a:t>
            </a:r>
          </a:p>
          <a:p>
            <a:r>
              <a:rPr lang="en-US" dirty="0"/>
              <a:t>We assume that all elements of V are distinct and there exists exactly one valid permutation p. </a:t>
            </a:r>
          </a:p>
          <a:p>
            <a:r>
              <a:rPr lang="en-US" dirty="0"/>
              <a:t>V has n elements, so there are n! candidate permutations that might possibly be a valid p. </a:t>
            </a:r>
          </a:p>
          <a:p>
            <a:r>
              <a:rPr lang="en-US" dirty="0"/>
              <a:t>Let a and b be the first two elements of V that are compared by algorithm A, and we have that a ≠ b</a:t>
            </a:r>
          </a:p>
          <a:p>
            <a:r>
              <a:rPr lang="en-US" sz="2400" dirty="0"/>
              <a:t>So either a &lt; b or a &gt; b. </a:t>
            </a:r>
          </a:p>
          <a:p>
            <a:pPr lvl="1"/>
            <a:r>
              <a:rPr lang="en-US" sz="2000" dirty="0"/>
              <a:t>When a &lt; b, we know that a must precede b in S, so S has the form S =...a...b..... Of the n! permutations of V, exactly half fit this pattern where a comes before b. </a:t>
            </a:r>
          </a:p>
          <a:p>
            <a:pPr lvl="1"/>
            <a:r>
              <a:rPr lang="en-US" sz="2000" dirty="0"/>
              <a:t>When a &gt; </a:t>
            </a:r>
            <a:r>
              <a:rPr lang="en-US" sz="2000" dirty="0" err="1"/>
              <a:t>b,S</a:t>
            </a:r>
            <a:r>
              <a:rPr lang="en-US" sz="2000" dirty="0"/>
              <a:t> has the form S =...b...a... , and only the other half of the permutations fit this pattern. </a:t>
            </a:r>
            <a:endParaRPr lang="en-US" dirty="0"/>
          </a:p>
          <a:p>
            <a:endParaRPr lang="en-US" dirty="0"/>
          </a:p>
        </p:txBody>
      </p:sp>
    </p:spTree>
    <p:extLst>
      <p:ext uri="{BB962C8B-B14F-4D97-AF65-F5344CB8AC3E}">
        <p14:creationId xmlns:p14="http://schemas.microsoft.com/office/powerpoint/2010/main" val="22251851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016471-AAB2-6045-8D0E-0D08594EC634}"/>
              </a:ext>
            </a:extLst>
          </p:cNvPr>
          <p:cNvSpPr>
            <a:spLocks noGrp="1"/>
          </p:cNvSpPr>
          <p:nvPr>
            <p:ph idx="1"/>
          </p:nvPr>
        </p:nvSpPr>
        <p:spPr>
          <a:xfrm>
            <a:off x="228600" y="304800"/>
            <a:ext cx="8686800" cy="5943600"/>
          </a:xfrm>
        </p:spPr>
        <p:txBody>
          <a:bodyPr>
            <a:normAutofit/>
          </a:bodyPr>
          <a:lstStyle/>
          <a:p>
            <a:r>
              <a:rPr lang="en-US" sz="2400" dirty="0"/>
              <a:t>The first comparison (between a and b) gives to the algorithm A enough information to decrease the size of the set of candidate permutations by half. </a:t>
            </a:r>
          </a:p>
          <a:p>
            <a:r>
              <a:rPr lang="en-US" sz="2400" dirty="0"/>
              <a:t>The second comparison of elements could provide A enough information to halve the candidate set again to n!/4 permutations, the third comparison could halve the candidate set to n!/8 permutations, and so on. </a:t>
            </a:r>
          </a:p>
          <a:p>
            <a:r>
              <a:rPr lang="en-US" sz="2400" dirty="0"/>
              <a:t>From the master theorem and analysis of binary search, a decrease-by-half decision process narrows a field of k candidates down to one result after only O(log k) decisions. Therefore A makes O(log(n!)) comparisons.</a:t>
            </a:r>
          </a:p>
        </p:txBody>
      </p:sp>
      <p:pic>
        <p:nvPicPr>
          <p:cNvPr id="7" name="Picture 6">
            <a:extLst>
              <a:ext uri="{FF2B5EF4-FFF2-40B4-BE49-F238E27FC236}">
                <a16:creationId xmlns:a16="http://schemas.microsoft.com/office/drawing/2014/main" id="{C7B707B5-C261-6044-8C05-C5B354D8DA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4648200"/>
            <a:ext cx="1981200" cy="330200"/>
          </a:xfrm>
          <a:prstGeom prst="rect">
            <a:avLst/>
          </a:prstGeom>
        </p:spPr>
      </p:pic>
    </p:spTree>
    <p:extLst>
      <p:ext uri="{BB962C8B-B14F-4D97-AF65-F5344CB8AC3E}">
        <p14:creationId xmlns:p14="http://schemas.microsoft.com/office/powerpoint/2010/main" val="11392253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a:t>Rules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066800"/>
                <a:ext cx="8839200" cy="5791200"/>
              </a:xfrm>
            </p:spPr>
            <p:txBody>
              <a:bodyPr>
                <a:normAutofit lnSpcReduction="10000"/>
              </a:bodyPr>
              <a:lstStyle/>
              <a:p>
                <a:r>
                  <a:rPr lang="en-US" dirty="0"/>
                  <a:t>If T</a:t>
                </a:r>
                <a:r>
                  <a:rPr lang="en-US" baseline="-25000" dirty="0"/>
                  <a:t>1</a:t>
                </a:r>
                <a:r>
                  <a:rPr lang="en-US" dirty="0"/>
                  <a:t>(n) = O(f(n)) and T</a:t>
                </a:r>
                <a:r>
                  <a:rPr lang="en-US" baseline="-25000" dirty="0"/>
                  <a:t>2</a:t>
                </a:r>
                <a:r>
                  <a:rPr lang="en-US" dirty="0"/>
                  <a:t>(n)=O(g(n)) then</a:t>
                </a:r>
              </a:p>
              <a:p>
                <a:pPr lvl="2"/>
                <a:r>
                  <a:rPr lang="en-US" sz="3200" dirty="0"/>
                  <a:t>T</a:t>
                </a:r>
                <a:r>
                  <a:rPr lang="en-US" sz="3200" baseline="-25000" dirty="0"/>
                  <a:t>1</a:t>
                </a:r>
                <a:r>
                  <a:rPr lang="en-US" sz="3200" dirty="0"/>
                  <a:t>(n) +T</a:t>
                </a:r>
                <a:r>
                  <a:rPr lang="en-US" sz="3200" baseline="-25000" dirty="0"/>
                  <a:t>2</a:t>
                </a:r>
                <a:r>
                  <a:rPr lang="en-US" sz="3200" dirty="0"/>
                  <a:t>(n) = O(f(n)+g(n)) or O(max(f(n),g(n))) – sequential statements</a:t>
                </a:r>
              </a:p>
              <a:p>
                <a:pPr lvl="2"/>
                <a:r>
                  <a:rPr lang="en-US" sz="3200" dirty="0"/>
                  <a:t>T</a:t>
                </a:r>
                <a:r>
                  <a:rPr lang="en-US" sz="3200" baseline="-25000" dirty="0"/>
                  <a:t>1</a:t>
                </a:r>
                <a:r>
                  <a:rPr lang="en-US" sz="3200" dirty="0"/>
                  <a:t>(n) *T</a:t>
                </a:r>
                <a:r>
                  <a:rPr lang="en-US" sz="3200" baseline="-25000" dirty="0"/>
                  <a:t>2</a:t>
                </a:r>
                <a:r>
                  <a:rPr lang="en-US" sz="3200" dirty="0"/>
                  <a:t>(n) = O(f(n)*g(n)) – for loops</a:t>
                </a:r>
              </a:p>
              <a:p>
                <a:r>
                  <a:rPr lang="en-US" dirty="0"/>
                  <a:t>If T(n) is a polynomial of degree k then T(n)=</a:t>
                </a:r>
                <a:r>
                  <a:rPr lang="el-GR" dirty="0"/>
                  <a:t>Θ</a:t>
                </a:r>
                <a:r>
                  <a:rPr lang="en-US" dirty="0"/>
                  <a:t>(n</a:t>
                </a:r>
                <a:r>
                  <a:rPr lang="en-US" baseline="30000" dirty="0"/>
                  <a:t>k</a:t>
                </a:r>
                <a:r>
                  <a:rPr lang="en-US" dirty="0"/>
                  <a:t>)</a:t>
                </a:r>
              </a:p>
              <a:p>
                <a:r>
                  <a:rPr lang="en-US" dirty="0"/>
                  <a:t>Log</a:t>
                </a:r>
                <a:r>
                  <a:rPr lang="en-US" baseline="30000" dirty="0"/>
                  <a:t>k</a:t>
                </a:r>
                <a:r>
                  <a:rPr lang="en-US" dirty="0"/>
                  <a:t>n=O(n) for any constant k</a:t>
                </a:r>
              </a:p>
              <a:p>
                <a:r>
                  <a:rPr lang="en-US" b="1" u="sng" dirty="0"/>
                  <a:t>L’Hôpital rule</a:t>
                </a:r>
                <a:r>
                  <a:rPr lang="en-US" dirty="0"/>
                  <a:t>: if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a:rPr>
                              <m:t>lim</m:t>
                            </m:r>
                          </m:e>
                          <m:lim>
                            <m:r>
                              <a:rPr lang="en-US" i="1">
                                <a:latin typeface="Cambria Math"/>
                              </a:rPr>
                              <m:t>𝑛</m:t>
                            </m:r>
                            <m:r>
                              <a:rPr lang="en-US" i="1">
                                <a:latin typeface="Cambria Math"/>
                                <a:ea typeface="Cambria Math"/>
                              </a:rPr>
                              <m:t>→∞</m:t>
                            </m:r>
                          </m:lim>
                        </m:limLow>
                      </m:fName>
                      <m:e>
                        <m:r>
                          <a:rPr lang="en-US" i="1">
                            <a:latin typeface="Cambria Math"/>
                          </a:rPr>
                          <m:t>𝑓</m:t>
                        </m:r>
                        <m:d>
                          <m:dPr>
                            <m:ctrlPr>
                              <a:rPr lang="en-US" i="1">
                                <a:latin typeface="Cambria Math" panose="02040503050406030204" pitchFamily="18" charset="0"/>
                              </a:rPr>
                            </m:ctrlPr>
                          </m:dPr>
                          <m:e>
                            <m:r>
                              <a:rPr lang="en-US" i="1">
                                <a:latin typeface="Cambria Math"/>
                              </a:rPr>
                              <m:t>𝑛</m:t>
                            </m:r>
                          </m:e>
                        </m:d>
                        <m:r>
                          <a:rPr lang="en-US" i="1">
                            <a:latin typeface="Cambria Math"/>
                          </a:rPr>
                          <m:t>=</m:t>
                        </m:r>
                        <m:r>
                          <a:rPr lang="en-US" i="1">
                            <a:latin typeface="Cambria Math"/>
                            <a:ea typeface="Cambria Math"/>
                          </a:rPr>
                          <m:t>∞</m:t>
                        </m:r>
                      </m:e>
                    </m:func>
                  </m:oMath>
                </a14:m>
                <a:r>
                  <a:rPr lang="en-US" dirty="0"/>
                  <a:t> and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a:rPr>
                              <m:t>lim</m:t>
                            </m:r>
                          </m:e>
                          <m:lim>
                            <m:r>
                              <a:rPr lang="en-US" i="1">
                                <a:latin typeface="Cambria Math"/>
                              </a:rPr>
                              <m:t>𝑛</m:t>
                            </m:r>
                            <m:r>
                              <a:rPr lang="en-US" i="1">
                                <a:latin typeface="Cambria Math"/>
                                <a:ea typeface="Cambria Math"/>
                              </a:rPr>
                              <m:t>→∞</m:t>
                            </m:r>
                          </m:lim>
                        </m:limLow>
                      </m:fName>
                      <m:e>
                        <m:r>
                          <a:rPr lang="en-US" i="1">
                            <a:latin typeface="Cambria Math"/>
                            <a:ea typeface="Cambria Math"/>
                          </a:rPr>
                          <m:t>𝑔</m:t>
                        </m:r>
                        <m:d>
                          <m:dPr>
                            <m:ctrlPr>
                              <a:rPr lang="en-US" i="1">
                                <a:latin typeface="Cambria Math" panose="02040503050406030204" pitchFamily="18" charset="0"/>
                              </a:rPr>
                            </m:ctrlPr>
                          </m:dPr>
                          <m:e>
                            <m:r>
                              <a:rPr lang="en-US" i="1">
                                <a:latin typeface="Cambria Math"/>
                              </a:rPr>
                              <m:t>𝑛</m:t>
                            </m:r>
                          </m:e>
                        </m:d>
                        <m:r>
                          <a:rPr lang="en-US" i="1">
                            <a:latin typeface="Cambria Math"/>
                          </a:rPr>
                          <m:t>=</m:t>
                        </m:r>
                        <m:r>
                          <a:rPr lang="en-US" i="1">
                            <a:latin typeface="Cambria Math"/>
                            <a:ea typeface="Cambria Math"/>
                          </a:rPr>
                          <m:t>∞</m:t>
                        </m:r>
                      </m:e>
                    </m:func>
                  </m:oMath>
                </a14:m>
                <a:r>
                  <a:rPr lang="en-US" dirty="0"/>
                  <a:t> then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a:rPr>
                              <m:t>lim</m:t>
                            </m:r>
                          </m:e>
                          <m:lim>
                            <m:r>
                              <a:rPr lang="en-US" i="1">
                                <a:latin typeface="Cambria Math"/>
                              </a:rPr>
                              <m:t>𝑛</m:t>
                            </m:r>
                            <m:r>
                              <a:rPr lang="en-US" i="1">
                                <a:latin typeface="Cambria Math"/>
                                <a:ea typeface="Cambria Math"/>
                              </a:rPr>
                              <m:t>→∞</m:t>
                            </m:r>
                          </m:lim>
                        </m:limLow>
                      </m:fName>
                      <m:e>
                        <m:f>
                          <m:fPr>
                            <m:ctrlPr>
                              <a:rPr lang="en-US" i="1">
                                <a:latin typeface="Cambria Math" panose="02040503050406030204" pitchFamily="18" charset="0"/>
                                <a:ea typeface="Cambria Math"/>
                              </a:rPr>
                            </m:ctrlPr>
                          </m:fPr>
                          <m:num>
                            <m:r>
                              <a:rPr lang="en-US" i="1">
                                <a:latin typeface="Cambria Math"/>
                              </a:rPr>
                              <m:t>𝑓</m:t>
                            </m:r>
                            <m:d>
                              <m:dPr>
                                <m:ctrlPr>
                                  <a:rPr lang="en-US" i="1">
                                    <a:latin typeface="Cambria Math" panose="02040503050406030204" pitchFamily="18" charset="0"/>
                                  </a:rPr>
                                </m:ctrlPr>
                              </m:dPr>
                              <m:e>
                                <m:r>
                                  <a:rPr lang="en-US" i="1">
                                    <a:latin typeface="Cambria Math"/>
                                  </a:rPr>
                                  <m:t>𝑛</m:t>
                                </m:r>
                              </m:e>
                            </m:d>
                          </m:num>
                          <m:den>
                            <m:r>
                              <a:rPr lang="en-US" i="1">
                                <a:latin typeface="Cambria Math"/>
                                <a:ea typeface="Cambria Math"/>
                              </a:rPr>
                              <m:t>𝑔</m:t>
                            </m:r>
                            <m:d>
                              <m:dPr>
                                <m:ctrlPr>
                                  <a:rPr lang="en-US" i="1">
                                    <a:latin typeface="Cambria Math" panose="02040503050406030204" pitchFamily="18" charset="0"/>
                                  </a:rPr>
                                </m:ctrlPr>
                              </m:dPr>
                              <m:e>
                                <m:r>
                                  <a:rPr lang="en-US" i="1">
                                    <a:latin typeface="Cambria Math"/>
                                  </a:rPr>
                                  <m:t>𝑛</m:t>
                                </m:r>
                              </m:e>
                            </m:d>
                          </m:den>
                        </m:f>
                        <m:r>
                          <a:rPr lang="en-US" i="1">
                            <a:latin typeface="Cambria Math"/>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a:rPr>
                                  <m:t>lim</m:t>
                                </m:r>
                              </m:e>
                              <m:lim>
                                <m:r>
                                  <a:rPr lang="en-US" i="1">
                                    <a:latin typeface="Cambria Math"/>
                                  </a:rPr>
                                  <m:t>𝑛</m:t>
                                </m:r>
                                <m:r>
                                  <a:rPr lang="en-US" i="1">
                                    <a:latin typeface="Cambria Math"/>
                                    <a:ea typeface="Cambria Math"/>
                                  </a:rPr>
                                  <m:t>→∞</m:t>
                                </m:r>
                              </m:lim>
                            </m:limLow>
                          </m:fName>
                          <m:e>
                            <m:f>
                              <m:fPr>
                                <m:ctrlPr>
                                  <a:rPr lang="en-US" i="1">
                                    <a:latin typeface="Cambria Math" panose="02040503050406030204" pitchFamily="18" charset="0"/>
                                    <a:ea typeface="Cambria Math"/>
                                  </a:rPr>
                                </m:ctrlPr>
                              </m:fPr>
                              <m:num>
                                <m:sSup>
                                  <m:sSupPr>
                                    <m:ctrlPr>
                                      <a:rPr lang="en-US" i="1">
                                        <a:latin typeface="Cambria Math" panose="02040503050406030204" pitchFamily="18" charset="0"/>
                                        <a:ea typeface="Cambria Math"/>
                                      </a:rPr>
                                    </m:ctrlPr>
                                  </m:sSupPr>
                                  <m:e>
                                    <m:r>
                                      <a:rPr lang="en-US" i="1">
                                        <a:latin typeface="Cambria Math"/>
                                      </a:rPr>
                                      <m:t>𝑓</m:t>
                                    </m:r>
                                    <m:d>
                                      <m:dPr>
                                        <m:ctrlPr>
                                          <a:rPr lang="en-US" i="1">
                                            <a:latin typeface="Cambria Math" panose="02040503050406030204" pitchFamily="18" charset="0"/>
                                          </a:rPr>
                                        </m:ctrlPr>
                                      </m:dPr>
                                      <m:e>
                                        <m:r>
                                          <a:rPr lang="en-US" i="1">
                                            <a:latin typeface="Cambria Math"/>
                                          </a:rPr>
                                          <m:t>𝑛</m:t>
                                        </m:r>
                                      </m:e>
                                    </m:d>
                                  </m:e>
                                  <m:sup>
                                    <m:r>
                                      <a:rPr lang="en-US" i="1">
                                        <a:latin typeface="Cambria Math"/>
                                        <a:ea typeface="Cambria Math"/>
                                      </a:rPr>
                                      <m:t>′</m:t>
                                    </m:r>
                                  </m:sup>
                                </m:sSup>
                              </m:num>
                              <m:den>
                                <m:sSup>
                                  <m:sSupPr>
                                    <m:ctrlPr>
                                      <a:rPr lang="en-US" i="1">
                                        <a:latin typeface="Cambria Math" panose="02040503050406030204" pitchFamily="18" charset="0"/>
                                      </a:rPr>
                                    </m:ctrlPr>
                                  </m:sSupPr>
                                  <m:e>
                                    <m:r>
                                      <a:rPr lang="en-US" i="1">
                                        <a:latin typeface="Cambria Math"/>
                                      </a:rPr>
                                      <m:t>𝑔</m:t>
                                    </m:r>
                                    <m:d>
                                      <m:dPr>
                                        <m:ctrlPr>
                                          <a:rPr lang="en-US" i="1">
                                            <a:latin typeface="Cambria Math" panose="02040503050406030204" pitchFamily="18" charset="0"/>
                                          </a:rPr>
                                        </m:ctrlPr>
                                      </m:dPr>
                                      <m:e>
                                        <m:r>
                                          <a:rPr lang="en-US" i="1">
                                            <a:latin typeface="Cambria Math"/>
                                          </a:rPr>
                                          <m:t>𝑛</m:t>
                                        </m:r>
                                      </m:e>
                                    </m:d>
                                  </m:e>
                                  <m:sup>
                                    <m:r>
                                      <a:rPr lang="en-US" i="1">
                                        <a:latin typeface="Cambria Math"/>
                                      </a:rPr>
                                      <m:t>′</m:t>
                                    </m:r>
                                  </m:sup>
                                </m:sSup>
                              </m:den>
                            </m:f>
                          </m:e>
                        </m:func>
                      </m:e>
                    </m:func>
                  </m:oMath>
                </a14:m>
                <a:r>
                  <a:rPr lang="en-US" dirty="0"/>
                  <a:t> where </a:t>
                </a:r>
                <a14:m>
                  <m:oMath xmlns:m="http://schemas.openxmlformats.org/officeDocument/2006/math">
                    <m:sSup>
                      <m:sSupPr>
                        <m:ctrlPr>
                          <a:rPr lang="en-US" i="1">
                            <a:latin typeface="Cambria Math" panose="02040503050406030204" pitchFamily="18" charset="0"/>
                            <a:ea typeface="Cambria Math"/>
                          </a:rPr>
                        </m:ctrlPr>
                      </m:sSupPr>
                      <m:e>
                        <m:r>
                          <a:rPr lang="en-US" i="1">
                            <a:latin typeface="Cambria Math"/>
                          </a:rPr>
                          <m:t>𝑓</m:t>
                        </m:r>
                        <m:d>
                          <m:dPr>
                            <m:ctrlPr>
                              <a:rPr lang="en-US" i="1">
                                <a:latin typeface="Cambria Math" panose="02040503050406030204" pitchFamily="18" charset="0"/>
                              </a:rPr>
                            </m:ctrlPr>
                          </m:dPr>
                          <m:e>
                            <m:r>
                              <a:rPr lang="en-US" i="1">
                                <a:latin typeface="Cambria Math"/>
                              </a:rPr>
                              <m:t>𝑛</m:t>
                            </m:r>
                          </m:e>
                        </m:d>
                      </m:e>
                      <m:sup>
                        <m:r>
                          <a:rPr lang="en-US" i="1">
                            <a:latin typeface="Cambria Math"/>
                            <a:ea typeface="Cambria Math"/>
                          </a:rPr>
                          <m:t>′</m:t>
                        </m:r>
                      </m:sup>
                    </m:sSup>
                  </m:oMath>
                </a14:m>
                <a:r>
                  <a:rPr lang="en-US" dirty="0"/>
                  <a:t> and </a:t>
                </a:r>
                <a14:m>
                  <m:oMath xmlns:m="http://schemas.openxmlformats.org/officeDocument/2006/math">
                    <m:sSup>
                      <m:sSupPr>
                        <m:ctrlPr>
                          <a:rPr lang="en-US" i="1">
                            <a:latin typeface="Cambria Math" panose="02040503050406030204" pitchFamily="18" charset="0"/>
                          </a:rPr>
                        </m:ctrlPr>
                      </m:sSupPr>
                      <m:e>
                        <m:r>
                          <a:rPr lang="en-US" i="1">
                            <a:latin typeface="Cambria Math"/>
                          </a:rPr>
                          <m:t>𝑔</m:t>
                        </m:r>
                        <m:d>
                          <m:dPr>
                            <m:ctrlPr>
                              <a:rPr lang="en-US" i="1">
                                <a:latin typeface="Cambria Math" panose="02040503050406030204" pitchFamily="18" charset="0"/>
                              </a:rPr>
                            </m:ctrlPr>
                          </m:dPr>
                          <m:e>
                            <m:r>
                              <a:rPr lang="en-US" i="1">
                                <a:latin typeface="Cambria Math"/>
                              </a:rPr>
                              <m:t>𝑛</m:t>
                            </m:r>
                          </m:e>
                        </m:d>
                      </m:e>
                      <m:sup>
                        <m:r>
                          <a:rPr lang="en-US" i="1">
                            <a:latin typeface="Cambria Math"/>
                          </a:rPr>
                          <m:t>′</m:t>
                        </m:r>
                      </m:sup>
                    </m:sSup>
                  </m:oMath>
                </a14:m>
                <a:r>
                  <a:rPr lang="en-US" dirty="0"/>
                  <a:t> are the derivatives of f(n) and g(n).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066800"/>
                <a:ext cx="8839200" cy="5791200"/>
              </a:xfrm>
              <a:blipFill>
                <a:blip r:embed="rId2"/>
                <a:stretch>
                  <a:fillRect l="-1724" t="-2412" r="-144"/>
                </a:stretch>
              </a:blipFill>
            </p:spPr>
            <p:txBody>
              <a:bodyPr/>
              <a:lstStyle/>
              <a:p>
                <a:r>
                  <a:rPr lang="en-US">
                    <a:noFill/>
                  </a:rPr>
                  <a:t> </a:t>
                </a:r>
              </a:p>
            </p:txBody>
          </p:sp>
        </mc:Fallback>
      </mc:AlternateContent>
    </p:spTree>
    <p:extLst>
      <p:ext uri="{BB962C8B-B14F-4D97-AF65-F5344CB8AC3E}">
        <p14:creationId xmlns:p14="http://schemas.microsoft.com/office/powerpoint/2010/main" val="13112054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800"/>
          </a:xfrm>
        </p:spPr>
        <p:txBody>
          <a:bodyPr>
            <a:normAutofit fontScale="90000"/>
          </a:bodyPr>
          <a:lstStyle/>
          <a:p>
            <a:r>
              <a:rPr lang="en-US" dirty="0"/>
              <a:t>Using limits when comparing order of growth</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52400" y="2286000"/>
                <a:ext cx="8839200" cy="3962400"/>
              </a:xfrm>
            </p:spPr>
            <p:txBody>
              <a:bodyPr>
                <a:normAutofit/>
              </a:bodyPr>
              <a:lstStyle/>
              <a:p>
                <a:r>
                  <a:rPr lang="en-US" dirty="0"/>
                  <a:t>When comparing two functions, f(n) and g(n):</a:t>
                </a:r>
              </a:p>
              <a:p>
                <a:pPr lvl="2"/>
                <a:r>
                  <a:rPr lang="en-US" dirty="0"/>
                  <a:t>If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a:rPr>
                              <m:t>lim</m:t>
                            </m:r>
                          </m:e>
                          <m:lim>
                            <m:r>
                              <a:rPr lang="en-US" i="1">
                                <a:latin typeface="Cambria Math"/>
                              </a:rPr>
                              <m:t>𝑛</m:t>
                            </m:r>
                            <m:r>
                              <a:rPr lang="en-US" i="1">
                                <a:latin typeface="Cambria Math"/>
                                <a:ea typeface="Cambria Math"/>
                              </a:rPr>
                              <m:t>→∞</m:t>
                            </m:r>
                          </m:lim>
                        </m:limLow>
                      </m:fName>
                      <m:e>
                        <m:f>
                          <m:fPr>
                            <m:ctrlPr>
                              <a:rPr lang="en-US" i="1">
                                <a:latin typeface="Cambria Math" panose="02040503050406030204" pitchFamily="18" charset="0"/>
                                <a:ea typeface="Cambria Math"/>
                              </a:rPr>
                            </m:ctrlPr>
                          </m:fPr>
                          <m:num>
                            <m:r>
                              <a:rPr lang="en-US" i="1">
                                <a:latin typeface="Cambria Math"/>
                              </a:rPr>
                              <m:t>𝑓</m:t>
                            </m:r>
                            <m:d>
                              <m:dPr>
                                <m:ctrlPr>
                                  <a:rPr lang="en-US" i="1">
                                    <a:latin typeface="Cambria Math" panose="02040503050406030204" pitchFamily="18" charset="0"/>
                                  </a:rPr>
                                </m:ctrlPr>
                              </m:dPr>
                              <m:e>
                                <m:r>
                                  <a:rPr lang="en-US" i="1">
                                    <a:latin typeface="Cambria Math"/>
                                  </a:rPr>
                                  <m:t>𝑛</m:t>
                                </m:r>
                              </m:e>
                            </m:d>
                          </m:num>
                          <m:den>
                            <m:r>
                              <a:rPr lang="en-US" i="1">
                                <a:latin typeface="Cambria Math"/>
                                <a:ea typeface="Cambria Math"/>
                              </a:rPr>
                              <m:t>𝑔</m:t>
                            </m:r>
                            <m:d>
                              <m:dPr>
                                <m:ctrlPr>
                                  <a:rPr lang="en-US" i="1">
                                    <a:latin typeface="Cambria Math" panose="02040503050406030204" pitchFamily="18" charset="0"/>
                                  </a:rPr>
                                </m:ctrlPr>
                              </m:dPr>
                              <m:e>
                                <m:r>
                                  <a:rPr lang="en-US" i="1">
                                    <a:latin typeface="Cambria Math"/>
                                  </a:rPr>
                                  <m:t>𝑛</m:t>
                                </m:r>
                              </m:e>
                            </m:d>
                          </m:den>
                        </m:f>
                        <m:r>
                          <a:rPr lang="en-US" i="1">
                            <a:latin typeface="Cambria Math"/>
                          </a:rPr>
                          <m:t>=</m:t>
                        </m:r>
                        <m:r>
                          <a:rPr lang="en-US" b="0" i="1" smtClean="0">
                            <a:latin typeface="Cambria Math"/>
                          </a:rPr>
                          <m:t>0</m:t>
                        </m:r>
                      </m:e>
                    </m:func>
                    <m:r>
                      <a:rPr lang="en-US" i="1">
                        <a:latin typeface="Cambria Math"/>
                      </a:rPr>
                      <m:t> </m:t>
                    </m:r>
                  </m:oMath>
                </a14:m>
                <a:r>
                  <a:rPr lang="en-US" dirty="0"/>
                  <a:t>then f(n) has a smaller asymptotic growth rate than g(n), i.e. </a:t>
                </a:r>
                <a:r>
                  <a:rPr lang="en-US" dirty="0" smtClean="0"/>
                  <a:t>f(n</a:t>
                </a:r>
                <a:r>
                  <a:rPr lang="en-US" dirty="0"/>
                  <a:t>) ∈ O (g(n))</a:t>
                </a:r>
              </a:p>
              <a:p>
                <a:pPr lvl="2"/>
                <a:r>
                  <a:rPr lang="en-US" dirty="0"/>
                  <a:t>If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a:rPr>
                              <m:t>lim</m:t>
                            </m:r>
                          </m:e>
                          <m:lim>
                            <m:r>
                              <a:rPr lang="en-US" i="1">
                                <a:latin typeface="Cambria Math"/>
                              </a:rPr>
                              <m:t>𝑛</m:t>
                            </m:r>
                            <m:r>
                              <a:rPr lang="en-US" i="1">
                                <a:latin typeface="Cambria Math"/>
                                <a:ea typeface="Cambria Math"/>
                              </a:rPr>
                              <m:t>→∞</m:t>
                            </m:r>
                          </m:lim>
                        </m:limLow>
                      </m:fName>
                      <m:e>
                        <m:f>
                          <m:fPr>
                            <m:ctrlPr>
                              <a:rPr lang="en-US" i="1">
                                <a:latin typeface="Cambria Math" panose="02040503050406030204" pitchFamily="18" charset="0"/>
                                <a:ea typeface="Cambria Math"/>
                              </a:rPr>
                            </m:ctrlPr>
                          </m:fPr>
                          <m:num>
                            <m:r>
                              <a:rPr lang="en-US" i="1">
                                <a:latin typeface="Cambria Math"/>
                              </a:rPr>
                              <m:t>𝑓</m:t>
                            </m:r>
                            <m:d>
                              <m:dPr>
                                <m:ctrlPr>
                                  <a:rPr lang="en-US" i="1">
                                    <a:latin typeface="Cambria Math" panose="02040503050406030204" pitchFamily="18" charset="0"/>
                                  </a:rPr>
                                </m:ctrlPr>
                              </m:dPr>
                              <m:e>
                                <m:r>
                                  <a:rPr lang="en-US" i="1">
                                    <a:latin typeface="Cambria Math"/>
                                  </a:rPr>
                                  <m:t>𝑛</m:t>
                                </m:r>
                              </m:e>
                            </m:d>
                          </m:num>
                          <m:den>
                            <m:r>
                              <a:rPr lang="en-US" i="1">
                                <a:latin typeface="Cambria Math"/>
                                <a:ea typeface="Cambria Math"/>
                              </a:rPr>
                              <m:t>𝑔</m:t>
                            </m:r>
                            <m:d>
                              <m:dPr>
                                <m:ctrlPr>
                                  <a:rPr lang="en-US" i="1">
                                    <a:latin typeface="Cambria Math" panose="02040503050406030204" pitchFamily="18" charset="0"/>
                                  </a:rPr>
                                </m:ctrlPr>
                              </m:dPr>
                              <m:e>
                                <m:r>
                                  <a:rPr lang="en-US" i="1">
                                    <a:latin typeface="Cambria Math"/>
                                  </a:rPr>
                                  <m:t>𝑛</m:t>
                                </m:r>
                              </m:e>
                            </m:d>
                          </m:den>
                        </m:f>
                        <m:r>
                          <a:rPr lang="en-US" i="1">
                            <a:latin typeface="Cambria Math"/>
                          </a:rPr>
                          <m:t>=</m:t>
                        </m:r>
                        <m:r>
                          <a:rPr lang="en-US" b="0" i="1" smtClean="0">
                            <a:latin typeface="Cambria Math"/>
                          </a:rPr>
                          <m:t>𝑐</m:t>
                        </m:r>
                        <m:r>
                          <a:rPr lang="en-US" b="0" i="1" smtClean="0">
                            <a:latin typeface="Cambria Math"/>
                            <a:ea typeface="Cambria Math"/>
                          </a:rPr>
                          <m:t>≠0</m:t>
                        </m:r>
                      </m:e>
                    </m:func>
                    <m:r>
                      <a:rPr lang="en-US" i="1">
                        <a:latin typeface="Cambria Math"/>
                      </a:rPr>
                      <m:t> </m:t>
                    </m:r>
                  </m:oMath>
                </a14:m>
                <a:r>
                  <a:rPr lang="en-US" dirty="0"/>
                  <a:t>then f(n) has the same asymptotic growth rate as g(n), i.e. </a:t>
                </a:r>
                <a:r>
                  <a:rPr lang="en-US" dirty="0" smtClean="0"/>
                  <a:t>f(n</a:t>
                </a:r>
                <a:r>
                  <a:rPr lang="en-US" dirty="0"/>
                  <a:t>) ∈ Θ (g(n))</a:t>
                </a:r>
              </a:p>
              <a:p>
                <a:pPr lvl="2"/>
                <a:r>
                  <a:rPr lang="en-US" dirty="0"/>
                  <a:t>If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a:rPr>
                              <m:t>lim</m:t>
                            </m:r>
                          </m:e>
                          <m:lim>
                            <m:r>
                              <a:rPr lang="en-US" i="1">
                                <a:latin typeface="Cambria Math"/>
                              </a:rPr>
                              <m:t>𝑛</m:t>
                            </m:r>
                            <m:r>
                              <a:rPr lang="en-US" i="1">
                                <a:latin typeface="Cambria Math"/>
                                <a:ea typeface="Cambria Math"/>
                              </a:rPr>
                              <m:t>→∞</m:t>
                            </m:r>
                          </m:lim>
                        </m:limLow>
                      </m:fName>
                      <m:e>
                        <m:f>
                          <m:fPr>
                            <m:ctrlPr>
                              <a:rPr lang="en-US" i="1">
                                <a:latin typeface="Cambria Math" panose="02040503050406030204" pitchFamily="18" charset="0"/>
                                <a:ea typeface="Cambria Math"/>
                              </a:rPr>
                            </m:ctrlPr>
                          </m:fPr>
                          <m:num>
                            <m:r>
                              <a:rPr lang="en-US" i="1">
                                <a:latin typeface="Cambria Math"/>
                              </a:rPr>
                              <m:t>𝑓</m:t>
                            </m:r>
                            <m:d>
                              <m:dPr>
                                <m:ctrlPr>
                                  <a:rPr lang="en-US" i="1">
                                    <a:latin typeface="Cambria Math" panose="02040503050406030204" pitchFamily="18" charset="0"/>
                                  </a:rPr>
                                </m:ctrlPr>
                              </m:dPr>
                              <m:e>
                                <m:r>
                                  <a:rPr lang="en-US" i="1">
                                    <a:latin typeface="Cambria Math"/>
                                  </a:rPr>
                                  <m:t>𝑛</m:t>
                                </m:r>
                              </m:e>
                            </m:d>
                          </m:num>
                          <m:den>
                            <m:r>
                              <a:rPr lang="en-US" i="1">
                                <a:latin typeface="Cambria Math"/>
                                <a:ea typeface="Cambria Math"/>
                              </a:rPr>
                              <m:t>𝑔</m:t>
                            </m:r>
                            <m:d>
                              <m:dPr>
                                <m:ctrlPr>
                                  <a:rPr lang="en-US" i="1">
                                    <a:latin typeface="Cambria Math" panose="02040503050406030204" pitchFamily="18" charset="0"/>
                                  </a:rPr>
                                </m:ctrlPr>
                              </m:dPr>
                              <m:e>
                                <m:r>
                                  <a:rPr lang="en-US" i="1">
                                    <a:latin typeface="Cambria Math"/>
                                  </a:rPr>
                                  <m:t>𝑛</m:t>
                                </m:r>
                              </m:e>
                            </m:d>
                          </m:den>
                        </m:f>
                        <m:r>
                          <a:rPr lang="en-US" i="1">
                            <a:latin typeface="Cambria Math"/>
                          </a:rPr>
                          <m:t>=</m:t>
                        </m:r>
                        <m:r>
                          <a:rPr lang="en-US" i="1" smtClean="0">
                            <a:latin typeface="Cambria Math"/>
                            <a:ea typeface="Cambria Math"/>
                          </a:rPr>
                          <m:t>∞</m:t>
                        </m:r>
                      </m:e>
                    </m:func>
                    <m:r>
                      <a:rPr lang="en-US" i="1">
                        <a:latin typeface="Cambria Math"/>
                      </a:rPr>
                      <m:t> </m:t>
                    </m:r>
                  </m:oMath>
                </a14:m>
                <a:r>
                  <a:rPr lang="en-US" dirty="0"/>
                  <a:t>then f(n) has a larger asymptotic growth rate than g(n), i.e. </a:t>
                </a:r>
                <a:r>
                  <a:rPr lang="en-US" dirty="0" smtClean="0"/>
                  <a:t>f(n</a:t>
                </a:r>
                <a:r>
                  <a:rPr lang="en-US" dirty="0"/>
                  <a:t>) ∈ Ω (g(n))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52400" y="2286000"/>
                <a:ext cx="8839200" cy="3962400"/>
              </a:xfrm>
              <a:blipFill>
                <a:blip r:embed="rId2"/>
                <a:stretch>
                  <a:fillRect l="-1586" t="-2000"/>
                </a:stretch>
              </a:blipFill>
            </p:spPr>
            <p:txBody>
              <a:bodyPr/>
              <a:lstStyle/>
              <a:p>
                <a:r>
                  <a:rPr lang="en-US">
                    <a:noFill/>
                  </a:rPr>
                  <a:t> </a:t>
                </a:r>
              </a:p>
            </p:txBody>
          </p:sp>
        </mc:Fallback>
      </mc:AlternateContent>
    </p:spTree>
    <p:extLst>
      <p:ext uri="{BB962C8B-B14F-4D97-AF65-F5344CB8AC3E}">
        <p14:creationId xmlns:p14="http://schemas.microsoft.com/office/powerpoint/2010/main" val="14513858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Approximation of the factorial function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600200"/>
                <a:ext cx="8991600" cy="4525963"/>
              </a:xfrm>
            </p:spPr>
            <p:txBody>
              <a:bodyPr>
                <a:normAutofit fontScale="92500" lnSpcReduction="10000"/>
              </a:bodyPr>
              <a:lstStyle/>
              <a:p>
                <a:pPr marL="0" indent="0">
                  <a:buNone/>
                </a:pPr>
                <a:r>
                  <a:rPr lang="en-US" b="0" dirty="0"/>
                  <a:t>The factorial is defined as </a:t>
                </a:r>
                <a14:m>
                  <m:oMath xmlns:m="http://schemas.openxmlformats.org/officeDocument/2006/math">
                    <m:r>
                      <a:rPr lang="en-US" b="0" i="1" smtClean="0">
                        <a:latin typeface="Cambria Math"/>
                      </a:rPr>
                      <m:t>𝑛</m:t>
                    </m:r>
                    <m:r>
                      <a:rPr lang="en-US" b="0" i="1" smtClean="0">
                        <a:latin typeface="Cambria Math"/>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a:rPr>
                                <m:t>1</m:t>
                              </m:r>
                            </m:e>
                            <m:e>
                              <m:r>
                                <a:rPr lang="en-US" b="0" i="1" smtClean="0">
                                  <a:latin typeface="Cambria Math"/>
                                </a:rPr>
                                <m:t>𝑖𝑓</m:t>
                              </m:r>
                              <m:r>
                                <a:rPr lang="en-US" b="0" i="1" smtClean="0">
                                  <a:latin typeface="Cambria Math"/>
                                </a:rPr>
                                <m:t> </m:t>
                              </m:r>
                              <m:r>
                                <a:rPr lang="en-US" b="0" i="1" smtClean="0">
                                  <a:latin typeface="Cambria Math"/>
                                </a:rPr>
                                <m:t>𝑛</m:t>
                              </m:r>
                              <m:r>
                                <a:rPr lang="en-US" b="0" i="1" smtClean="0">
                                  <a:latin typeface="Cambria Math"/>
                                </a:rPr>
                                <m:t>=0</m:t>
                              </m:r>
                            </m:e>
                          </m:mr>
                          <m:mr>
                            <m:e>
                              <m:r>
                                <a:rPr lang="en-US" b="0" i="1" smtClean="0">
                                  <a:latin typeface="Cambria Math"/>
                                </a:rPr>
                                <m:t>𝑛</m:t>
                              </m:r>
                              <m:r>
                                <a:rPr lang="en-US" b="0" i="1" smtClean="0">
                                  <a:latin typeface="Cambria Math"/>
                                  <a:ea typeface="Cambria Math"/>
                                </a:rPr>
                                <m:t>∙</m:t>
                              </m:r>
                              <m:d>
                                <m:dPr>
                                  <m:ctrlPr>
                                    <a:rPr lang="en-US" b="0" i="1" smtClean="0">
                                      <a:latin typeface="Cambria Math" panose="02040503050406030204" pitchFamily="18" charset="0"/>
                                      <a:ea typeface="Cambria Math"/>
                                    </a:rPr>
                                  </m:ctrlPr>
                                </m:dPr>
                                <m:e>
                                  <m:r>
                                    <a:rPr lang="en-US" b="0" i="1" smtClean="0">
                                      <a:latin typeface="Cambria Math"/>
                                      <a:ea typeface="Cambria Math"/>
                                    </a:rPr>
                                    <m:t>𝑛</m:t>
                                  </m:r>
                                  <m:r>
                                    <a:rPr lang="en-US" b="0" i="1" smtClean="0">
                                      <a:latin typeface="Cambria Math"/>
                                      <a:ea typeface="Cambria Math"/>
                                    </a:rPr>
                                    <m:t>−1</m:t>
                                  </m:r>
                                </m:e>
                              </m:d>
                            </m:e>
                            <m:e>
                              <m:r>
                                <a:rPr lang="en-US" b="0" i="1" smtClean="0">
                                  <a:latin typeface="Cambria Math"/>
                                </a:rPr>
                                <m:t>𝑖𝑓</m:t>
                              </m:r>
                              <m:r>
                                <a:rPr lang="en-US" b="0" i="1" smtClean="0">
                                  <a:latin typeface="Cambria Math"/>
                                </a:rPr>
                                <m:t> </m:t>
                              </m:r>
                              <m:r>
                                <a:rPr lang="en-US" b="0" i="1" smtClean="0">
                                  <a:latin typeface="Cambria Math"/>
                                </a:rPr>
                                <m:t>𝑛</m:t>
                              </m:r>
                              <m:r>
                                <a:rPr lang="en-US" b="0" i="1" smtClean="0">
                                  <a:latin typeface="Cambria Math"/>
                                </a:rPr>
                                <m:t>&gt;0</m:t>
                              </m:r>
                            </m:e>
                          </m:mr>
                        </m:m>
                      </m:e>
                    </m:d>
                  </m:oMath>
                </a14:m>
                <a:endParaRPr lang="en-US" dirty="0"/>
              </a:p>
              <a:p>
                <a:pPr marL="0" indent="0">
                  <a:buNone/>
                </a:pPr>
                <a:r>
                  <a:rPr lang="en-US" dirty="0"/>
                  <a:t>It is trivial to see that </a:t>
                </a:r>
                <a14:m>
                  <m:oMath xmlns:m="http://schemas.openxmlformats.org/officeDocument/2006/math">
                    <m:r>
                      <a:rPr lang="en-US" b="0" i="1" smtClean="0">
                        <a:latin typeface="Cambria Math"/>
                      </a:rPr>
                      <m:t>𝑛</m:t>
                    </m:r>
                    <m:r>
                      <a:rPr lang="en-US" b="0" i="1" smtClean="0">
                        <a:latin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𝑛</m:t>
                        </m:r>
                      </m:e>
                      <m:sup>
                        <m:r>
                          <a:rPr lang="en-US" b="0" i="1" smtClean="0">
                            <a:latin typeface="Cambria Math"/>
                            <a:ea typeface="Cambria Math"/>
                          </a:rPr>
                          <m:t>𝑛</m:t>
                        </m:r>
                      </m:sup>
                    </m:sSup>
                  </m:oMath>
                </a14:m>
                <a:r>
                  <a:rPr lang="en-US" dirty="0"/>
                  <a:t>.</a:t>
                </a:r>
              </a:p>
              <a:p>
                <a:pPr marL="0" indent="0">
                  <a:buNone/>
                </a:pPr>
                <a:r>
                  <a:rPr lang="en-US" dirty="0" err="1"/>
                  <a:t>Stirling's</a:t>
                </a:r>
                <a:r>
                  <a:rPr lang="en-US" dirty="0"/>
                  <a:t> approximation (or </a:t>
                </a:r>
                <a:r>
                  <a:rPr lang="en-US" dirty="0" err="1"/>
                  <a:t>Stirling's</a:t>
                </a:r>
                <a:r>
                  <a:rPr lang="en-US" dirty="0"/>
                  <a:t> formula) is an approximation for factorials. It is a very powerful approximation, leading to accurate results for even small values of 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𝑛</m:t>
                      </m:r>
                      <m:r>
                        <a:rPr lang="en-US" b="0" i="1" smtClean="0">
                          <a:latin typeface="Cambria Math"/>
                        </a:rPr>
                        <m:t>!≅</m:t>
                      </m:r>
                      <m:rad>
                        <m:radPr>
                          <m:degHide m:val="on"/>
                          <m:ctrlPr>
                            <a:rPr lang="en-US" b="0" i="1" smtClean="0">
                              <a:latin typeface="Cambria Math" panose="02040503050406030204" pitchFamily="18" charset="0"/>
                              <a:ea typeface="Cambria Math"/>
                            </a:rPr>
                          </m:ctrlPr>
                        </m:radPr>
                        <m:deg/>
                        <m:e>
                          <m:r>
                            <a:rPr lang="en-US" b="0" i="1" smtClean="0">
                              <a:latin typeface="Cambria Math"/>
                              <a:ea typeface="Cambria Math"/>
                            </a:rPr>
                            <m:t>2</m:t>
                          </m:r>
                          <m:r>
                            <a:rPr lang="en-US" b="0" i="1" smtClean="0">
                              <a:latin typeface="Cambria Math"/>
                              <a:ea typeface="Cambria Math"/>
                            </a:rPr>
                            <m:t>𝜋</m:t>
                          </m:r>
                          <m:r>
                            <a:rPr lang="en-US" b="0" i="1" smtClean="0">
                              <a:latin typeface="Cambria Math"/>
                              <a:ea typeface="Cambria Math"/>
                            </a:rPr>
                            <m:t> </m:t>
                          </m:r>
                          <m:r>
                            <a:rPr lang="en-US" b="0" i="1" smtClean="0">
                              <a:latin typeface="Cambria Math"/>
                              <a:ea typeface="Cambria Math"/>
                            </a:rPr>
                            <m:t>𝑛</m:t>
                          </m:r>
                        </m:e>
                      </m:rad>
                      <m:sSup>
                        <m:sSupPr>
                          <m:ctrlPr>
                            <a:rPr lang="en-US" b="0" i="1" smtClean="0">
                              <a:latin typeface="Cambria Math" panose="02040503050406030204" pitchFamily="18" charset="0"/>
                              <a:ea typeface="Cambria Math"/>
                            </a:rPr>
                          </m:ctrlPr>
                        </m:sSupPr>
                        <m:e>
                          <m:d>
                            <m:dPr>
                              <m:ctrlPr>
                                <a:rPr lang="en-US" i="1">
                                  <a:latin typeface="Cambria Math" panose="02040503050406030204" pitchFamily="18" charset="0"/>
                                  <a:ea typeface="Cambria Math"/>
                                </a:rPr>
                              </m:ctrlPr>
                            </m:dPr>
                            <m:e>
                              <m:f>
                                <m:fPr>
                                  <m:ctrlPr>
                                    <a:rPr lang="en-US" i="1">
                                      <a:latin typeface="Cambria Math" panose="02040503050406030204" pitchFamily="18" charset="0"/>
                                      <a:ea typeface="Cambria Math"/>
                                    </a:rPr>
                                  </m:ctrlPr>
                                </m:fPr>
                                <m:num>
                                  <m:r>
                                    <a:rPr lang="en-US" i="1">
                                      <a:latin typeface="Cambria Math"/>
                                      <a:ea typeface="Cambria Math"/>
                                    </a:rPr>
                                    <m:t>𝑛</m:t>
                                  </m:r>
                                </m:num>
                                <m:den>
                                  <m:r>
                                    <a:rPr lang="en-US" i="1">
                                      <a:latin typeface="Cambria Math"/>
                                      <a:ea typeface="Cambria Math"/>
                                    </a:rPr>
                                    <m:t>𝑒</m:t>
                                  </m:r>
                                </m:den>
                              </m:f>
                            </m:e>
                          </m:d>
                        </m:e>
                        <m:sup>
                          <m:r>
                            <a:rPr lang="en-US" b="0" i="1" smtClean="0">
                              <a:latin typeface="Cambria Math"/>
                              <a:ea typeface="Cambria Math"/>
                            </a:rPr>
                            <m:t>𝑛</m:t>
                          </m:r>
                        </m:sup>
                      </m:sSup>
                      <m:d>
                        <m:dPr>
                          <m:ctrlPr>
                            <a:rPr lang="en-US" b="0" i="1" smtClean="0">
                              <a:latin typeface="Cambria Math" panose="02040503050406030204" pitchFamily="18" charset="0"/>
                              <a:ea typeface="Cambria Math"/>
                            </a:rPr>
                          </m:ctrlPr>
                        </m:dPr>
                        <m:e>
                          <m:r>
                            <a:rPr lang="en-US" b="0" i="1" smtClean="0">
                              <a:latin typeface="Cambria Math"/>
                              <a:ea typeface="Cambria Math"/>
                            </a:rPr>
                            <m:t>1+</m:t>
                          </m:r>
                          <m:r>
                            <m:rPr>
                              <m:sty m:val="p"/>
                            </m:rPr>
                            <a:rPr lang="el-GR" b="0" i="1" smtClean="0">
                              <a:latin typeface="Cambria Math"/>
                              <a:ea typeface="Cambria Math"/>
                            </a:rPr>
                            <m:t>Θ</m:t>
                          </m:r>
                          <m:d>
                            <m:dPr>
                              <m:ctrlPr>
                                <a:rPr lang="el-GR" b="0" i="1" smtClean="0">
                                  <a:latin typeface="Cambria Math" panose="02040503050406030204" pitchFamily="18" charset="0"/>
                                  <a:ea typeface="Cambria Math"/>
                                </a:rPr>
                              </m:ctrlPr>
                            </m:dPr>
                            <m:e>
                              <m:f>
                                <m:fPr>
                                  <m:ctrlPr>
                                    <a:rPr lang="el-GR" b="0" i="1" smtClean="0">
                                      <a:latin typeface="Cambria Math" panose="02040503050406030204" pitchFamily="18" charset="0"/>
                                      <a:ea typeface="Cambria Math"/>
                                    </a:rPr>
                                  </m:ctrlPr>
                                </m:fPr>
                                <m:num>
                                  <m:r>
                                    <a:rPr lang="en-US" b="0" i="1" smtClean="0">
                                      <a:latin typeface="Cambria Math"/>
                                      <a:ea typeface="Cambria Math"/>
                                    </a:rPr>
                                    <m:t>1</m:t>
                                  </m:r>
                                </m:num>
                                <m:den>
                                  <m:r>
                                    <a:rPr lang="en-US" b="0" i="1" smtClean="0">
                                      <a:latin typeface="Cambria Math"/>
                                      <a:ea typeface="Cambria Math"/>
                                    </a:rPr>
                                    <m:t>𝑛</m:t>
                                  </m:r>
                                </m:den>
                              </m:f>
                            </m:e>
                          </m:d>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600200"/>
                <a:ext cx="8991600" cy="4525963"/>
              </a:xfrm>
              <a:blipFill rotWithShape="1">
                <a:blip r:embed="rId2"/>
                <a:stretch>
                  <a:fillRect l="-1559" r="-1831"/>
                </a:stretch>
              </a:blipFill>
            </p:spPr>
            <p:txBody>
              <a:bodyPr/>
              <a:lstStyle/>
              <a:p>
                <a:r>
                  <a:rPr lang="en-US">
                    <a:noFill/>
                  </a:rPr>
                  <a:t> </a:t>
                </a:r>
              </a:p>
            </p:txBody>
          </p:sp>
        </mc:Fallback>
      </mc:AlternateContent>
    </p:spTree>
    <p:extLst>
      <p:ext uri="{BB962C8B-B14F-4D97-AF65-F5344CB8AC3E}">
        <p14:creationId xmlns:p14="http://schemas.microsoft.com/office/powerpoint/2010/main" val="11354871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90499" y="1828800"/>
            <a:ext cx="8686800" cy="1142999"/>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prstClr val="black"/>
                </a:solidFill>
              </a:rPr>
              <a:t>f(n) = o(g(n)) if for any positive constant c, there exists a positive constant n</a:t>
            </a:r>
            <a:r>
              <a:rPr lang="en-US" baseline="-25000" dirty="0">
                <a:solidFill>
                  <a:prstClr val="black"/>
                </a:solidFill>
              </a:rPr>
              <a:t>0</a:t>
            </a:r>
            <a:r>
              <a:rPr lang="en-US" dirty="0">
                <a:solidFill>
                  <a:prstClr val="black"/>
                </a:solidFill>
              </a:rPr>
              <a:t> such that 0 ≤ f(n) &lt; c g(n) when n ≥ n</a:t>
            </a:r>
            <a:r>
              <a:rPr lang="en-US" baseline="-25000" dirty="0">
                <a:solidFill>
                  <a:prstClr val="black"/>
                </a:solidFill>
              </a:rPr>
              <a:t>0</a:t>
            </a:r>
            <a:r>
              <a:rPr lang="en-US" dirty="0">
                <a:solidFill>
                  <a:prstClr val="black"/>
                </a:solidFill>
              </a:rPr>
              <a:t>.</a:t>
            </a:r>
            <a:br>
              <a:rPr lang="en-US" dirty="0">
                <a:solidFill>
                  <a:prstClr val="black"/>
                </a:solidFill>
              </a:rPr>
            </a:br>
            <a:r>
              <a:rPr lang="en-US" dirty="0">
                <a:solidFill>
                  <a:prstClr val="black"/>
                </a:solidFill>
              </a:rPr>
              <a:t>Example: 2n=o(n</a:t>
            </a:r>
            <a:r>
              <a:rPr lang="en-US" baseline="30000" dirty="0">
                <a:solidFill>
                  <a:prstClr val="black"/>
                </a:solidFill>
              </a:rPr>
              <a:t>2</a:t>
            </a:r>
            <a:r>
              <a:rPr lang="en-US" dirty="0">
                <a:solidFill>
                  <a:prstClr val="black"/>
                </a:solidFill>
              </a:rPr>
              <a:t>) but 2n</a:t>
            </a:r>
            <a:r>
              <a:rPr lang="en-US" baseline="30000" dirty="0">
                <a:solidFill>
                  <a:prstClr val="black"/>
                </a:solidFill>
              </a:rPr>
              <a:t>2</a:t>
            </a:r>
            <a:r>
              <a:rPr lang="en-US" dirty="0">
                <a:solidFill>
                  <a:prstClr val="black"/>
                </a:solidFill>
              </a:rPr>
              <a:t> ≠o(n</a:t>
            </a:r>
            <a:r>
              <a:rPr lang="en-US" baseline="30000" dirty="0">
                <a:solidFill>
                  <a:prstClr val="black"/>
                </a:solidFill>
              </a:rPr>
              <a:t>2</a:t>
            </a:r>
            <a:r>
              <a:rPr lang="en-US" dirty="0">
                <a:solidFill>
                  <a:prstClr val="black"/>
                </a:solidFill>
              </a:rPr>
              <a:t>)</a:t>
            </a:r>
          </a:p>
          <a:p>
            <a:endParaRPr lang="en-US" dirty="0">
              <a:solidFill>
                <a:prstClr val="black"/>
              </a:solidFill>
            </a:endParaRPr>
          </a:p>
        </p:txBody>
      </p:sp>
      <p:sp>
        <p:nvSpPr>
          <p:cNvPr id="6" name="Title 1"/>
          <p:cNvSpPr>
            <a:spLocks noGrp="1"/>
          </p:cNvSpPr>
          <p:nvPr>
            <p:ph type="title"/>
          </p:nvPr>
        </p:nvSpPr>
        <p:spPr>
          <a:xfrm>
            <a:off x="419099" y="427038"/>
            <a:ext cx="8229600" cy="1096962"/>
          </a:xfrm>
        </p:spPr>
        <p:txBody>
          <a:bodyPr>
            <a:normAutofit/>
          </a:bodyPr>
          <a:lstStyle/>
          <a:p>
            <a:r>
              <a:rPr lang="en-US" sz="4000" dirty="0"/>
              <a:t>Little-Oh (o) Notation</a:t>
            </a:r>
          </a:p>
        </p:txBody>
      </p:sp>
    </p:spTree>
    <p:extLst>
      <p:ext uri="{BB962C8B-B14F-4D97-AF65-F5344CB8AC3E}">
        <p14:creationId xmlns:p14="http://schemas.microsoft.com/office/powerpoint/2010/main" val="3087157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304800"/>
                <a:ext cx="8382000" cy="5821363"/>
              </a:xfrm>
            </p:spPr>
            <p:txBody>
              <a:bodyPr>
                <a:normAutofit fontScale="92500" lnSpcReduction="10000"/>
              </a:bodyPr>
              <a:lstStyle/>
              <a:p>
                <a:r>
                  <a:rPr lang="en-US" dirty="0"/>
                  <a:t>The measurement of any resource (time, space) involves a hidden constant:</a:t>
                </a:r>
              </a:p>
              <a:p>
                <a:r>
                  <a:rPr lang="en-US" dirty="0"/>
                  <a:t>When analyzing the time complexity, we compute the number of steps performed by the algorithm on the RAM model</a:t>
                </a:r>
              </a:p>
              <a:p>
                <a:r>
                  <a:rPr lang="en-US" dirty="0"/>
                  <a:t>Each simple instruction takes a precise amount of CPU time on a given computer, and a set of simple instructions (such as an algorithm) will take a multiplicative time </a:t>
                </a:r>
              </a:p>
              <a:p>
                <a:r>
                  <a:rPr lang="en-US" dirty="0"/>
                  <a:t>Takeaway: From the point of algorithms' efficiency, two functions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𝑛</m:t>
                        </m:r>
                      </m:e>
                    </m:d>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US" dirty="0"/>
                  <a:t> that differ by only a constant are considered equivalent.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304800"/>
                <a:ext cx="8382000" cy="5821363"/>
              </a:xfrm>
              <a:blipFill rotWithShape="0">
                <a:blip r:embed="rId2"/>
                <a:stretch>
                  <a:fillRect l="-1455" t="-2094" r="-2327" b="-1466"/>
                </a:stretch>
              </a:blipFill>
            </p:spPr>
            <p:txBody>
              <a:bodyPr/>
              <a:lstStyle/>
              <a:p>
                <a:r>
                  <a:rPr lang="en-US">
                    <a:noFill/>
                  </a:rPr>
                  <a:t> </a:t>
                </a:r>
              </a:p>
            </p:txBody>
          </p:sp>
        </mc:Fallback>
      </mc:AlternateContent>
    </p:spTree>
    <p:extLst>
      <p:ext uri="{BB962C8B-B14F-4D97-AF65-F5344CB8AC3E}">
        <p14:creationId xmlns:p14="http://schemas.microsoft.com/office/powerpoint/2010/main" val="2912985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514"/>
            <a:ext cx="8229600" cy="671286"/>
          </a:xfrm>
        </p:spPr>
        <p:txBody>
          <a:bodyPr>
            <a:normAutofit fontScale="90000"/>
          </a:bodyPr>
          <a:lstStyle/>
          <a:p>
            <a:r>
              <a:rPr lang="en-US" dirty="0"/>
              <a:t>Order of Growth or Rate of Growth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762000"/>
                <a:ext cx="8991600" cy="5943600"/>
              </a:xfrm>
            </p:spPr>
            <p:txBody>
              <a:bodyPr>
                <a:noAutofit/>
              </a:bodyPr>
              <a:lstStyle/>
              <a:p>
                <a:pPr>
                  <a:lnSpc>
                    <a:spcPct val="114000"/>
                  </a:lnSpc>
                  <a:spcBef>
                    <a:spcPts val="0"/>
                  </a:spcBef>
                </a:pPr>
                <a:r>
                  <a:rPr lang="en-US" sz="2600" dirty="0"/>
                  <a:t>The time complexity of an algorithm is measured in terms of its </a:t>
                </a:r>
                <a:r>
                  <a:rPr lang="en-US" sz="2600" i="1" dirty="0"/>
                  <a:t>growth rate </a:t>
                </a:r>
                <a:r>
                  <a:rPr lang="en-US" sz="2600" dirty="0"/>
                  <a:t>(i.e. order) as a function of input size.</a:t>
                </a:r>
              </a:p>
              <a:p>
                <a:pPr>
                  <a:lnSpc>
                    <a:spcPct val="114000"/>
                  </a:lnSpc>
                  <a:spcBef>
                    <a:spcPts val="0"/>
                  </a:spcBef>
                </a:pPr>
                <a:r>
                  <a:rPr lang="en-US" sz="2600" dirty="0"/>
                  <a:t>Ex: for the minimum selection problem in a list of size </a:t>
                </a:r>
                <a:r>
                  <a:rPr lang="en-US" sz="2600" dirty="0">
                    <a:latin typeface="Courier New" pitchFamily="49" charset="0"/>
                    <a:cs typeface="Courier New" pitchFamily="49" charset="0"/>
                  </a:rPr>
                  <a:t>n, t</a:t>
                </a:r>
                <a:r>
                  <a:rPr lang="en-US" sz="2600" dirty="0"/>
                  <a:t>he execution time is proportional to </a:t>
                </a:r>
                <a:r>
                  <a:rPr lang="en-US" sz="2600" dirty="0">
                    <a:latin typeface="Courier New" pitchFamily="49" charset="0"/>
                    <a:cs typeface="Courier New" pitchFamily="49" charset="0"/>
                  </a:rPr>
                  <a:t>n</a:t>
                </a:r>
                <a:r>
                  <a:rPr lang="en-US" sz="2600" dirty="0"/>
                  <a:t>, the size of the input.  Thus the execution time of Algorithm </a:t>
                </a:r>
                <a:r>
                  <a:rPr lang="en-US" sz="2600" dirty="0" err="1"/>
                  <a:t>naïve_min</a:t>
                </a:r>
                <a:r>
                  <a:rPr lang="en-US" sz="2600" dirty="0"/>
                  <a:t> is linear i.e. </a:t>
                </a:r>
                <a14:m>
                  <m:oMath xmlns:m="http://schemas.openxmlformats.org/officeDocument/2006/math">
                    <m:r>
                      <a:rPr lang="en-US" sz="2600" b="0" i="1" smtClean="0">
                        <a:latin typeface="Cambria Math" panose="02040503050406030204" pitchFamily="18" charset="0"/>
                      </a:rPr>
                      <m:t>𝑂</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𝑛</m:t>
                        </m:r>
                      </m:e>
                    </m:d>
                  </m:oMath>
                </a14:m>
                <a:r>
                  <a:rPr lang="en-US" sz="2600" dirty="0"/>
                  <a:t> (“Big-Oh of </a:t>
                </a:r>
                <a14:m>
                  <m:oMath xmlns:m="http://schemas.openxmlformats.org/officeDocument/2006/math">
                    <m:r>
                      <a:rPr lang="en-US" sz="2600" b="0" i="1" smtClean="0">
                        <a:latin typeface="Cambria Math" panose="02040503050406030204" pitchFamily="18" charset="0"/>
                      </a:rPr>
                      <m:t>𝑛</m:t>
                    </m:r>
                  </m:oMath>
                </a14:m>
                <a:r>
                  <a:rPr lang="en-US" sz="2600" dirty="0"/>
                  <a:t>”). We will define notation O( ) (Big-Oh) soon.</a:t>
                </a:r>
              </a:p>
              <a:p>
                <a:pPr>
                  <a:lnSpc>
                    <a:spcPct val="114000"/>
                  </a:lnSpc>
                  <a:spcBef>
                    <a:spcPts val="0"/>
                  </a:spcBef>
                </a:pPr>
                <a:r>
                  <a:rPr lang="en-US" sz="2600" dirty="0"/>
                  <a:t>We are concerned with how the running time of an algorithm increases with the size of the input </a:t>
                </a:r>
                <a:r>
                  <a:rPr lang="en-US" sz="2600" i="1" dirty="0"/>
                  <a:t>in the limit </a:t>
                </a:r>
                <a:r>
                  <a:rPr lang="en-US" sz="2600" dirty="0"/>
                  <a:t>(i.e. the size of the input increases without bound).</a:t>
                </a:r>
              </a:p>
              <a:p>
                <a:pPr>
                  <a:lnSpc>
                    <a:spcPct val="114000"/>
                  </a:lnSpc>
                  <a:spcBef>
                    <a:spcPts val="0"/>
                  </a:spcBef>
                </a:pPr>
                <a:r>
                  <a:rPr lang="en-US" sz="2600" dirty="0"/>
                  <a:t>For large inputs, only the order of growth is relevant. We say then that we are studying the </a:t>
                </a:r>
                <a:r>
                  <a:rPr lang="en-US" sz="2600" i="1" dirty="0"/>
                  <a:t>asymptotic efficiency of algorithms</a:t>
                </a:r>
                <a:r>
                  <a:rPr lang="en-US" sz="26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762000"/>
                <a:ext cx="8991600" cy="5943600"/>
              </a:xfrm>
              <a:blipFill>
                <a:blip r:embed="rId2"/>
                <a:stretch>
                  <a:fillRect l="-1017" t="-308" r="-1966"/>
                </a:stretch>
              </a:blipFill>
            </p:spPr>
            <p:txBody>
              <a:bodyPr/>
              <a:lstStyle/>
              <a:p>
                <a:r>
                  <a:rPr lang="en-US">
                    <a:noFill/>
                  </a:rPr>
                  <a:t> </a:t>
                </a:r>
              </a:p>
            </p:txBody>
          </p:sp>
        </mc:Fallback>
      </mc:AlternateContent>
    </p:spTree>
    <p:extLst>
      <p:ext uri="{BB962C8B-B14F-4D97-AF65-F5344CB8AC3E}">
        <p14:creationId xmlns:p14="http://schemas.microsoft.com/office/powerpoint/2010/main" val="1739500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52400"/>
                <a:ext cx="8991600" cy="6477000"/>
              </a:xfrm>
            </p:spPr>
            <p:txBody>
              <a:bodyPr>
                <a:normAutofit/>
              </a:bodyPr>
              <a:lstStyle/>
              <a:p>
                <a:r>
                  <a:rPr lang="en-US" dirty="0"/>
                  <a:t>An algorithm that is asymptotically more efficient beats the rest for all but very small inputs.</a:t>
                </a:r>
              </a:p>
              <a:p>
                <a:r>
                  <a:rPr lang="en-US" dirty="0"/>
                  <a:t>A solution that takes constant time has r.t. of O(1).</a:t>
                </a:r>
              </a:p>
              <a:p>
                <a:r>
                  <a:rPr lang="en-US" dirty="0"/>
                  <a:t>An algorithm A is more efficient than another algorithm B  if the w.c.r.t of A has a lower order of growth. Examples: n, log(n), n</a:t>
                </a:r>
                <a:r>
                  <a:rPr lang="en-US" baseline="30000" dirty="0"/>
                  <a:t>2</a:t>
                </a:r>
                <a:r>
                  <a:rPr lang="en-US" dirty="0"/>
                  <a:t>, n</a:t>
                </a:r>
                <a:r>
                  <a:rPr lang="en-US" baseline="30000" dirty="0"/>
                  <a:t>2</a:t>
                </a:r>
                <a:r>
                  <a:rPr lang="en-US" dirty="0"/>
                  <a:t>log(n), n</a:t>
                </a:r>
                <a:r>
                  <a:rPr lang="en-US" baseline="30000" dirty="0"/>
                  <a:t>3</a:t>
                </a:r>
                <a:r>
                  <a:rPr lang="en-US" dirty="0"/>
                  <a:t>, </a:t>
                </a:r>
                <a:r>
                  <a:rPr lang="en-US" dirty="0" err="1"/>
                  <a:t>n</a:t>
                </a:r>
                <a:r>
                  <a:rPr lang="en-US" baseline="30000" dirty="0" err="1"/>
                  <a:t>n</a:t>
                </a:r>
                <a:endParaRPr lang="en-US" baseline="30000" dirty="0"/>
              </a:p>
              <a:p>
                <a:r>
                  <a:rPr lang="en-US" dirty="0"/>
                  <a:t>There can be many functions between the consecutive functions shown</a:t>
                </a:r>
              </a:p>
              <a:p>
                <a14:m>
                  <m:oMath xmlns:m="http://schemas.openxmlformats.org/officeDocument/2006/math">
                    <m:sSup>
                      <m:sSupPr>
                        <m:ctrlPr>
                          <a:rPr lang="en-US" i="1">
                            <a:latin typeface="Cambria Math" panose="02040503050406030204" pitchFamily="18" charset="0"/>
                          </a:rPr>
                        </m:ctrlPr>
                      </m:sSupPr>
                      <m:e>
                        <m:r>
                          <a:rPr lang="en-US" i="1">
                            <a:latin typeface="Cambria Math"/>
                          </a:rPr>
                          <m:t>𝑛</m:t>
                        </m:r>
                      </m:e>
                      <m:sup>
                        <m:r>
                          <a:rPr lang="en-US" i="1">
                            <a:latin typeface="Cambria Math"/>
                          </a:rPr>
                          <m:t>2</m:t>
                        </m:r>
                      </m:sup>
                    </m:sSup>
                    <m:r>
                      <a:rPr lang="en-US" i="1">
                        <a:latin typeface="Cambria Math"/>
                        <a:ea typeface="Cambria Math"/>
                      </a:rPr>
                      <m:t>≤</m:t>
                    </m:r>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a:rPr>
                          <m:t>𝑛</m:t>
                        </m:r>
                      </m:e>
                      <m:sup>
                        <m:r>
                          <a:rPr lang="en-US" i="1">
                            <a:latin typeface="Cambria Math"/>
                          </a:rPr>
                          <m:t>2</m:t>
                        </m:r>
                      </m:sup>
                    </m:sSup>
                    <m:r>
                      <m:rPr>
                        <m:sty m:val="p"/>
                      </m:rPr>
                      <a:rPr lang="en-US">
                        <a:latin typeface="Cambria Math"/>
                      </a:rPr>
                      <m:t>log</m:t>
                    </m:r>
                    <m:r>
                      <a:rPr lang="en-US">
                        <a:latin typeface="Cambria Math"/>
                      </a:rPr>
                      <m:t> </m:t>
                    </m:r>
                    <m:r>
                      <m:rPr>
                        <m:sty m:val="p"/>
                      </m:rPr>
                      <a:rPr lang="en-US">
                        <a:latin typeface="Cambria Math"/>
                      </a:rPr>
                      <m:t>n</m:t>
                    </m:r>
                    <m:r>
                      <a:rPr lang="en-US" i="1">
                        <a:latin typeface="Cambria Math"/>
                        <a:ea typeface="Cambria Math"/>
                      </a:rPr>
                      <m:t>≤</m:t>
                    </m:r>
                    <m:r>
                      <m:rPr>
                        <m:nor/>
                      </m:rPr>
                      <a:rPr lang="en-US" dirty="0"/>
                      <m:t> </m:t>
                    </m:r>
                    <m:sSup>
                      <m:sSupPr>
                        <m:ctrlPr>
                          <a:rPr lang="en-US" i="1">
                            <a:latin typeface="Cambria Math" panose="02040503050406030204" pitchFamily="18" charset="0"/>
                          </a:rPr>
                        </m:ctrlPr>
                      </m:sSupPr>
                      <m:e>
                        <m:r>
                          <a:rPr lang="en-US" i="1">
                            <a:latin typeface="Cambria Math"/>
                          </a:rPr>
                          <m:t>𝑛</m:t>
                        </m:r>
                      </m:e>
                      <m:sup>
                        <m:r>
                          <a:rPr lang="en-US" i="1">
                            <a:latin typeface="Cambria Math"/>
                          </a:rPr>
                          <m:t>3</m:t>
                        </m:r>
                      </m:sup>
                    </m:sSup>
                  </m:oMath>
                </a14:m>
                <a:endParaRPr lang="en-US" dirty="0"/>
              </a:p>
              <a:p>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r>
                          <a:rPr lang="en-US" i="1">
                            <a:latin typeface="Cambria Math"/>
                            <a:ea typeface="Cambria Math"/>
                          </a:rPr>
                          <m:t>≤</m:t>
                        </m:r>
                        <m:rad>
                          <m:radPr>
                            <m:degHide m:val="on"/>
                            <m:ctrlPr>
                              <a:rPr lang="en-US" i="1">
                                <a:latin typeface="Cambria Math" panose="02040503050406030204" pitchFamily="18" charset="0"/>
                              </a:rPr>
                            </m:ctrlPr>
                          </m:radPr>
                          <m:deg/>
                          <m:e>
                            <m:r>
                              <a:rPr lang="en-US" i="1">
                                <a:latin typeface="Cambria Math"/>
                              </a:rPr>
                              <m:t>𝑛</m:t>
                            </m:r>
                          </m:e>
                        </m:rad>
                        <m:r>
                          <a:rPr lang="en-US" i="1">
                            <a:latin typeface="Cambria Math"/>
                            <a:ea typeface="Cambria Math"/>
                          </a:rPr>
                          <m:t>≤</m:t>
                        </m:r>
                        <m:r>
                          <a:rPr lang="en-US" i="1">
                            <a:latin typeface="Cambria Math"/>
                            <a:ea typeface="Cambria Math"/>
                          </a:rPr>
                          <m:t>𝑛</m:t>
                        </m:r>
                      </m:e>
                    </m:func>
                  </m:oMath>
                </a14:m>
                <a:endParaRPr lang="en-US" dirty="0"/>
              </a:p>
              <a:p>
                <a:r>
                  <a:rPr lang="en-US" dirty="0"/>
                  <a:t>So 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52400"/>
                <a:ext cx="8991600" cy="6477000"/>
              </a:xfrm>
              <a:blipFill>
                <a:blip r:embed="rId2"/>
                <a:stretch>
                  <a:fillRect l="-1559" t="-1223"/>
                </a:stretch>
              </a:blipFill>
            </p:spPr>
            <p:txBody>
              <a:bodyPr/>
              <a:lstStyle/>
              <a:p>
                <a:r>
                  <a:rPr lang="en-US">
                    <a:noFill/>
                  </a:rPr>
                  <a:t> </a:t>
                </a:r>
              </a:p>
            </p:txBody>
          </p:sp>
        </mc:Fallback>
      </mc:AlternateContent>
    </p:spTree>
    <p:extLst>
      <p:ext uri="{BB962C8B-B14F-4D97-AF65-F5344CB8AC3E}">
        <p14:creationId xmlns:p14="http://schemas.microsoft.com/office/powerpoint/2010/main" val="2205462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066800"/>
            <a:ext cx="8101314" cy="5229759"/>
          </a:xfrm>
          <a:prstGeom prst="rect">
            <a:avLst/>
          </a:prstGeom>
        </p:spPr>
      </p:pic>
    </p:spTree>
    <p:extLst>
      <p:ext uri="{BB962C8B-B14F-4D97-AF65-F5344CB8AC3E}">
        <p14:creationId xmlns:p14="http://schemas.microsoft.com/office/powerpoint/2010/main" val="3193734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57300"/>
            <a:ext cx="9144000" cy="2171700"/>
          </a:xfrm>
        </p:spPr>
        <p:txBody>
          <a:bodyPr>
            <a:normAutofit fontScale="77500" lnSpcReduction="20000"/>
          </a:bodyPr>
          <a:lstStyle/>
          <a:p>
            <a:pPr>
              <a:lnSpc>
                <a:spcPct val="120000"/>
              </a:lnSpc>
            </a:pPr>
            <a:r>
              <a:rPr lang="en-US" dirty="0"/>
              <a:t>For a given function g(n), a function t(n) is said to be in O(g(n)), denoted t(n) ∈ O(g(n)), if t(n) is bounded above by some constant multiple of g(n) for all large n</a:t>
            </a:r>
          </a:p>
          <a:p>
            <a:pPr>
              <a:lnSpc>
                <a:spcPct val="120000"/>
              </a:lnSpc>
            </a:pPr>
            <a:r>
              <a:rPr lang="en-US" dirty="0"/>
              <a:t>O(g(n)) denotes the set of functions f(n) for which there exist two positive constants, c and n</a:t>
            </a:r>
            <a:r>
              <a:rPr lang="en-US" baseline="-25000" dirty="0"/>
              <a:t>0</a:t>
            </a:r>
            <a:r>
              <a:rPr lang="en-US" dirty="0"/>
              <a:t> such that f(n) ≤ c⋅ g(n) for every n ≥ n</a:t>
            </a:r>
            <a:r>
              <a:rPr lang="en-US" baseline="-25000" dirty="0"/>
              <a:t>0</a:t>
            </a:r>
            <a:r>
              <a:rPr lang="en-US" dirty="0"/>
              <a:t>.</a:t>
            </a:r>
          </a:p>
        </p:txBody>
      </p:sp>
      <p:sp>
        <p:nvSpPr>
          <p:cNvPr id="6" name="Title 1"/>
          <p:cNvSpPr>
            <a:spLocks noGrp="1"/>
          </p:cNvSpPr>
          <p:nvPr>
            <p:ph type="title"/>
          </p:nvPr>
        </p:nvSpPr>
        <p:spPr>
          <a:xfrm>
            <a:off x="419099" y="0"/>
            <a:ext cx="8229600" cy="1257300"/>
          </a:xfrm>
        </p:spPr>
        <p:txBody>
          <a:bodyPr>
            <a:normAutofit/>
          </a:bodyPr>
          <a:lstStyle/>
          <a:p>
            <a:r>
              <a:rPr lang="en-US" sz="4000" dirty="0"/>
              <a:t>Big-Oh (O) Notation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8397" y="3238500"/>
            <a:ext cx="3298606" cy="3467100"/>
          </a:xfrm>
          <a:prstGeom prst="rect">
            <a:avLst/>
          </a:prstGeom>
        </p:spPr>
      </p:pic>
    </p:spTree>
    <p:extLst>
      <p:ext uri="{BB962C8B-B14F-4D97-AF65-F5344CB8AC3E}">
        <p14:creationId xmlns:p14="http://schemas.microsoft.com/office/powerpoint/2010/main" val="4175472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228600"/>
                <a:ext cx="8763000" cy="6400800"/>
              </a:xfrm>
            </p:spPr>
            <p:txBody>
              <a:bodyPr>
                <a:normAutofit/>
              </a:bodyPr>
              <a:lstStyle/>
              <a:p>
                <a:r>
                  <a:rPr lang="en-US" dirty="0"/>
                  <a:t>Example 1: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𝑓</m:t>
                        </m:r>
                      </m:e>
                      <m:sub>
                        <m:r>
                          <a:rPr lang="en-US" b="0" i="1" smtClean="0">
                            <a:latin typeface="Cambria Math"/>
                          </a:rPr>
                          <m:t>1</m:t>
                        </m:r>
                      </m:sub>
                    </m:sSub>
                    <m:d>
                      <m:dPr>
                        <m:ctrlPr>
                          <a:rPr lang="en-US" i="1" smtClean="0">
                            <a:latin typeface="Cambria Math" panose="02040503050406030204" pitchFamily="18" charset="0"/>
                          </a:rPr>
                        </m:ctrlPr>
                      </m:dPr>
                      <m:e>
                        <m:r>
                          <a:rPr lang="en-US" b="0" i="1" smtClean="0">
                            <a:latin typeface="Cambria Math"/>
                          </a:rPr>
                          <m:t>𝑛</m:t>
                        </m:r>
                      </m:e>
                    </m:d>
                    <m:r>
                      <a:rPr lang="en-US" b="0" i="1" smtClean="0">
                        <a:latin typeface="Cambria Math"/>
                      </a:rPr>
                      <m:t>=10</m:t>
                    </m:r>
                    <m:r>
                      <a:rPr lang="en-US" b="0" i="1" smtClean="0">
                        <a:latin typeface="Cambria Math"/>
                      </a:rPr>
                      <m:t>𝑛</m:t>
                    </m:r>
                    <m:r>
                      <a:rPr lang="en-US" b="0" i="1" smtClean="0">
                        <a:latin typeface="Cambria Math"/>
                      </a:rPr>
                      <m:t>+5</m:t>
                    </m:r>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𝑓</m:t>
                        </m:r>
                      </m:e>
                      <m:sub>
                        <m:r>
                          <a:rPr lang="en-US" b="0" i="1" smtClean="0">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a:rPr>
                          <m:t>𝑛</m:t>
                        </m:r>
                      </m:e>
                    </m:d>
                    <m:r>
                      <a:rPr lang="en-US" i="1">
                        <a:latin typeface="Cambria Math"/>
                      </a:rPr>
                      <m:t>=</m:t>
                    </m:r>
                    <m:sSup>
                      <m:sSupPr>
                        <m:ctrlPr>
                          <a:rPr lang="en-US" i="1" smtClean="0">
                            <a:latin typeface="Cambria Math" panose="02040503050406030204" pitchFamily="18" charset="0"/>
                          </a:rPr>
                        </m:ctrlPr>
                      </m:sSupPr>
                      <m:e>
                        <m:r>
                          <a:rPr lang="en-US" b="0" i="1" smtClean="0">
                            <a:latin typeface="Cambria Math"/>
                          </a:rPr>
                          <m:t>𝑛</m:t>
                        </m:r>
                      </m:e>
                      <m:sup>
                        <m:r>
                          <a:rPr lang="en-US" b="0" i="1" smtClean="0">
                            <a:latin typeface="Cambria Math"/>
                          </a:rPr>
                          <m:t>2</m:t>
                        </m:r>
                      </m:sup>
                    </m:sSup>
                  </m:oMath>
                </a14:m>
                <a:r>
                  <a:rPr lang="en-US" dirty="0"/>
                  <a:t> .</a:t>
                </a:r>
                <a:br>
                  <a:rPr lang="en-US" dirty="0"/>
                </a:br>
                <a:r>
                  <a:rPr lang="en-US" dirty="0"/>
                  <a:t>Then </a:t>
                </a:r>
                <a14:m>
                  <m:oMath xmlns:m="http://schemas.openxmlformats.org/officeDocument/2006/math">
                    <m:sSub>
                      <m:sSubPr>
                        <m:ctrlPr>
                          <a:rPr lang="en-US" i="1">
                            <a:latin typeface="Cambria Math" panose="02040503050406030204" pitchFamily="18" charset="0"/>
                          </a:rPr>
                        </m:ctrlPr>
                      </m:sSubPr>
                      <m:e>
                        <m:r>
                          <a:rPr lang="en-US" i="1">
                            <a:latin typeface="Cambria Math"/>
                          </a:rPr>
                          <m:t>𝑓</m:t>
                        </m:r>
                      </m:e>
                      <m:sub>
                        <m:r>
                          <a:rPr lang="en-US" i="1">
                            <a:latin typeface="Cambria Math"/>
                          </a:rPr>
                          <m:t>1</m:t>
                        </m:r>
                      </m:sub>
                    </m:sSub>
                    <m:d>
                      <m:dPr>
                        <m:ctrlPr>
                          <a:rPr lang="en-US" i="1">
                            <a:latin typeface="Cambria Math" panose="02040503050406030204" pitchFamily="18" charset="0"/>
                          </a:rPr>
                        </m:ctrlPr>
                      </m:dPr>
                      <m:e>
                        <m:r>
                          <a:rPr lang="en-US" i="1">
                            <a:latin typeface="Cambria Math"/>
                          </a:rPr>
                          <m:t>𝑛</m:t>
                        </m:r>
                      </m:e>
                    </m:d>
                    <m:r>
                      <a:rPr lang="en-US" b="0" i="1" smtClean="0">
                        <a:latin typeface="Cambria Math" panose="02040503050406030204" pitchFamily="18" charset="0"/>
                      </a:rPr>
                      <m:t>∈</m:t>
                    </m:r>
                    <m:r>
                      <a:rPr lang="en-US" b="0" i="1" smtClean="0">
                        <a:latin typeface="Cambria Math"/>
                      </a:rPr>
                      <m:t>𝑂</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𝑓</m:t>
                            </m:r>
                          </m:e>
                          <m:sub>
                            <m:r>
                              <a:rPr lang="en-US" b="0" i="1" smtClean="0">
                                <a:latin typeface="Cambria Math"/>
                              </a:rPr>
                              <m:t>2</m:t>
                            </m:r>
                          </m:sub>
                        </m:sSub>
                        <m:d>
                          <m:dPr>
                            <m:ctrlPr>
                              <a:rPr lang="en-US" i="1">
                                <a:latin typeface="Cambria Math" panose="02040503050406030204" pitchFamily="18" charset="0"/>
                              </a:rPr>
                            </m:ctrlPr>
                          </m:dPr>
                          <m:e>
                            <m:r>
                              <a:rPr lang="en-US" i="1">
                                <a:latin typeface="Cambria Math"/>
                              </a:rPr>
                              <m:t>𝑛</m:t>
                            </m:r>
                          </m:e>
                        </m:d>
                      </m:e>
                    </m:d>
                  </m:oMath>
                </a14:m>
                <a:r>
                  <a:rPr lang="en-US" dirty="0"/>
                  <a:t>. Why?</a:t>
                </a:r>
              </a:p>
              <a:p>
                <a:pPr marL="0" indent="0">
                  <a:buNone/>
                </a:pPr>
                <a14:m>
                  <m:oMath xmlns:m="http://schemas.openxmlformats.org/officeDocument/2006/math">
                    <m:r>
                      <a:rPr lang="en-US" b="0" i="1" smtClean="0">
                        <a:latin typeface="Cambria Math"/>
                      </a:rPr>
                      <m:t>10</m:t>
                    </m:r>
                    <m:r>
                      <a:rPr lang="en-US" b="0" i="1" smtClean="0">
                        <a:latin typeface="Cambria Math"/>
                      </a:rPr>
                      <m:t>𝑛</m:t>
                    </m:r>
                    <m:r>
                      <a:rPr lang="en-US" b="0" i="1" smtClean="0">
                        <a:latin typeface="Cambria Math"/>
                      </a:rPr>
                      <m:t>+5≤</m:t>
                    </m:r>
                    <m:r>
                      <a:rPr lang="en-US" b="0" i="1" smtClean="0">
                        <a:latin typeface="Cambria Math"/>
                        <a:ea typeface="Cambria Math"/>
                      </a:rPr>
                      <m:t>𝑐</m:t>
                    </m:r>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𝑛</m:t>
                        </m:r>
                      </m:e>
                      <m:sup>
                        <m:r>
                          <a:rPr lang="en-US" b="0" i="1" smtClean="0">
                            <a:latin typeface="Cambria Math"/>
                            <a:ea typeface="Cambria Math"/>
                          </a:rPr>
                          <m:t>2</m:t>
                        </m:r>
                      </m:sup>
                    </m:sSup>
                  </m:oMath>
                </a14:m>
                <a:r>
                  <a:rPr lang="en-US" dirty="0"/>
                  <a:t>, n ≥ n</a:t>
                </a:r>
                <a:r>
                  <a:rPr lang="en-US" baseline="-25000" dirty="0"/>
                  <a:t>0</a:t>
                </a:r>
                <a:endParaRPr lang="en-US" dirty="0"/>
              </a:p>
              <a:p>
                <a:pPr marL="0" indent="0">
                  <a:buNone/>
                </a:pPr>
                <a:r>
                  <a:rPr lang="en-US" dirty="0"/>
                  <a:t>Let us choose n</a:t>
                </a:r>
                <a:r>
                  <a:rPr lang="en-US" baseline="-25000" dirty="0"/>
                  <a:t>0 </a:t>
                </a:r>
                <a:r>
                  <a:rPr lang="en-US" dirty="0"/>
                  <a:t>= 1 and c = 15:</a:t>
                </a:r>
              </a:p>
              <a:p>
                <a:pPr marL="0" indent="0">
                  <a:buNone/>
                </a:pPr>
                <a14:m>
                  <m:oMath xmlns:m="http://schemas.openxmlformats.org/officeDocument/2006/math">
                    <m:r>
                      <a:rPr lang="en-US" i="1">
                        <a:latin typeface="Cambria Math"/>
                      </a:rPr>
                      <m:t>10</m:t>
                    </m:r>
                    <m:r>
                      <a:rPr lang="en-US" i="1">
                        <a:latin typeface="Cambria Math"/>
                      </a:rPr>
                      <m:t>𝑛</m:t>
                    </m:r>
                    <m:r>
                      <a:rPr lang="en-US" i="1">
                        <a:latin typeface="Cambria Math"/>
                      </a:rPr>
                      <m:t>+5≤15∙</m:t>
                    </m:r>
                    <m:sSup>
                      <m:sSupPr>
                        <m:ctrlPr>
                          <a:rPr lang="en-US" i="1">
                            <a:latin typeface="Cambria Math" panose="02040503050406030204" pitchFamily="18" charset="0"/>
                            <a:ea typeface="Cambria Math"/>
                          </a:rPr>
                        </m:ctrlPr>
                      </m:sSupPr>
                      <m:e>
                        <m:r>
                          <a:rPr lang="en-US" i="1">
                            <a:latin typeface="Cambria Math"/>
                            <a:ea typeface="Cambria Math"/>
                          </a:rPr>
                          <m:t>𝑛</m:t>
                        </m:r>
                      </m:e>
                      <m:sup>
                        <m:r>
                          <a:rPr lang="en-US" i="1">
                            <a:latin typeface="Cambria Math"/>
                            <a:ea typeface="Cambria Math"/>
                          </a:rPr>
                          <m:t>2</m:t>
                        </m:r>
                      </m:sup>
                    </m:sSup>
                  </m:oMath>
                </a14:m>
                <a:r>
                  <a:rPr lang="en-US" dirty="0"/>
                  <a:t>, n ≥ 1</a:t>
                </a:r>
              </a:p>
              <a:p>
                <a:pPr marL="0" indent="0">
                  <a:buNone/>
                </a:pPr>
                <a:r>
                  <a:rPr lang="en-US" dirty="0"/>
                  <a:t>Or </a:t>
                </a:r>
                <a14:m>
                  <m:oMath xmlns:m="http://schemas.openxmlformats.org/officeDocument/2006/math">
                    <m:r>
                      <a:rPr lang="en-US" i="1">
                        <a:latin typeface="Cambria Math"/>
                      </a:rPr>
                      <m:t>10</m:t>
                    </m:r>
                    <m:r>
                      <a:rPr lang="en-US" i="1">
                        <a:latin typeface="Cambria Math"/>
                      </a:rPr>
                      <m:t>𝑛</m:t>
                    </m:r>
                    <m:r>
                      <a:rPr lang="en-US" b="0" i="1" smtClean="0">
                        <a:latin typeface="Cambria Math"/>
                      </a:rPr>
                      <m:t>+5</m:t>
                    </m:r>
                    <m:r>
                      <a:rPr lang="en-US" i="1">
                        <a:latin typeface="Cambria Math"/>
                      </a:rPr>
                      <m:t>≤</m:t>
                    </m:r>
                    <m:r>
                      <a:rPr lang="en-US" b="0" i="1" smtClean="0">
                        <a:latin typeface="Cambria Math"/>
                      </a:rPr>
                      <m:t>10</m:t>
                    </m:r>
                    <m:sSup>
                      <m:sSupPr>
                        <m:ctrlPr>
                          <a:rPr lang="en-US" i="1">
                            <a:latin typeface="Cambria Math" panose="02040503050406030204" pitchFamily="18" charset="0"/>
                            <a:ea typeface="Cambria Math"/>
                          </a:rPr>
                        </m:ctrlPr>
                      </m:sSupPr>
                      <m:e>
                        <m:r>
                          <a:rPr lang="en-US" i="1">
                            <a:latin typeface="Cambria Math"/>
                            <a:ea typeface="Cambria Math"/>
                          </a:rPr>
                          <m:t>𝑛</m:t>
                        </m:r>
                      </m:e>
                      <m:sup>
                        <m:r>
                          <a:rPr lang="en-US" i="1">
                            <a:latin typeface="Cambria Math"/>
                            <a:ea typeface="Cambria Math"/>
                          </a:rPr>
                          <m:t>2</m:t>
                        </m:r>
                      </m:sup>
                    </m:sSup>
                    <m:r>
                      <a:rPr lang="en-US" b="0" i="1" smtClean="0">
                        <a:latin typeface="Cambria Math"/>
                        <a:ea typeface="Cambria Math"/>
                      </a:rPr>
                      <m:t>+5</m:t>
                    </m:r>
                    <m:sSup>
                      <m:sSupPr>
                        <m:ctrlPr>
                          <a:rPr lang="en-US" i="1">
                            <a:latin typeface="Cambria Math" panose="02040503050406030204" pitchFamily="18" charset="0"/>
                            <a:ea typeface="Cambria Math"/>
                          </a:rPr>
                        </m:ctrlPr>
                      </m:sSupPr>
                      <m:e>
                        <m:r>
                          <a:rPr lang="en-US" i="1">
                            <a:latin typeface="Cambria Math"/>
                            <a:ea typeface="Cambria Math"/>
                          </a:rPr>
                          <m:t>𝑛</m:t>
                        </m:r>
                      </m:e>
                      <m:sup>
                        <m:r>
                          <a:rPr lang="en-US" i="1">
                            <a:latin typeface="Cambria Math"/>
                            <a:ea typeface="Cambria Math"/>
                          </a:rPr>
                          <m:t>2</m:t>
                        </m:r>
                      </m:sup>
                    </m:sSup>
                  </m:oMath>
                </a14:m>
                <a:r>
                  <a:rPr lang="en-US" dirty="0"/>
                  <a:t>, n ≥ 1</a:t>
                </a:r>
              </a:p>
              <a:p>
                <a:pPr marL="0" indent="0">
                  <a:buNone/>
                </a:pPr>
                <a:r>
                  <a:rPr lang="en-US" dirty="0"/>
                  <a:t>This is trivially true.</a:t>
                </a:r>
              </a:p>
              <a:p>
                <a:pPr marL="0" indent="0">
                  <a:buNone/>
                </a:pPr>
                <a:r>
                  <a:rPr lang="en-US" dirty="0"/>
                  <a:t>n</a:t>
                </a:r>
                <a:r>
                  <a:rPr lang="en-US" baseline="30000" dirty="0"/>
                  <a:t>2</a:t>
                </a:r>
                <a:r>
                  <a:rPr lang="en-US" dirty="0"/>
                  <a:t> is an upper bound of 10n+5</a:t>
                </a:r>
              </a:p>
              <a:p>
                <a:pPr marL="0" indent="0">
                  <a:spcAft>
                    <a:spcPts val="600"/>
                  </a:spcAft>
                  <a:buNone/>
                </a:pPr>
                <a:r>
                  <a:rPr lang="en-US" dirty="0"/>
                  <a:t>f</a:t>
                </a:r>
                <a:r>
                  <a:rPr lang="en-US" baseline="-25000" dirty="0"/>
                  <a:t>2</a:t>
                </a:r>
                <a:r>
                  <a:rPr lang="en-US" dirty="0"/>
                  <a:t>(n) is an upper bound of f</a:t>
                </a:r>
                <a:r>
                  <a:rPr lang="en-US" baseline="-25000" dirty="0"/>
                  <a:t>1</a:t>
                </a:r>
                <a:r>
                  <a:rPr lang="en-US" dirty="0"/>
                  <a:t>(n).</a:t>
                </a:r>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228600"/>
                <a:ext cx="8763000" cy="6400800"/>
              </a:xfrm>
              <a:blipFill>
                <a:blip r:embed="rId2"/>
                <a:stretch>
                  <a:fillRect l="-1737" t="-990"/>
                </a:stretch>
              </a:blipFill>
            </p:spPr>
            <p:txBody>
              <a:bodyPr/>
              <a:lstStyle/>
              <a:p>
                <a:r>
                  <a:rPr lang="en-US">
                    <a:noFill/>
                  </a:rPr>
                  <a:t> </a:t>
                </a:r>
              </a:p>
            </p:txBody>
          </p:sp>
        </mc:Fallback>
      </mc:AlternateContent>
    </p:spTree>
    <p:extLst>
      <p:ext uri="{BB962C8B-B14F-4D97-AF65-F5344CB8AC3E}">
        <p14:creationId xmlns:p14="http://schemas.microsoft.com/office/powerpoint/2010/main" val="1240348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2877</TotalTime>
  <Words>2180</Words>
  <Application>Microsoft Office PowerPoint</Application>
  <PresentationFormat>On-screen Show (4:3)</PresentationFormat>
  <Paragraphs>216</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Cambria Math</vt:lpstr>
      <vt:lpstr>Courier New</vt:lpstr>
      <vt:lpstr>Office Theme</vt:lpstr>
      <vt:lpstr>CPSC 535: Advanced Algorithms</vt:lpstr>
      <vt:lpstr>PowerPoint Presentation</vt:lpstr>
      <vt:lpstr>PowerPoint Presentation</vt:lpstr>
      <vt:lpstr>PowerPoint Presentation</vt:lpstr>
      <vt:lpstr>Order of Growth or Rate of Growth</vt:lpstr>
      <vt:lpstr>PowerPoint Presentation</vt:lpstr>
      <vt:lpstr>PowerPoint Presentation</vt:lpstr>
      <vt:lpstr>Big-Oh (O) Notation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Using limits, show that:</vt:lpstr>
      <vt:lpstr>Remember that:</vt:lpstr>
      <vt:lpstr>Remember that: (these can be proven by using calculus)</vt:lpstr>
      <vt:lpstr>The top efficiency classes</vt:lpstr>
      <vt:lpstr>PowerPoint Presentation</vt:lpstr>
      <vt:lpstr>Solving a problem</vt:lpstr>
      <vt:lpstr>Lower bound for a problem</vt:lpstr>
      <vt:lpstr>Sorting problem</vt:lpstr>
      <vt:lpstr>Tight bound</vt:lpstr>
      <vt:lpstr>Big-Omega (Ω) Notation</vt:lpstr>
      <vt:lpstr>Big-Theta (Θ) Notation</vt:lpstr>
      <vt:lpstr>Understanding the upper bound &amp; lower bound of a function</vt:lpstr>
      <vt:lpstr>Proving the lower bound for sorting</vt:lpstr>
      <vt:lpstr>Trivial lower bounds in general</vt:lpstr>
      <vt:lpstr>Trivial lower bounds in general (cont.)</vt:lpstr>
      <vt:lpstr>Binary Search Problem</vt:lpstr>
      <vt:lpstr>Tight bound for sorting</vt:lpstr>
      <vt:lpstr>PowerPoint Presentation</vt:lpstr>
      <vt:lpstr>PowerPoint Presentation</vt:lpstr>
      <vt:lpstr>Rules</vt:lpstr>
      <vt:lpstr>Using limits when comparing order of growth</vt:lpstr>
      <vt:lpstr>Approximation of the factorial function</vt:lpstr>
      <vt:lpstr>Little-Oh (o) Notation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Analysis</dc:title>
  <dc:creator>Doina Bein</dc:creator>
  <cp:lastModifiedBy>Bein, Doina</cp:lastModifiedBy>
  <cp:revision>151</cp:revision>
  <cp:lastPrinted>2015-08-31T21:16:57Z</cp:lastPrinted>
  <dcterms:created xsi:type="dcterms:W3CDTF">2013-08-26T06:32:24Z</dcterms:created>
  <dcterms:modified xsi:type="dcterms:W3CDTF">2020-01-27T18:21:10Z</dcterms:modified>
</cp:coreProperties>
</file>