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9309100" cy="70231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5" roundtripDataSignature="AMtx7mjTc5d6Pd7tiFPCabD1uifsFfQT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033838" cy="3524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273675" y="0"/>
            <a:ext cx="4033838" cy="35242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670675"/>
            <a:ext cx="4033838" cy="3524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0: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20:notes"/>
          <p:cNvSpPr txBox="1"/>
          <p:nvPr>
            <p:ph idx="1" type="body"/>
          </p:nvPr>
        </p:nvSpPr>
        <p:spPr>
          <a:xfrm>
            <a:off x="930275" y="3379788"/>
            <a:ext cx="7448550" cy="27654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txBox="1"/>
          <p:nvPr>
            <p:ph idx="12" type="sldNum"/>
          </p:nvPr>
        </p:nvSpPr>
        <p:spPr>
          <a:xfrm>
            <a:off x="5273675" y="6670675"/>
            <a:ext cx="4033838" cy="35242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2: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22: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7efb69384_0_0:notes"/>
          <p:cNvSpPr txBox="1"/>
          <p:nvPr>
            <p:ph idx="1" type="body"/>
          </p:nvPr>
        </p:nvSpPr>
        <p:spPr>
          <a:xfrm>
            <a:off x="930275" y="3379788"/>
            <a:ext cx="7448700" cy="2765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117efb69384_0_0:notes"/>
          <p:cNvSpPr/>
          <p:nvPr>
            <p:ph idx="2" type="sldImg"/>
          </p:nvPr>
        </p:nvSpPr>
        <p:spPr>
          <a:xfrm>
            <a:off x="3074988" y="877888"/>
            <a:ext cx="3159000" cy="2370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8: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930275" y="3379788"/>
            <a:ext cx="7448550" cy="27654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3074988" y="877888"/>
            <a:ext cx="3159125" cy="237013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3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Ancient_Egyptian_multiplication" TargetMode="External"/><Relationship Id="rId4" Type="http://schemas.openxmlformats.org/officeDocument/2006/relationships/hyperlink" Target="https://www.wikihow.com/Multiply-Using-the-Russian-Peasant-Metho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en.wikipedia.org/wiki/Lattice_multiplication"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cut-the-knot.org/Curriculum/Arithmetic/LatticeMultiplication.shtml"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1219201"/>
            <a:ext cx="7772400" cy="2381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CPSC 535: Advanced Algorithms</a:t>
            </a:r>
            <a:endParaRPr/>
          </a:p>
        </p:txBody>
      </p:sp>
      <p:sp>
        <p:nvSpPr>
          <p:cNvPr id="89" name="Google Shape;89;p1"/>
          <p:cNvSpPr txBox="1"/>
          <p:nvPr>
            <p:ph idx="1" type="subTitle"/>
          </p:nvPr>
        </p:nvSpPr>
        <p:spPr>
          <a:xfrm>
            <a:off x="914400" y="3886200"/>
            <a:ext cx="73914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Instructor: Dr. Doina Bein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type="title"/>
          </p:nvPr>
        </p:nvSpPr>
        <p:spPr>
          <a:xfrm>
            <a:off x="457200" y="76200"/>
            <a:ext cx="8229600" cy="4873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(contd.)</a:t>
            </a:r>
            <a:endParaRPr sz="3959"/>
          </a:p>
        </p:txBody>
      </p:sp>
      <p:sp>
        <p:nvSpPr>
          <p:cNvPr id="147" name="Google Shape;147;p10"/>
          <p:cNvSpPr txBox="1"/>
          <p:nvPr>
            <p:ph idx="1" type="body"/>
          </p:nvPr>
        </p:nvSpPr>
        <p:spPr>
          <a:xfrm>
            <a:off x="457200" y="720380"/>
            <a:ext cx="8229600" cy="457199"/>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Char char="•"/>
            </a:pPr>
            <a:r>
              <a:rPr lang="en-US" sz="2240"/>
              <a:t>Note that the diagonals split the lattice into (diagonal) bands:</a:t>
            </a:r>
            <a:endParaRPr/>
          </a:p>
        </p:txBody>
      </p:sp>
      <p:sp>
        <p:nvSpPr>
          <p:cNvPr id="148" name="Google Shape;148;p10"/>
          <p:cNvSpPr txBox="1"/>
          <p:nvPr/>
        </p:nvSpPr>
        <p:spPr>
          <a:xfrm>
            <a:off x="420757" y="3234979"/>
            <a:ext cx="8229600" cy="8382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The algorithm requires to compute the sums of all the digits in a band and place the result next to the lattice, to the left or below the bottom, as the case may be. </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The product 124576×3857 leads to the following diagram:</a:t>
            </a:r>
            <a:endParaRPr/>
          </a:p>
        </p:txBody>
      </p:sp>
      <p:pic>
        <p:nvPicPr>
          <p:cNvPr id="149" name="Google Shape;149;p10"/>
          <p:cNvPicPr preferRelativeResize="0"/>
          <p:nvPr/>
        </p:nvPicPr>
        <p:blipFill rotWithShape="1">
          <a:blip r:embed="rId3">
            <a:alphaModFix/>
          </a:blip>
          <a:srcRect b="0" l="0" r="0" t="0"/>
          <a:stretch/>
        </p:blipFill>
        <p:spPr>
          <a:xfrm>
            <a:off x="1752600" y="1017373"/>
            <a:ext cx="4160881" cy="2141406"/>
          </a:xfrm>
          <a:prstGeom prst="rect">
            <a:avLst/>
          </a:prstGeom>
          <a:noFill/>
          <a:ln>
            <a:noFill/>
          </a:ln>
        </p:spPr>
      </p:pic>
      <p:pic>
        <p:nvPicPr>
          <p:cNvPr id="150" name="Google Shape;150;p10"/>
          <p:cNvPicPr preferRelativeResize="0"/>
          <p:nvPr/>
        </p:nvPicPr>
        <p:blipFill rotWithShape="1">
          <a:blip r:embed="rId4">
            <a:alphaModFix/>
          </a:blip>
          <a:srcRect b="0" l="0" r="0" t="0"/>
          <a:stretch/>
        </p:blipFill>
        <p:spPr>
          <a:xfrm>
            <a:off x="2057400" y="4076492"/>
            <a:ext cx="4700946" cy="266810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idx="1" type="body"/>
          </p:nvPr>
        </p:nvSpPr>
        <p:spPr>
          <a:xfrm>
            <a:off x="192156" y="185329"/>
            <a:ext cx="8686800" cy="156727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800"/>
              <a:buChar char="•"/>
            </a:pPr>
            <a:r>
              <a:rPr lang="en-US" sz="1800"/>
              <a:t>The sums are thought of as being ordered around the lattice, first from the top to the bottom and then left to right.</a:t>
            </a:r>
            <a:endParaRPr/>
          </a:p>
          <a:p>
            <a:pPr indent="-228600" lvl="0" marL="228600" rtl="0" algn="l">
              <a:spcBef>
                <a:spcPts val="360"/>
              </a:spcBef>
              <a:spcAft>
                <a:spcPts val="0"/>
              </a:spcAft>
              <a:buClr>
                <a:schemeClr val="dk1"/>
              </a:buClr>
              <a:buSzPts val="1800"/>
              <a:buChar char="•"/>
            </a:pPr>
            <a:r>
              <a:rPr lang="en-US" sz="1800"/>
              <a:t>If all the sums are single digit numbers, the product of the two multiplicands can be read right away by following the sums around the lattice </a:t>
            </a:r>
            <a:r>
              <a:rPr i="1" lang="en-US" sz="1800"/>
              <a:t>counterclockwise</a:t>
            </a:r>
            <a:r>
              <a:rPr lang="en-US" sz="1800"/>
              <a:t>, so 712×23 = 16376:</a:t>
            </a:r>
            <a:endParaRPr/>
          </a:p>
        </p:txBody>
      </p:sp>
      <p:sp>
        <p:nvSpPr>
          <p:cNvPr id="156" name="Google Shape;156;p11"/>
          <p:cNvSpPr txBox="1"/>
          <p:nvPr/>
        </p:nvSpPr>
        <p:spPr>
          <a:xfrm>
            <a:off x="420757" y="3234979"/>
            <a:ext cx="8229600" cy="1070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The 2-digit sums cause a complication which is resolved by carrying their first digit to the previous band (counterclockwise) and adding it to what remains there of the sum placed there previously.</a:t>
            </a:r>
            <a:endParaRPr/>
          </a:p>
          <a:p>
            <a:pPr indent="-342900" lvl="0" marL="342900" marR="0" rtl="0" algn="l">
              <a:lnSpc>
                <a:spcPct val="80000"/>
              </a:lnSpc>
              <a:spcBef>
                <a:spcPts val="352"/>
              </a:spcBef>
              <a:spcAft>
                <a:spcPts val="0"/>
              </a:spcAft>
              <a:buClr>
                <a:schemeClr val="dk1"/>
              </a:buClr>
              <a:buSzPts val="1760"/>
              <a:buFont typeface="Arial"/>
              <a:buChar char="•"/>
            </a:pPr>
            <a:r>
              <a:rPr b="0" i="0" lang="en-US" sz="1760" u="none" cap="none" strike="noStrike">
                <a:solidFill>
                  <a:schemeClr val="dk1"/>
                </a:solidFill>
                <a:latin typeface="Calibri"/>
                <a:ea typeface="Calibri"/>
                <a:cs typeface="Calibri"/>
                <a:sym typeface="Calibri"/>
              </a:rPr>
              <a:t>The product 124576×3857 leads to the following diagram:</a:t>
            </a:r>
            <a:endParaRPr/>
          </a:p>
        </p:txBody>
      </p:sp>
      <p:pic>
        <p:nvPicPr>
          <p:cNvPr id="157" name="Google Shape;157;p11"/>
          <p:cNvPicPr preferRelativeResize="0"/>
          <p:nvPr/>
        </p:nvPicPr>
        <p:blipFill rotWithShape="1">
          <a:blip r:embed="rId3">
            <a:alphaModFix/>
          </a:blip>
          <a:srcRect b="0" l="0" r="0" t="0"/>
          <a:stretch/>
        </p:blipFill>
        <p:spPr>
          <a:xfrm>
            <a:off x="2743200" y="1524000"/>
            <a:ext cx="2446232" cy="1432684"/>
          </a:xfrm>
          <a:prstGeom prst="rect">
            <a:avLst/>
          </a:prstGeom>
          <a:noFill/>
          <a:ln>
            <a:noFill/>
          </a:ln>
        </p:spPr>
      </p:pic>
      <p:pic>
        <p:nvPicPr>
          <p:cNvPr id="158" name="Google Shape;158;p11"/>
          <p:cNvPicPr preferRelativeResize="0"/>
          <p:nvPr/>
        </p:nvPicPr>
        <p:blipFill rotWithShape="1">
          <a:blip r:embed="rId4">
            <a:alphaModFix/>
          </a:blip>
          <a:srcRect b="0" l="0" r="0" t="0"/>
          <a:stretch/>
        </p:blipFill>
        <p:spPr>
          <a:xfrm>
            <a:off x="2279841" y="4305079"/>
            <a:ext cx="4511431" cy="25529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2"/>
          <p:cNvSpPr txBox="1"/>
          <p:nvPr>
            <p:ph idx="1" type="body"/>
          </p:nvPr>
        </p:nvSpPr>
        <p:spPr>
          <a:xfrm>
            <a:off x="192156" y="185329"/>
            <a:ext cx="8686800" cy="1567271"/>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800"/>
              <a:buChar char="•"/>
            </a:pPr>
            <a:r>
              <a:rPr lang="en-US" sz="1800"/>
              <a:t>The third intermediate sum 2 + 8 = 10 takes two digits leading to an additional carry of 1 which is added to the preceding sum 1 + 6 making it 1 + 6 + 1 = 8. </a:t>
            </a:r>
            <a:endParaRPr sz="1800"/>
          </a:p>
          <a:p>
            <a:pPr indent="-228600" lvl="0" marL="228600" rtl="0" algn="l">
              <a:spcBef>
                <a:spcPts val="360"/>
              </a:spcBef>
              <a:spcAft>
                <a:spcPts val="0"/>
              </a:spcAft>
              <a:buClr>
                <a:schemeClr val="dk1"/>
              </a:buClr>
              <a:buSzPts val="1800"/>
              <a:buChar char="•"/>
            </a:pPr>
            <a:r>
              <a:rPr lang="en-US" sz="1800"/>
              <a:t>Once all the sums are single digit numbers, the product of the two multiplicands can be read right away by following the sums around the lattice counterclockwise.</a:t>
            </a:r>
            <a:endParaRPr sz="1800"/>
          </a:p>
          <a:p>
            <a:pPr indent="-228600" lvl="0" marL="228600" rtl="0" algn="l">
              <a:spcBef>
                <a:spcPts val="360"/>
              </a:spcBef>
              <a:spcAft>
                <a:spcPts val="0"/>
              </a:spcAft>
              <a:buClr>
                <a:schemeClr val="dk1"/>
              </a:buClr>
              <a:buSzPts val="1800"/>
              <a:buChar char="•"/>
            </a:pPr>
            <a:r>
              <a:rPr lang="en-US" sz="1800"/>
              <a:t>We obtain 124576×3857 = 480489632.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Search Problems</a:t>
            </a:r>
            <a:endParaRPr/>
          </a:p>
        </p:txBody>
      </p:sp>
      <p:sp>
        <p:nvSpPr>
          <p:cNvPr id="169" name="Google Shape;16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predicate is a function that returns true or false.</a:t>
            </a:r>
            <a:endParaRPr/>
          </a:p>
          <a:p>
            <a:pPr indent="-342900" lvl="0" marL="342900" rtl="0" algn="l">
              <a:spcBef>
                <a:spcPts val="640"/>
              </a:spcBef>
              <a:spcAft>
                <a:spcPts val="0"/>
              </a:spcAft>
              <a:buClr>
                <a:schemeClr val="dk1"/>
              </a:buClr>
              <a:buSzPts val="3200"/>
              <a:buChar char="•"/>
            </a:pPr>
            <a:r>
              <a:rPr lang="en-US"/>
              <a:t>A search problem is characterized by a predicate Q(I,S) where I is the input string and S is some string, as follows: </a:t>
            </a:r>
            <a:endParaRPr/>
          </a:p>
          <a:p>
            <a:pPr indent="0" lvl="0" marL="914400" rtl="0" algn="l">
              <a:spcBef>
                <a:spcPts val="640"/>
              </a:spcBef>
              <a:spcAft>
                <a:spcPts val="0"/>
              </a:spcAft>
              <a:buClr>
                <a:schemeClr val="dk1"/>
              </a:buClr>
              <a:buSzPts val="3200"/>
              <a:buNone/>
            </a:pPr>
            <a:r>
              <a:rPr i="1" lang="en-US"/>
              <a:t>Find a string S such that Q(I,S) is true (or return “no” if no such S exists).</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Optimization Problems</a:t>
            </a:r>
            <a:endParaRPr/>
          </a:p>
        </p:txBody>
      </p:sp>
      <p:sp>
        <p:nvSpPr>
          <p:cNvPr id="175" name="Google Shape;17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a:t>
            </a:r>
            <a:r>
              <a:rPr i="1" lang="en-US"/>
              <a:t>numerical function </a:t>
            </a:r>
            <a:r>
              <a:rPr lang="en-US"/>
              <a:t>is a function that returns numbers, usually integer-valued.</a:t>
            </a:r>
            <a:endParaRPr/>
          </a:p>
          <a:p>
            <a:pPr indent="-342900" lvl="0" marL="342900" rtl="0" algn="l">
              <a:spcBef>
                <a:spcPts val="640"/>
              </a:spcBef>
              <a:spcAft>
                <a:spcPts val="0"/>
              </a:spcAft>
              <a:buClr>
                <a:schemeClr val="dk1"/>
              </a:buClr>
              <a:buSzPts val="3200"/>
              <a:buChar char="•"/>
            </a:pPr>
            <a:r>
              <a:rPr lang="en-US"/>
              <a:t>An </a:t>
            </a:r>
            <a:r>
              <a:rPr i="1" lang="en-US"/>
              <a:t>optimization problem </a:t>
            </a:r>
            <a:r>
              <a:rPr lang="en-US"/>
              <a:t>is characterized by a numerical function V(I,S) where I is the input string and S is some string, as follows: </a:t>
            </a:r>
            <a:endParaRPr/>
          </a:p>
          <a:p>
            <a:pPr indent="0" lvl="0" marL="914400" rtl="0" algn="l">
              <a:spcBef>
                <a:spcPts val="640"/>
              </a:spcBef>
              <a:spcAft>
                <a:spcPts val="0"/>
              </a:spcAft>
              <a:buClr>
                <a:schemeClr val="dk1"/>
              </a:buClr>
              <a:buSzPts val="3200"/>
              <a:buNone/>
            </a:pPr>
            <a:r>
              <a:rPr i="1" lang="en-US"/>
              <a:t>Find a string S such that V(I,S) is minimized (or maximized).</a:t>
            </a:r>
            <a:endParaRPr i="1"/>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Threshold Problems</a:t>
            </a:r>
            <a:endParaRPr/>
          </a:p>
        </p:txBody>
      </p:sp>
      <p:sp>
        <p:nvSpPr>
          <p:cNvPr id="181" name="Google Shape;181;p15"/>
          <p:cNvSpPr txBox="1"/>
          <p:nvPr>
            <p:ph idx="1" type="body"/>
          </p:nvPr>
        </p:nvSpPr>
        <p:spPr>
          <a:xfrm>
            <a:off x="457200" y="1600200"/>
            <a:ext cx="85161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960"/>
              <a:buChar char="•"/>
            </a:pPr>
            <a:r>
              <a:rPr lang="en-US" sz="2960"/>
              <a:t>A </a:t>
            </a:r>
            <a:r>
              <a:rPr i="1" lang="en-US" sz="2960"/>
              <a:t>threshold problem </a:t>
            </a:r>
            <a:r>
              <a:rPr lang="en-US" sz="2960"/>
              <a:t>is characterized by a numerical function V(I,S) and a numerical threshold K, where I is the input string, K is an input numerical value, and S is some string, and is defined as follows: </a:t>
            </a:r>
            <a:endParaRPr/>
          </a:p>
          <a:p>
            <a:pPr indent="0" lvl="0" marL="914400" rtl="0" algn="l">
              <a:lnSpc>
                <a:spcPct val="80000"/>
              </a:lnSpc>
              <a:spcBef>
                <a:spcPts val="592"/>
              </a:spcBef>
              <a:spcAft>
                <a:spcPts val="0"/>
              </a:spcAft>
              <a:buClr>
                <a:schemeClr val="dk1"/>
              </a:buClr>
              <a:buSzPts val="2960"/>
              <a:buNone/>
            </a:pPr>
            <a:r>
              <a:rPr i="1" lang="en-US" sz="2960"/>
              <a:t>Given I and K, find a string S such that V(I,S) ≤ K (or ≥, or =).</a:t>
            </a:r>
            <a:endParaRPr i="1" sz="2960"/>
          </a:p>
          <a:p>
            <a:pPr indent="-342900" lvl="0" marL="342900" rtl="0" algn="l">
              <a:lnSpc>
                <a:spcPct val="80000"/>
              </a:lnSpc>
              <a:spcBef>
                <a:spcPts val="592"/>
              </a:spcBef>
              <a:spcAft>
                <a:spcPts val="0"/>
              </a:spcAft>
              <a:buClr>
                <a:schemeClr val="dk1"/>
              </a:buClr>
              <a:buSzPts val="2960"/>
              <a:buChar char="•"/>
            </a:pPr>
            <a:r>
              <a:rPr lang="en-US" sz="2960"/>
              <a:t>Another variant asks a decision version of the same question: </a:t>
            </a:r>
            <a:endParaRPr sz="2960"/>
          </a:p>
          <a:p>
            <a:pPr indent="0" lvl="0" marL="914400" rtl="0" algn="l">
              <a:lnSpc>
                <a:spcPct val="80000"/>
              </a:lnSpc>
              <a:spcBef>
                <a:spcPts val="592"/>
              </a:spcBef>
              <a:spcAft>
                <a:spcPts val="0"/>
              </a:spcAft>
              <a:buClr>
                <a:schemeClr val="dk1"/>
              </a:buClr>
              <a:buSzPts val="2960"/>
              <a:buNone/>
            </a:pPr>
            <a:r>
              <a:rPr i="1" lang="en-US" sz="2960"/>
              <a:t>Given I and K, does there exist an S such that V(I,S) ≤ K (or ≥, or =)?</a:t>
            </a:r>
            <a:endParaRPr i="1" sz="2960"/>
          </a:p>
          <a:p>
            <a:pPr indent="-154940" lvl="0" marL="342900" rtl="0" algn="l">
              <a:lnSpc>
                <a:spcPct val="80000"/>
              </a:lnSpc>
              <a:spcBef>
                <a:spcPts val="592"/>
              </a:spcBef>
              <a:spcAft>
                <a:spcPts val="0"/>
              </a:spcAft>
              <a:buClr>
                <a:schemeClr val="dk1"/>
              </a:buClr>
              <a:buSzPts val="2960"/>
              <a:buNone/>
            </a:pPr>
            <a:r>
              <a:t/>
            </a:r>
            <a:endParaRPr sz="2960"/>
          </a:p>
          <a:p>
            <a:pPr indent="-154940" lvl="0" marL="342900" rtl="0" algn="l">
              <a:lnSpc>
                <a:spcPct val="80000"/>
              </a:lnSpc>
              <a:spcBef>
                <a:spcPts val="592"/>
              </a:spcBef>
              <a:spcAft>
                <a:spcPts val="0"/>
              </a:spcAft>
              <a:buClr>
                <a:schemeClr val="dk1"/>
              </a:buClr>
              <a:buSzPts val="2960"/>
              <a:buNone/>
            </a:pPr>
            <a:r>
              <a:t/>
            </a:r>
            <a:endParaRPr sz="296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Decision Problems</a:t>
            </a:r>
            <a:endParaRPr/>
          </a:p>
        </p:txBody>
      </p:sp>
      <p:sp>
        <p:nvSpPr>
          <p:cNvPr id="187" name="Google Shape;187;p1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en-US" sz="2720"/>
              <a:t>A </a:t>
            </a:r>
            <a:r>
              <a:rPr i="1" lang="en-US" sz="2720"/>
              <a:t>decision problem </a:t>
            </a:r>
            <a:r>
              <a:rPr lang="en-US" sz="2720"/>
              <a:t>is a function problem with exactly two possible solutions, “yes” or “no”, i.e. it is characterized by a function f(I) that returns “yes” or “no”, where I is the input string, and is defined as follows: </a:t>
            </a:r>
            <a:endParaRPr/>
          </a:p>
          <a:p>
            <a:pPr indent="0" lvl="0" marL="914400" rtl="0" algn="l">
              <a:lnSpc>
                <a:spcPct val="90000"/>
              </a:lnSpc>
              <a:spcBef>
                <a:spcPts val="544"/>
              </a:spcBef>
              <a:spcAft>
                <a:spcPts val="0"/>
              </a:spcAft>
              <a:buClr>
                <a:schemeClr val="dk1"/>
              </a:buClr>
              <a:buSzPts val="2720"/>
              <a:buNone/>
            </a:pPr>
            <a:r>
              <a:rPr i="1" lang="en-US" sz="2720"/>
              <a:t>Given the string I, returns “yes” if f(I) exists or “no” if f(I) is not defined.</a:t>
            </a:r>
            <a:endParaRPr i="1" sz="2720"/>
          </a:p>
          <a:p>
            <a:pPr indent="-342900" lvl="0" marL="342900" rtl="0" algn="l">
              <a:lnSpc>
                <a:spcPct val="90000"/>
              </a:lnSpc>
              <a:spcBef>
                <a:spcPts val="544"/>
              </a:spcBef>
              <a:spcAft>
                <a:spcPts val="0"/>
              </a:spcAft>
              <a:buClr>
                <a:schemeClr val="dk1"/>
              </a:buClr>
              <a:buSzPts val="2720"/>
              <a:buChar char="•"/>
            </a:pPr>
            <a:r>
              <a:rPr lang="en-US" sz="2720"/>
              <a:t>Are rarely used in practical applications, but they are relatively easy to state and prove theorems about it.</a:t>
            </a:r>
            <a:endParaRPr/>
          </a:p>
          <a:p>
            <a:pPr indent="-342900" lvl="0" marL="342900" rtl="0" algn="l">
              <a:lnSpc>
                <a:spcPct val="90000"/>
              </a:lnSpc>
              <a:spcBef>
                <a:spcPts val="544"/>
              </a:spcBef>
              <a:spcAft>
                <a:spcPts val="0"/>
              </a:spcAft>
              <a:buClr>
                <a:schemeClr val="dk1"/>
              </a:buClr>
              <a:buSzPts val="2720"/>
              <a:buChar char="•"/>
            </a:pPr>
            <a:r>
              <a:rPr lang="en-US" sz="2720"/>
              <a:t>Most general computational problems have a closely related decision problem that captures the same fundamental idea, and vice-versa.</a:t>
            </a:r>
            <a:endParaRPr sz="272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7"/>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Strategies to Design Algorithms</a:t>
            </a:r>
            <a:br>
              <a:rPr lang="en-US" sz="3959"/>
            </a:br>
            <a:r>
              <a:rPr lang="en-US" sz="1620"/>
              <a:t>https://github.com/kevinwortman/advanced-algorithms-slides/blob/master/01-problem-solving.pdf</a:t>
            </a:r>
            <a:endParaRPr/>
          </a:p>
        </p:txBody>
      </p:sp>
      <p:sp>
        <p:nvSpPr>
          <p:cNvPr id="193" name="Google Shape;193;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Why?</a:t>
            </a:r>
            <a:endParaRPr/>
          </a:p>
          <a:p>
            <a:pPr indent="-228600" lvl="2" marL="1143000" rtl="0" algn="l">
              <a:spcBef>
                <a:spcPts val="480"/>
              </a:spcBef>
              <a:spcAft>
                <a:spcPts val="0"/>
              </a:spcAft>
              <a:buClr>
                <a:schemeClr val="dk1"/>
              </a:buClr>
              <a:buSzPts val="2400"/>
              <a:buChar char="•"/>
            </a:pPr>
            <a:r>
              <a:rPr lang="en-US"/>
              <a:t>novel scholarly research</a:t>
            </a:r>
            <a:endParaRPr/>
          </a:p>
          <a:p>
            <a:pPr indent="-228600" lvl="2" marL="1143000" rtl="0" algn="l">
              <a:spcBef>
                <a:spcPts val="480"/>
              </a:spcBef>
              <a:spcAft>
                <a:spcPts val="0"/>
              </a:spcAft>
              <a:buClr>
                <a:schemeClr val="dk1"/>
              </a:buClr>
              <a:buSzPts val="2400"/>
              <a:buChar char="•"/>
            </a:pPr>
            <a:r>
              <a:rPr lang="en-US"/>
              <a:t>industrial software development (algorithm engineering)</a:t>
            </a:r>
            <a:endParaRPr/>
          </a:p>
          <a:p>
            <a:pPr indent="-228600" lvl="2" marL="1143000" rtl="0" algn="l">
              <a:spcBef>
                <a:spcPts val="480"/>
              </a:spcBef>
              <a:spcAft>
                <a:spcPts val="0"/>
              </a:spcAft>
              <a:buClr>
                <a:schemeClr val="dk1"/>
              </a:buClr>
              <a:buSzPts val="2400"/>
              <a:buChar char="•"/>
            </a:pPr>
            <a:r>
              <a:rPr lang="en-US"/>
              <a:t>technical interviews</a:t>
            </a:r>
            <a:endParaRPr/>
          </a:p>
          <a:p>
            <a:pPr indent="-228600" lvl="2" marL="1143000" rtl="0" algn="l">
              <a:spcBef>
                <a:spcPts val="480"/>
              </a:spcBef>
              <a:spcAft>
                <a:spcPts val="0"/>
              </a:spcAft>
              <a:buClr>
                <a:schemeClr val="dk1"/>
              </a:buClr>
              <a:buSzPts val="2400"/>
              <a:buChar char="•"/>
            </a:pPr>
            <a:r>
              <a:rPr lang="en-US"/>
              <a:t>class exercises</a:t>
            </a:r>
            <a:endParaRPr/>
          </a:p>
          <a:p>
            <a:pPr indent="-228600" lvl="2" marL="1143000" rtl="0" algn="l">
              <a:spcBef>
                <a:spcPts val="480"/>
              </a:spcBef>
              <a:spcAft>
                <a:spcPts val="0"/>
              </a:spcAft>
              <a:buClr>
                <a:schemeClr val="dk1"/>
              </a:buClr>
              <a:buSzPts val="2400"/>
              <a:buChar char="•"/>
            </a:pPr>
            <a:r>
              <a:rPr lang="en-US"/>
              <a:t>exam questions</a:t>
            </a:r>
            <a:endParaRPr/>
          </a:p>
          <a:p>
            <a:pPr indent="-342900" lvl="0" marL="342900" rtl="0" algn="l">
              <a:spcBef>
                <a:spcPts val="640"/>
              </a:spcBef>
              <a:spcAft>
                <a:spcPts val="0"/>
              </a:spcAft>
              <a:buClr>
                <a:schemeClr val="dk1"/>
              </a:buClr>
              <a:buSzPts val="3200"/>
              <a:buChar char="•"/>
            </a:pPr>
            <a:r>
              <a:rPr lang="en-US"/>
              <a:t>Follow a checklist (next)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8"/>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Checklist</a:t>
            </a:r>
            <a:br>
              <a:rPr lang="en-US" sz="3959"/>
            </a:br>
            <a:r>
              <a:rPr lang="en-US" sz="1620"/>
              <a:t>https://github.com/kevinwortman/advanced-algorithms-slides/blob/master/01-problem-solving.pdf</a:t>
            </a:r>
            <a:endParaRPr/>
          </a:p>
        </p:txBody>
      </p:sp>
      <p:sp>
        <p:nvSpPr>
          <p:cNvPr id="199" name="Google Shape;199;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2800"/>
              <a:buFont typeface="Calibri"/>
              <a:buAutoNum type="arabicPeriod"/>
            </a:pPr>
            <a:r>
              <a:rPr lang="en-US" sz="2800"/>
              <a:t>Understand the problem definition</a:t>
            </a:r>
            <a:endParaRPr sz="2800"/>
          </a:p>
          <a:p>
            <a:pPr indent="-514350" lvl="0" marL="514350" rtl="0" algn="l">
              <a:spcBef>
                <a:spcPts val="560"/>
              </a:spcBef>
              <a:spcAft>
                <a:spcPts val="0"/>
              </a:spcAft>
              <a:buClr>
                <a:schemeClr val="dk1"/>
              </a:buClr>
              <a:buSzPts val="2800"/>
              <a:buFont typeface="Calibri"/>
              <a:buAutoNum type="arabicPeriod"/>
            </a:pPr>
            <a:r>
              <a:rPr lang="en-US" sz="2800"/>
              <a:t>Baseline algorithm for comparison</a:t>
            </a:r>
            <a:endParaRPr/>
          </a:p>
          <a:p>
            <a:pPr indent="-514350" lvl="0" marL="514350" rtl="0" algn="l">
              <a:spcBef>
                <a:spcPts val="560"/>
              </a:spcBef>
              <a:spcAft>
                <a:spcPts val="0"/>
              </a:spcAft>
              <a:buClr>
                <a:schemeClr val="dk1"/>
              </a:buClr>
              <a:buSzPts val="2800"/>
              <a:buFont typeface="Calibri"/>
              <a:buAutoNum type="arabicPeriod"/>
            </a:pPr>
            <a:r>
              <a:rPr lang="en-US" sz="2800"/>
              <a:t>Goal setting: improve on the baseline how?</a:t>
            </a:r>
            <a:endParaRPr/>
          </a:p>
          <a:p>
            <a:pPr indent="-514350" lvl="0" marL="514350" rtl="0" algn="l">
              <a:spcBef>
                <a:spcPts val="560"/>
              </a:spcBef>
              <a:spcAft>
                <a:spcPts val="0"/>
              </a:spcAft>
              <a:buClr>
                <a:schemeClr val="dk1"/>
              </a:buClr>
              <a:buSzPts val="2800"/>
              <a:buFont typeface="Calibri"/>
              <a:buAutoNum type="arabicPeriod"/>
            </a:pPr>
            <a:r>
              <a:rPr lang="en-US" sz="2800"/>
              <a:t>Design a more sophisticated algorithm</a:t>
            </a:r>
            <a:endParaRPr/>
          </a:p>
          <a:p>
            <a:pPr indent="-514350" lvl="0" marL="514350" rtl="0" algn="l">
              <a:spcBef>
                <a:spcPts val="560"/>
              </a:spcBef>
              <a:spcAft>
                <a:spcPts val="0"/>
              </a:spcAft>
              <a:buClr>
                <a:schemeClr val="dk1"/>
              </a:buClr>
              <a:buSzPts val="2800"/>
              <a:buFont typeface="Calibri"/>
              <a:buAutoNum type="arabicPeriod"/>
            </a:pPr>
            <a:r>
              <a:rPr lang="en-US" sz="2800"/>
              <a:t>Inspiration (if necessary) from patterns, bottleneck in the baseline algorithm, other algorithms</a:t>
            </a:r>
            <a:endParaRPr/>
          </a:p>
          <a:p>
            <a:pPr indent="-514350" lvl="0" marL="514350" rtl="0" algn="l">
              <a:spcBef>
                <a:spcPts val="560"/>
              </a:spcBef>
              <a:spcAft>
                <a:spcPts val="0"/>
              </a:spcAft>
              <a:buClr>
                <a:schemeClr val="dk1"/>
              </a:buClr>
              <a:buSzPts val="2800"/>
              <a:buFont typeface="Calibri"/>
              <a:buAutoNum type="arabicPeriod"/>
            </a:pPr>
            <a:r>
              <a:rPr lang="en-US" sz="2800"/>
              <a:t>Analyze your solution; goal met? trade-offs?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9"/>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1. Understand</a:t>
            </a:r>
            <a:br>
              <a:rPr lang="en-US" sz="3959"/>
            </a:br>
            <a:r>
              <a:rPr lang="en-US" sz="1620"/>
              <a:t>https://github.com/kevinwortman/advanced-algorithms-slides/blob/master/01-problem-solving.pdf</a:t>
            </a:r>
            <a:endParaRPr/>
          </a:p>
        </p:txBody>
      </p:sp>
      <p:sp>
        <p:nvSpPr>
          <p:cNvPr id="205" name="Google Shape;205;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380"/>
              <a:buFont typeface="Noto Sans Symbols"/>
              <a:buChar char="⮚"/>
            </a:pPr>
            <a:r>
              <a:rPr lang="en-US" sz="2380"/>
              <a:t>Read the problem definition (input/output) carefully and critically.</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Make sure that you understand the data types involved, constraints on them, technical terms, and story of the problem.</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Write out a straightforward input and output. Try additional examples involving non-obvious solutions.</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What are the corner cases of input? Can the input be empty?</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When is the solution obvious, and when is it not?</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What is a use case for this algorithm in practical software?</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Does this problem resemble other problems you know about?</a:t>
            </a:r>
            <a:endParaRPr/>
          </a:p>
          <a:p>
            <a:pPr indent="-342900" lvl="0" marL="342900" rtl="0" algn="l">
              <a:lnSpc>
                <a:spcPct val="80000"/>
              </a:lnSpc>
              <a:spcBef>
                <a:spcPts val="476"/>
              </a:spcBef>
              <a:spcAft>
                <a:spcPts val="0"/>
              </a:spcAft>
              <a:buClr>
                <a:schemeClr val="dk1"/>
              </a:buClr>
              <a:buSzPts val="2380"/>
              <a:buFont typeface="Noto Sans Symbols"/>
              <a:buChar char="⮚"/>
            </a:pPr>
            <a:r>
              <a:rPr lang="en-US" sz="2380"/>
              <a:t>If any of this is unclear, </a:t>
            </a:r>
            <a:r>
              <a:rPr b="1" lang="en-US" sz="2380">
                <a:solidFill>
                  <a:srgbClr val="FF0000"/>
                </a:solidFill>
              </a:rPr>
              <a:t>ask questions</a:t>
            </a:r>
            <a:r>
              <a:rPr lang="en-US" sz="2380"/>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General Computational Problems</a:t>
            </a:r>
            <a:endParaRPr/>
          </a:p>
        </p:txBody>
      </p:sp>
      <p:sp>
        <p:nvSpPr>
          <p:cNvPr id="95" name="Google Shape;95;p2"/>
          <p:cNvSpPr txBox="1"/>
          <p:nvPr>
            <p:ph idx="1" type="body"/>
          </p:nvPr>
        </p:nvSpPr>
        <p:spPr>
          <a:xfrm>
            <a:off x="457200" y="1600200"/>
            <a:ext cx="8229600" cy="498316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 problem has an input and an output</a:t>
            </a:r>
            <a:endParaRPr/>
          </a:p>
          <a:p>
            <a:pPr indent="-342900" lvl="0" marL="342900" rtl="0" algn="l">
              <a:lnSpc>
                <a:spcPct val="90000"/>
              </a:lnSpc>
              <a:spcBef>
                <a:spcPts val="640"/>
              </a:spcBef>
              <a:spcAft>
                <a:spcPts val="0"/>
              </a:spcAft>
              <a:buClr>
                <a:schemeClr val="dk1"/>
              </a:buClr>
              <a:buSzPts val="3200"/>
              <a:buChar char="•"/>
            </a:pPr>
            <a:r>
              <a:rPr lang="en-US"/>
              <a:t>A solution to the problem can be an algorithm that takes the input and produces the output after a finite number of steps</a:t>
            </a:r>
            <a:endParaRPr/>
          </a:p>
          <a:p>
            <a:pPr indent="-342900" lvl="0" marL="342900" rtl="0" algn="l">
              <a:lnSpc>
                <a:spcPct val="90000"/>
              </a:lnSpc>
              <a:spcBef>
                <a:spcPts val="640"/>
              </a:spcBef>
              <a:spcAft>
                <a:spcPts val="0"/>
              </a:spcAft>
              <a:buClr>
                <a:schemeClr val="dk1"/>
              </a:buClr>
              <a:buSzPts val="3200"/>
              <a:buChar char="•"/>
            </a:pPr>
            <a:r>
              <a:rPr lang="en-US"/>
              <a:t>Def: Given an alphabet Σ, a </a:t>
            </a:r>
            <a:r>
              <a:rPr i="1" lang="en-US"/>
              <a:t>computational problem</a:t>
            </a:r>
            <a:r>
              <a:rPr lang="en-US"/>
              <a:t> is a function mapping strings defined on Σ to set of strings on Σ,</a:t>
            </a:r>
            <a:endParaRPr/>
          </a:p>
          <a:p>
            <a:pPr indent="-342900" lvl="0" marL="342900" rtl="0" algn="l">
              <a:lnSpc>
                <a:spcPct val="90000"/>
              </a:lnSpc>
              <a:spcBef>
                <a:spcPts val="640"/>
              </a:spcBef>
              <a:spcAft>
                <a:spcPts val="0"/>
              </a:spcAft>
              <a:buClr>
                <a:schemeClr val="dk1"/>
              </a:buClr>
              <a:buSzPts val="3200"/>
              <a:buChar char="•"/>
            </a:pPr>
            <a:r>
              <a:rPr lang="en-US"/>
              <a:t>Computational problem ≠ decision problem</a:t>
            </a:r>
            <a:endParaRPr/>
          </a:p>
          <a:p>
            <a:pPr indent="-342900" lvl="0" marL="342900" rtl="0" algn="l">
              <a:lnSpc>
                <a:spcPct val="90000"/>
              </a:lnSpc>
              <a:spcBef>
                <a:spcPts val="640"/>
              </a:spcBef>
              <a:spcAft>
                <a:spcPts val="0"/>
              </a:spcAft>
              <a:buClr>
                <a:schemeClr val="dk1"/>
              </a:buClr>
              <a:buSzPts val="3200"/>
              <a:buChar char="•"/>
            </a:pPr>
            <a:r>
              <a:rPr lang="en-US"/>
              <a:t>Any particular input to a problem is called an </a:t>
            </a:r>
            <a:r>
              <a:rPr i="1" lang="en-US"/>
              <a:t>instance</a:t>
            </a:r>
            <a:r>
              <a:rPr lang="en-US"/>
              <a:t> of the problem.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483704" y="-1"/>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Problem: Word Find </a:t>
            </a:r>
            <a:r>
              <a:rPr baseline="30000" lang="en-US"/>
              <a:t>1</a:t>
            </a:r>
            <a:endParaRPr baseline="30000"/>
          </a:p>
        </p:txBody>
      </p:sp>
      <p:sp>
        <p:nvSpPr>
          <p:cNvPr id="212" name="Google Shape;212;p20"/>
          <p:cNvSpPr txBox="1"/>
          <p:nvPr>
            <p:ph idx="1" type="body"/>
          </p:nvPr>
        </p:nvSpPr>
        <p:spPr>
          <a:xfrm>
            <a:off x="457200" y="1219200"/>
            <a:ext cx="8458200" cy="51816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en-US" sz="2240"/>
              <a:t>Problem description: A popular diversion in the United States, “word find” (or “word search”) puzzles ask the player to find each of a given set of words in a square table filled with single letters. A word can read horizontally (left or right), vertically (up or down), or along a 45 degree diagonal (in any of the four directions) formed by consecutively adjacent cells of the table; it may wrap around the table’s boundaries, but it must read in the same direction with no zigzagging. The same cell of the table may be used in different words, but, in a given word, the same cell may be used no more than once. Write an algorithm for solving this puzzle.</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en-US" sz="2240"/>
              <a:t>Quiz:</a:t>
            </a:r>
            <a:endParaRPr/>
          </a:p>
          <a:p>
            <a:pPr indent="-342900" lvl="0" marL="342900" rtl="0" algn="l">
              <a:lnSpc>
                <a:spcPct val="80000"/>
              </a:lnSpc>
              <a:spcBef>
                <a:spcPts val="448"/>
              </a:spcBef>
              <a:spcAft>
                <a:spcPts val="0"/>
              </a:spcAft>
              <a:buClr>
                <a:schemeClr val="dk1"/>
              </a:buClr>
              <a:buSzPts val="2240"/>
              <a:buChar char="•"/>
            </a:pPr>
            <a:r>
              <a:rPr lang="en-US" sz="2240"/>
              <a:t>Data types of input and output, constraints on these data types (if any)</a:t>
            </a:r>
            <a:endParaRPr sz="2240"/>
          </a:p>
          <a:p>
            <a:pPr indent="-342900" lvl="0" marL="342900" rtl="0" algn="l">
              <a:lnSpc>
                <a:spcPct val="80000"/>
              </a:lnSpc>
              <a:spcBef>
                <a:spcPts val="448"/>
              </a:spcBef>
              <a:spcAft>
                <a:spcPts val="0"/>
              </a:spcAft>
              <a:buClr>
                <a:schemeClr val="dk1"/>
              </a:buClr>
              <a:buSzPts val="2240"/>
              <a:buChar char="•"/>
            </a:pPr>
            <a:r>
              <a:rPr lang="en-US" sz="2240"/>
              <a:t>Problem instance, i.e. example of input and output</a:t>
            </a:r>
            <a:endParaRPr/>
          </a:p>
          <a:p>
            <a:pPr indent="-342900" lvl="0" marL="342900" rtl="0" algn="l">
              <a:lnSpc>
                <a:spcPct val="80000"/>
              </a:lnSpc>
              <a:spcBef>
                <a:spcPts val="448"/>
              </a:spcBef>
              <a:spcAft>
                <a:spcPts val="0"/>
              </a:spcAft>
              <a:buClr>
                <a:schemeClr val="dk1"/>
              </a:buClr>
              <a:buSzPts val="2240"/>
              <a:buChar char="•"/>
            </a:pPr>
            <a:r>
              <a:rPr lang="en-US" sz="2240"/>
              <a:t>Are there any special cases, so called “Corner cases”?</a:t>
            </a:r>
            <a:endParaRPr sz="2240"/>
          </a:p>
          <a:p>
            <a:pPr indent="-342900" lvl="0" marL="342900" rtl="0" algn="l">
              <a:lnSpc>
                <a:spcPct val="80000"/>
              </a:lnSpc>
              <a:spcBef>
                <a:spcPts val="448"/>
              </a:spcBef>
              <a:spcAft>
                <a:spcPts val="0"/>
              </a:spcAft>
              <a:buClr>
                <a:schemeClr val="dk1"/>
              </a:buClr>
              <a:buSzPts val="2240"/>
              <a:buChar char="•"/>
            </a:pPr>
            <a:r>
              <a:rPr lang="en-US" sz="2240"/>
              <a:t>Use case, i.e. where solving this problem can be useful</a:t>
            </a:r>
            <a:endParaRPr sz="2240"/>
          </a:p>
          <a:p>
            <a:pPr indent="-342900" lvl="0" marL="342900" rtl="0" algn="l">
              <a:lnSpc>
                <a:spcPct val="80000"/>
              </a:lnSpc>
              <a:spcBef>
                <a:spcPts val="448"/>
              </a:spcBef>
              <a:spcAft>
                <a:spcPts val="0"/>
              </a:spcAft>
              <a:buClr>
                <a:schemeClr val="dk1"/>
              </a:buClr>
              <a:buSzPts val="2240"/>
              <a:buChar char="•"/>
            </a:pPr>
            <a:r>
              <a:rPr lang="en-US" sz="2240"/>
              <a:t>Similar to anything familiar?</a:t>
            </a:r>
            <a:endParaRPr/>
          </a:p>
        </p:txBody>
      </p:sp>
      <p:sp>
        <p:nvSpPr>
          <p:cNvPr id="213" name="Google Shape;213;p20"/>
          <p:cNvSpPr txBox="1"/>
          <p:nvPr/>
        </p:nvSpPr>
        <p:spPr>
          <a:xfrm>
            <a:off x="304800" y="6477000"/>
            <a:ext cx="8610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baseline="30000" i="0" lang="en-US" sz="1800" u="none" cap="none" strike="noStrike">
                <a:solidFill>
                  <a:schemeClr val="dk1"/>
                </a:solidFill>
                <a:latin typeface="Calibri"/>
                <a:ea typeface="Calibri"/>
                <a:cs typeface="Calibri"/>
                <a:sym typeface="Calibri"/>
              </a:rPr>
              <a:t>1</a:t>
            </a:r>
            <a:r>
              <a:rPr b="0" i="0" lang="en-US" sz="1800" u="none" cap="none" strike="noStrike">
                <a:solidFill>
                  <a:schemeClr val="dk1"/>
                </a:solidFill>
                <a:latin typeface="Calibri"/>
                <a:ea typeface="Calibri"/>
                <a:cs typeface="Calibri"/>
                <a:sym typeface="Calibri"/>
              </a:rPr>
              <a:t> Introduction to the Design and Analysis of Algorithms. By Anand Levitin, ex. 10, page 107</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2. Baseline</a:t>
            </a:r>
            <a:br>
              <a:rPr lang="en-US" sz="3959"/>
            </a:br>
            <a:r>
              <a:rPr lang="en-US" sz="1620"/>
              <a:t>https://github.com/kevinwortman/advanced-algorithms-slides/blob/master/01-problem-solving.pdf</a:t>
            </a:r>
            <a:endParaRPr/>
          </a:p>
        </p:txBody>
      </p:sp>
      <p:sp>
        <p:nvSpPr>
          <p:cNvPr id="219" name="Google Shape;21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380"/>
              <a:buNone/>
            </a:pPr>
            <a:r>
              <a:rPr lang="en-US" sz="2380"/>
              <a:t>Now that you understand the problem, quickly identify at least one algorithm that solves it.</a:t>
            </a:r>
            <a:endParaRPr/>
          </a:p>
          <a:p>
            <a:pPr indent="-342900" lvl="0" marL="342900" rtl="0" algn="l">
              <a:lnSpc>
                <a:spcPct val="90000"/>
              </a:lnSpc>
              <a:spcBef>
                <a:spcPts val="476"/>
              </a:spcBef>
              <a:spcAft>
                <a:spcPts val="0"/>
              </a:spcAft>
              <a:buClr>
                <a:schemeClr val="dk1"/>
              </a:buClr>
              <a:buSzPts val="2380"/>
              <a:buFont typeface="Noto Sans Symbols"/>
              <a:buChar char="⮚"/>
            </a:pPr>
            <a:r>
              <a:rPr lang="en-US" sz="2380"/>
              <a:t>(research context) literature review: CLRS, Wikipedia, Google Scholar</a:t>
            </a:r>
            <a:endParaRPr sz="2380"/>
          </a:p>
          <a:p>
            <a:pPr indent="-342900" lvl="0" marL="342900" rtl="0" algn="l">
              <a:lnSpc>
                <a:spcPct val="90000"/>
              </a:lnSpc>
              <a:spcBef>
                <a:spcPts val="476"/>
              </a:spcBef>
              <a:spcAft>
                <a:spcPts val="0"/>
              </a:spcAft>
              <a:buClr>
                <a:schemeClr val="dk1"/>
              </a:buClr>
              <a:buSzPts val="2380"/>
              <a:buFont typeface="Noto Sans Symbols"/>
              <a:buChar char="⮚"/>
            </a:pPr>
            <a:r>
              <a:rPr lang="en-US" sz="2380"/>
              <a:t>sketch a naive algorithm: brute force, exhaustive search, for loops</a:t>
            </a:r>
            <a:endParaRPr sz="2380"/>
          </a:p>
          <a:p>
            <a:pPr indent="-342900" lvl="0" marL="342900" rtl="0" algn="l">
              <a:lnSpc>
                <a:spcPct val="90000"/>
              </a:lnSpc>
              <a:spcBef>
                <a:spcPts val="476"/>
              </a:spcBef>
              <a:spcAft>
                <a:spcPts val="0"/>
              </a:spcAft>
              <a:buClr>
                <a:schemeClr val="dk1"/>
              </a:buClr>
              <a:buSzPts val="2380"/>
              <a:buFont typeface="Noto Sans Symbols"/>
              <a:buChar char="⮚"/>
            </a:pPr>
            <a:r>
              <a:rPr lang="en-US" sz="2380"/>
              <a:t>What is the efficiency of your baseline algorithm?</a:t>
            </a:r>
            <a:endParaRPr/>
          </a:p>
          <a:p>
            <a:pPr indent="-342900" lvl="0" marL="342900" rtl="0" algn="l">
              <a:lnSpc>
                <a:spcPct val="90000"/>
              </a:lnSpc>
              <a:spcBef>
                <a:spcPts val="476"/>
              </a:spcBef>
              <a:spcAft>
                <a:spcPts val="0"/>
              </a:spcAft>
              <a:buClr>
                <a:schemeClr val="dk1"/>
              </a:buClr>
              <a:buSzPts val="2380"/>
              <a:buFont typeface="Noto Sans Symbols"/>
              <a:buChar char="⮚"/>
            </a:pPr>
            <a:r>
              <a:rPr lang="en-US" sz="2380"/>
              <a:t>Baseline alg. almost always exists</a:t>
            </a:r>
            <a:endParaRPr/>
          </a:p>
          <a:p>
            <a:pPr indent="-285750" lvl="1" marL="742950" rtl="0" algn="l">
              <a:lnSpc>
                <a:spcPct val="90000"/>
              </a:lnSpc>
              <a:spcBef>
                <a:spcPts val="408"/>
              </a:spcBef>
              <a:spcAft>
                <a:spcPts val="0"/>
              </a:spcAft>
              <a:buClr>
                <a:schemeClr val="dk1"/>
              </a:buClr>
              <a:buSzPts val="2040"/>
              <a:buFont typeface="Noto Sans Symbols"/>
              <a:buChar char="⮚"/>
            </a:pPr>
            <a:r>
              <a:rPr lang="en-US" sz="2040"/>
              <a:t>in our contexts, problems are almost always in NP</a:t>
            </a:r>
            <a:endParaRPr/>
          </a:p>
          <a:p>
            <a:pPr indent="-285750" lvl="1" marL="742950" rtl="0" algn="l">
              <a:lnSpc>
                <a:spcPct val="90000"/>
              </a:lnSpc>
              <a:spcBef>
                <a:spcPts val="408"/>
              </a:spcBef>
              <a:spcAft>
                <a:spcPts val="0"/>
              </a:spcAft>
              <a:buClr>
                <a:schemeClr val="dk1"/>
              </a:buClr>
              <a:buSzPts val="2040"/>
              <a:buFont typeface="Noto Sans Symbols"/>
              <a:buChar char="⮚"/>
            </a:pPr>
            <a:r>
              <a:rPr lang="en-US" sz="2040"/>
              <a:t>→ exponential-time exhaustive search algorithm</a:t>
            </a:r>
            <a:endParaRPr/>
          </a:p>
          <a:p>
            <a:pPr indent="-342900" lvl="0" marL="342900" rtl="0" algn="l">
              <a:lnSpc>
                <a:spcPct val="90000"/>
              </a:lnSpc>
              <a:spcBef>
                <a:spcPts val="476"/>
              </a:spcBef>
              <a:spcAft>
                <a:spcPts val="0"/>
              </a:spcAft>
              <a:buClr>
                <a:schemeClr val="dk1"/>
              </a:buClr>
              <a:buSzPts val="2380"/>
              <a:buFont typeface="Noto Sans Symbols"/>
              <a:buChar char="⮚"/>
            </a:pPr>
            <a:r>
              <a:rPr lang="en-US" sz="2380"/>
              <a:t>In the unlikely event no alg. seems to exist, consider whether</a:t>
            </a:r>
            <a:endParaRPr/>
          </a:p>
          <a:p>
            <a:pPr indent="0" lvl="0" marL="0" rtl="0" algn="l">
              <a:lnSpc>
                <a:spcPct val="90000"/>
              </a:lnSpc>
              <a:spcBef>
                <a:spcPts val="476"/>
              </a:spcBef>
              <a:spcAft>
                <a:spcPts val="0"/>
              </a:spcAft>
              <a:buClr>
                <a:schemeClr val="dk1"/>
              </a:buClr>
              <a:buSzPts val="2380"/>
              <a:buNone/>
            </a:pPr>
            <a:r>
              <a:rPr lang="en-US" sz="2380"/>
              <a:t>the problem is provably undecidable.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Stop after the Baseline?</a:t>
            </a:r>
            <a:endParaRPr/>
          </a:p>
        </p:txBody>
      </p:sp>
      <p:sp>
        <p:nvSpPr>
          <p:cNvPr id="225" name="Google Shape;225;p22"/>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80"/>
              <a:buNone/>
            </a:pPr>
            <a:r>
              <a:rPr lang="en-US" sz="2480"/>
              <a:t>Consider: baseline algorithm is a working, but is possibly a very inefficient solution to your problem.</a:t>
            </a:r>
            <a:endParaRPr/>
          </a:p>
          <a:p>
            <a:pPr indent="0" lvl="0" marL="0" rtl="0" algn="l">
              <a:lnSpc>
                <a:spcPct val="100000"/>
              </a:lnSpc>
              <a:spcBef>
                <a:spcPts val="496"/>
              </a:spcBef>
              <a:spcAft>
                <a:spcPts val="0"/>
              </a:spcAft>
              <a:buClr>
                <a:schemeClr val="dk1"/>
              </a:buClr>
              <a:buSzPts val="2480"/>
              <a:buNone/>
            </a:pPr>
            <a:r>
              <a:t/>
            </a:r>
            <a:endParaRPr sz="2480"/>
          </a:p>
          <a:p>
            <a:pPr indent="-342900" lvl="0" marL="342900" rtl="0" algn="l">
              <a:lnSpc>
                <a:spcPct val="100000"/>
              </a:lnSpc>
              <a:spcBef>
                <a:spcPts val="496"/>
              </a:spcBef>
              <a:spcAft>
                <a:spcPts val="0"/>
              </a:spcAft>
              <a:buClr>
                <a:schemeClr val="dk1"/>
              </a:buClr>
              <a:buSzPts val="2480"/>
              <a:buChar char="•"/>
            </a:pPr>
            <a:r>
              <a:rPr lang="en-US" sz="2480"/>
              <a:t>might be acceptable if efficiency is low priority</a:t>
            </a:r>
            <a:endParaRPr/>
          </a:p>
          <a:p>
            <a:pPr indent="-342900" lvl="0" marL="342900" rtl="0" algn="l">
              <a:lnSpc>
                <a:spcPct val="100000"/>
              </a:lnSpc>
              <a:spcBef>
                <a:spcPts val="496"/>
              </a:spcBef>
              <a:spcAft>
                <a:spcPts val="0"/>
              </a:spcAft>
              <a:buClr>
                <a:schemeClr val="dk1"/>
              </a:buClr>
              <a:buSzPts val="2480"/>
              <a:buChar char="•"/>
            </a:pPr>
            <a:r>
              <a:rPr lang="en-US" sz="2480"/>
              <a:t>shows technical interviewer that you can communicate and think about algorithms</a:t>
            </a:r>
            <a:endParaRPr/>
          </a:p>
          <a:p>
            <a:pPr indent="-342900" lvl="0" marL="342900" rtl="0" algn="l">
              <a:lnSpc>
                <a:spcPct val="100000"/>
              </a:lnSpc>
              <a:spcBef>
                <a:spcPts val="496"/>
              </a:spcBef>
              <a:spcAft>
                <a:spcPts val="0"/>
              </a:spcAft>
              <a:buClr>
                <a:schemeClr val="dk1"/>
              </a:buClr>
              <a:buSzPts val="2480"/>
              <a:buChar char="•"/>
            </a:pPr>
            <a:r>
              <a:rPr lang="en-US" sz="2480"/>
              <a:t>earns partial credit on class assignments</a:t>
            </a:r>
            <a:endParaRPr/>
          </a:p>
          <a:p>
            <a:pPr indent="-342900" lvl="0" marL="342900" rtl="0" algn="l">
              <a:lnSpc>
                <a:spcPct val="100000"/>
              </a:lnSpc>
              <a:spcBef>
                <a:spcPts val="496"/>
              </a:spcBef>
              <a:spcAft>
                <a:spcPts val="0"/>
              </a:spcAft>
              <a:buClr>
                <a:schemeClr val="dk1"/>
              </a:buClr>
              <a:buSzPts val="2480"/>
              <a:buChar char="•"/>
            </a:pPr>
            <a:r>
              <a:rPr lang="en-US" sz="2480"/>
              <a:t>time/labor management</a:t>
            </a:r>
            <a:endParaRPr/>
          </a:p>
          <a:p>
            <a:pPr indent="0" lvl="0" marL="0" rtl="0" algn="l">
              <a:lnSpc>
                <a:spcPct val="100000"/>
              </a:lnSpc>
              <a:spcBef>
                <a:spcPts val="496"/>
              </a:spcBef>
              <a:spcAft>
                <a:spcPts val="0"/>
              </a:spcAft>
              <a:buClr>
                <a:schemeClr val="dk1"/>
              </a:buClr>
              <a:buSzPts val="2480"/>
              <a:buNone/>
            </a:pPr>
            <a:r>
              <a:t/>
            </a:r>
            <a:endParaRPr sz="2480"/>
          </a:p>
          <a:p>
            <a:pPr indent="0" lvl="0" marL="0" rtl="0" algn="l">
              <a:lnSpc>
                <a:spcPct val="100000"/>
              </a:lnSpc>
              <a:spcBef>
                <a:spcPts val="496"/>
              </a:spcBef>
              <a:spcAft>
                <a:spcPts val="0"/>
              </a:spcAft>
              <a:buClr>
                <a:schemeClr val="dk1"/>
              </a:buClr>
              <a:buSzPts val="2480"/>
              <a:buNone/>
            </a:pPr>
            <a:r>
              <a:rPr i="1" lang="en-US" sz="2480"/>
              <a:t>Pareto principle (80/20 rule)</a:t>
            </a:r>
            <a:r>
              <a:rPr lang="en-US" sz="2480"/>
              <a:t>: in many settings, spending 20% of maximum effort achieves 80% of maximum benefit.</a:t>
            </a:r>
            <a:endParaRPr sz="248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3. Goal</a:t>
            </a:r>
            <a:br>
              <a:rPr lang="en-US" sz="3959"/>
            </a:br>
            <a:r>
              <a:rPr lang="en-US" sz="1620"/>
              <a:t>https://github.com/kevinwortman/advanced-algorithms-slides/blob/master/01-problem-solving.pdf</a:t>
            </a:r>
            <a:endParaRPr/>
          </a:p>
        </p:txBody>
      </p:sp>
      <p:sp>
        <p:nvSpPr>
          <p:cNvPr id="231" name="Google Shape;23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sz="2800"/>
              <a:t>What about the baseline do we want to improve?</a:t>
            </a:r>
            <a:endParaRPr/>
          </a:p>
          <a:p>
            <a:pPr indent="-342900" lvl="0" marL="342900" rtl="0" algn="l">
              <a:lnSpc>
                <a:spcPct val="90000"/>
              </a:lnSpc>
              <a:spcBef>
                <a:spcPts val="560"/>
              </a:spcBef>
              <a:spcAft>
                <a:spcPts val="0"/>
              </a:spcAft>
              <a:buClr>
                <a:schemeClr val="dk1"/>
              </a:buClr>
              <a:buSzPts val="2800"/>
              <a:buChar char="•"/>
            </a:pPr>
            <a:r>
              <a:rPr lang="en-US" sz="2800"/>
              <a:t>better time efficiency (most common goal)</a:t>
            </a:r>
            <a:endParaRPr/>
          </a:p>
          <a:p>
            <a:pPr indent="-342900" lvl="0" marL="342900" rtl="0" algn="l">
              <a:lnSpc>
                <a:spcPct val="90000"/>
              </a:lnSpc>
              <a:spcBef>
                <a:spcPts val="560"/>
              </a:spcBef>
              <a:spcAft>
                <a:spcPts val="0"/>
              </a:spcAft>
              <a:buClr>
                <a:schemeClr val="dk1"/>
              </a:buClr>
              <a:buSzPts val="2800"/>
              <a:buChar char="•"/>
            </a:pPr>
            <a:r>
              <a:rPr lang="en-US" sz="2800"/>
              <a:t>better space efficiency</a:t>
            </a:r>
            <a:endParaRPr sz="2800"/>
          </a:p>
          <a:p>
            <a:pPr indent="-342900" lvl="0" marL="342900" rtl="0" algn="l">
              <a:lnSpc>
                <a:spcPct val="90000"/>
              </a:lnSpc>
              <a:spcBef>
                <a:spcPts val="560"/>
              </a:spcBef>
              <a:spcAft>
                <a:spcPts val="0"/>
              </a:spcAft>
              <a:buClr>
                <a:schemeClr val="dk1"/>
              </a:buClr>
              <a:buSzPts val="2800"/>
              <a:buChar char="•"/>
            </a:pPr>
            <a:r>
              <a:rPr lang="en-US" sz="2800"/>
              <a:t>avoid randomization</a:t>
            </a:r>
            <a:endParaRPr/>
          </a:p>
          <a:p>
            <a:pPr indent="-342900" lvl="0" marL="342900" rtl="0" algn="l">
              <a:lnSpc>
                <a:spcPct val="90000"/>
              </a:lnSpc>
              <a:spcBef>
                <a:spcPts val="560"/>
              </a:spcBef>
              <a:spcAft>
                <a:spcPts val="0"/>
              </a:spcAft>
              <a:buClr>
                <a:schemeClr val="dk1"/>
              </a:buClr>
              <a:buSzPts val="2800"/>
              <a:buChar char="•"/>
            </a:pPr>
            <a:r>
              <a:rPr lang="en-US" sz="2800"/>
              <a:t>avoid amortization</a:t>
            </a:r>
            <a:endParaRPr/>
          </a:p>
          <a:p>
            <a:pPr indent="-342900" lvl="0" marL="342900" rtl="0" algn="l">
              <a:lnSpc>
                <a:spcPct val="90000"/>
              </a:lnSpc>
              <a:spcBef>
                <a:spcPts val="560"/>
              </a:spcBef>
              <a:spcAft>
                <a:spcPts val="0"/>
              </a:spcAft>
              <a:buClr>
                <a:schemeClr val="dk1"/>
              </a:buClr>
              <a:buSzPts val="2800"/>
              <a:buChar char="•"/>
            </a:pPr>
            <a:r>
              <a:rPr lang="en-US" sz="2800"/>
              <a:t>extra feature e.g. sort is in-place</a:t>
            </a:r>
            <a:endParaRPr/>
          </a:p>
          <a:p>
            <a:pPr indent="-342900" lvl="0" marL="342900" rtl="0" algn="l">
              <a:lnSpc>
                <a:spcPct val="90000"/>
              </a:lnSpc>
              <a:spcBef>
                <a:spcPts val="560"/>
              </a:spcBef>
              <a:spcAft>
                <a:spcPts val="0"/>
              </a:spcAft>
              <a:buClr>
                <a:schemeClr val="dk1"/>
              </a:buClr>
              <a:buSzPts val="2800"/>
              <a:buChar char="•"/>
            </a:pPr>
            <a:r>
              <a:rPr lang="en-US" sz="2800"/>
              <a:t>simplicity; elegance; easier to implement/understand</a:t>
            </a:r>
            <a:endParaRPr/>
          </a:p>
          <a:p>
            <a:pPr indent="-342900" lvl="0" marL="342900" rtl="0" algn="l">
              <a:lnSpc>
                <a:spcPct val="90000"/>
              </a:lnSpc>
              <a:spcBef>
                <a:spcPts val="560"/>
              </a:spcBef>
              <a:spcAft>
                <a:spcPts val="0"/>
              </a:spcAft>
              <a:buClr>
                <a:schemeClr val="dk1"/>
              </a:buClr>
              <a:buSzPts val="2800"/>
              <a:buChar char="•"/>
            </a:pPr>
            <a:r>
              <a:rPr lang="en-US" sz="2800"/>
              <a:t>better constant factors</a:t>
            </a:r>
            <a:endParaRPr/>
          </a:p>
          <a:p>
            <a:pPr indent="0" lvl="0" marL="0" rtl="0" algn="l">
              <a:lnSpc>
                <a:spcPct val="90000"/>
              </a:lnSpc>
              <a:spcBef>
                <a:spcPts val="560"/>
              </a:spcBef>
              <a:spcAft>
                <a:spcPts val="0"/>
              </a:spcAft>
              <a:buClr>
                <a:schemeClr val="dk1"/>
              </a:buClr>
              <a:buSzPts val="2800"/>
              <a:buNone/>
            </a:pPr>
            <a:r>
              <a:rPr lang="en-US" sz="2800"/>
              <a:t>(non-research contexts): goal may be dictated to you</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4. Design</a:t>
            </a:r>
            <a:br>
              <a:rPr lang="en-US" sz="3959"/>
            </a:br>
            <a:r>
              <a:rPr lang="en-US" sz="1620"/>
              <a:t>https://github.com/kevinwortman/advanced-algorithms-slides/blob/master/01-problem-solving.pdf</a:t>
            </a:r>
            <a:endParaRPr/>
          </a:p>
        </p:txBody>
      </p:sp>
      <p:sp>
        <p:nvSpPr>
          <p:cNvPr id="237" name="Google Shape;237;p2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590"/>
              <a:buNone/>
            </a:pPr>
            <a:r>
              <a:rPr lang="en-US" sz="2590"/>
              <a:t>Now, design an algorithm, hopefully achieving your goal.</a:t>
            </a:r>
            <a:endParaRPr/>
          </a:p>
          <a:p>
            <a:pPr indent="0" lvl="0" marL="0" rtl="0" algn="l">
              <a:spcBef>
                <a:spcPts val="1118"/>
              </a:spcBef>
              <a:spcAft>
                <a:spcPts val="0"/>
              </a:spcAft>
              <a:buClr>
                <a:schemeClr val="dk1"/>
              </a:buClr>
              <a:buSzPts val="2590"/>
              <a:buNone/>
            </a:pPr>
            <a:r>
              <a:rPr lang="en-US" sz="2590"/>
              <a:t>Start with verbal discussion; informal sketches; snippets of</a:t>
            </a:r>
            <a:endParaRPr/>
          </a:p>
          <a:p>
            <a:pPr indent="0" lvl="0" marL="0" rtl="0" algn="l">
              <a:spcBef>
                <a:spcPts val="518"/>
              </a:spcBef>
              <a:spcAft>
                <a:spcPts val="0"/>
              </a:spcAft>
              <a:buClr>
                <a:schemeClr val="dk1"/>
              </a:buClr>
              <a:buSzPts val="2590"/>
              <a:buNone/>
            </a:pPr>
            <a:r>
              <a:rPr lang="en-US" sz="2590"/>
              <a:t>pseudocode, prose, equations</a:t>
            </a:r>
            <a:endParaRPr/>
          </a:p>
          <a:p>
            <a:pPr indent="0" lvl="0" marL="0" rtl="0" algn="l">
              <a:spcBef>
                <a:spcPts val="1118"/>
              </a:spcBef>
              <a:spcAft>
                <a:spcPts val="0"/>
              </a:spcAft>
              <a:buClr>
                <a:schemeClr val="dk1"/>
              </a:buClr>
              <a:buSzPts val="2590"/>
              <a:buNone/>
            </a:pPr>
            <a:r>
              <a:rPr lang="en-US" sz="2590"/>
              <a:t>As ideas develop and become more concrete, move to pseudocode.</a:t>
            </a:r>
            <a:endParaRPr/>
          </a:p>
          <a:p>
            <a:pPr indent="0" lvl="0" marL="0" rtl="0" algn="l">
              <a:spcBef>
                <a:spcPts val="1118"/>
              </a:spcBef>
              <a:spcAft>
                <a:spcPts val="0"/>
              </a:spcAft>
              <a:buClr>
                <a:schemeClr val="dk1"/>
              </a:buClr>
              <a:buSzPts val="2590"/>
              <a:buNone/>
            </a:pPr>
            <a:r>
              <a:rPr lang="en-US" sz="2590"/>
              <a:t>Finally write complete, clear pseudocode for the entire algorithm.</a:t>
            </a:r>
            <a:endParaRPr/>
          </a:p>
          <a:p>
            <a:pPr indent="0" lvl="0" marL="0" rtl="0" algn="l">
              <a:spcBef>
                <a:spcPts val="1118"/>
              </a:spcBef>
              <a:spcAft>
                <a:spcPts val="0"/>
              </a:spcAft>
              <a:buClr>
                <a:schemeClr val="dk1"/>
              </a:buClr>
              <a:buSzPts val="2590"/>
              <a:buNone/>
            </a:pPr>
            <a:r>
              <a:rPr lang="en-US" sz="2590"/>
              <a:t>“Devil is in the details:" resist urge to avoid a tricky part, often that is the key to meeting your goal.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5. Inspiration</a:t>
            </a:r>
            <a:br>
              <a:rPr lang="en-US" sz="3959"/>
            </a:br>
            <a:r>
              <a:rPr lang="en-US" sz="1620"/>
              <a:t>https://github.com/kevinwortman/advanced-algorithms-slides/blob/master/01-problem-solving.pdf</a:t>
            </a:r>
            <a:endParaRPr/>
          </a:p>
        </p:txBody>
      </p:sp>
      <p:sp>
        <p:nvSpPr>
          <p:cNvPr id="243" name="Google Shape;243;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lang="en-US" sz="2800"/>
              <a:t>Step 4. Design...</a:t>
            </a:r>
            <a:endParaRPr/>
          </a:p>
          <a:p>
            <a:pPr indent="-514350" lvl="1" marL="914400" rtl="0" algn="l">
              <a:spcBef>
                <a:spcPts val="1080"/>
              </a:spcBef>
              <a:spcAft>
                <a:spcPts val="0"/>
              </a:spcAft>
              <a:buClr>
                <a:schemeClr val="dk1"/>
              </a:buClr>
              <a:buSzPts val="2400"/>
              <a:buFont typeface="Calibri"/>
              <a:buAutoNum type="arabicPeriod"/>
            </a:pPr>
            <a:r>
              <a:rPr lang="en-US" sz="2400"/>
              <a:t>might come naturally, devise an algorithm effortlessly</a:t>
            </a:r>
            <a:endParaRPr sz="2400"/>
          </a:p>
          <a:p>
            <a:pPr indent="-514350" lvl="1" marL="914400" rtl="0" algn="l">
              <a:spcBef>
                <a:spcPts val="1080"/>
              </a:spcBef>
              <a:spcAft>
                <a:spcPts val="0"/>
              </a:spcAft>
              <a:buClr>
                <a:schemeClr val="dk1"/>
              </a:buClr>
              <a:buSzPts val="2400"/>
              <a:buFont typeface="Calibri"/>
              <a:buAutoNum type="arabicPeriod"/>
            </a:pPr>
            <a:r>
              <a:rPr lang="en-US" sz="2400"/>
              <a:t>more likely: not immediately apparent how to proceed; stuck at first</a:t>
            </a:r>
            <a:endParaRPr sz="2400"/>
          </a:p>
          <a:p>
            <a:pPr indent="0" lvl="0" marL="0" rtl="0" algn="l">
              <a:spcBef>
                <a:spcPts val="1160"/>
              </a:spcBef>
              <a:spcAft>
                <a:spcPts val="0"/>
              </a:spcAft>
              <a:buClr>
                <a:schemeClr val="dk1"/>
              </a:buClr>
              <a:buSzPts val="2800"/>
              <a:buNone/>
            </a:pPr>
            <a:r>
              <a:rPr lang="en-US" sz="2800"/>
              <a:t>Inspiration:</a:t>
            </a:r>
            <a:endParaRPr sz="2800"/>
          </a:p>
          <a:p>
            <a:pPr indent="-285750" lvl="1" marL="742950" rtl="0" algn="l">
              <a:spcBef>
                <a:spcPts val="1080"/>
              </a:spcBef>
              <a:spcAft>
                <a:spcPts val="0"/>
              </a:spcAft>
              <a:buClr>
                <a:schemeClr val="dk1"/>
              </a:buClr>
              <a:buSzPts val="2400"/>
              <a:buFont typeface="Noto Sans Symbols"/>
              <a:buChar char="▪"/>
            </a:pPr>
            <a:r>
              <a:rPr lang="en-US" sz="2400"/>
              <a:t>more likely a learned skill</a:t>
            </a:r>
            <a:endParaRPr/>
          </a:p>
          <a:p>
            <a:pPr indent="-285750" lvl="1" marL="742950" rtl="0" algn="l">
              <a:spcBef>
                <a:spcPts val="1080"/>
              </a:spcBef>
              <a:spcAft>
                <a:spcPts val="0"/>
              </a:spcAft>
              <a:buClr>
                <a:schemeClr val="dk1"/>
              </a:buClr>
              <a:buSzPts val="2400"/>
              <a:buFont typeface="Noto Sans Symbols"/>
              <a:buChar char="▪"/>
            </a:pPr>
            <a:r>
              <a:rPr lang="en-US" sz="2400"/>
              <a:t>requires practice, effort, experience</a:t>
            </a:r>
            <a:endParaRPr/>
          </a:p>
          <a:p>
            <a:pPr indent="-285750" lvl="1" marL="742950" rtl="0" algn="l">
              <a:spcBef>
                <a:spcPts val="1080"/>
              </a:spcBef>
              <a:spcAft>
                <a:spcPts val="0"/>
              </a:spcAft>
              <a:buClr>
                <a:schemeClr val="dk1"/>
              </a:buClr>
              <a:buSzPts val="2400"/>
              <a:buFont typeface="Noto Sans Symbols"/>
              <a:buChar char="▪"/>
            </a:pPr>
            <a:r>
              <a:rPr lang="en-US" sz="2400"/>
              <a:t>point of class exercises</a:t>
            </a:r>
            <a:endParaRPr/>
          </a:p>
          <a:p>
            <a:pPr indent="-285750" lvl="1" marL="742950" rtl="0" algn="l">
              <a:spcBef>
                <a:spcPts val="1080"/>
              </a:spcBef>
              <a:spcAft>
                <a:spcPts val="0"/>
              </a:spcAft>
              <a:buClr>
                <a:schemeClr val="dk1"/>
              </a:buClr>
              <a:buSzPts val="2400"/>
              <a:buFont typeface="Noto Sans Symbols"/>
              <a:buChar char="▪"/>
            </a:pPr>
            <a:r>
              <a:rPr lang="en-US" sz="2400"/>
              <a:t>why algorithm design is an in-demand skill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Sources of Inspiration: algorithm design patterns</a:t>
            </a:r>
            <a:endParaRPr sz="3959"/>
          </a:p>
        </p:txBody>
      </p:sp>
      <p:sp>
        <p:nvSpPr>
          <p:cNvPr id="249" name="Google Shape;249;p26"/>
          <p:cNvSpPr txBox="1"/>
          <p:nvPr>
            <p:ph idx="1" type="body"/>
          </p:nvPr>
        </p:nvSpPr>
        <p:spPr>
          <a:xfrm>
            <a:off x="457200" y="1600200"/>
            <a:ext cx="8229600" cy="50292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960"/>
              <a:buNone/>
            </a:pPr>
            <a:r>
              <a:rPr lang="en-US" sz="2960"/>
              <a:t>Patterns taught in CPSC 335:</a:t>
            </a:r>
            <a:endParaRPr/>
          </a:p>
          <a:p>
            <a:pPr indent="-285750" lvl="1" marL="742950" rtl="0" algn="l">
              <a:lnSpc>
                <a:spcPct val="80000"/>
              </a:lnSpc>
              <a:spcBef>
                <a:spcPts val="518"/>
              </a:spcBef>
              <a:spcAft>
                <a:spcPts val="0"/>
              </a:spcAft>
              <a:buClr>
                <a:schemeClr val="dk1"/>
              </a:buClr>
              <a:buSzPts val="2590"/>
              <a:buChar char="–"/>
            </a:pPr>
            <a:r>
              <a:rPr lang="en-US" sz="2590"/>
              <a:t>greedy</a:t>
            </a:r>
            <a:endParaRPr/>
          </a:p>
          <a:p>
            <a:pPr indent="-285750" lvl="1" marL="742950" rtl="0" algn="l">
              <a:lnSpc>
                <a:spcPct val="80000"/>
              </a:lnSpc>
              <a:spcBef>
                <a:spcPts val="518"/>
              </a:spcBef>
              <a:spcAft>
                <a:spcPts val="0"/>
              </a:spcAft>
              <a:buClr>
                <a:schemeClr val="dk1"/>
              </a:buClr>
              <a:buSzPts val="2590"/>
              <a:buChar char="–"/>
            </a:pPr>
            <a:r>
              <a:rPr lang="en-US" sz="2590"/>
              <a:t>divide-and-conquer</a:t>
            </a:r>
            <a:endParaRPr sz="2590"/>
          </a:p>
          <a:p>
            <a:pPr indent="-285750" lvl="1" marL="742950" rtl="0" algn="l">
              <a:lnSpc>
                <a:spcPct val="80000"/>
              </a:lnSpc>
              <a:spcBef>
                <a:spcPts val="518"/>
              </a:spcBef>
              <a:spcAft>
                <a:spcPts val="0"/>
              </a:spcAft>
              <a:buClr>
                <a:schemeClr val="dk1"/>
              </a:buClr>
              <a:buSzPts val="2590"/>
              <a:buChar char="–"/>
            </a:pPr>
            <a:r>
              <a:rPr lang="en-US" sz="2590"/>
              <a:t>randomization</a:t>
            </a:r>
            <a:endParaRPr sz="2590"/>
          </a:p>
          <a:p>
            <a:pPr indent="-285750" lvl="1" marL="742950" rtl="0" algn="l">
              <a:lnSpc>
                <a:spcPct val="80000"/>
              </a:lnSpc>
              <a:spcBef>
                <a:spcPts val="518"/>
              </a:spcBef>
              <a:spcAft>
                <a:spcPts val="0"/>
              </a:spcAft>
              <a:buClr>
                <a:schemeClr val="dk1"/>
              </a:buClr>
              <a:buSzPts val="2590"/>
              <a:buChar char="–"/>
            </a:pPr>
            <a:r>
              <a:rPr lang="en-US" sz="2590"/>
              <a:t>reduction to another algorithm (sorting) or data structure (hash table, search tree, heap, etc.)</a:t>
            </a:r>
            <a:endParaRPr/>
          </a:p>
          <a:p>
            <a:pPr indent="-285750" lvl="1" marL="742950" rtl="0" algn="l">
              <a:lnSpc>
                <a:spcPct val="80000"/>
              </a:lnSpc>
              <a:spcBef>
                <a:spcPts val="518"/>
              </a:spcBef>
              <a:spcAft>
                <a:spcPts val="0"/>
              </a:spcAft>
              <a:buClr>
                <a:schemeClr val="dk1"/>
              </a:buClr>
              <a:buSzPts val="2590"/>
              <a:buChar char="–"/>
            </a:pPr>
            <a:r>
              <a:rPr lang="en-US" sz="2590"/>
              <a:t>dynamic programming</a:t>
            </a:r>
            <a:endParaRPr/>
          </a:p>
          <a:p>
            <a:pPr indent="0" lvl="0" marL="0" rtl="0" algn="l">
              <a:lnSpc>
                <a:spcPct val="80000"/>
              </a:lnSpc>
              <a:spcBef>
                <a:spcPts val="592"/>
              </a:spcBef>
              <a:spcAft>
                <a:spcPts val="0"/>
              </a:spcAft>
              <a:buClr>
                <a:schemeClr val="dk1"/>
              </a:buClr>
              <a:buSzPts val="2960"/>
              <a:buNone/>
            </a:pPr>
            <a:r>
              <a:rPr lang="en-US" sz="2960"/>
              <a:t>Run through the list; can you think of how to use any of these patterns to solve the problem at hand?</a:t>
            </a:r>
            <a:endParaRPr/>
          </a:p>
          <a:p>
            <a:pPr indent="0" lvl="0" marL="0" rtl="0" algn="l">
              <a:lnSpc>
                <a:spcPct val="80000"/>
              </a:lnSpc>
              <a:spcBef>
                <a:spcPts val="592"/>
              </a:spcBef>
              <a:spcAft>
                <a:spcPts val="0"/>
              </a:spcAft>
              <a:buClr>
                <a:schemeClr val="dk1"/>
              </a:buClr>
              <a:buSzPts val="2960"/>
              <a:buNone/>
            </a:pPr>
            <a:r>
              <a:t/>
            </a:r>
            <a:endParaRPr sz="2960"/>
          </a:p>
          <a:p>
            <a:pPr indent="0" lvl="0" marL="0" rtl="0" algn="l">
              <a:lnSpc>
                <a:spcPct val="80000"/>
              </a:lnSpc>
              <a:spcBef>
                <a:spcPts val="592"/>
              </a:spcBef>
              <a:spcAft>
                <a:spcPts val="0"/>
              </a:spcAft>
              <a:buClr>
                <a:schemeClr val="dk1"/>
              </a:buClr>
              <a:buSzPts val="2960"/>
              <a:buNone/>
            </a:pPr>
            <a:r>
              <a:rPr lang="en-US" sz="2960"/>
              <a:t>If a pattern doesn't seem to work, why is that? Might give a hint about what would work instead.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ph type="title"/>
          </p:nvPr>
        </p:nvSpPr>
        <p:spPr>
          <a:xfrm>
            <a:off x="152400" y="274638"/>
            <a:ext cx="88392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Sources of Inspiration: Identify Bottleneck</a:t>
            </a:r>
            <a:endParaRPr/>
          </a:p>
        </p:txBody>
      </p:sp>
      <p:sp>
        <p:nvSpPr>
          <p:cNvPr id="255" name="Google Shape;255;p2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480"/>
              <a:buNone/>
            </a:pPr>
            <a:r>
              <a:rPr lang="en-US" sz="2480"/>
              <a:t>Review the analysis of your baseline algorithm (either from the literature, or what you just devised).</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en-US" sz="2480"/>
              <a:t>Identify the dominating term in the efficiency analysis.</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en-US" sz="2480"/>
              <a:t>Trace that term backwards to a part of the baseline algorithm; probably a particular loop or data structure operation.</a:t>
            </a:r>
            <a:endParaRPr/>
          </a:p>
          <a:p>
            <a:pPr indent="0" lvl="0" marL="0" rtl="0" algn="l">
              <a:lnSpc>
                <a:spcPct val="80000"/>
              </a:lnSpc>
              <a:spcBef>
                <a:spcPts val="496"/>
              </a:spcBef>
              <a:spcAft>
                <a:spcPts val="0"/>
              </a:spcAft>
              <a:buClr>
                <a:schemeClr val="dk1"/>
              </a:buClr>
              <a:buSzPts val="2480"/>
              <a:buNone/>
            </a:pPr>
            <a:r>
              <a:t/>
            </a:r>
            <a:endParaRPr sz="2480"/>
          </a:p>
          <a:p>
            <a:pPr indent="0" lvl="0" marL="0" rtl="0" algn="l">
              <a:lnSpc>
                <a:spcPct val="80000"/>
              </a:lnSpc>
              <a:spcBef>
                <a:spcPts val="496"/>
              </a:spcBef>
              <a:spcAft>
                <a:spcPts val="0"/>
              </a:spcAft>
              <a:buClr>
                <a:schemeClr val="dk1"/>
              </a:buClr>
              <a:buSzPts val="2480"/>
              <a:buNone/>
            </a:pPr>
            <a:r>
              <a:rPr lang="en-US" sz="2480"/>
              <a:t>How can we do less work there?</a:t>
            </a:r>
            <a:endParaRPr/>
          </a:p>
          <a:p>
            <a:pPr indent="-342900" lvl="0" marL="342900" rtl="0" algn="l">
              <a:lnSpc>
                <a:spcPct val="80000"/>
              </a:lnSpc>
              <a:spcBef>
                <a:spcPts val="496"/>
              </a:spcBef>
              <a:spcAft>
                <a:spcPts val="0"/>
              </a:spcAft>
              <a:buClr>
                <a:schemeClr val="dk1"/>
              </a:buClr>
              <a:buSzPts val="2480"/>
              <a:buFont typeface="Noto Sans Symbols"/>
              <a:buChar char="✔"/>
            </a:pPr>
            <a:r>
              <a:rPr lang="en-US" sz="2480"/>
              <a:t>preprocessing (ex. maximum subarray)</a:t>
            </a:r>
            <a:endParaRPr/>
          </a:p>
          <a:p>
            <a:pPr indent="-342900" lvl="0" marL="342900" rtl="0" algn="l">
              <a:lnSpc>
                <a:spcPct val="80000"/>
              </a:lnSpc>
              <a:spcBef>
                <a:spcPts val="496"/>
              </a:spcBef>
              <a:spcAft>
                <a:spcPts val="0"/>
              </a:spcAft>
              <a:buClr>
                <a:schemeClr val="dk1"/>
              </a:buClr>
              <a:buSzPts val="2480"/>
              <a:buFont typeface="Noto Sans Symbols"/>
              <a:buChar char="✔"/>
            </a:pPr>
            <a:r>
              <a:rPr lang="en-US" sz="2480"/>
              <a:t>use an appropriate data structure (ex. heap sort)</a:t>
            </a:r>
            <a:endParaRPr/>
          </a:p>
          <a:p>
            <a:pPr indent="-342900" lvl="0" marL="342900" rtl="0" algn="l">
              <a:lnSpc>
                <a:spcPct val="80000"/>
              </a:lnSpc>
              <a:spcBef>
                <a:spcPts val="496"/>
              </a:spcBef>
              <a:spcAft>
                <a:spcPts val="0"/>
              </a:spcAft>
              <a:buClr>
                <a:schemeClr val="dk1"/>
              </a:buClr>
              <a:buSzPts val="2480"/>
              <a:buFont typeface="Noto Sans Symbols"/>
              <a:buChar char="✔"/>
            </a:pPr>
            <a:r>
              <a:rPr lang="en-US" sz="2480"/>
              <a:t>reuse work instead of repeating work (ex. Dijkstra's alg.)</a:t>
            </a:r>
            <a:endParaRPr/>
          </a:p>
          <a:p>
            <a:pPr indent="-342900" lvl="0" marL="342900" rtl="0" algn="l">
              <a:lnSpc>
                <a:spcPct val="80000"/>
              </a:lnSpc>
              <a:spcBef>
                <a:spcPts val="496"/>
              </a:spcBef>
              <a:spcAft>
                <a:spcPts val="0"/>
              </a:spcAft>
              <a:buClr>
                <a:schemeClr val="dk1"/>
              </a:buClr>
              <a:buSzPts val="2480"/>
              <a:buFont typeface="Noto Sans Symbols"/>
              <a:buChar char="✔"/>
            </a:pPr>
            <a:r>
              <a:rPr lang="en-US" sz="2480"/>
              <a:t>dynamic programming</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ph type="title"/>
          </p:nvPr>
        </p:nvSpPr>
        <p:spPr>
          <a:xfrm>
            <a:off x="152400" y="274638"/>
            <a:ext cx="85344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Sources of Inspiration: Other Algorithms</a:t>
            </a:r>
            <a:endParaRPr/>
          </a:p>
        </p:txBody>
      </p:sp>
      <p:sp>
        <p:nvSpPr>
          <p:cNvPr id="261" name="Google Shape;261;p28"/>
          <p:cNvSpPr txBox="1"/>
          <p:nvPr>
            <p:ph idx="1" type="body"/>
          </p:nvPr>
        </p:nvSpPr>
        <p:spPr>
          <a:xfrm>
            <a:off x="457200" y="1417638"/>
            <a:ext cx="8229600" cy="4983162"/>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240"/>
              <a:buNone/>
            </a:pPr>
            <a:r>
              <a:rPr lang="en-US" sz="2240"/>
              <a:t>One reason we study specific algorithms in detail is to learn about clever “tricks" other designers have used, that we might be able to use in novel circumstances.</a:t>
            </a:r>
            <a:endParaRPr/>
          </a:p>
          <a:p>
            <a:pPr indent="0" lvl="0" marL="0" rtl="0" algn="l">
              <a:lnSpc>
                <a:spcPct val="80000"/>
              </a:lnSpc>
              <a:spcBef>
                <a:spcPts val="448"/>
              </a:spcBef>
              <a:spcAft>
                <a:spcPts val="0"/>
              </a:spcAft>
              <a:buClr>
                <a:schemeClr val="dk1"/>
              </a:buClr>
              <a:buSzPts val="2240"/>
              <a:buNone/>
            </a:pPr>
            <a:r>
              <a:t/>
            </a:r>
            <a:endParaRPr sz="2240"/>
          </a:p>
          <a:p>
            <a:pPr indent="0" lvl="0" marL="0" rtl="0" algn="l">
              <a:lnSpc>
                <a:spcPct val="80000"/>
              </a:lnSpc>
              <a:spcBef>
                <a:spcPts val="448"/>
              </a:spcBef>
              <a:spcAft>
                <a:spcPts val="0"/>
              </a:spcAft>
              <a:buClr>
                <a:schemeClr val="dk1"/>
              </a:buClr>
              <a:buSzPts val="2240"/>
              <a:buNone/>
            </a:pPr>
            <a:r>
              <a:rPr lang="en-US" sz="2240"/>
              <a:t>Examples:</a:t>
            </a:r>
            <a:endParaRPr sz="2240"/>
          </a:p>
          <a:p>
            <a:pPr indent="-342900" lvl="0" marL="342900" rtl="0" algn="l">
              <a:lnSpc>
                <a:spcPct val="80000"/>
              </a:lnSpc>
              <a:spcBef>
                <a:spcPts val="448"/>
              </a:spcBef>
              <a:spcAft>
                <a:spcPts val="0"/>
              </a:spcAft>
              <a:buClr>
                <a:schemeClr val="dk1"/>
              </a:buClr>
              <a:buSzPts val="2240"/>
              <a:buChar char="•"/>
            </a:pPr>
            <a:r>
              <a:rPr lang="en-US" sz="2240"/>
              <a:t>define invariants to keep yourself organized (selection sort)</a:t>
            </a:r>
            <a:endParaRPr/>
          </a:p>
          <a:p>
            <a:pPr indent="-342900" lvl="0" marL="342900" rtl="0" algn="l">
              <a:lnSpc>
                <a:spcPct val="80000"/>
              </a:lnSpc>
              <a:spcBef>
                <a:spcPts val="448"/>
              </a:spcBef>
              <a:spcAft>
                <a:spcPts val="0"/>
              </a:spcAft>
              <a:buClr>
                <a:schemeClr val="dk1"/>
              </a:buClr>
              <a:buSzPts val="2240"/>
              <a:buChar char="•"/>
            </a:pPr>
            <a:r>
              <a:rPr lang="en-US" sz="2240"/>
              <a:t>break down problem into simpler phases (heap sort)</a:t>
            </a:r>
            <a:endParaRPr/>
          </a:p>
          <a:p>
            <a:pPr indent="-342900" lvl="0" marL="342900" rtl="0" algn="l">
              <a:lnSpc>
                <a:spcPct val="80000"/>
              </a:lnSpc>
              <a:spcBef>
                <a:spcPts val="448"/>
              </a:spcBef>
              <a:spcAft>
                <a:spcPts val="0"/>
              </a:spcAft>
              <a:buClr>
                <a:schemeClr val="dk1"/>
              </a:buClr>
              <a:buSzPts val="2240"/>
              <a:buChar char="•"/>
            </a:pPr>
            <a:r>
              <a:rPr lang="en-US" sz="2240"/>
              <a:t>use pointers so you can change many paths w/ one assignment; redirection (search trees)</a:t>
            </a:r>
            <a:endParaRPr/>
          </a:p>
          <a:p>
            <a:pPr indent="-342900" lvl="0" marL="342900" rtl="0" algn="l">
              <a:lnSpc>
                <a:spcPct val="80000"/>
              </a:lnSpc>
              <a:spcBef>
                <a:spcPts val="448"/>
              </a:spcBef>
              <a:spcAft>
                <a:spcPts val="0"/>
              </a:spcAft>
              <a:buClr>
                <a:schemeClr val="dk1"/>
              </a:buClr>
              <a:buSzPts val="2240"/>
              <a:buChar char="•"/>
            </a:pPr>
            <a:r>
              <a:rPr lang="en-US" sz="2240"/>
              <a:t>use an array instead of pointers (heapsort, open addressing)</a:t>
            </a:r>
            <a:endParaRPr/>
          </a:p>
          <a:p>
            <a:pPr indent="-342900" lvl="0" marL="342900" rtl="0" algn="l">
              <a:lnSpc>
                <a:spcPct val="80000"/>
              </a:lnSpc>
              <a:spcBef>
                <a:spcPts val="448"/>
              </a:spcBef>
              <a:spcAft>
                <a:spcPts val="0"/>
              </a:spcAft>
              <a:buClr>
                <a:schemeClr val="dk1"/>
              </a:buClr>
              <a:buSzPts val="2240"/>
              <a:buChar char="•"/>
            </a:pPr>
            <a:r>
              <a:rPr lang="en-US" sz="2240"/>
              <a:t>master theorem insights to refactor work out of dominating term (selection)</a:t>
            </a:r>
            <a:endParaRPr/>
          </a:p>
          <a:p>
            <a:pPr indent="-342900" lvl="0" marL="342900" rtl="0" algn="l">
              <a:lnSpc>
                <a:spcPct val="80000"/>
              </a:lnSpc>
              <a:spcBef>
                <a:spcPts val="448"/>
              </a:spcBef>
              <a:spcAft>
                <a:spcPts val="0"/>
              </a:spcAft>
              <a:buClr>
                <a:schemeClr val="dk1"/>
              </a:buClr>
              <a:buSzPts val="2240"/>
              <a:buChar char="•"/>
            </a:pPr>
            <a:r>
              <a:rPr lang="en-US" sz="2240"/>
              <a:t>when almost all candidate solutions are clearly right/wrong,</a:t>
            </a:r>
            <a:endParaRPr/>
          </a:p>
          <a:p>
            <a:pPr indent="-342900" lvl="0" marL="342900" rtl="0" algn="l">
              <a:lnSpc>
                <a:spcPct val="80000"/>
              </a:lnSpc>
              <a:spcBef>
                <a:spcPts val="448"/>
              </a:spcBef>
              <a:spcAft>
                <a:spcPts val="0"/>
              </a:spcAft>
              <a:buClr>
                <a:schemeClr val="dk1"/>
              </a:buClr>
              <a:buSzPts val="2240"/>
              <a:buChar char="•"/>
            </a:pPr>
            <a:r>
              <a:rPr lang="en-US" sz="2240"/>
              <a:t>randomize (quicksort, universal hashing)</a:t>
            </a:r>
            <a:endParaRPr/>
          </a:p>
          <a:p>
            <a:pPr indent="-342900" lvl="0" marL="342900" rtl="0" algn="l">
              <a:lnSpc>
                <a:spcPct val="80000"/>
              </a:lnSpc>
              <a:spcBef>
                <a:spcPts val="448"/>
              </a:spcBef>
              <a:spcAft>
                <a:spcPts val="0"/>
              </a:spcAft>
              <a:buClr>
                <a:schemeClr val="dk1"/>
              </a:buClr>
              <a:buSzPts val="2240"/>
              <a:buChar char="•"/>
            </a:pPr>
            <a:r>
              <a:rPr lang="en-US" sz="2240"/>
              <a:t>compute word-at-a-time (hashing, radix sort)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ph type="title"/>
          </p:nvPr>
        </p:nvSpPr>
        <p:spPr>
          <a:xfrm>
            <a:off x="228600" y="274638"/>
            <a:ext cx="86868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959"/>
              <a:buFont typeface="Calibri"/>
              <a:buNone/>
            </a:pPr>
            <a:r>
              <a:rPr lang="en-US" sz="3959"/>
              <a:t>6. Analyze</a:t>
            </a:r>
            <a:br>
              <a:rPr lang="en-US" sz="3959"/>
            </a:br>
            <a:r>
              <a:rPr lang="en-US" sz="1620"/>
              <a:t>https://github.com/kevinwortman/advanced-algorithms-slides/blob/master/01-problem-solving.pdf</a:t>
            </a:r>
            <a:endParaRPr/>
          </a:p>
        </p:txBody>
      </p:sp>
      <p:sp>
        <p:nvSpPr>
          <p:cNvPr id="267" name="Google Shape;267;p2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Clr>
                <a:schemeClr val="dk1"/>
              </a:buClr>
              <a:buSzPts val="2380"/>
              <a:buNone/>
            </a:pPr>
            <a:r>
              <a:rPr lang="en-US" sz="2380"/>
              <a:t>Finally analyze your algorithm.</a:t>
            </a:r>
            <a:endParaRPr/>
          </a:p>
          <a:p>
            <a:pPr indent="0" lvl="0" marL="0" rtl="0" algn="l">
              <a:lnSpc>
                <a:spcPct val="80000"/>
              </a:lnSpc>
              <a:spcBef>
                <a:spcPts val="1076"/>
              </a:spcBef>
              <a:spcAft>
                <a:spcPts val="0"/>
              </a:spcAft>
              <a:buClr>
                <a:schemeClr val="dk1"/>
              </a:buClr>
              <a:buSzPts val="2380"/>
              <a:buNone/>
            </a:pPr>
            <a:r>
              <a:t/>
            </a:r>
            <a:endParaRPr sz="2380"/>
          </a:p>
          <a:p>
            <a:pPr indent="0" lvl="0" marL="0" rtl="0" algn="l">
              <a:lnSpc>
                <a:spcPct val="80000"/>
              </a:lnSpc>
              <a:spcBef>
                <a:spcPts val="1076"/>
              </a:spcBef>
              <a:spcAft>
                <a:spcPts val="0"/>
              </a:spcAft>
              <a:buClr>
                <a:schemeClr val="dk1"/>
              </a:buClr>
              <a:buSzPts val="2380"/>
              <a:buNone/>
            </a:pPr>
            <a:r>
              <a:rPr lang="en-US" sz="2380"/>
              <a:t>Does it meet your goal? (time efficiency, space efficiency,</a:t>
            </a:r>
            <a:endParaRPr/>
          </a:p>
          <a:p>
            <a:pPr indent="0" lvl="0" marL="0" rtl="0" algn="l">
              <a:lnSpc>
                <a:spcPct val="80000"/>
              </a:lnSpc>
              <a:spcBef>
                <a:spcPts val="1076"/>
              </a:spcBef>
              <a:spcAft>
                <a:spcPts val="0"/>
              </a:spcAft>
              <a:buClr>
                <a:schemeClr val="dk1"/>
              </a:buClr>
              <a:buSzPts val="2380"/>
              <a:buNone/>
            </a:pPr>
            <a:r>
              <a:rPr lang="en-US" sz="2380"/>
              <a:t>randomization, etc.)</a:t>
            </a:r>
            <a:endParaRPr/>
          </a:p>
          <a:p>
            <a:pPr indent="0" lvl="0" marL="0" rtl="0" algn="l">
              <a:lnSpc>
                <a:spcPct val="80000"/>
              </a:lnSpc>
              <a:spcBef>
                <a:spcPts val="1076"/>
              </a:spcBef>
              <a:spcAft>
                <a:spcPts val="0"/>
              </a:spcAft>
              <a:buClr>
                <a:schemeClr val="dk1"/>
              </a:buClr>
              <a:buSzPts val="2380"/>
              <a:buNone/>
            </a:pPr>
            <a:r>
              <a:t/>
            </a:r>
            <a:endParaRPr sz="2380"/>
          </a:p>
          <a:p>
            <a:pPr indent="0" lvl="0" marL="0" rtl="0" algn="l">
              <a:lnSpc>
                <a:spcPct val="80000"/>
              </a:lnSpc>
              <a:spcBef>
                <a:spcPts val="1076"/>
              </a:spcBef>
              <a:spcAft>
                <a:spcPts val="0"/>
              </a:spcAft>
              <a:buClr>
                <a:schemeClr val="dk1"/>
              </a:buClr>
              <a:buSzPts val="2380"/>
              <a:buNone/>
            </a:pPr>
            <a:r>
              <a:rPr lang="en-US" sz="2380"/>
              <a:t>If yes, obviously done.</a:t>
            </a:r>
            <a:endParaRPr/>
          </a:p>
          <a:p>
            <a:pPr indent="0" lvl="0" marL="0" rtl="0" algn="l">
              <a:lnSpc>
                <a:spcPct val="80000"/>
              </a:lnSpc>
              <a:spcBef>
                <a:spcPts val="1076"/>
              </a:spcBef>
              <a:spcAft>
                <a:spcPts val="0"/>
              </a:spcAft>
              <a:buClr>
                <a:schemeClr val="dk1"/>
              </a:buClr>
              <a:buSzPts val="2380"/>
              <a:buNone/>
            </a:pPr>
            <a:r>
              <a:t/>
            </a:r>
            <a:endParaRPr sz="2380"/>
          </a:p>
          <a:p>
            <a:pPr indent="0" lvl="0" marL="0" rtl="0" algn="l">
              <a:lnSpc>
                <a:spcPct val="80000"/>
              </a:lnSpc>
              <a:spcBef>
                <a:spcPts val="1076"/>
              </a:spcBef>
              <a:spcAft>
                <a:spcPts val="0"/>
              </a:spcAft>
              <a:buClr>
                <a:schemeClr val="dk1"/>
              </a:buClr>
              <a:buSzPts val="2380"/>
              <a:buNone/>
            </a:pPr>
            <a:r>
              <a:rPr lang="en-US" sz="2380"/>
              <a:t>If not,</a:t>
            </a:r>
            <a:endParaRPr/>
          </a:p>
          <a:p>
            <a:pPr indent="-342900" lvl="0" marL="342900" rtl="0" algn="l">
              <a:lnSpc>
                <a:spcPct val="80000"/>
              </a:lnSpc>
              <a:spcBef>
                <a:spcPts val="1076"/>
              </a:spcBef>
              <a:spcAft>
                <a:spcPts val="0"/>
              </a:spcAft>
              <a:buClr>
                <a:schemeClr val="dk1"/>
              </a:buClr>
              <a:buSzPts val="2380"/>
              <a:buChar char="•"/>
            </a:pPr>
            <a:r>
              <a:rPr lang="en-US" sz="2380"/>
              <a:t>Is your algorithm still an improvement over your baseline?</a:t>
            </a:r>
            <a:endParaRPr/>
          </a:p>
          <a:p>
            <a:pPr indent="-342900" lvl="0" marL="342900" rtl="0" algn="l">
              <a:lnSpc>
                <a:spcPct val="80000"/>
              </a:lnSpc>
              <a:spcBef>
                <a:spcPts val="1076"/>
              </a:spcBef>
              <a:spcAft>
                <a:spcPts val="0"/>
              </a:spcAft>
              <a:buClr>
                <a:schemeClr val="dk1"/>
              </a:buClr>
              <a:buSzPts val="2380"/>
              <a:buChar char="•"/>
            </a:pPr>
            <a:r>
              <a:rPr lang="en-US" sz="2380"/>
              <a:t>Is more effort justified? (Pareto principle.)</a:t>
            </a:r>
            <a:endParaRPr/>
          </a:p>
          <a:p>
            <a:pPr indent="-342900" lvl="0" marL="342900" rtl="0" algn="l">
              <a:lnSpc>
                <a:spcPct val="80000"/>
              </a:lnSpc>
              <a:spcBef>
                <a:spcPts val="1076"/>
              </a:spcBef>
              <a:spcAft>
                <a:spcPts val="0"/>
              </a:spcAft>
              <a:buClr>
                <a:schemeClr val="dk1"/>
              </a:buClr>
              <a:buSzPts val="2380"/>
              <a:buChar char="•"/>
            </a:pPr>
            <a:r>
              <a:rPr lang="en-US" sz="2380"/>
              <a:t>If yes,  go back to prior steps.</a:t>
            </a:r>
            <a:endParaRPr sz="204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117efb69384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Categories</a:t>
            </a:r>
            <a:endParaRPr/>
          </a:p>
        </p:txBody>
      </p:sp>
      <p:sp>
        <p:nvSpPr>
          <p:cNvPr id="101" name="Google Shape;101;g117efb69384_0_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All the computational problems discussed in this course fit into the definition, but in real-world they are stated as questions or tasks, not functions</a:t>
            </a:r>
            <a:endParaRPr/>
          </a:p>
          <a:p>
            <a:pPr indent="-342900" lvl="0" marL="342900" rtl="0" algn="l">
              <a:spcBef>
                <a:spcPts val="592"/>
              </a:spcBef>
              <a:spcAft>
                <a:spcPts val="0"/>
              </a:spcAft>
              <a:buClr>
                <a:schemeClr val="dk1"/>
              </a:buClr>
              <a:buSzPct val="100000"/>
              <a:buChar char="•"/>
            </a:pPr>
            <a:r>
              <a:rPr lang="en-US"/>
              <a:t>Based on their task, we divide them into:</a:t>
            </a:r>
            <a:endParaRPr/>
          </a:p>
          <a:p>
            <a:pPr indent="-285750" lvl="1" marL="742950" rtl="0" algn="l">
              <a:spcBef>
                <a:spcPts val="518"/>
              </a:spcBef>
              <a:spcAft>
                <a:spcPts val="0"/>
              </a:spcAft>
              <a:buClr>
                <a:schemeClr val="dk1"/>
              </a:buClr>
              <a:buSzPct val="100000"/>
              <a:buChar char="–"/>
            </a:pPr>
            <a:r>
              <a:rPr lang="en-US"/>
              <a:t>Function problems</a:t>
            </a:r>
            <a:endParaRPr/>
          </a:p>
          <a:p>
            <a:pPr indent="-285750" lvl="1" marL="742950" rtl="0" algn="l">
              <a:spcBef>
                <a:spcPts val="518"/>
              </a:spcBef>
              <a:spcAft>
                <a:spcPts val="0"/>
              </a:spcAft>
              <a:buClr>
                <a:schemeClr val="dk1"/>
              </a:buClr>
              <a:buSzPct val="100000"/>
              <a:buChar char="–"/>
            </a:pPr>
            <a:r>
              <a:rPr lang="en-US"/>
              <a:t>Search problems</a:t>
            </a:r>
            <a:endParaRPr/>
          </a:p>
          <a:p>
            <a:pPr indent="-285750" lvl="1" marL="742950" rtl="0" algn="l">
              <a:spcBef>
                <a:spcPts val="518"/>
              </a:spcBef>
              <a:spcAft>
                <a:spcPts val="0"/>
              </a:spcAft>
              <a:buClr>
                <a:schemeClr val="dk1"/>
              </a:buClr>
              <a:buSzPct val="100000"/>
              <a:buChar char="–"/>
            </a:pPr>
            <a:r>
              <a:rPr lang="en-US"/>
              <a:t>Optimization problems</a:t>
            </a:r>
            <a:endParaRPr/>
          </a:p>
          <a:p>
            <a:pPr indent="-285750" lvl="1" marL="742950" rtl="0" algn="l">
              <a:spcBef>
                <a:spcPts val="518"/>
              </a:spcBef>
              <a:spcAft>
                <a:spcPts val="0"/>
              </a:spcAft>
              <a:buClr>
                <a:schemeClr val="dk1"/>
              </a:buClr>
              <a:buSzPct val="100000"/>
              <a:buChar char="–"/>
            </a:pPr>
            <a:r>
              <a:rPr lang="en-US"/>
              <a:t>Threshold problems</a:t>
            </a:r>
            <a:endParaRPr/>
          </a:p>
          <a:p>
            <a:pPr indent="-342900" lvl="0" marL="342900" rtl="0" algn="l">
              <a:spcBef>
                <a:spcPts val="592"/>
              </a:spcBef>
              <a:spcAft>
                <a:spcPts val="0"/>
              </a:spcAft>
              <a:buClr>
                <a:schemeClr val="dk1"/>
              </a:buClr>
              <a:buSzPct val="100000"/>
              <a:buChar char="•"/>
            </a:pPr>
            <a:r>
              <a:rPr lang="en-US"/>
              <a:t>Each computational problem may have an associated </a:t>
            </a:r>
            <a:r>
              <a:rPr i="1" lang="en-US"/>
              <a:t>decision problem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Function Problems</a:t>
            </a:r>
            <a:endParaRPr/>
          </a:p>
        </p:txBody>
      </p:sp>
      <p:sp>
        <p:nvSpPr>
          <p:cNvPr id="107" name="Google Shape;10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A </a:t>
            </a:r>
            <a:r>
              <a:rPr i="1" lang="en-US"/>
              <a:t>function problem </a:t>
            </a:r>
            <a:r>
              <a:rPr lang="en-US"/>
              <a:t>is characterized by a function f(I) that returns a single string as output, where I is the input string, and is defined as follows: </a:t>
            </a:r>
            <a:endParaRPr/>
          </a:p>
          <a:p>
            <a:pPr indent="0" lvl="0" marL="914400" rtl="0" algn="l">
              <a:lnSpc>
                <a:spcPct val="90000"/>
              </a:lnSpc>
              <a:spcBef>
                <a:spcPts val="640"/>
              </a:spcBef>
              <a:spcAft>
                <a:spcPts val="0"/>
              </a:spcAft>
              <a:buClr>
                <a:schemeClr val="dk1"/>
              </a:buClr>
              <a:buSzPts val="3200"/>
              <a:buNone/>
            </a:pPr>
            <a:r>
              <a:rPr i="1" lang="en-US"/>
              <a:t>Given input string I, compute f(I) (or return “no” if f(I) is not defined).</a:t>
            </a:r>
            <a:endParaRPr i="1"/>
          </a:p>
          <a:p>
            <a:pPr indent="-342900" lvl="0" marL="342900" rtl="0" algn="l">
              <a:lnSpc>
                <a:spcPct val="90000"/>
              </a:lnSpc>
              <a:spcBef>
                <a:spcPts val="640"/>
              </a:spcBef>
              <a:spcAft>
                <a:spcPts val="0"/>
              </a:spcAft>
              <a:buClr>
                <a:schemeClr val="dk1"/>
              </a:buClr>
              <a:buSzPts val="3200"/>
              <a:buChar char="•"/>
            </a:pPr>
            <a:r>
              <a:rPr lang="en-US"/>
              <a:t>The output of a </a:t>
            </a:r>
            <a:r>
              <a:rPr i="1" lang="en-US"/>
              <a:t>function problem </a:t>
            </a:r>
            <a:r>
              <a:rPr lang="en-US"/>
              <a:t>is always a singleton string (we consider “no” to be a singleton string, too).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1: Multiplication à la russe</a:t>
            </a:r>
            <a:endParaRPr/>
          </a:p>
        </p:txBody>
      </p:sp>
      <p:sp>
        <p:nvSpPr>
          <p:cNvPr id="113" name="Google Shape;113;p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000"/>
              <a:buChar char="•"/>
            </a:pPr>
            <a:r>
              <a:rPr lang="en-US" sz="2000"/>
              <a:t>Read more on Internet about it, also called “Ethiopian multiplication” or “Peasant multiplication” (</a:t>
            </a:r>
            <a:r>
              <a:rPr lang="en-US" sz="2000" u="sng">
                <a:solidFill>
                  <a:schemeClr val="hlink"/>
                </a:solidFill>
                <a:hlinkClick r:id="rId3"/>
              </a:rPr>
              <a:t>https://en.wikipedia.org/wiki/Ancient_Egyptian_multiplication </a:t>
            </a:r>
            <a:r>
              <a:rPr lang="en-US" sz="2000"/>
              <a:t>, </a:t>
            </a:r>
            <a:r>
              <a:rPr lang="en-US" sz="2000" u="sng">
                <a:solidFill>
                  <a:schemeClr val="hlink"/>
                </a:solidFill>
                <a:hlinkClick r:id="rId4"/>
              </a:rPr>
              <a:t>https://www.wikihow.com/Multiply-Using-the-Russian-Peasant-Method</a:t>
            </a:r>
            <a:r>
              <a:rPr lang="en-US" sz="2000"/>
              <a:t>)</a:t>
            </a:r>
            <a:endParaRPr/>
          </a:p>
          <a:p>
            <a:pPr indent="-342900" lvl="0" marL="342900" rtl="0" algn="l">
              <a:lnSpc>
                <a:spcPct val="80000"/>
              </a:lnSpc>
              <a:spcBef>
                <a:spcPts val="400"/>
              </a:spcBef>
              <a:spcAft>
                <a:spcPts val="0"/>
              </a:spcAft>
              <a:buClr>
                <a:schemeClr val="dk1"/>
              </a:buClr>
              <a:buSzPts val="2000"/>
              <a:buChar char="•"/>
            </a:pPr>
            <a:r>
              <a:rPr lang="en-US" sz="2000"/>
              <a:t>The way most people learn to multiply large numbers looks something like this:</a:t>
            </a:r>
            <a:endParaRPr sz="2000"/>
          </a:p>
          <a:p>
            <a:pPr indent="0" lvl="0" marL="0" rtl="0" algn="l">
              <a:lnSpc>
                <a:spcPct val="80000"/>
              </a:lnSpc>
              <a:spcBef>
                <a:spcPts val="400"/>
              </a:spcBef>
              <a:spcAft>
                <a:spcPts val="0"/>
              </a:spcAft>
              <a:buClr>
                <a:schemeClr val="dk1"/>
              </a:buClr>
              <a:buSzPts val="2000"/>
              <a:buNone/>
            </a:pPr>
            <a:r>
              <a:rPr lang="en-US" sz="2000"/>
              <a:t>     86</a:t>
            </a:r>
            <a:endParaRPr sz="2000"/>
          </a:p>
          <a:p>
            <a:pPr indent="0" lvl="0" marL="0" rtl="0" algn="l">
              <a:lnSpc>
                <a:spcPct val="80000"/>
              </a:lnSpc>
              <a:spcBef>
                <a:spcPts val="400"/>
              </a:spcBef>
              <a:spcAft>
                <a:spcPts val="0"/>
              </a:spcAft>
              <a:buClr>
                <a:schemeClr val="dk1"/>
              </a:buClr>
              <a:buSzPts val="2000"/>
              <a:buNone/>
            </a:pPr>
            <a:r>
              <a:rPr lang="en-US" sz="2000"/>
              <a:t>  x 57</a:t>
            </a:r>
            <a:endParaRPr/>
          </a:p>
          <a:p>
            <a:pPr indent="0" lvl="0" marL="0" rtl="0" algn="l">
              <a:lnSpc>
                <a:spcPct val="80000"/>
              </a:lnSpc>
              <a:spcBef>
                <a:spcPts val="400"/>
              </a:spcBef>
              <a:spcAft>
                <a:spcPts val="0"/>
              </a:spcAft>
              <a:buClr>
                <a:schemeClr val="dk1"/>
              </a:buClr>
              <a:buSzPts val="2000"/>
              <a:buNone/>
            </a:pPr>
            <a:r>
              <a:rPr lang="en-US" sz="2000"/>
              <a:t> ------</a:t>
            </a:r>
            <a:endParaRPr/>
          </a:p>
          <a:p>
            <a:pPr indent="0" lvl="0" marL="0" rtl="0" algn="l">
              <a:lnSpc>
                <a:spcPct val="80000"/>
              </a:lnSpc>
              <a:spcBef>
                <a:spcPts val="400"/>
              </a:spcBef>
              <a:spcAft>
                <a:spcPts val="0"/>
              </a:spcAft>
              <a:buClr>
                <a:schemeClr val="dk1"/>
              </a:buClr>
              <a:buSzPts val="2000"/>
              <a:buNone/>
            </a:pPr>
            <a:r>
              <a:rPr lang="en-US" sz="2000"/>
              <a:t>     602</a:t>
            </a:r>
            <a:endParaRPr sz="2000"/>
          </a:p>
          <a:p>
            <a:pPr indent="0" lvl="0" marL="0" rtl="0" algn="l">
              <a:lnSpc>
                <a:spcPct val="80000"/>
              </a:lnSpc>
              <a:spcBef>
                <a:spcPts val="400"/>
              </a:spcBef>
              <a:spcAft>
                <a:spcPts val="0"/>
              </a:spcAft>
              <a:buClr>
                <a:schemeClr val="dk1"/>
              </a:buClr>
              <a:buSzPts val="2000"/>
              <a:buNone/>
            </a:pPr>
            <a:r>
              <a:rPr lang="en-US" sz="2000"/>
              <a:t>+ 4300</a:t>
            </a:r>
            <a:endParaRPr/>
          </a:p>
          <a:p>
            <a:pPr indent="0" lvl="0" marL="0" rtl="0" algn="l">
              <a:lnSpc>
                <a:spcPct val="80000"/>
              </a:lnSpc>
              <a:spcBef>
                <a:spcPts val="400"/>
              </a:spcBef>
              <a:spcAft>
                <a:spcPts val="0"/>
              </a:spcAft>
              <a:buClr>
                <a:schemeClr val="dk1"/>
              </a:buClr>
              <a:buSzPts val="2000"/>
              <a:buNone/>
            </a:pPr>
            <a:r>
              <a:rPr lang="en-US" sz="2000"/>
              <a:t> ------</a:t>
            </a:r>
            <a:endParaRPr/>
          </a:p>
          <a:p>
            <a:pPr indent="0" lvl="0" marL="0" rtl="0" algn="l">
              <a:lnSpc>
                <a:spcPct val="80000"/>
              </a:lnSpc>
              <a:spcBef>
                <a:spcPts val="400"/>
              </a:spcBef>
              <a:spcAft>
                <a:spcPts val="0"/>
              </a:spcAft>
              <a:buClr>
                <a:schemeClr val="dk1"/>
              </a:buClr>
              <a:buSzPts val="2000"/>
              <a:buNone/>
            </a:pPr>
            <a:r>
              <a:rPr lang="en-US" sz="2000"/>
              <a:t>  4902</a:t>
            </a:r>
            <a:endParaRPr/>
          </a:p>
          <a:p>
            <a:pPr indent="-342900" lvl="0" marL="342900" rtl="0" algn="l">
              <a:lnSpc>
                <a:spcPct val="80000"/>
              </a:lnSpc>
              <a:spcBef>
                <a:spcPts val="400"/>
              </a:spcBef>
              <a:spcAft>
                <a:spcPts val="0"/>
              </a:spcAft>
              <a:buClr>
                <a:schemeClr val="dk1"/>
              </a:buClr>
              <a:buSzPts val="2000"/>
              <a:buChar char="•"/>
            </a:pPr>
            <a:r>
              <a:rPr lang="en-US" sz="2000"/>
              <a:t>This "long multiplication" is quick and relatively simple.</a:t>
            </a:r>
            <a:endParaRPr/>
          </a:p>
          <a:p>
            <a:pPr indent="-342900" lvl="0" marL="342900" rtl="0" algn="l">
              <a:lnSpc>
                <a:spcPct val="80000"/>
              </a:lnSpc>
              <a:spcBef>
                <a:spcPts val="400"/>
              </a:spcBef>
              <a:spcAft>
                <a:spcPts val="0"/>
              </a:spcAft>
              <a:buClr>
                <a:schemeClr val="dk1"/>
              </a:buClr>
              <a:buSzPts val="2000"/>
              <a:buChar char="•"/>
            </a:pPr>
            <a:r>
              <a:rPr lang="en-US" sz="2000"/>
              <a:t>For the Ethiopian / à la russe / Russian peasant algorithm, one does not need multiplication; one only needs to double numbers, cut them in half, and add them up, but it will take longer to get the result.</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it works?</a:t>
            </a:r>
            <a:endParaRPr/>
          </a:p>
        </p:txBody>
      </p:sp>
      <p:sp>
        <p:nvSpPr>
          <p:cNvPr id="119" name="Google Shape;119;p6"/>
          <p:cNvSpPr txBox="1"/>
          <p:nvPr>
            <p:ph idx="1" type="body"/>
          </p:nvPr>
        </p:nvSpPr>
        <p:spPr>
          <a:xfrm>
            <a:off x="304800" y="1295400"/>
            <a:ext cx="8534400" cy="5181600"/>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480"/>
              <a:buChar char="•"/>
            </a:pPr>
            <a:r>
              <a:rPr b="1" lang="en-US" sz="2480" u="sng"/>
              <a:t>Follow the rules</a:t>
            </a:r>
            <a:r>
              <a:rPr lang="en-US" sz="2480"/>
              <a:t>:</a:t>
            </a:r>
            <a:endParaRPr sz="2480"/>
          </a:p>
          <a:p>
            <a:pPr indent="-342900" lvl="0" marL="342900" rtl="0" algn="l">
              <a:lnSpc>
                <a:spcPct val="80000"/>
              </a:lnSpc>
              <a:spcBef>
                <a:spcPts val="496"/>
              </a:spcBef>
              <a:spcAft>
                <a:spcPts val="0"/>
              </a:spcAft>
              <a:buClr>
                <a:schemeClr val="dk1"/>
              </a:buClr>
              <a:buSzPts val="2480"/>
              <a:buChar char="•"/>
            </a:pPr>
            <a:r>
              <a:rPr lang="en-US" sz="2480"/>
              <a:t>Write each number at the head of a column, it does not matter which column; let’s consider that the first number is in the left column and the second number in the right column.</a:t>
            </a:r>
            <a:endParaRPr sz="2480"/>
          </a:p>
          <a:p>
            <a:pPr indent="-342900" lvl="0" marL="342900" rtl="0" algn="l">
              <a:lnSpc>
                <a:spcPct val="80000"/>
              </a:lnSpc>
              <a:spcBef>
                <a:spcPts val="496"/>
              </a:spcBef>
              <a:spcAft>
                <a:spcPts val="0"/>
              </a:spcAft>
              <a:buClr>
                <a:schemeClr val="dk1"/>
              </a:buClr>
              <a:buSzPts val="2480"/>
              <a:buChar char="•"/>
            </a:pPr>
            <a:r>
              <a:rPr lang="en-US" sz="2480"/>
              <a:t>Halve the number in the left column and double the number in the right column as follows:</a:t>
            </a:r>
            <a:endParaRPr sz="2480"/>
          </a:p>
          <a:p>
            <a:pPr indent="-285750" lvl="1" marL="742950" rtl="0" algn="l">
              <a:lnSpc>
                <a:spcPct val="80000"/>
              </a:lnSpc>
              <a:spcBef>
                <a:spcPts val="434"/>
              </a:spcBef>
              <a:spcAft>
                <a:spcPts val="0"/>
              </a:spcAft>
              <a:buClr>
                <a:schemeClr val="dk1"/>
              </a:buClr>
              <a:buSzPts val="2170"/>
              <a:buChar char="–"/>
            </a:pPr>
            <a:r>
              <a:rPr lang="en-US" sz="2170"/>
              <a:t>If the number in the left column is odd, divide it by 2 and drop the remainder.</a:t>
            </a:r>
            <a:endParaRPr/>
          </a:p>
          <a:p>
            <a:pPr indent="-285750" lvl="1" marL="742950" rtl="0" algn="l">
              <a:lnSpc>
                <a:spcPct val="80000"/>
              </a:lnSpc>
              <a:spcBef>
                <a:spcPts val="434"/>
              </a:spcBef>
              <a:spcAft>
                <a:spcPts val="0"/>
              </a:spcAft>
              <a:buClr>
                <a:schemeClr val="dk1"/>
              </a:buClr>
              <a:buSzPts val="2170"/>
              <a:buChar char="–"/>
            </a:pPr>
            <a:r>
              <a:rPr lang="en-US" sz="2170"/>
              <a:t>If the number in the left column is even, cross out that entire row.</a:t>
            </a:r>
            <a:endParaRPr/>
          </a:p>
          <a:p>
            <a:pPr indent="-342900" lvl="0" marL="342900" rtl="0" algn="l">
              <a:lnSpc>
                <a:spcPct val="80000"/>
              </a:lnSpc>
              <a:spcBef>
                <a:spcPts val="496"/>
              </a:spcBef>
              <a:spcAft>
                <a:spcPts val="0"/>
              </a:spcAft>
              <a:buClr>
                <a:schemeClr val="dk1"/>
              </a:buClr>
              <a:buSzPts val="2480"/>
              <a:buChar char="•"/>
            </a:pPr>
            <a:r>
              <a:rPr lang="en-US" sz="2480"/>
              <a:t>Keep halving, doubling, and crossing out rows until the number in the left column is 1.</a:t>
            </a:r>
            <a:endParaRPr/>
          </a:p>
          <a:p>
            <a:pPr indent="-342900" lvl="0" marL="342900" rtl="0" algn="l">
              <a:lnSpc>
                <a:spcPct val="80000"/>
              </a:lnSpc>
              <a:spcBef>
                <a:spcPts val="496"/>
              </a:spcBef>
              <a:spcAft>
                <a:spcPts val="0"/>
              </a:spcAft>
              <a:buClr>
                <a:schemeClr val="dk1"/>
              </a:buClr>
              <a:buSzPts val="2480"/>
              <a:buChar char="•"/>
            </a:pPr>
            <a:r>
              <a:rPr lang="en-US" sz="2480"/>
              <a:t>Add up the remaining (uncrossed) numbers in the right column. </a:t>
            </a:r>
            <a:endParaRPr sz="2480"/>
          </a:p>
          <a:p>
            <a:pPr indent="-342900" lvl="0" marL="342900" rtl="0" algn="l">
              <a:lnSpc>
                <a:spcPct val="80000"/>
              </a:lnSpc>
              <a:spcBef>
                <a:spcPts val="496"/>
              </a:spcBef>
              <a:spcAft>
                <a:spcPts val="0"/>
              </a:spcAft>
              <a:buClr>
                <a:schemeClr val="dk1"/>
              </a:buClr>
              <a:buSzPts val="2480"/>
              <a:buChar char="•"/>
            </a:pPr>
            <a:r>
              <a:rPr lang="en-US" sz="2480"/>
              <a:t>The total is the product of your original numbers.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Why it works?</a:t>
            </a:r>
            <a:endParaRPr/>
          </a:p>
        </p:txBody>
      </p:sp>
      <p:sp>
        <p:nvSpPr>
          <p:cNvPr id="125" name="Google Shape;125;p7"/>
          <p:cNvSpPr txBox="1"/>
          <p:nvPr>
            <p:ph idx="1" type="body"/>
          </p:nvPr>
        </p:nvSpPr>
        <p:spPr>
          <a:xfrm>
            <a:off x="228600" y="2133600"/>
            <a:ext cx="3352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Char char="•"/>
            </a:pPr>
            <a:r>
              <a:rPr lang="en-US" sz="2240"/>
              <a:t>If m is even, then the first row will contain</a:t>
            </a:r>
            <a:endParaRPr/>
          </a:p>
          <a:p>
            <a:pPr indent="0" lvl="0" marL="0" rtl="0" algn="l">
              <a:lnSpc>
                <a:spcPct val="80000"/>
              </a:lnSpc>
              <a:spcBef>
                <a:spcPts val="448"/>
              </a:spcBef>
              <a:spcAft>
                <a:spcPts val="0"/>
              </a:spcAft>
              <a:buClr>
                <a:schemeClr val="dk1"/>
              </a:buClr>
              <a:buSzPts val="2240"/>
              <a:buNone/>
            </a:pPr>
            <a:r>
              <a:rPr lang="en-US" sz="2240"/>
              <a:t>	m	n</a:t>
            </a:r>
            <a:endParaRPr/>
          </a:p>
          <a:p>
            <a:pPr indent="-342900" lvl="0" marL="342900" rtl="0" algn="l">
              <a:lnSpc>
                <a:spcPct val="80000"/>
              </a:lnSpc>
              <a:spcBef>
                <a:spcPts val="448"/>
              </a:spcBef>
              <a:spcAft>
                <a:spcPts val="0"/>
              </a:spcAft>
              <a:buClr>
                <a:schemeClr val="dk1"/>
              </a:buClr>
              <a:buSzPts val="2240"/>
              <a:buChar char="•"/>
            </a:pPr>
            <a:r>
              <a:rPr lang="en-US" sz="2240"/>
              <a:t>And the second row will contain</a:t>
            </a:r>
            <a:endParaRPr/>
          </a:p>
          <a:p>
            <a:pPr indent="0" lvl="0" marL="0" rtl="0" algn="l">
              <a:lnSpc>
                <a:spcPct val="80000"/>
              </a:lnSpc>
              <a:spcBef>
                <a:spcPts val="448"/>
              </a:spcBef>
              <a:spcAft>
                <a:spcPts val="0"/>
              </a:spcAft>
              <a:buClr>
                <a:schemeClr val="dk1"/>
              </a:buClr>
              <a:buSzPts val="2240"/>
              <a:buNone/>
            </a:pPr>
            <a:r>
              <a:rPr lang="en-US" sz="2240"/>
              <a:t>	m/2	2*n</a:t>
            </a:r>
            <a:endParaRPr/>
          </a:p>
          <a:p>
            <a:pPr indent="-342900" lvl="0" marL="342900" rtl="0" algn="l">
              <a:lnSpc>
                <a:spcPct val="80000"/>
              </a:lnSpc>
              <a:spcBef>
                <a:spcPts val="448"/>
              </a:spcBef>
              <a:spcAft>
                <a:spcPts val="0"/>
              </a:spcAft>
              <a:buClr>
                <a:schemeClr val="dk1"/>
              </a:buClr>
              <a:buSzPts val="2240"/>
              <a:buChar char="•"/>
            </a:pPr>
            <a:r>
              <a:rPr lang="en-US" sz="2240"/>
              <a:t>Note that m*n=(m/2)*(2*n).</a:t>
            </a:r>
            <a:endParaRPr/>
          </a:p>
          <a:p>
            <a:pPr indent="-342900" lvl="0" marL="342900" rtl="0" algn="l">
              <a:lnSpc>
                <a:spcPct val="80000"/>
              </a:lnSpc>
              <a:spcBef>
                <a:spcPts val="448"/>
              </a:spcBef>
              <a:spcAft>
                <a:spcPts val="0"/>
              </a:spcAft>
              <a:buClr>
                <a:schemeClr val="dk1"/>
              </a:buClr>
              <a:buSzPts val="2240"/>
              <a:buChar char="•"/>
            </a:pPr>
            <a:r>
              <a:rPr lang="en-US" sz="2240"/>
              <a:t>The first row will be crossed out and the result will be computed based on second (possibly) and the subsequent rows.</a:t>
            </a:r>
            <a:endParaRPr sz="2240"/>
          </a:p>
        </p:txBody>
      </p:sp>
      <p:sp>
        <p:nvSpPr>
          <p:cNvPr id="126" name="Google Shape;126;p7"/>
          <p:cNvSpPr txBox="1"/>
          <p:nvPr/>
        </p:nvSpPr>
        <p:spPr>
          <a:xfrm>
            <a:off x="4581938" y="2133599"/>
            <a:ext cx="4181061"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If m is odd, then the first row will contain</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m		n</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And the second row will contain</a:t>
            </a:r>
            <a:endParaRPr/>
          </a:p>
          <a:p>
            <a:pPr indent="0" lvl="0" marL="0" marR="0" rtl="0" algn="l">
              <a:lnSpc>
                <a:spcPct val="80000"/>
              </a:lnSpc>
              <a:spcBef>
                <a:spcPts val="448"/>
              </a:spcBef>
              <a:spcAft>
                <a:spcPts val="0"/>
              </a:spcAft>
              <a:buClr>
                <a:schemeClr val="dk1"/>
              </a:buClr>
              <a:buSzPts val="2240"/>
              <a:buFont typeface="Arial"/>
              <a:buNone/>
            </a:pPr>
            <a:r>
              <a:rPr b="0" i="0" lang="en-US" sz="2240" u="none" cap="none" strike="noStrike">
                <a:solidFill>
                  <a:schemeClr val="dk1"/>
                </a:solidFill>
                <a:latin typeface="Calibri"/>
                <a:ea typeface="Calibri"/>
                <a:cs typeface="Calibri"/>
                <a:sym typeface="Calibri"/>
              </a:rPr>
              <a:t>	(m-1)/2		2*n</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Note that </a:t>
            </a:r>
            <a:br>
              <a:rPr b="0" i="0" lang="en-US" sz="2240" u="none" cap="none" strike="noStrike">
                <a:solidFill>
                  <a:schemeClr val="dk1"/>
                </a:solidFill>
                <a:latin typeface="Calibri"/>
                <a:ea typeface="Calibri"/>
                <a:cs typeface="Calibri"/>
                <a:sym typeface="Calibri"/>
              </a:rPr>
            </a:br>
            <a:r>
              <a:rPr b="0" i="0" lang="en-US" sz="2240" u="none" cap="none" strike="noStrike">
                <a:solidFill>
                  <a:schemeClr val="dk1"/>
                </a:solidFill>
                <a:latin typeface="Calibri"/>
                <a:ea typeface="Calibri"/>
                <a:cs typeface="Calibri"/>
                <a:sym typeface="Calibri"/>
              </a:rPr>
              <a:t>m*n = m+((m-1)/2)*(2*n).</a:t>
            </a:r>
            <a:endParaRPr/>
          </a:p>
          <a:p>
            <a:pPr indent="-342900" lvl="0" marL="342900" marR="0" rtl="0" algn="l">
              <a:lnSpc>
                <a:spcPct val="80000"/>
              </a:lnSpc>
              <a:spcBef>
                <a:spcPts val="448"/>
              </a:spcBef>
              <a:spcAft>
                <a:spcPts val="0"/>
              </a:spcAft>
              <a:buClr>
                <a:schemeClr val="dk1"/>
              </a:buClr>
              <a:buSzPts val="2240"/>
              <a:buFont typeface="Arial"/>
              <a:buChar char="•"/>
            </a:pPr>
            <a:r>
              <a:rPr b="0" i="0" lang="en-US" sz="2240" u="none" cap="none" strike="noStrike">
                <a:solidFill>
                  <a:schemeClr val="dk1"/>
                </a:solidFill>
                <a:latin typeface="Calibri"/>
                <a:ea typeface="Calibri"/>
                <a:cs typeface="Calibri"/>
                <a:sym typeface="Calibri"/>
              </a:rPr>
              <a:t>The first row will be kept and the result will be computed based on first, second (possibly) and the subsequent rows.</a:t>
            </a:r>
            <a:endParaRPr b="0" i="0" sz="2240" u="none" cap="none" strike="noStrike">
              <a:solidFill>
                <a:schemeClr val="dk1"/>
              </a:solidFill>
              <a:latin typeface="Calibri"/>
              <a:ea typeface="Calibri"/>
              <a:cs typeface="Calibri"/>
              <a:sym typeface="Calibri"/>
            </a:endParaRPr>
          </a:p>
        </p:txBody>
      </p:sp>
      <p:sp>
        <p:nvSpPr>
          <p:cNvPr id="127" name="Google Shape;127;p7"/>
          <p:cNvSpPr txBox="1"/>
          <p:nvPr/>
        </p:nvSpPr>
        <p:spPr>
          <a:xfrm>
            <a:off x="457200" y="1427577"/>
            <a:ext cx="8229600" cy="609600"/>
          </a:xfrm>
          <a:prstGeom prst="rect">
            <a:avLst/>
          </a:prstGeom>
          <a:noFill/>
          <a:ln>
            <a:noFill/>
          </a:ln>
        </p:spPr>
        <p:txBody>
          <a:bodyPr anchorCtr="0" anchor="t" bIns="45700" lIns="91425" spcFirstLastPara="1" rIns="91425" wrap="square" tIns="45700">
            <a:normAutofit/>
          </a:bodyPr>
          <a:lstStyle/>
          <a:p>
            <a:pPr indent="-342900" lvl="0" marL="342900" marR="0" rtl="0" algn="l">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Let m and n be the two numbers</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2: Lattice Multiplication</a:t>
            </a:r>
            <a:endParaRPr/>
          </a:p>
        </p:txBody>
      </p:sp>
      <p:sp>
        <p:nvSpPr>
          <p:cNvPr id="133" name="Google Shape;133;p8"/>
          <p:cNvSpPr txBox="1"/>
          <p:nvPr>
            <p:ph idx="1" type="body"/>
          </p:nvPr>
        </p:nvSpPr>
        <p:spPr>
          <a:xfrm>
            <a:off x="76200" y="1600201"/>
            <a:ext cx="8839200" cy="160019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Read more on Internet about it, known under many names, most common “lattice multiplication” (</a:t>
            </a:r>
            <a:r>
              <a:rPr lang="en-US" sz="2960" u="sng">
                <a:solidFill>
                  <a:schemeClr val="hlink"/>
                </a:solidFill>
                <a:hlinkClick r:id="rId3"/>
              </a:rPr>
              <a:t>https://en.wikipedia.org/wiki/Lattice_multiplication</a:t>
            </a:r>
            <a:r>
              <a:rPr lang="en-US" sz="2960"/>
              <a:t>)</a:t>
            </a:r>
            <a:endParaRPr sz="2960"/>
          </a:p>
        </p:txBody>
      </p:sp>
      <p:pic>
        <p:nvPicPr>
          <p:cNvPr id="134" name="Google Shape;134;p8"/>
          <p:cNvPicPr preferRelativeResize="0"/>
          <p:nvPr/>
        </p:nvPicPr>
        <p:blipFill rotWithShape="1">
          <a:blip r:embed="rId4">
            <a:alphaModFix/>
          </a:blip>
          <a:srcRect b="0" l="0" r="0" t="0"/>
          <a:stretch/>
        </p:blipFill>
        <p:spPr>
          <a:xfrm>
            <a:off x="3200400" y="3657600"/>
            <a:ext cx="2973002" cy="25251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it works?</a:t>
            </a:r>
            <a:br>
              <a:rPr lang="en-US"/>
            </a:br>
            <a:r>
              <a:rPr lang="en-US" sz="1800"/>
              <a:t>(</a:t>
            </a:r>
            <a:r>
              <a:rPr lang="en-US" sz="1800" u="sng">
                <a:solidFill>
                  <a:schemeClr val="hlink"/>
                </a:solidFill>
                <a:hlinkClick r:id="rId3"/>
              </a:rPr>
              <a:t>https://www.cut-the-knot.org/Curriculum/Arithmetic/LatticeMultiplication.shtml</a:t>
            </a:r>
            <a:r>
              <a:rPr lang="en-US" sz="1800"/>
              <a:t>)</a:t>
            </a:r>
            <a:endParaRPr sz="1800"/>
          </a:p>
        </p:txBody>
      </p:sp>
      <p:sp>
        <p:nvSpPr>
          <p:cNvPr id="140" name="Google Shape;140;p9"/>
          <p:cNvSpPr txBox="1"/>
          <p:nvPr>
            <p:ph idx="1" type="body"/>
          </p:nvPr>
        </p:nvSpPr>
        <p:spPr>
          <a:xfrm>
            <a:off x="457200" y="1600200"/>
            <a:ext cx="8229600" cy="2057399"/>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240"/>
              <a:buChar char="•"/>
            </a:pPr>
            <a:r>
              <a:rPr lang="en-US" sz="2240"/>
              <a:t>The number with the smallest number of digits goes on the row and the number with the largest number of digits goes on the column, one digit per cell.</a:t>
            </a:r>
            <a:endParaRPr/>
          </a:p>
          <a:p>
            <a:pPr indent="-342900" lvl="0" marL="342900" rtl="0" algn="l">
              <a:lnSpc>
                <a:spcPct val="80000"/>
              </a:lnSpc>
              <a:spcBef>
                <a:spcPts val="448"/>
              </a:spcBef>
              <a:spcAft>
                <a:spcPts val="0"/>
              </a:spcAft>
              <a:buClr>
                <a:schemeClr val="dk1"/>
              </a:buClr>
              <a:buSzPts val="2240"/>
              <a:buChar char="•"/>
            </a:pPr>
            <a:r>
              <a:rPr lang="en-US" sz="2240"/>
              <a:t>A grid is drawn up, and each cell is split diagonally. </a:t>
            </a:r>
            <a:endParaRPr sz="2240"/>
          </a:p>
          <a:p>
            <a:pPr indent="-342900" lvl="0" marL="342900" rtl="0" algn="l">
              <a:lnSpc>
                <a:spcPct val="80000"/>
              </a:lnSpc>
              <a:spcBef>
                <a:spcPts val="448"/>
              </a:spcBef>
              <a:spcAft>
                <a:spcPts val="0"/>
              </a:spcAft>
              <a:buClr>
                <a:schemeClr val="dk1"/>
              </a:buClr>
              <a:buSzPts val="2240"/>
              <a:buChar char="•"/>
            </a:pPr>
            <a:r>
              <a:rPr lang="en-US" sz="2240"/>
              <a:t>The two multiplicands of the product to be calculated are written along the top and right side of the lattice, as below:</a:t>
            </a:r>
            <a:endParaRPr/>
          </a:p>
        </p:txBody>
      </p:sp>
      <p:pic>
        <p:nvPicPr>
          <p:cNvPr id="141" name="Google Shape;141;p9"/>
          <p:cNvPicPr preferRelativeResize="0"/>
          <p:nvPr/>
        </p:nvPicPr>
        <p:blipFill rotWithShape="1">
          <a:blip r:embed="rId4">
            <a:alphaModFix/>
          </a:blip>
          <a:srcRect b="0" l="0" r="0" t="0"/>
          <a:stretch/>
        </p:blipFill>
        <p:spPr>
          <a:xfrm>
            <a:off x="1552487" y="3657599"/>
            <a:ext cx="5444041" cy="28194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2013-08-26T06:32:24Z</dcterms:created>
  <dc:creator>Doina Bein</dc:creator>
</cp:coreProperties>
</file>