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9309100" cy="70231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6" roundtripDataSignature="AMtx7mjtKPpoDa9o8WK3JU01dDlQxFSh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51825" y="526725"/>
            <a:ext cx="6206375" cy="2633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30900" y="3335950"/>
            <a:ext cx="7447275" cy="31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930900" y="3335950"/>
            <a:ext cx="7447275" cy="316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551825" y="526725"/>
            <a:ext cx="6206375" cy="2633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69ff5bbc1_0_35:notes"/>
          <p:cNvSpPr txBox="1"/>
          <p:nvPr>
            <p:ph idx="1" type="body"/>
          </p:nvPr>
        </p:nvSpPr>
        <p:spPr>
          <a:xfrm>
            <a:off x="930900" y="3335950"/>
            <a:ext cx="7447200" cy="31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1169ff5bbc1_0_35:notes"/>
          <p:cNvSpPr/>
          <p:nvPr>
            <p:ph idx="2" type="sldImg"/>
          </p:nvPr>
        </p:nvSpPr>
        <p:spPr>
          <a:xfrm>
            <a:off x="1551825" y="526725"/>
            <a:ext cx="6206400" cy="2633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930900" y="3335950"/>
            <a:ext cx="7447275" cy="316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551825" y="526725"/>
            <a:ext cx="6206375" cy="2633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69ff5bbc1_0_0:notes"/>
          <p:cNvSpPr txBox="1"/>
          <p:nvPr>
            <p:ph idx="1" type="body"/>
          </p:nvPr>
        </p:nvSpPr>
        <p:spPr>
          <a:xfrm>
            <a:off x="930900" y="3335950"/>
            <a:ext cx="7447200" cy="31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1169ff5bbc1_0_0:notes"/>
          <p:cNvSpPr/>
          <p:nvPr>
            <p:ph idx="2" type="sldImg"/>
          </p:nvPr>
        </p:nvSpPr>
        <p:spPr>
          <a:xfrm>
            <a:off x="1551825" y="526725"/>
            <a:ext cx="6206400" cy="2633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69ff5bbc1_0_5:notes"/>
          <p:cNvSpPr txBox="1"/>
          <p:nvPr>
            <p:ph idx="1" type="body"/>
          </p:nvPr>
        </p:nvSpPr>
        <p:spPr>
          <a:xfrm>
            <a:off x="930900" y="3335950"/>
            <a:ext cx="7447200" cy="31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1169ff5bbc1_0_5:notes"/>
          <p:cNvSpPr/>
          <p:nvPr>
            <p:ph idx="2" type="sldImg"/>
          </p:nvPr>
        </p:nvSpPr>
        <p:spPr>
          <a:xfrm>
            <a:off x="1551825" y="526725"/>
            <a:ext cx="6206400" cy="2633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69ff5bbc1_0_10:notes"/>
          <p:cNvSpPr txBox="1"/>
          <p:nvPr>
            <p:ph idx="1" type="body"/>
          </p:nvPr>
        </p:nvSpPr>
        <p:spPr>
          <a:xfrm>
            <a:off x="930900" y="3335950"/>
            <a:ext cx="7447200" cy="31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1169ff5bbc1_0_10:notes"/>
          <p:cNvSpPr/>
          <p:nvPr>
            <p:ph idx="2" type="sldImg"/>
          </p:nvPr>
        </p:nvSpPr>
        <p:spPr>
          <a:xfrm>
            <a:off x="1551825" y="526725"/>
            <a:ext cx="6206400" cy="2633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69ff5bbc1_0_15:notes"/>
          <p:cNvSpPr txBox="1"/>
          <p:nvPr>
            <p:ph idx="1" type="body"/>
          </p:nvPr>
        </p:nvSpPr>
        <p:spPr>
          <a:xfrm>
            <a:off x="930900" y="3335950"/>
            <a:ext cx="7447200" cy="31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1169ff5bbc1_0_15:notes"/>
          <p:cNvSpPr/>
          <p:nvPr>
            <p:ph idx="2" type="sldImg"/>
          </p:nvPr>
        </p:nvSpPr>
        <p:spPr>
          <a:xfrm>
            <a:off x="1551825" y="526725"/>
            <a:ext cx="6206400" cy="2633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69ff5bbc1_0_20:notes"/>
          <p:cNvSpPr txBox="1"/>
          <p:nvPr>
            <p:ph idx="1" type="body"/>
          </p:nvPr>
        </p:nvSpPr>
        <p:spPr>
          <a:xfrm>
            <a:off x="930900" y="3335950"/>
            <a:ext cx="7447200" cy="31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1169ff5bbc1_0_20:notes"/>
          <p:cNvSpPr/>
          <p:nvPr>
            <p:ph idx="2" type="sldImg"/>
          </p:nvPr>
        </p:nvSpPr>
        <p:spPr>
          <a:xfrm>
            <a:off x="1551825" y="526725"/>
            <a:ext cx="6206400" cy="2633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169ff5bbc1_0_25:notes"/>
          <p:cNvSpPr txBox="1"/>
          <p:nvPr>
            <p:ph idx="1" type="body"/>
          </p:nvPr>
        </p:nvSpPr>
        <p:spPr>
          <a:xfrm>
            <a:off x="930900" y="3335950"/>
            <a:ext cx="7447200" cy="31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1169ff5bbc1_0_25:notes"/>
          <p:cNvSpPr/>
          <p:nvPr>
            <p:ph idx="2" type="sldImg"/>
          </p:nvPr>
        </p:nvSpPr>
        <p:spPr>
          <a:xfrm>
            <a:off x="1551825" y="526725"/>
            <a:ext cx="6206400" cy="2633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69ff5bbc1_0_30:notes"/>
          <p:cNvSpPr txBox="1"/>
          <p:nvPr>
            <p:ph idx="1" type="body"/>
          </p:nvPr>
        </p:nvSpPr>
        <p:spPr>
          <a:xfrm>
            <a:off x="930900" y="3335950"/>
            <a:ext cx="7447200" cy="31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1169ff5bbc1_0_30:notes"/>
          <p:cNvSpPr/>
          <p:nvPr>
            <p:ph idx="2" type="sldImg"/>
          </p:nvPr>
        </p:nvSpPr>
        <p:spPr>
          <a:xfrm>
            <a:off x="1551825" y="526725"/>
            <a:ext cx="6206400" cy="2633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1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1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users.cs.duke.edu/~reif/courses/alglectures/skiena.lectures/lecture4.1.pdf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users.cs.duke.edu/~reif/courses/alglectures/demleis.lectures/lec5.pdf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users.cs.duke.edu/~reif/courses/alglectures/demleis.lectures/lec5.pdf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users.cs.duke.edu/~reif/courses/alglectures/demleis.lectures/lec5.pdf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1219201"/>
            <a:ext cx="7772400" cy="238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CPSC 535: Advanced Algorithms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914400" y="3886200"/>
            <a:ext cx="7391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Instructor: Dr. Doina Bein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69ff5bbc1_0_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Bucket Sort (contd.)</a:t>
            </a:r>
            <a:endParaRPr/>
          </a:p>
        </p:txBody>
      </p:sp>
      <p:sp>
        <p:nvSpPr>
          <p:cNvPr id="139" name="Google Shape;139;g1169ff5bbc1_0_3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We expect few numbers (i.e. a constant number) in each subinterval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We use insertion sort to sort the elements in each subinterval, which is O(1) expected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Average-case is Θ(n) as long as the sum of the squares of the bucket sizes is linear in the total number of elements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Importance of Sorting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https://users.cs.duke.edu/~reif/courses/alglectures/skiena.lectures/lecture4.1.pdf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69ff5bbc1_0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Sorting problem</a:t>
            </a:r>
            <a:endParaRPr/>
          </a:p>
        </p:txBody>
      </p:sp>
      <p:sp>
        <p:nvSpPr>
          <p:cNvPr id="97" name="Google Shape;97;g1169ff5bbc1_0_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sorting problem’s lower bound is 𝜴(n log n), which means that every algorithm that solves the sorting problem has time complexity O(n log n) or slower. 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i="1" lang="en-US"/>
              <a:t>Theorem</a:t>
            </a:r>
            <a:r>
              <a:rPr i="1" lang="en-US"/>
              <a:t>: The sorting problem has a lower bound of 𝜴(n log n) that applies to all comparison-based sorting algorithms.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But there are sorting algorithms with O(n) time complexity. How?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If we sort without comparisons, i.e. without comparing entire elements with each other, but maybe parts of it, for example digits of it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Counting sort, radix sort, and bucket sort, all have O(n)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(Chapter 8 of CLRS)</a:t>
            </a:r>
            <a:endParaRPr/>
          </a:p>
          <a:p>
            <a:pPr indent="-18542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69ff5bbc1_0_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Counting Sort</a:t>
            </a:r>
            <a:br>
              <a:rPr lang="en-US"/>
            </a:br>
            <a:r>
              <a:rPr lang="en-US" sz="1800"/>
              <a:t>(</a:t>
            </a:r>
            <a:r>
              <a:rPr lang="en-US" sz="1800" u="sng">
                <a:solidFill>
                  <a:schemeClr val="hlink"/>
                </a:solidFill>
                <a:hlinkClick r:id="rId3"/>
              </a:rPr>
              <a:t>https://users.cs.duke.edu/~reif/courses/alglectures/demleis.lectures/lec5.pdf</a:t>
            </a:r>
            <a:r>
              <a:rPr lang="en-US" sz="1800"/>
              <a:t>)</a:t>
            </a:r>
            <a:endParaRPr/>
          </a:p>
        </p:txBody>
      </p:sp>
      <p:sp>
        <p:nvSpPr>
          <p:cNvPr id="103" name="Google Shape;103;g1169ff5bbc1_0_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32766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No comparisons between elements</a:t>
            </a:r>
            <a:endParaRPr/>
          </a:p>
          <a:p>
            <a:pPr indent="-32766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Input: A[1..n], an array with n elements to be sorted such that the elements are drawn from A[j] ∈ {1, 2, …, k}</a:t>
            </a:r>
            <a:br>
              <a:rPr lang="en-US"/>
            </a:br>
            <a:r>
              <a:rPr lang="en-US"/>
              <a:t>Output: B[1..b] (which is the sorted A)</a:t>
            </a:r>
            <a:br>
              <a:rPr lang="en-US"/>
            </a:br>
            <a:r>
              <a:rPr lang="en-US"/>
              <a:t>Auxiliary storage: C[1..k]</a:t>
            </a:r>
            <a:endParaRPr/>
          </a:p>
          <a:p>
            <a:pPr indent="-32766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Algorithm: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for i=1 to k do C[i] = 0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for j=1 to n do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C[A[j]] = C[A[j]] + 1 		// C[i] = |{ key == i }|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for i=2 to k do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C[i]=C[i] + C[i-1]		// C[i] = |{ key ≤ i }|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for j=n downto 1 do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B[C[A[j]]] = A[j]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C[A[j]] = C[A[j]] - 1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69ff5bbc1_0_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More on Counting Sort</a:t>
            </a:r>
            <a:endParaRPr/>
          </a:p>
        </p:txBody>
      </p:sp>
      <p:sp>
        <p:nvSpPr>
          <p:cNvPr id="109" name="Google Shape;109;g1169ff5bbc1_0_1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See the slides 13 through 27 at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https://users.cs.duke.edu/~reif/courses/alglectures/demleis.lectures/lec5.pdf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Time complexity: O(n+k); if k = O(n) then counting sort takes O(n). Why?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Because counting sort is not a comparison-based sort. No comparison takes place between elements.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Counting sort is a </a:t>
            </a:r>
            <a:r>
              <a:rPr i="1" lang="en-US"/>
              <a:t>stable</a:t>
            </a:r>
            <a:r>
              <a:rPr lang="en-US"/>
              <a:t> sort: it preserves the input order among equal elements. What other sorting algorithm is stable? Answer: mergesort.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69ff5bbc1_0_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Radix Sort</a:t>
            </a:r>
            <a:endParaRPr/>
          </a:p>
        </p:txBody>
      </p:sp>
      <p:sp>
        <p:nvSpPr>
          <p:cNvPr id="115" name="Google Shape;115;g1169ff5bbc1_0_15"/>
          <p:cNvSpPr txBox="1"/>
          <p:nvPr>
            <p:ph idx="1" type="body"/>
          </p:nvPr>
        </p:nvSpPr>
        <p:spPr>
          <a:xfrm>
            <a:off x="457200" y="1600200"/>
            <a:ext cx="8229600" cy="49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Origin: Herman Hollerith’s card sorting machine for US census in 1890.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It is a digit by digit sort, sorting on</a:t>
            </a:r>
            <a:r>
              <a:rPr i="1" lang="en-US"/>
              <a:t> least significant digit first</a:t>
            </a:r>
            <a:r>
              <a:rPr lang="en-US"/>
              <a:t> using some auxiliary stable sort; Hollerith’s idea was to sort starting with the most significant digit which is bad. 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Two elements are not compared by their whole value, but by their digits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Read the slides 32 through 35 at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https://users.cs.duke.edu/~reif/courses/alglectures/demleis.lectures/lec5.pdf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Radix sort has O(d⋅n) time where the values to be sorted are in the range 0..n</a:t>
            </a:r>
            <a:r>
              <a:rPr baseline="30000" lang="en-US"/>
              <a:t>d</a:t>
            </a:r>
            <a:r>
              <a:rPr lang="en-US"/>
              <a:t>-1 (i.e. at most d digits)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69ff5bbc1_0_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</a:t>
            </a:r>
            <a:endParaRPr/>
          </a:p>
        </p:txBody>
      </p:sp>
      <p:pic>
        <p:nvPicPr>
          <p:cNvPr id="121" name="Google Shape;121;g1169ff5bbc1_0_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9150" y="1219200"/>
            <a:ext cx="7505700" cy="549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69ff5bbc1_0_25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Bucket Sort</a:t>
            </a:r>
            <a:endParaRPr/>
          </a:p>
        </p:txBody>
      </p:sp>
      <p:sp>
        <p:nvSpPr>
          <p:cNvPr id="127" name="Google Shape;127;g1169ff5bbc1_0_25"/>
          <p:cNvSpPr txBox="1"/>
          <p:nvPr>
            <p:ph idx="1" type="body"/>
          </p:nvPr>
        </p:nvSpPr>
        <p:spPr>
          <a:xfrm>
            <a:off x="304800" y="990600"/>
            <a:ext cx="8610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Assumes that the input is drawn from a uniform distribution over the interval [0,1), i.e. the input is generated by a random process that distributes elements uniformly and independently over the interval [0,1)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Input</a:t>
            </a:r>
            <a:r>
              <a:rPr lang="en-US" sz="2400"/>
              <a:t>: n numbers from the interval [0,1), uniformly distributed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 </a:t>
            </a:r>
            <a:r>
              <a:rPr b="1" lang="en-US" sz="2400"/>
              <a:t>Output</a:t>
            </a:r>
            <a:r>
              <a:rPr lang="en-US" sz="2400"/>
              <a:t>: sorted n values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Bucket sort steps:</a:t>
            </a:r>
            <a:endParaRPr/>
          </a:p>
          <a:p>
            <a:pPr indent="-514350" lvl="0" marL="5143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sz="2400"/>
              <a:t>Divide the interval [0,1) into n equal-sized subintervals (or buckets)</a:t>
            </a:r>
            <a:endParaRPr/>
          </a:p>
          <a:p>
            <a:pPr indent="-514350" lvl="0" marL="5143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sz="2400"/>
              <a:t>Distribute each input value into the corresponding bucket</a:t>
            </a:r>
            <a:endParaRPr/>
          </a:p>
          <a:p>
            <a:pPr indent="-514350" lvl="0" marL="5143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sz="2400"/>
              <a:t>Simply sort the numbers in each bucket</a:t>
            </a:r>
            <a:endParaRPr/>
          </a:p>
          <a:p>
            <a:pPr indent="-514350" lvl="0" marL="5143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sz="2400"/>
              <a:t>Go through the buckets in order, listing the elements in each</a:t>
            </a:r>
            <a:endParaRPr sz="2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69ff5bbc1_0_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</a:t>
            </a:r>
            <a:endParaRPr/>
          </a:p>
        </p:txBody>
      </p:sp>
      <p:pic>
        <p:nvPicPr>
          <p:cNvPr id="133" name="Google Shape;133;g1169ff5bbc1_0_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" y="1143000"/>
            <a:ext cx="8153400" cy="5695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2013-08-26T06:32:24Z</dcterms:created>
  <dc:creator>Doina Bein</dc:creator>
</cp:coreProperties>
</file>