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307" r:id="rId2"/>
    <p:sldId id="288" r:id="rId3"/>
    <p:sldId id="301" r:id="rId4"/>
    <p:sldId id="302" r:id="rId5"/>
    <p:sldId id="303" r:id="rId6"/>
    <p:sldId id="304" r:id="rId7"/>
    <p:sldId id="313" r:id="rId8"/>
    <p:sldId id="314" r:id="rId9"/>
    <p:sldId id="433" r:id="rId10"/>
    <p:sldId id="434" r:id="rId11"/>
    <p:sldId id="410" r:id="rId12"/>
    <p:sldId id="411" r:id="rId13"/>
    <p:sldId id="412" r:id="rId14"/>
    <p:sldId id="413" r:id="rId15"/>
    <p:sldId id="402" r:id="rId16"/>
    <p:sldId id="404" r:id="rId17"/>
    <p:sldId id="405" r:id="rId18"/>
    <p:sldId id="406" r:id="rId19"/>
    <p:sldId id="403" r:id="rId20"/>
    <p:sldId id="407" r:id="rId21"/>
    <p:sldId id="408" r:id="rId22"/>
    <p:sldId id="409"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381" r:id="rId43"/>
    <p:sldId id="257" r:id="rId44"/>
    <p:sldId id="258" r:id="rId45"/>
    <p:sldId id="261" r:id="rId46"/>
    <p:sldId id="265" r:id="rId47"/>
    <p:sldId id="268" r:id="rId48"/>
    <p:sldId id="269" r:id="rId49"/>
    <p:sldId id="382" r:id="rId50"/>
    <p:sldId id="383" r:id="rId51"/>
    <p:sldId id="384" r:id="rId52"/>
    <p:sldId id="393" r:id="rId53"/>
    <p:sldId id="394" r:id="rId54"/>
    <p:sldId id="395" r:id="rId55"/>
    <p:sldId id="396" r:id="rId56"/>
    <p:sldId id="397" r:id="rId57"/>
    <p:sldId id="398" r:id="rId58"/>
    <p:sldId id="399" r:id="rId59"/>
    <p:sldId id="400" r:id="rId60"/>
    <p:sldId id="435" r:id="rId61"/>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ina Bein" initials="DB"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3"/>
    <p:restoredTop sz="93170"/>
  </p:normalViewPr>
  <p:slideViewPr>
    <p:cSldViewPr>
      <p:cViewPr varScale="1">
        <p:scale>
          <a:sx n="77" d="100"/>
          <a:sy n="77" d="100"/>
        </p:scale>
        <p:origin x="1051"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37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2375"/>
          </a:xfrm>
          <a:prstGeom prst="rect">
            <a:avLst/>
          </a:prstGeom>
        </p:spPr>
        <p:txBody>
          <a:bodyPr vert="horz" lIns="93324" tIns="46662" rIns="93324" bIns="46662" rtlCol="0"/>
          <a:lstStyle>
            <a:lvl1pPr algn="r">
              <a:defRPr sz="1200"/>
            </a:lvl1pPr>
          </a:lstStyle>
          <a:p>
            <a:fld id="{F7D471F7-FA35-4446-A49B-C168F030728F}" type="datetimeFigureOut">
              <a:rPr lang="en-US" smtClean="0"/>
              <a:t>2/21/2020</a:t>
            </a:fld>
            <a:endParaRPr lang="en-US"/>
          </a:p>
        </p:txBody>
      </p:sp>
      <p:sp>
        <p:nvSpPr>
          <p:cNvPr id="4" name="Footer Placeholder 3"/>
          <p:cNvSpPr>
            <a:spLocks noGrp="1"/>
          </p:cNvSpPr>
          <p:nvPr>
            <p:ph type="ftr" sz="quarter" idx="2"/>
          </p:nvPr>
        </p:nvSpPr>
        <p:spPr>
          <a:xfrm>
            <a:off x="0" y="6670726"/>
            <a:ext cx="4033943" cy="352374"/>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70726"/>
            <a:ext cx="4033943" cy="352374"/>
          </a:xfrm>
          <a:prstGeom prst="rect">
            <a:avLst/>
          </a:prstGeom>
        </p:spPr>
        <p:txBody>
          <a:bodyPr vert="horz" lIns="93324" tIns="46662" rIns="93324" bIns="46662" rtlCol="0" anchor="b"/>
          <a:lstStyle>
            <a:lvl1pPr algn="r">
              <a:defRPr sz="1200"/>
            </a:lvl1pPr>
          </a:lstStyle>
          <a:p>
            <a:fld id="{2C295230-98A4-46CC-AFE4-45B67BC4B109}" type="slidenum">
              <a:rPr lang="en-US" smtClean="0"/>
              <a:t>‹#›</a:t>
            </a:fld>
            <a:endParaRPr lang="en-US"/>
          </a:p>
        </p:txBody>
      </p:sp>
    </p:spTree>
    <p:extLst>
      <p:ext uri="{BB962C8B-B14F-4D97-AF65-F5344CB8AC3E}">
        <p14:creationId xmlns:p14="http://schemas.microsoft.com/office/powerpoint/2010/main" val="93870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28434044-34E9-405D-AD70-C5C901B15A54}" type="datetimeFigureOut">
              <a:rPr lang="en-US" smtClean="0"/>
              <a:t>2/21/2020</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23E419B3-4F5E-4352-B806-C8D2A1790621}" type="slidenum">
              <a:rPr lang="en-US" smtClean="0"/>
              <a:t>‹#›</a:t>
            </a:fld>
            <a:endParaRPr lang="en-US"/>
          </a:p>
        </p:txBody>
      </p:sp>
    </p:spTree>
    <p:extLst>
      <p:ext uri="{BB962C8B-B14F-4D97-AF65-F5344CB8AC3E}">
        <p14:creationId xmlns:p14="http://schemas.microsoft.com/office/powerpoint/2010/main" val="422309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13</a:t>
            </a:fld>
            <a:endParaRPr lang="en-US"/>
          </a:p>
        </p:txBody>
      </p:sp>
    </p:spTree>
    <p:extLst>
      <p:ext uri="{BB962C8B-B14F-4D97-AF65-F5344CB8AC3E}">
        <p14:creationId xmlns:p14="http://schemas.microsoft.com/office/powerpoint/2010/main" val="412751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ABBB0DAB-7F4F-4CF3-A7A1-EA2FEAE34188}" type="slidenum">
              <a:rPr lang="en-US" altLang="en-US" sz="1200">
                <a:latin typeface="Trebuchet MS" panose="020B0603020202020204" pitchFamily="34" charset="0"/>
              </a:rPr>
              <a:pPr/>
              <a:t>46</a:t>
            </a:fld>
            <a:endParaRPr lang="en-US" altLang="en-US" sz="1200">
              <a:latin typeface="Trebuchet MS" panose="020B0603020202020204" pitchFamily="34"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28466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ABBB0DAB-7F4F-4CF3-A7A1-EA2FEAE34188}" type="slidenum">
              <a:rPr lang="en-US" altLang="en-US" sz="1200">
                <a:latin typeface="Trebuchet MS" panose="020B0603020202020204" pitchFamily="34" charset="0"/>
              </a:rPr>
              <a:pPr/>
              <a:t>47</a:t>
            </a:fld>
            <a:endParaRPr lang="en-US" altLang="en-US" sz="1200">
              <a:latin typeface="Trebuchet MS" panose="020B0603020202020204" pitchFamily="34"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79326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ABBB0DAB-7F4F-4CF3-A7A1-EA2FEAE34188}" type="slidenum">
              <a:rPr lang="en-US" altLang="en-US" sz="1200">
                <a:latin typeface="Trebuchet MS" panose="020B0603020202020204" pitchFamily="34" charset="0"/>
              </a:rPr>
              <a:pPr/>
              <a:t>48</a:t>
            </a:fld>
            <a:endParaRPr lang="en-US" altLang="en-US" sz="1200">
              <a:latin typeface="Trebuchet MS" panose="020B0603020202020204" pitchFamily="34"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30080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37ACCD-77F7-4AB2-BE55-99CBE6590CC1}"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7467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ACCD-77F7-4AB2-BE55-99CBE6590CC1}"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21264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ACCD-77F7-4AB2-BE55-99CBE6590CC1}"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78139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16689"/>
            <a:ext cx="7886700" cy="5760274"/>
          </a:xfrm>
        </p:spPr>
        <p:txBody>
          <a:bodyPr>
            <a:normAutofit/>
          </a:bodyPr>
          <a:lstStyle>
            <a:lvl1pPr marL="0" indent="0">
              <a:lnSpc>
                <a:spcPct val="100000"/>
              </a:lnSpc>
              <a:spcBef>
                <a:spcPts val="0"/>
              </a:spcBef>
              <a:spcAft>
                <a:spcPts val="450"/>
              </a:spcAft>
              <a:buFontTx/>
              <a:buNone/>
              <a:tabLst>
                <a:tab pos="336947" algn="l"/>
                <a:tab pos="683419" algn="l"/>
                <a:tab pos="1021556" algn="l"/>
                <a:tab pos="1368029" algn="l"/>
                <a:tab pos="1713310" algn="l"/>
                <a:tab pos="2051447" algn="l"/>
                <a:tab pos="2397919" algn="l"/>
                <a:tab pos="2736056" algn="l"/>
                <a:tab pos="3038475" algn="l"/>
                <a:tab pos="3427810" algn="l"/>
              </a:tabLst>
              <a:defRPr sz="2100">
                <a:latin typeface="+mn-lt"/>
                <a:ea typeface="Menlo" charset="0"/>
                <a:cs typeface="Menlo" charset="0"/>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92A9D78E-09F4-F140-94DD-B1BF24CAC419}"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E42E3-AC3B-0345-9C2D-F3CA922DE721}" type="slidenum">
              <a:rPr lang="en-US" smtClean="0"/>
              <a:t>‹#›</a:t>
            </a:fld>
            <a:endParaRPr lang="en-US"/>
          </a:p>
        </p:txBody>
      </p:sp>
    </p:spTree>
    <p:extLst>
      <p:ext uri="{BB962C8B-B14F-4D97-AF65-F5344CB8AC3E}">
        <p14:creationId xmlns:p14="http://schemas.microsoft.com/office/powerpoint/2010/main" val="206752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ACCD-77F7-4AB2-BE55-99CBE6590CC1}"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47987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7ACCD-77F7-4AB2-BE55-99CBE6590CC1}"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16241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7ACCD-77F7-4AB2-BE55-99CBE6590CC1}"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0027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37ACCD-77F7-4AB2-BE55-99CBE6590CC1}"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49711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37ACCD-77F7-4AB2-BE55-99CBE6590CC1}"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60042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7ACCD-77F7-4AB2-BE55-99CBE6590CC1}" type="datetimeFigureOut">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09052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7ACCD-77F7-4AB2-BE55-99CBE6590CC1}"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53482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7ACCD-77F7-4AB2-BE55-99CBE6590CC1}"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26180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7ACCD-77F7-4AB2-BE55-99CBE6590CC1}" type="datetimeFigureOut">
              <a:rPr lang="en-US" smtClean="0"/>
              <a:t>2/21/2020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13169-6B08-477D-9700-1BEA5F0B4798}" type="slidenum">
              <a:rPr lang="en-US" smtClean="0"/>
              <a:t>‹#›</a:t>
            </a:fld>
            <a:endParaRPr lang="en-US"/>
          </a:p>
        </p:txBody>
      </p:sp>
    </p:spTree>
    <p:extLst>
      <p:ext uri="{BB962C8B-B14F-4D97-AF65-F5344CB8AC3E}">
        <p14:creationId xmlns:p14="http://schemas.microsoft.com/office/powerpoint/2010/main" val="106778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s.toronto.edu/~tabrown/csc263/week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a:t>CPSC 535: Advanced Algorithms</a:t>
            </a:r>
          </a:p>
        </p:txBody>
      </p:sp>
      <p:sp>
        <p:nvSpPr>
          <p:cNvPr id="3" name="Subtitle 2"/>
          <p:cNvSpPr>
            <a:spLocks noGrp="1"/>
          </p:cNvSpPr>
          <p:nvPr>
            <p:ph type="subTitle" idx="1"/>
          </p:nvPr>
        </p:nvSpPr>
        <p:spPr>
          <a:xfrm>
            <a:off x="914400" y="3886200"/>
            <a:ext cx="7391400" cy="1752600"/>
          </a:xfrm>
        </p:spPr>
        <p:txBody>
          <a:bodyPr/>
          <a:lstStyle/>
          <a:p>
            <a:r>
              <a:rPr lang="en-US" dirty="0"/>
              <a:t>Instructor: Dr. </a:t>
            </a:r>
            <a:r>
              <a:rPr lang="en-US" dirty="0" err="1"/>
              <a:t>Doina</a:t>
            </a:r>
            <a:r>
              <a:rPr lang="en-US" dirty="0"/>
              <a:t> </a:t>
            </a:r>
            <a:r>
              <a:rPr lang="en-US" dirty="0" err="1"/>
              <a:t>Bein</a:t>
            </a:r>
            <a:endParaRPr lang="en-US" dirty="0"/>
          </a:p>
        </p:txBody>
      </p:sp>
    </p:spTree>
    <p:extLst>
      <p:ext uri="{BB962C8B-B14F-4D97-AF65-F5344CB8AC3E}">
        <p14:creationId xmlns:p14="http://schemas.microsoft.com/office/powerpoint/2010/main" val="486201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8764-C73F-9C4F-9768-94AE48B69AA6}"/>
              </a:ext>
            </a:extLst>
          </p:cNvPr>
          <p:cNvSpPr>
            <a:spLocks noGrp="1"/>
          </p:cNvSpPr>
          <p:nvPr>
            <p:ph type="title"/>
          </p:nvPr>
        </p:nvSpPr>
        <p:spPr/>
        <p:txBody>
          <a:bodyPr/>
          <a:lstStyle/>
          <a:p>
            <a:r>
              <a:rPr lang="en-US" dirty="0"/>
              <a:t>River crossing example</a:t>
            </a:r>
          </a:p>
        </p:txBody>
      </p:sp>
      <p:sp>
        <p:nvSpPr>
          <p:cNvPr id="3" name="Content Placeholder 2">
            <a:extLst>
              <a:ext uri="{FF2B5EF4-FFF2-40B4-BE49-F238E27FC236}">
                <a16:creationId xmlns:a16="http://schemas.microsoft.com/office/drawing/2014/main" id="{DA9D1160-021D-4342-9DCC-39CC6B4552D0}"/>
              </a:ext>
            </a:extLst>
          </p:cNvPr>
          <p:cNvSpPr>
            <a:spLocks noGrp="1"/>
          </p:cNvSpPr>
          <p:nvPr>
            <p:ph idx="1"/>
          </p:nvPr>
        </p:nvSpPr>
        <p:spPr>
          <a:xfrm>
            <a:off x="152400" y="5562600"/>
            <a:ext cx="8763000" cy="1143000"/>
          </a:xfrm>
        </p:spPr>
        <p:txBody>
          <a:bodyPr>
            <a:normAutofit fontScale="62500" lnSpcReduction="20000"/>
          </a:bodyPr>
          <a:lstStyle/>
          <a:p>
            <a:r>
              <a:rPr lang="en-US" dirty="0"/>
              <a:t>In terms of this graph, we are interested in finding a path from the initial-state vertex labeled </a:t>
            </a:r>
            <a:r>
              <a:rPr lang="en-US" dirty="0" err="1"/>
              <a:t>Pwgc</a:t>
            </a:r>
            <a:r>
              <a:rPr lang="en-US" dirty="0"/>
              <a:t>| | to the final-state vertex labeled | |</a:t>
            </a:r>
            <a:r>
              <a:rPr lang="en-US" dirty="0" err="1"/>
              <a:t>Pwgc</a:t>
            </a:r>
            <a:r>
              <a:rPr lang="en-US" dirty="0"/>
              <a:t>.</a:t>
            </a:r>
          </a:p>
          <a:p>
            <a:r>
              <a:rPr lang="en-US" dirty="0"/>
              <a:t>Use BFS to find the shortest such paths; in this case, two distinct paths, each with 7 edges. i.e. river crossings</a:t>
            </a:r>
          </a:p>
        </p:txBody>
      </p:sp>
      <p:sp>
        <p:nvSpPr>
          <p:cNvPr id="8" name="TextBox 7">
            <a:extLst>
              <a:ext uri="{FF2B5EF4-FFF2-40B4-BE49-F238E27FC236}">
                <a16:creationId xmlns:a16="http://schemas.microsoft.com/office/drawing/2014/main" id="{B9D8DFE1-3270-7F4B-8462-5DC06FAE554D}"/>
              </a:ext>
            </a:extLst>
          </p:cNvPr>
          <p:cNvSpPr txBox="1"/>
          <p:nvPr/>
        </p:nvSpPr>
        <p:spPr>
          <a:xfrm>
            <a:off x="4191000" y="1524000"/>
            <a:ext cx="3962400" cy="1938992"/>
          </a:xfrm>
          <a:prstGeom prst="rect">
            <a:avLst/>
          </a:prstGeom>
          <a:noFill/>
        </p:spPr>
        <p:txBody>
          <a:bodyPr wrap="square" rtlCol="0">
            <a:spAutoFit/>
          </a:bodyPr>
          <a:lstStyle/>
          <a:p>
            <a:r>
              <a:rPr lang="en-US" sz="2000" dirty="0"/>
              <a:t>Fig. 6.18: P, w, g, c stand for the peasant, the wolf, the goat, and the cabbage, respectively; the two bars || denote the river; we label the edges by indicating the boat’s occupants for each crossing.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3" y="1490870"/>
            <a:ext cx="3867690" cy="3667637"/>
          </a:xfrm>
          <a:prstGeom prst="rect">
            <a:avLst/>
          </a:prstGeom>
        </p:spPr>
      </p:pic>
    </p:spTree>
    <p:extLst>
      <p:ext uri="{BB962C8B-B14F-4D97-AF65-F5344CB8AC3E}">
        <p14:creationId xmlns:p14="http://schemas.microsoft.com/office/powerpoint/2010/main" val="3257046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92500" lnSpcReduction="10000"/>
          </a:bodyPr>
          <a:lstStyle/>
          <a:p>
            <a:r>
              <a:rPr lang="en-US" dirty="0"/>
              <a:t>A </a:t>
            </a:r>
            <a:r>
              <a:rPr lang="en-US" i="1" dirty="0"/>
              <a:t>tree</a:t>
            </a:r>
            <a:r>
              <a:rPr lang="en-US" dirty="0"/>
              <a:t> is a connected graph without cycles</a:t>
            </a:r>
          </a:p>
          <a:p>
            <a:r>
              <a:rPr lang="en-US" dirty="0"/>
              <a:t>A </a:t>
            </a:r>
            <a:r>
              <a:rPr lang="en-US" i="1" dirty="0"/>
              <a:t>graph</a:t>
            </a:r>
            <a:r>
              <a:rPr lang="en-US" dirty="0"/>
              <a:t> is a pair of nodes and edges</a:t>
            </a:r>
          </a:p>
          <a:p>
            <a:r>
              <a:rPr lang="en-US" dirty="0"/>
              <a:t>Examples</a:t>
            </a:r>
          </a:p>
          <a:p>
            <a:r>
              <a:rPr lang="en-US" dirty="0"/>
              <a:t>Nodes are dots; an edge is a line connecting two nodes</a:t>
            </a:r>
          </a:p>
          <a:p>
            <a:r>
              <a:rPr lang="en-US" dirty="0"/>
              <a:t>A </a:t>
            </a:r>
            <a:r>
              <a:rPr lang="en-US" i="1" dirty="0"/>
              <a:t>connected graph </a:t>
            </a:r>
            <a:r>
              <a:rPr lang="en-US" dirty="0"/>
              <a:t>is a graph in which between any two nodes there is a way of reaching one node from another</a:t>
            </a:r>
          </a:p>
          <a:p>
            <a:r>
              <a:rPr lang="en-US" dirty="0"/>
              <a:t>Examples</a:t>
            </a:r>
          </a:p>
        </p:txBody>
      </p:sp>
    </p:spTree>
    <p:extLst>
      <p:ext uri="{BB962C8B-B14F-4D97-AF65-F5344CB8AC3E}">
        <p14:creationId xmlns:p14="http://schemas.microsoft.com/office/powerpoint/2010/main" val="296545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a:t>A cycle: there is a pair of nodes that has two disjoint ways of reaching one another</a:t>
            </a:r>
          </a:p>
          <a:p>
            <a:r>
              <a:rPr lang="en-US" dirty="0"/>
              <a:t>Examples</a:t>
            </a:r>
          </a:p>
          <a:p>
            <a:r>
              <a:rPr lang="en-US" dirty="0"/>
              <a:t>A tree that has a special node, called root, is called a rooted tree.</a:t>
            </a:r>
          </a:p>
          <a:p>
            <a:r>
              <a:rPr lang="en-US" dirty="0"/>
              <a:t>In a rooted tree, each node except the root, has a parent</a:t>
            </a:r>
          </a:p>
          <a:p>
            <a:r>
              <a:rPr lang="en-US" dirty="0"/>
              <a:t>Examples</a:t>
            </a:r>
          </a:p>
          <a:p>
            <a:r>
              <a:rPr lang="en-US" dirty="0"/>
              <a:t>Each node may have child(</a:t>
            </a:r>
            <a:r>
              <a:rPr lang="en-US" dirty="0" err="1"/>
              <a:t>ren</a:t>
            </a:r>
            <a:r>
              <a:rPr lang="en-US" dirty="0"/>
              <a:t>)</a:t>
            </a:r>
          </a:p>
          <a:p>
            <a:r>
              <a:rPr lang="en-US" dirty="0"/>
              <a:t>An external node (leaf) is a node without children</a:t>
            </a:r>
          </a:p>
          <a:p>
            <a:r>
              <a:rPr lang="en-US" dirty="0"/>
              <a:t>An internal node is a node with at least one child; sometimes the root is not considered an internal node</a:t>
            </a:r>
          </a:p>
          <a:p>
            <a:r>
              <a:rPr lang="en-US" dirty="0"/>
              <a:t>The </a:t>
            </a:r>
            <a:r>
              <a:rPr lang="en-US" i="1" dirty="0"/>
              <a:t>size</a:t>
            </a:r>
            <a:r>
              <a:rPr lang="en-US" dirty="0"/>
              <a:t> of a tree is the number of nodes in it</a:t>
            </a:r>
          </a:p>
          <a:p>
            <a:endParaRPr lang="en-US" dirty="0"/>
          </a:p>
        </p:txBody>
      </p:sp>
    </p:spTree>
    <p:extLst>
      <p:ext uri="{BB962C8B-B14F-4D97-AF65-F5344CB8AC3E}">
        <p14:creationId xmlns:p14="http://schemas.microsoft.com/office/powerpoint/2010/main" val="411187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a:t>
            </a:r>
          </a:p>
        </p:txBody>
      </p:sp>
      <p:sp>
        <p:nvSpPr>
          <p:cNvPr id="3" name="Content Placeholder 2"/>
          <p:cNvSpPr>
            <a:spLocks noGrp="1"/>
          </p:cNvSpPr>
          <p:nvPr>
            <p:ph idx="1"/>
          </p:nvPr>
        </p:nvSpPr>
        <p:spPr/>
        <p:txBody>
          <a:bodyPr/>
          <a:lstStyle/>
          <a:p>
            <a:r>
              <a:rPr lang="en-US" dirty="0">
                <a:solidFill>
                  <a:srgbClr val="000090"/>
                </a:solidFill>
              </a:rPr>
              <a:t>Depth of a node:</a:t>
            </a:r>
            <a:r>
              <a:rPr lang="en-US" dirty="0"/>
              <a:t> number of ancestors (between the node and the root)</a:t>
            </a:r>
          </a:p>
          <a:p>
            <a:pPr lvl="1"/>
            <a:r>
              <a:rPr lang="en-US" dirty="0"/>
              <a:t>Root has depth 0</a:t>
            </a:r>
          </a:p>
          <a:p>
            <a:r>
              <a:rPr lang="en-US" dirty="0"/>
              <a:t>Depth of p’s node is recursively defined:</a:t>
            </a:r>
          </a:p>
          <a:p>
            <a:pPr marL="579438" lvl="2" indent="0">
              <a:buNone/>
            </a:pPr>
            <a:r>
              <a:rPr lang="en-US" sz="1800" dirty="0">
                <a:solidFill>
                  <a:srgbClr val="0432FF"/>
                </a:solidFill>
                <a:ea typeface="Menlo"/>
                <a:cs typeface="Menlo"/>
              </a:rPr>
              <a:t>if</a:t>
            </a:r>
            <a:r>
              <a:rPr lang="en-US" sz="1800" dirty="0">
                <a:ea typeface="Menlo"/>
                <a:cs typeface="Menlo"/>
              </a:rPr>
              <a:t> (</a:t>
            </a:r>
            <a:r>
              <a:rPr lang="en-US" sz="1800" dirty="0" err="1">
                <a:ea typeface="Menlo"/>
                <a:cs typeface="Menlo"/>
              </a:rPr>
              <a:t>p.isRoot</a:t>
            </a:r>
            <a:r>
              <a:rPr lang="en-US" sz="1800" dirty="0">
                <a:ea typeface="Menlo"/>
                <a:cs typeface="Menlo"/>
              </a:rPr>
              <a:t>()) </a:t>
            </a:r>
            <a:r>
              <a:rPr lang="en-US" sz="1800" dirty="0">
                <a:solidFill>
                  <a:srgbClr val="0432FF"/>
                </a:solidFill>
                <a:ea typeface="Menlo"/>
                <a:cs typeface="Menlo"/>
              </a:rPr>
              <a:t>return</a:t>
            </a:r>
            <a:r>
              <a:rPr lang="en-US" sz="1800" dirty="0">
                <a:ea typeface="Menlo"/>
                <a:cs typeface="Menlo"/>
              </a:rPr>
              <a:t> 0;                   </a:t>
            </a:r>
            <a:r>
              <a:rPr lang="en-US" sz="1800" dirty="0">
                <a:solidFill>
                  <a:srgbClr val="008F00"/>
                </a:solidFill>
                <a:ea typeface="Menlo"/>
                <a:cs typeface="Menlo"/>
              </a:rPr>
              <a:t>// root has depth 0</a:t>
            </a:r>
            <a:endParaRPr lang="en-US" sz="1800" dirty="0">
              <a:ea typeface="Menlo"/>
              <a:cs typeface="Menlo"/>
            </a:endParaRPr>
          </a:p>
          <a:p>
            <a:pPr marL="579438" lvl="2" indent="0">
              <a:buNone/>
            </a:pPr>
            <a:r>
              <a:rPr lang="en-US" sz="1800" dirty="0">
                <a:solidFill>
                  <a:srgbClr val="0432FF"/>
                </a:solidFill>
                <a:ea typeface="Menlo"/>
                <a:cs typeface="Menlo"/>
              </a:rPr>
              <a:t>else</a:t>
            </a:r>
            <a:r>
              <a:rPr lang="en-US" sz="1800" dirty="0">
                <a:ea typeface="Menlo"/>
                <a:cs typeface="Menlo"/>
              </a:rPr>
              <a:t> </a:t>
            </a:r>
            <a:r>
              <a:rPr lang="en-US" sz="1800" dirty="0">
                <a:solidFill>
                  <a:srgbClr val="0432FF"/>
                </a:solidFill>
                <a:ea typeface="Menlo"/>
                <a:cs typeface="Menlo"/>
              </a:rPr>
              <a:t>return</a:t>
            </a:r>
            <a:r>
              <a:rPr lang="en-US" sz="1800" dirty="0">
                <a:ea typeface="Menlo"/>
                <a:cs typeface="Menlo"/>
              </a:rPr>
              <a:t> 1 + </a:t>
            </a:r>
            <a:r>
              <a:rPr lang="en-US" sz="1800" dirty="0">
                <a:solidFill>
                  <a:srgbClr val="3495AF"/>
                </a:solidFill>
                <a:ea typeface="Menlo"/>
                <a:cs typeface="Menlo"/>
              </a:rPr>
              <a:t>depth</a:t>
            </a:r>
            <a:r>
              <a:rPr lang="en-US" sz="1800" dirty="0">
                <a:ea typeface="Menlo"/>
                <a:cs typeface="Menlo"/>
              </a:rPr>
              <a:t>(</a:t>
            </a:r>
            <a:r>
              <a:rPr lang="en-US" sz="1800" dirty="0" err="1">
                <a:ea typeface="Menlo"/>
                <a:cs typeface="Menlo"/>
              </a:rPr>
              <a:t>p.parent</a:t>
            </a:r>
            <a:r>
              <a:rPr lang="en-US" sz="1800" dirty="0">
                <a:ea typeface="Menlo"/>
                <a:cs typeface="Menlo"/>
              </a:rPr>
              <a:t>());   </a:t>
            </a:r>
            <a:r>
              <a:rPr lang="en-US" sz="1800" dirty="0">
                <a:solidFill>
                  <a:srgbClr val="008F00"/>
                </a:solidFill>
                <a:ea typeface="Menlo"/>
                <a:cs typeface="Menlo"/>
              </a:rPr>
              <a:t>// 1 + (depth of parent)</a:t>
            </a:r>
            <a:endParaRPr lang="en-US" b="1" i="1" dirty="0"/>
          </a:p>
        </p:txBody>
      </p:sp>
      <p:sp>
        <p:nvSpPr>
          <p:cNvPr id="4" name="Slide Number Placeholder 3"/>
          <p:cNvSpPr>
            <a:spLocks noGrp="1"/>
          </p:cNvSpPr>
          <p:nvPr>
            <p:ph type="sldNum" sz="quarter" idx="12"/>
          </p:nvPr>
        </p:nvSpPr>
        <p:spPr>
          <a:xfrm>
            <a:off x="8537222" y="6412838"/>
            <a:ext cx="423898" cy="271463"/>
          </a:xfrm>
        </p:spPr>
        <p:txBody>
          <a:bodyPr/>
          <a:lstStyle/>
          <a:p>
            <a:fld id="{72AFE102-A273-8544-BB2F-FAAE6DB0274C}" type="slidenum">
              <a:rPr lang="en-US" smtClean="0"/>
              <a:pPr/>
              <a:t>13</a:t>
            </a:fld>
            <a:endParaRPr lang="en-US" dirty="0"/>
          </a:p>
        </p:txBody>
      </p:sp>
      <p:grpSp>
        <p:nvGrpSpPr>
          <p:cNvPr id="51" name="Group 50"/>
          <p:cNvGrpSpPr/>
          <p:nvPr/>
        </p:nvGrpSpPr>
        <p:grpSpPr>
          <a:xfrm>
            <a:off x="4877596" y="4560365"/>
            <a:ext cx="1893446" cy="1838048"/>
            <a:chOff x="4877596" y="4560365"/>
            <a:chExt cx="1893446" cy="1838048"/>
          </a:xfrm>
        </p:grpSpPr>
        <p:sp>
          <p:nvSpPr>
            <p:cNvPr id="6" name="Oval 6"/>
            <p:cNvSpPr>
              <a:spLocks noChangeArrowheads="1"/>
            </p:cNvSpPr>
            <p:nvPr/>
          </p:nvSpPr>
          <p:spPr bwMode="auto">
            <a:xfrm>
              <a:off x="5243689" y="4560365"/>
              <a:ext cx="320675" cy="319088"/>
            </a:xfrm>
            <a:prstGeom prst="ellipse">
              <a:avLst/>
            </a:prstGeom>
            <a:solidFill>
              <a:srgbClr val="CFDCF0"/>
            </a:solidFill>
            <a:ln w="19050">
              <a:solidFill>
                <a:schemeClr val="tx1"/>
              </a:solidFill>
              <a:round/>
              <a:headEnd/>
              <a:tailEnd/>
            </a:ln>
          </p:spPr>
          <p:txBody>
            <a:bodyPr wrap="none" lIns="0" tIns="0" rIns="0" anchor="ctr" anchorCtr="1"/>
            <a:lstStyle/>
            <a:p>
              <a:r>
                <a:rPr lang="en-US" sz="1800" dirty="0">
                  <a:latin typeface="Times New Roman" charset="0"/>
                  <a:sym typeface="Symbol" charset="0"/>
                </a:rPr>
                <a:t>5</a:t>
              </a:r>
            </a:p>
          </p:txBody>
        </p:sp>
        <p:sp>
          <p:nvSpPr>
            <p:cNvPr id="7" name="Oval 7"/>
            <p:cNvSpPr>
              <a:spLocks noChangeArrowheads="1"/>
            </p:cNvSpPr>
            <p:nvPr/>
          </p:nvSpPr>
          <p:spPr bwMode="auto">
            <a:xfrm>
              <a:off x="5708652" y="5078318"/>
              <a:ext cx="319088" cy="320675"/>
            </a:xfrm>
            <a:prstGeom prst="ellipse">
              <a:avLst/>
            </a:prstGeom>
            <a:solidFill>
              <a:srgbClr val="CFDCF0"/>
            </a:solidFill>
            <a:ln w="19050">
              <a:solidFill>
                <a:schemeClr val="tx1"/>
              </a:solidFill>
              <a:round/>
              <a:headEnd/>
              <a:tailEnd/>
            </a:ln>
          </p:spPr>
          <p:txBody>
            <a:bodyPr wrap="none" lIns="0" tIns="0" rIns="0" anchor="ctr" anchorCtr="1"/>
            <a:lstStyle/>
            <a:p>
              <a:r>
                <a:rPr lang="en-US" dirty="0">
                  <a:latin typeface="Times New Roman" charset="0"/>
                  <a:sym typeface="Symbol" charset="0"/>
                </a:rPr>
                <a:t>15</a:t>
              </a:r>
              <a:endParaRPr lang="en-US" sz="1800" dirty="0">
                <a:latin typeface="Times New Roman" charset="0"/>
                <a:sym typeface="Symbol" charset="0"/>
              </a:endParaRPr>
            </a:p>
          </p:txBody>
        </p:sp>
        <p:cxnSp>
          <p:nvCxnSpPr>
            <p:cNvPr id="14" name="AutoShape 14"/>
            <p:cNvCxnSpPr>
              <a:cxnSpLocks noChangeShapeType="1"/>
              <a:stCxn id="7" idx="0"/>
              <a:endCxn id="6" idx="5"/>
            </p:cNvCxnSpPr>
            <p:nvPr/>
          </p:nvCxnSpPr>
          <p:spPr bwMode="auto">
            <a:xfrm flipH="1" flipV="1">
              <a:off x="5517402" y="4832724"/>
              <a:ext cx="350794" cy="245594"/>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 name="AutoShape 15"/>
            <p:cNvCxnSpPr>
              <a:cxnSpLocks noChangeShapeType="1"/>
              <a:endCxn id="7" idx="5"/>
            </p:cNvCxnSpPr>
            <p:nvPr/>
          </p:nvCxnSpPr>
          <p:spPr bwMode="auto">
            <a:xfrm flipH="1" flipV="1">
              <a:off x="5981702" y="5360893"/>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 name="AutoShape 16"/>
            <p:cNvCxnSpPr>
              <a:cxnSpLocks noChangeShapeType="1"/>
              <a:stCxn id="26" idx="0"/>
              <a:endCxn id="7" idx="3"/>
            </p:cNvCxnSpPr>
            <p:nvPr/>
          </p:nvCxnSpPr>
          <p:spPr bwMode="auto">
            <a:xfrm flipV="1">
              <a:off x="5375278" y="5352031"/>
              <a:ext cx="380103" cy="23569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6" name="Oval 26"/>
            <p:cNvSpPr>
              <a:spLocks noChangeArrowheads="1"/>
            </p:cNvSpPr>
            <p:nvPr/>
          </p:nvSpPr>
          <p:spPr bwMode="auto">
            <a:xfrm>
              <a:off x="5214940" y="5587729"/>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dirty="0">
                  <a:latin typeface="Times New Roman" charset="0"/>
                  <a:sym typeface="Symbol" charset="0"/>
                </a:rPr>
                <a:t>11</a:t>
              </a:r>
              <a:endParaRPr lang="en-US" sz="1800" dirty="0">
                <a:latin typeface="Times New Roman" charset="0"/>
                <a:sym typeface="Symbol" charset="0"/>
              </a:endParaRPr>
            </a:p>
          </p:txBody>
        </p:sp>
        <p:sp>
          <p:nvSpPr>
            <p:cNvPr id="27" name="Rectangle 27"/>
            <p:cNvSpPr>
              <a:spLocks noChangeAspect="1" noChangeArrowheads="1"/>
            </p:cNvSpPr>
            <p:nvPr/>
          </p:nvSpPr>
          <p:spPr bwMode="auto">
            <a:xfrm>
              <a:off x="4967290" y="6163992"/>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28" name="Rectangle 28"/>
            <p:cNvSpPr>
              <a:spLocks noChangeAspect="1" noChangeArrowheads="1"/>
            </p:cNvSpPr>
            <p:nvPr/>
          </p:nvSpPr>
          <p:spPr bwMode="auto">
            <a:xfrm>
              <a:off x="5553077" y="6163992"/>
              <a:ext cx="231775"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29" name="AutoShape 29"/>
            <p:cNvCxnSpPr>
              <a:cxnSpLocks noChangeShapeType="1"/>
              <a:stCxn id="28" idx="0"/>
              <a:endCxn id="26" idx="5"/>
            </p:cNvCxnSpPr>
            <p:nvPr/>
          </p:nvCxnSpPr>
          <p:spPr bwMode="auto">
            <a:xfrm flipH="1" flipV="1">
              <a:off x="5487990" y="5870304"/>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30" name="AutoShape 30"/>
            <p:cNvCxnSpPr>
              <a:cxnSpLocks noChangeShapeType="1"/>
              <a:stCxn id="27" idx="0"/>
              <a:endCxn id="26" idx="3"/>
            </p:cNvCxnSpPr>
            <p:nvPr/>
          </p:nvCxnSpPr>
          <p:spPr bwMode="auto">
            <a:xfrm flipV="1">
              <a:off x="5083177" y="5870304"/>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37" name="Oval 9"/>
            <p:cNvSpPr>
              <a:spLocks noChangeArrowheads="1"/>
            </p:cNvSpPr>
            <p:nvPr/>
          </p:nvSpPr>
          <p:spPr bwMode="auto">
            <a:xfrm>
              <a:off x="6201130" y="5591962"/>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dirty="0">
                  <a:latin typeface="Times New Roman" charset="0"/>
                  <a:sym typeface="Symbol" charset="0"/>
                </a:rPr>
                <a:t>25</a:t>
              </a:r>
              <a:endParaRPr lang="en-US" sz="1800" dirty="0">
                <a:latin typeface="Times New Roman" charset="0"/>
                <a:sym typeface="Symbol" charset="0"/>
              </a:endParaRPr>
            </a:p>
          </p:txBody>
        </p:sp>
        <p:sp>
          <p:nvSpPr>
            <p:cNvPr id="38" name="Rectangle 10"/>
            <p:cNvSpPr>
              <a:spLocks noChangeAspect="1" noChangeArrowheads="1"/>
            </p:cNvSpPr>
            <p:nvPr/>
          </p:nvSpPr>
          <p:spPr bwMode="auto">
            <a:xfrm>
              <a:off x="5953480" y="6168225"/>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39" name="Rectangle 11"/>
            <p:cNvSpPr>
              <a:spLocks noChangeAspect="1" noChangeArrowheads="1"/>
            </p:cNvSpPr>
            <p:nvPr/>
          </p:nvSpPr>
          <p:spPr bwMode="auto">
            <a:xfrm>
              <a:off x="6539267" y="6168225"/>
              <a:ext cx="231775"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0" name="AutoShape 17"/>
            <p:cNvCxnSpPr>
              <a:cxnSpLocks noChangeShapeType="1"/>
              <a:stCxn id="39" idx="0"/>
              <a:endCxn id="37" idx="5"/>
            </p:cNvCxnSpPr>
            <p:nvPr/>
          </p:nvCxnSpPr>
          <p:spPr bwMode="auto">
            <a:xfrm flipH="1" flipV="1">
              <a:off x="6474180" y="5874537"/>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 name="AutoShape 18"/>
            <p:cNvCxnSpPr>
              <a:cxnSpLocks noChangeShapeType="1"/>
              <a:stCxn id="38" idx="0"/>
              <a:endCxn id="37" idx="3"/>
            </p:cNvCxnSpPr>
            <p:nvPr/>
          </p:nvCxnSpPr>
          <p:spPr bwMode="auto">
            <a:xfrm flipV="1">
              <a:off x="6069367" y="5874537"/>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5" name="Rectangle 27"/>
            <p:cNvSpPr>
              <a:spLocks noChangeAspect="1" noChangeArrowheads="1"/>
            </p:cNvSpPr>
            <p:nvPr/>
          </p:nvSpPr>
          <p:spPr bwMode="auto">
            <a:xfrm>
              <a:off x="4877596" y="5128435"/>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6" name="AutoShape 30"/>
            <p:cNvCxnSpPr>
              <a:cxnSpLocks noChangeShapeType="1"/>
              <a:stCxn id="45" idx="0"/>
              <a:endCxn id="6" idx="3"/>
            </p:cNvCxnSpPr>
            <p:nvPr/>
          </p:nvCxnSpPr>
          <p:spPr bwMode="auto">
            <a:xfrm flipV="1">
              <a:off x="4992690" y="4832724"/>
              <a:ext cx="297961" cy="29571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sp>
        <p:nvSpPr>
          <p:cNvPr id="52" name="TextBox 51"/>
          <p:cNvSpPr txBox="1"/>
          <p:nvPr/>
        </p:nvSpPr>
        <p:spPr>
          <a:xfrm>
            <a:off x="6669266" y="4733009"/>
            <a:ext cx="2067981" cy="646331"/>
          </a:xfrm>
          <a:prstGeom prst="rect">
            <a:avLst/>
          </a:prstGeom>
          <a:noFill/>
        </p:spPr>
        <p:txBody>
          <a:bodyPr wrap="square" rtlCol="0">
            <a:spAutoFit/>
          </a:bodyPr>
          <a:lstStyle/>
          <a:p>
            <a:r>
              <a:rPr lang="en-US" dirty="0">
                <a:solidFill>
                  <a:srgbClr val="0000FF"/>
                </a:solidFill>
              </a:rPr>
              <a:t>What is the depth at each node?</a:t>
            </a:r>
          </a:p>
        </p:txBody>
      </p:sp>
    </p:spTree>
    <p:extLst>
      <p:ext uri="{BB962C8B-B14F-4D97-AF65-F5344CB8AC3E}">
        <p14:creationId xmlns:p14="http://schemas.microsoft.com/office/powerpoint/2010/main" val="1346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checkerboard(across)">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a:t>
            </a:r>
          </a:p>
        </p:txBody>
      </p:sp>
      <p:sp>
        <p:nvSpPr>
          <p:cNvPr id="3" name="Content Placeholder 2"/>
          <p:cNvSpPr>
            <a:spLocks noGrp="1"/>
          </p:cNvSpPr>
          <p:nvPr>
            <p:ph idx="1"/>
          </p:nvPr>
        </p:nvSpPr>
        <p:spPr>
          <a:xfrm>
            <a:off x="457200" y="1600200"/>
            <a:ext cx="8229600" cy="4983162"/>
          </a:xfrm>
        </p:spPr>
        <p:txBody>
          <a:bodyPr>
            <a:normAutofit/>
          </a:bodyPr>
          <a:lstStyle/>
          <a:p>
            <a:r>
              <a:rPr lang="en-US" sz="2400" dirty="0"/>
              <a:t>Height of a node p in a tree T is defined recursively:</a:t>
            </a:r>
          </a:p>
          <a:p>
            <a:pPr lvl="1"/>
            <a:r>
              <a:rPr lang="en-US" sz="2400" dirty="0"/>
              <a:t>If p is the external node, then the height of p is 0</a:t>
            </a:r>
          </a:p>
          <a:p>
            <a:pPr lvl="1"/>
            <a:r>
              <a:rPr lang="en-US" sz="2400" dirty="0"/>
              <a:t>Otherwise, the height of p is 1 + the maximum height of children of p</a:t>
            </a:r>
          </a:p>
          <a:p>
            <a:r>
              <a:rPr lang="en-US" sz="2400" dirty="0"/>
              <a:t>Height of a tree == maximum depth of its external nodes</a:t>
            </a:r>
          </a:p>
          <a:p>
            <a:pPr lvl="1"/>
            <a:r>
              <a:rPr lang="en-US" sz="2400" dirty="0"/>
              <a:t>Height of a tree T is the height of the root of T</a:t>
            </a:r>
          </a:p>
        </p:txBody>
      </p:sp>
      <p:sp>
        <p:nvSpPr>
          <p:cNvPr id="4" name="Slide Number Placeholder 3"/>
          <p:cNvSpPr>
            <a:spLocks noGrp="1"/>
          </p:cNvSpPr>
          <p:nvPr>
            <p:ph type="sldNum" sz="quarter" idx="12"/>
          </p:nvPr>
        </p:nvSpPr>
        <p:spPr/>
        <p:txBody>
          <a:bodyPr/>
          <a:lstStyle/>
          <a:p>
            <a:fld id="{72AFE102-A273-8544-BB2F-FAAE6DB0274C}" type="slidenum">
              <a:rPr lang="en-US" smtClean="0"/>
              <a:pPr/>
              <a:t>14</a:t>
            </a:fld>
            <a:endParaRPr lang="en-US" dirty="0"/>
          </a:p>
        </p:txBody>
      </p:sp>
      <p:grpSp>
        <p:nvGrpSpPr>
          <p:cNvPr id="6" name="Group 5"/>
          <p:cNvGrpSpPr/>
          <p:nvPr/>
        </p:nvGrpSpPr>
        <p:grpSpPr>
          <a:xfrm>
            <a:off x="4708264" y="4588587"/>
            <a:ext cx="1893446" cy="1838048"/>
            <a:chOff x="4877596" y="4560365"/>
            <a:chExt cx="1893446" cy="1838048"/>
          </a:xfrm>
        </p:grpSpPr>
        <p:sp>
          <p:nvSpPr>
            <p:cNvPr id="7" name="Oval 6"/>
            <p:cNvSpPr>
              <a:spLocks noChangeArrowheads="1"/>
            </p:cNvSpPr>
            <p:nvPr/>
          </p:nvSpPr>
          <p:spPr bwMode="auto">
            <a:xfrm>
              <a:off x="5243689" y="4560365"/>
              <a:ext cx="320675" cy="319088"/>
            </a:xfrm>
            <a:prstGeom prst="ellipse">
              <a:avLst/>
            </a:prstGeom>
            <a:solidFill>
              <a:srgbClr val="CFDCF0"/>
            </a:solidFill>
            <a:ln w="19050">
              <a:solidFill>
                <a:schemeClr val="tx1"/>
              </a:solidFill>
              <a:round/>
              <a:headEnd/>
              <a:tailEnd/>
            </a:ln>
          </p:spPr>
          <p:txBody>
            <a:bodyPr wrap="none" lIns="0" tIns="0" rIns="0" anchor="ctr" anchorCtr="1"/>
            <a:lstStyle/>
            <a:p>
              <a:r>
                <a:rPr lang="en-US" sz="1800" dirty="0">
                  <a:latin typeface="Times New Roman" charset="0"/>
                  <a:sym typeface="Symbol" charset="0"/>
                </a:rPr>
                <a:t>5</a:t>
              </a:r>
            </a:p>
          </p:txBody>
        </p:sp>
        <p:sp>
          <p:nvSpPr>
            <p:cNvPr id="8" name="Oval 7"/>
            <p:cNvSpPr>
              <a:spLocks noChangeArrowheads="1"/>
            </p:cNvSpPr>
            <p:nvPr/>
          </p:nvSpPr>
          <p:spPr bwMode="auto">
            <a:xfrm>
              <a:off x="5708652" y="5078318"/>
              <a:ext cx="319088" cy="320675"/>
            </a:xfrm>
            <a:prstGeom prst="ellipse">
              <a:avLst/>
            </a:prstGeom>
            <a:solidFill>
              <a:srgbClr val="CFDCF0"/>
            </a:solidFill>
            <a:ln w="19050">
              <a:solidFill>
                <a:schemeClr val="tx1"/>
              </a:solidFill>
              <a:round/>
              <a:headEnd/>
              <a:tailEnd/>
            </a:ln>
          </p:spPr>
          <p:txBody>
            <a:bodyPr wrap="none" lIns="0" tIns="0" rIns="0" anchor="ctr" anchorCtr="1"/>
            <a:lstStyle/>
            <a:p>
              <a:r>
                <a:rPr lang="en-US" dirty="0">
                  <a:latin typeface="Times New Roman" charset="0"/>
                  <a:sym typeface="Symbol" charset="0"/>
                </a:rPr>
                <a:t>15</a:t>
              </a:r>
              <a:endParaRPr lang="en-US" sz="1800" dirty="0">
                <a:latin typeface="Times New Roman" charset="0"/>
                <a:sym typeface="Symbol" charset="0"/>
              </a:endParaRPr>
            </a:p>
          </p:txBody>
        </p:sp>
        <p:cxnSp>
          <p:nvCxnSpPr>
            <p:cNvPr id="9" name="AutoShape 14"/>
            <p:cNvCxnSpPr>
              <a:cxnSpLocks noChangeShapeType="1"/>
              <a:stCxn id="8" idx="0"/>
              <a:endCxn id="7" idx="5"/>
            </p:cNvCxnSpPr>
            <p:nvPr/>
          </p:nvCxnSpPr>
          <p:spPr bwMode="auto">
            <a:xfrm flipH="1" flipV="1">
              <a:off x="5517402" y="4832724"/>
              <a:ext cx="350794" cy="245594"/>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 name="AutoShape 15"/>
            <p:cNvCxnSpPr>
              <a:cxnSpLocks noChangeShapeType="1"/>
              <a:endCxn id="8" idx="5"/>
            </p:cNvCxnSpPr>
            <p:nvPr/>
          </p:nvCxnSpPr>
          <p:spPr bwMode="auto">
            <a:xfrm flipH="1" flipV="1">
              <a:off x="5981702" y="5360893"/>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16"/>
            <p:cNvCxnSpPr>
              <a:cxnSpLocks noChangeShapeType="1"/>
              <a:stCxn id="12" idx="0"/>
              <a:endCxn id="8" idx="3"/>
            </p:cNvCxnSpPr>
            <p:nvPr/>
          </p:nvCxnSpPr>
          <p:spPr bwMode="auto">
            <a:xfrm flipV="1">
              <a:off x="5375278" y="5352031"/>
              <a:ext cx="380103" cy="23569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 name="Oval 26"/>
            <p:cNvSpPr>
              <a:spLocks noChangeArrowheads="1"/>
            </p:cNvSpPr>
            <p:nvPr/>
          </p:nvSpPr>
          <p:spPr bwMode="auto">
            <a:xfrm>
              <a:off x="5214940" y="5587729"/>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dirty="0">
                  <a:latin typeface="Times New Roman" charset="0"/>
                  <a:sym typeface="Symbol" charset="0"/>
                </a:rPr>
                <a:t>11</a:t>
              </a:r>
              <a:endParaRPr lang="en-US" sz="1800" dirty="0">
                <a:latin typeface="Times New Roman" charset="0"/>
                <a:sym typeface="Symbol" charset="0"/>
              </a:endParaRPr>
            </a:p>
          </p:txBody>
        </p:sp>
        <p:sp>
          <p:nvSpPr>
            <p:cNvPr id="13" name="Rectangle 27"/>
            <p:cNvSpPr>
              <a:spLocks noChangeAspect="1" noChangeArrowheads="1"/>
            </p:cNvSpPr>
            <p:nvPr/>
          </p:nvSpPr>
          <p:spPr bwMode="auto">
            <a:xfrm>
              <a:off x="4967290" y="6163992"/>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4" name="Rectangle 28"/>
            <p:cNvSpPr>
              <a:spLocks noChangeAspect="1" noChangeArrowheads="1"/>
            </p:cNvSpPr>
            <p:nvPr/>
          </p:nvSpPr>
          <p:spPr bwMode="auto">
            <a:xfrm>
              <a:off x="5553077" y="6163992"/>
              <a:ext cx="231775"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5" name="AutoShape 29"/>
            <p:cNvCxnSpPr>
              <a:cxnSpLocks noChangeShapeType="1"/>
              <a:stCxn id="14" idx="0"/>
              <a:endCxn id="12" idx="5"/>
            </p:cNvCxnSpPr>
            <p:nvPr/>
          </p:nvCxnSpPr>
          <p:spPr bwMode="auto">
            <a:xfrm flipH="1" flipV="1">
              <a:off x="5487990" y="5870304"/>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 name="AutoShape 30"/>
            <p:cNvCxnSpPr>
              <a:cxnSpLocks noChangeShapeType="1"/>
              <a:stCxn id="13" idx="0"/>
              <a:endCxn id="12" idx="3"/>
            </p:cNvCxnSpPr>
            <p:nvPr/>
          </p:nvCxnSpPr>
          <p:spPr bwMode="auto">
            <a:xfrm flipV="1">
              <a:off x="5083177" y="5870304"/>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7" name="Oval 9"/>
            <p:cNvSpPr>
              <a:spLocks noChangeArrowheads="1"/>
            </p:cNvSpPr>
            <p:nvPr/>
          </p:nvSpPr>
          <p:spPr bwMode="auto">
            <a:xfrm>
              <a:off x="6201130" y="5591962"/>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dirty="0">
                  <a:latin typeface="Times New Roman" charset="0"/>
                  <a:sym typeface="Symbol" charset="0"/>
                </a:rPr>
                <a:t>25</a:t>
              </a:r>
              <a:endParaRPr lang="en-US" sz="1800" dirty="0">
                <a:latin typeface="Times New Roman" charset="0"/>
                <a:sym typeface="Symbol" charset="0"/>
              </a:endParaRPr>
            </a:p>
          </p:txBody>
        </p:sp>
        <p:sp>
          <p:nvSpPr>
            <p:cNvPr id="18" name="Rectangle 10"/>
            <p:cNvSpPr>
              <a:spLocks noChangeAspect="1" noChangeArrowheads="1"/>
            </p:cNvSpPr>
            <p:nvPr/>
          </p:nvSpPr>
          <p:spPr bwMode="auto">
            <a:xfrm>
              <a:off x="5953480" y="6168225"/>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9" name="Rectangle 11"/>
            <p:cNvSpPr>
              <a:spLocks noChangeAspect="1" noChangeArrowheads="1"/>
            </p:cNvSpPr>
            <p:nvPr/>
          </p:nvSpPr>
          <p:spPr bwMode="auto">
            <a:xfrm>
              <a:off x="6539267" y="6168225"/>
              <a:ext cx="231775"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20" name="AutoShape 17"/>
            <p:cNvCxnSpPr>
              <a:cxnSpLocks noChangeShapeType="1"/>
              <a:stCxn id="19" idx="0"/>
              <a:endCxn id="17" idx="5"/>
            </p:cNvCxnSpPr>
            <p:nvPr/>
          </p:nvCxnSpPr>
          <p:spPr bwMode="auto">
            <a:xfrm flipH="1" flipV="1">
              <a:off x="6474180" y="5874537"/>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 name="AutoShape 18"/>
            <p:cNvCxnSpPr>
              <a:cxnSpLocks noChangeShapeType="1"/>
              <a:stCxn id="18" idx="0"/>
              <a:endCxn id="17" idx="3"/>
            </p:cNvCxnSpPr>
            <p:nvPr/>
          </p:nvCxnSpPr>
          <p:spPr bwMode="auto">
            <a:xfrm flipV="1">
              <a:off x="6069367" y="5874537"/>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 name="Rectangle 27"/>
            <p:cNvSpPr>
              <a:spLocks noChangeAspect="1" noChangeArrowheads="1"/>
            </p:cNvSpPr>
            <p:nvPr/>
          </p:nvSpPr>
          <p:spPr bwMode="auto">
            <a:xfrm>
              <a:off x="4877596" y="5128435"/>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23" name="AutoShape 30"/>
            <p:cNvCxnSpPr>
              <a:cxnSpLocks noChangeShapeType="1"/>
              <a:stCxn id="22" idx="0"/>
              <a:endCxn id="7" idx="3"/>
            </p:cNvCxnSpPr>
            <p:nvPr/>
          </p:nvCxnSpPr>
          <p:spPr bwMode="auto">
            <a:xfrm flipV="1">
              <a:off x="4992690" y="4832724"/>
              <a:ext cx="297961" cy="29571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sp>
        <p:nvSpPr>
          <p:cNvPr id="24" name="TextBox 23"/>
          <p:cNvSpPr txBox="1"/>
          <p:nvPr/>
        </p:nvSpPr>
        <p:spPr>
          <a:xfrm>
            <a:off x="6499934" y="4761231"/>
            <a:ext cx="2067981" cy="646331"/>
          </a:xfrm>
          <a:prstGeom prst="rect">
            <a:avLst/>
          </a:prstGeom>
          <a:noFill/>
        </p:spPr>
        <p:txBody>
          <a:bodyPr wrap="square" rtlCol="0">
            <a:spAutoFit/>
          </a:bodyPr>
          <a:lstStyle/>
          <a:p>
            <a:r>
              <a:rPr lang="en-US" dirty="0">
                <a:solidFill>
                  <a:srgbClr val="0000FF"/>
                </a:solidFill>
              </a:rPr>
              <a:t>What is the height at each node?</a:t>
            </a:r>
          </a:p>
        </p:txBody>
      </p:sp>
    </p:spTree>
    <p:extLst>
      <p:ext uri="{BB962C8B-B14F-4D97-AF65-F5344CB8AC3E}">
        <p14:creationId xmlns:p14="http://schemas.microsoft.com/office/powerpoint/2010/main" val="324017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Topological Sorting (application of DFS)</a:t>
            </a:r>
            <a:br>
              <a:rPr lang="en-US" dirty="0"/>
            </a:br>
            <a:r>
              <a:rPr lang="en-US" sz="2200" dirty="0"/>
              <a:t>(slides taken from </a:t>
            </a:r>
            <a:r>
              <a:rPr lang="en-US" sz="2200" dirty="0">
                <a:hlinkClick r:id="rId2"/>
              </a:rPr>
              <a:t>www.cs.toronto.edu/~tabrown/csc263/week9</a:t>
            </a:r>
            <a:r>
              <a:rPr lang="en-US" sz="2200" dirty="0"/>
              <a:t>) </a:t>
            </a:r>
          </a:p>
        </p:txBody>
      </p:sp>
      <p:sp>
        <p:nvSpPr>
          <p:cNvPr id="3" name="Content Placeholder 2"/>
          <p:cNvSpPr>
            <a:spLocks noGrp="1"/>
          </p:cNvSpPr>
          <p:nvPr>
            <p:ph idx="1"/>
          </p:nvPr>
        </p:nvSpPr>
        <p:spPr>
          <a:xfrm>
            <a:off x="457200" y="1600200"/>
            <a:ext cx="5264149" cy="5105400"/>
          </a:xfrm>
        </p:spPr>
        <p:txBody>
          <a:bodyPr>
            <a:normAutofit fontScale="70000" lnSpcReduction="20000"/>
          </a:bodyPr>
          <a:lstStyle/>
          <a:p>
            <a:r>
              <a:rPr lang="en-US" sz="3400" dirty="0"/>
              <a:t>A </a:t>
            </a:r>
            <a:r>
              <a:rPr lang="en-US" sz="3400" i="1" dirty="0"/>
              <a:t>Directed Acyclic Graph </a:t>
            </a:r>
            <a:r>
              <a:rPr lang="en-US" sz="3400" dirty="0"/>
              <a:t>(DAG) is a directed graph G = (V,E) without cycles.</a:t>
            </a:r>
          </a:p>
          <a:p>
            <a:r>
              <a:rPr lang="en-US" sz="3400" dirty="0"/>
              <a:t>We use Depth First Search (DFS) traversal of a DAG starting at the first node in V</a:t>
            </a:r>
          </a:p>
          <a:p>
            <a:r>
              <a:rPr lang="en-US" sz="3400" dirty="0"/>
              <a:t>We have a counter that is initialized to 0 and gets increments each time a node is visited</a:t>
            </a:r>
          </a:p>
          <a:p>
            <a:r>
              <a:rPr lang="en-US" sz="3400" dirty="0"/>
              <a:t>For each node, we keep track of two timestamps, the discovery timestamp and the finishing timestamp</a:t>
            </a:r>
          </a:p>
          <a:p>
            <a:r>
              <a:rPr lang="en-US" sz="3400" dirty="0"/>
              <a:t>Edges in a DFS traversal can be classified based on the discovery and finishing timestamps</a:t>
            </a:r>
          </a:p>
          <a:p>
            <a:pPr marL="0" indent="0">
              <a:buNone/>
            </a:pPr>
            <a:endParaRPr lang="en-US" dirty="0"/>
          </a:p>
        </p:txBody>
      </p:sp>
      <p:grpSp>
        <p:nvGrpSpPr>
          <p:cNvPr id="18" name="Group 17"/>
          <p:cNvGrpSpPr/>
          <p:nvPr/>
        </p:nvGrpSpPr>
        <p:grpSpPr>
          <a:xfrm>
            <a:off x="5838825" y="1990725"/>
            <a:ext cx="3000375" cy="2428875"/>
            <a:chOff x="3429000" y="4143375"/>
            <a:chExt cx="3000375" cy="2428875"/>
          </a:xfrm>
        </p:grpSpPr>
        <p:sp>
          <p:nvSpPr>
            <p:cNvPr id="4" name="Oval 3"/>
            <p:cNvSpPr/>
            <p:nvPr/>
          </p:nvSpPr>
          <p:spPr>
            <a:xfrm>
              <a:off x="3429000" y="4786313"/>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5" name="Oval 4"/>
            <p:cNvSpPr/>
            <p:nvPr/>
          </p:nvSpPr>
          <p:spPr>
            <a:xfrm>
              <a:off x="4000500" y="4143375"/>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6" name="Oval 5"/>
            <p:cNvSpPr/>
            <p:nvPr/>
          </p:nvSpPr>
          <p:spPr>
            <a:xfrm>
              <a:off x="5286375" y="4143375"/>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7" name="Oval 6"/>
            <p:cNvSpPr/>
            <p:nvPr/>
          </p:nvSpPr>
          <p:spPr>
            <a:xfrm>
              <a:off x="4643438" y="4786313"/>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g</a:t>
              </a:r>
            </a:p>
          </p:txBody>
        </p:sp>
        <p:sp>
          <p:nvSpPr>
            <p:cNvPr id="8" name="Oval 7"/>
            <p:cNvSpPr/>
            <p:nvPr/>
          </p:nvSpPr>
          <p:spPr>
            <a:xfrm>
              <a:off x="5857875" y="4786313"/>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f</a:t>
              </a:r>
            </a:p>
          </p:txBody>
        </p:sp>
        <p:sp>
          <p:nvSpPr>
            <p:cNvPr id="9" name="Oval 8"/>
            <p:cNvSpPr/>
            <p:nvPr/>
          </p:nvSpPr>
          <p:spPr>
            <a:xfrm>
              <a:off x="4071938" y="5429250"/>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10" name="Oval 9"/>
            <p:cNvSpPr/>
            <p:nvPr/>
          </p:nvSpPr>
          <p:spPr>
            <a:xfrm>
              <a:off x="4071938" y="6143625"/>
              <a:ext cx="571500" cy="4286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b="1" dirty="0"/>
                <a:t>e</a:t>
              </a:r>
            </a:p>
          </p:txBody>
        </p:sp>
        <p:cxnSp>
          <p:nvCxnSpPr>
            <p:cNvPr id="11" name="Straight Arrow Connector 10"/>
            <p:cNvCxnSpPr>
              <a:stCxn id="5" idx="3"/>
              <a:endCxn id="4" idx="0"/>
            </p:cNvCxnSpPr>
            <p:nvPr/>
          </p:nvCxnSpPr>
          <p:spPr>
            <a:xfrm rot="5400000">
              <a:off x="3760787" y="4462463"/>
              <a:ext cx="277813" cy="3698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0"/>
            </p:cNvCxnSpPr>
            <p:nvPr/>
          </p:nvCxnSpPr>
          <p:spPr>
            <a:xfrm rot="16200000" flipH="1">
              <a:off x="4569619" y="4426744"/>
              <a:ext cx="277813" cy="44132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3"/>
              <a:endCxn id="7" idx="0"/>
            </p:cNvCxnSpPr>
            <p:nvPr/>
          </p:nvCxnSpPr>
          <p:spPr>
            <a:xfrm rot="5400000">
              <a:off x="5010944" y="4426744"/>
              <a:ext cx="277813" cy="44132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8" idx="0"/>
            </p:cNvCxnSpPr>
            <p:nvPr/>
          </p:nvCxnSpPr>
          <p:spPr>
            <a:xfrm rot="16200000" flipH="1">
              <a:off x="5819775" y="4462463"/>
              <a:ext cx="277813" cy="3698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0"/>
            </p:cNvCxnSpPr>
            <p:nvPr/>
          </p:nvCxnSpPr>
          <p:spPr>
            <a:xfrm rot="16200000" flipH="1">
              <a:off x="3998120" y="5069681"/>
              <a:ext cx="277812" cy="44132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9" idx="0"/>
            </p:cNvCxnSpPr>
            <p:nvPr/>
          </p:nvCxnSpPr>
          <p:spPr>
            <a:xfrm rot="5400000">
              <a:off x="4403726" y="5105400"/>
              <a:ext cx="277812" cy="3698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4"/>
              <a:endCxn id="10" idx="0"/>
            </p:cNvCxnSpPr>
            <p:nvPr/>
          </p:nvCxnSpPr>
          <p:spPr>
            <a:xfrm rot="5400000">
              <a:off x="4214019" y="6001544"/>
              <a:ext cx="285750" cy="15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199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(Pages 603-610 of CLRS)</a:t>
            </a:r>
          </a:p>
        </p:txBody>
      </p:sp>
      <p:sp>
        <p:nvSpPr>
          <p:cNvPr id="3" name="Content Placeholder 2"/>
          <p:cNvSpPr>
            <a:spLocks noGrp="1"/>
          </p:cNvSpPr>
          <p:nvPr>
            <p:ph idx="1"/>
          </p:nvPr>
        </p:nvSpPr>
        <p:spPr>
          <a:xfrm>
            <a:off x="457200" y="1600200"/>
            <a:ext cx="8382000" cy="4525963"/>
          </a:xfrm>
        </p:spPr>
        <p:txBody>
          <a:bodyPr>
            <a:normAutofit fontScale="92500"/>
          </a:bodyPr>
          <a:lstStyle/>
          <a:p>
            <a:r>
              <a:rPr lang="en-US" dirty="0"/>
              <a:t>We have a global counter called </a:t>
            </a:r>
            <a:r>
              <a:rPr lang="en-US" i="1" dirty="0"/>
              <a:t>time</a:t>
            </a:r>
            <a:r>
              <a:rPr lang="en-US" dirty="0"/>
              <a:t>=0 (initially)</a:t>
            </a:r>
          </a:p>
          <a:p>
            <a:r>
              <a:rPr lang="en-US" dirty="0"/>
              <a:t>Each vertex v</a:t>
            </a:r>
          </a:p>
          <a:p>
            <a:pPr lvl="1"/>
            <a:r>
              <a:rPr lang="en-US" dirty="0"/>
              <a:t>has a color </a:t>
            </a:r>
            <a:r>
              <a:rPr lang="en-US" dirty="0" err="1">
                <a:latin typeface="Courier New" panose="02070309020205020404" pitchFamily="49" charset="0"/>
                <a:cs typeface="Courier New" panose="02070309020205020404" pitchFamily="49" charset="0"/>
              </a:rPr>
              <a:t>v.color</a:t>
            </a:r>
            <a:r>
              <a:rPr lang="en-US" dirty="0"/>
              <a:t>: </a:t>
            </a:r>
            <a:r>
              <a:rPr lang="en-US" sz="2600" dirty="0"/>
              <a:t>WHITE</a:t>
            </a:r>
            <a:r>
              <a:rPr lang="en-US" dirty="0"/>
              <a:t> (initially), </a:t>
            </a:r>
            <a:r>
              <a:rPr lang="en-US" sz="2600" dirty="0"/>
              <a:t>GREY</a:t>
            </a:r>
            <a:r>
              <a:rPr lang="en-US" dirty="0"/>
              <a:t> (after discovered first time) or </a:t>
            </a:r>
            <a:r>
              <a:rPr lang="en-US" sz="2600" dirty="0"/>
              <a:t>BLACK</a:t>
            </a:r>
            <a:r>
              <a:rPr lang="en-US" dirty="0"/>
              <a:t> (all neighbors have been explored) and changes color </a:t>
            </a:r>
            <a:r>
              <a:rPr lang="en-US" sz="2600" dirty="0"/>
              <a:t>WHITE→GREY→BLACK </a:t>
            </a:r>
            <a:r>
              <a:rPr lang="en-US" dirty="0"/>
              <a:t>during DFS traversal</a:t>
            </a:r>
          </a:p>
          <a:p>
            <a:pPr lvl="1"/>
            <a:r>
              <a:rPr lang="en-US" dirty="0"/>
              <a:t>Has two timestamps: </a:t>
            </a:r>
            <a:r>
              <a:rPr lang="en-US" dirty="0" err="1">
                <a:latin typeface="Courier New" panose="02070309020205020404" pitchFamily="49" charset="0"/>
                <a:cs typeface="Courier New" panose="02070309020205020404" pitchFamily="49" charset="0"/>
              </a:rPr>
              <a:t>v.d</a:t>
            </a:r>
            <a:r>
              <a:rPr lang="en-US" dirty="0"/>
              <a:t> records when v was discovered (and greyed) and </a:t>
            </a:r>
            <a:r>
              <a:rPr lang="en-US" dirty="0" err="1">
                <a:latin typeface="Courier New" panose="02070309020205020404" pitchFamily="49" charset="0"/>
                <a:cs typeface="Courier New" panose="02070309020205020404" pitchFamily="49" charset="0"/>
              </a:rPr>
              <a:t>v.f</a:t>
            </a:r>
            <a:r>
              <a:rPr lang="en-US" dirty="0"/>
              <a:t> records when v was finished exploring (and blackened); always </a:t>
            </a:r>
            <a:r>
              <a:rPr lang="en-US" dirty="0" err="1">
                <a:latin typeface="Courier New" panose="02070309020205020404" pitchFamily="49" charset="0"/>
                <a:cs typeface="Courier New" panose="02070309020205020404" pitchFamily="49" charset="0"/>
              </a:rPr>
              <a:t>v.d</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v.f</a:t>
            </a:r>
            <a:endParaRPr lang="en-US" dirty="0"/>
          </a:p>
        </p:txBody>
      </p:sp>
    </p:spTree>
    <p:extLst>
      <p:ext uri="{BB962C8B-B14F-4D97-AF65-F5344CB8AC3E}">
        <p14:creationId xmlns:p14="http://schemas.microsoft.com/office/powerpoint/2010/main" val="201819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DFS Pseudocode (page 604)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3810000" cy="4525963"/>
              </a:xfrm>
              <a:ln>
                <a:solidFill>
                  <a:schemeClr val="tx1"/>
                </a:solidFill>
              </a:ln>
            </p:spPr>
            <p:txBody>
              <a:bodyPr>
                <a:noAutofit/>
              </a:bodyPr>
              <a:lstStyle/>
              <a:p>
                <a:pPr marL="0" indent="0">
                  <a:buNone/>
                </a:pPr>
                <a:r>
                  <a:rPr lang="en-US" sz="2400" dirty="0"/>
                  <a:t>DFS(G)</a:t>
                </a:r>
              </a:p>
              <a:p>
                <a:pPr marL="0" indent="0">
                  <a:buNone/>
                </a:pPr>
                <a:r>
                  <a:rPr lang="en-US" sz="2400" dirty="0"/>
                  <a:t>  for each vertex </a:t>
                </a:r>
                <a14:m>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oMath>
                </a14:m>
                <a:endParaRPr lang="en-US" sz="2400" dirty="0"/>
              </a:p>
              <a:p>
                <a:pPr marL="0" indent="0">
                  <a:buNone/>
                </a:pPr>
                <a:r>
                  <a:rPr lang="en-US" sz="2400" dirty="0"/>
                  <a:t>      </a:t>
                </a:r>
                <a:r>
                  <a:rPr lang="en-US" sz="2400" dirty="0" err="1"/>
                  <a:t>u.color</a:t>
                </a:r>
                <a:r>
                  <a:rPr lang="en-US" sz="2400" dirty="0"/>
                  <a:t> = WHITE</a:t>
                </a:r>
              </a:p>
              <a:p>
                <a:pPr marL="0" indent="0">
                  <a:buNone/>
                </a:pPr>
                <a:r>
                  <a:rPr lang="en-US" sz="2400" dirty="0"/>
                  <a:t>      </a:t>
                </a:r>
                <a:r>
                  <a:rPr lang="en-US" sz="2400" dirty="0" err="1"/>
                  <a:t>u.P</a:t>
                </a:r>
                <a:r>
                  <a:rPr lang="en-US" sz="2400" dirty="0"/>
                  <a:t> = NIL</a:t>
                </a:r>
              </a:p>
              <a:p>
                <a:pPr marL="0" indent="0">
                  <a:buNone/>
                </a:pPr>
                <a:r>
                  <a:rPr lang="en-US" sz="2400" dirty="0"/>
                  <a:t>  time = 0</a:t>
                </a:r>
              </a:p>
              <a:p>
                <a:pPr marL="0" indent="0">
                  <a:buNone/>
                </a:pPr>
                <a:r>
                  <a:rPr lang="en-US" sz="2400" dirty="0"/>
                  <a:t>  for each vertex </a:t>
                </a:r>
                <a14:m>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endParaRPr lang="en-US" sz="2400" dirty="0"/>
              </a:p>
              <a:p>
                <a:pPr marL="0" indent="0">
                  <a:buNone/>
                </a:pPr>
                <a:r>
                  <a:rPr lang="en-US" sz="2400" dirty="0"/>
                  <a:t>     if </a:t>
                </a:r>
                <a:r>
                  <a:rPr lang="en-US" sz="2400" dirty="0" err="1"/>
                  <a:t>u.color</a:t>
                </a:r>
                <a:r>
                  <a:rPr lang="en-US" sz="2400" dirty="0"/>
                  <a:t> == WHITE</a:t>
                </a:r>
              </a:p>
              <a:p>
                <a:pPr marL="0" indent="0">
                  <a:buNone/>
                </a:pPr>
                <a:r>
                  <a:rPr lang="en-US" sz="2400" dirty="0"/>
                  <a:t>          DFS-VISIT(u)</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3810000" cy="4525963"/>
              </a:xfrm>
              <a:blipFill>
                <a:blip r:embed="rId2"/>
                <a:stretch>
                  <a:fillRect l="-2233" t="-94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4648200" y="2286000"/>
                <a:ext cx="4191000" cy="4297363"/>
              </a:xfrm>
              <a:prstGeom prst="rect">
                <a:avLst/>
              </a:prstGeom>
              <a:ln>
                <a:solidFill>
                  <a:schemeClr val="tx1"/>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DFS-VISIT(</a:t>
                </a:r>
                <a:r>
                  <a:rPr lang="en-US" dirty="0" err="1"/>
                  <a:t>G,u</a:t>
                </a:r>
                <a:r>
                  <a:rPr lang="en-US" dirty="0"/>
                  <a:t>)</a:t>
                </a:r>
              </a:p>
              <a:p>
                <a:pPr marL="0" indent="0">
                  <a:buFont typeface="Arial" pitchFamily="34" charset="0"/>
                  <a:buNone/>
                </a:pPr>
                <a:r>
                  <a:rPr lang="en-US" dirty="0"/>
                  <a:t>  time = time + 1</a:t>
                </a:r>
              </a:p>
              <a:p>
                <a:pPr marL="0" indent="0">
                  <a:buFont typeface="Arial" pitchFamily="34" charset="0"/>
                  <a:buNone/>
                </a:pPr>
                <a:r>
                  <a:rPr lang="en-US" dirty="0"/>
                  <a:t>  </a:t>
                </a:r>
                <a:r>
                  <a:rPr lang="en-US" dirty="0" err="1"/>
                  <a:t>u.d</a:t>
                </a:r>
                <a:r>
                  <a:rPr lang="en-US" dirty="0"/>
                  <a:t> = time</a:t>
                </a:r>
              </a:p>
              <a:p>
                <a:pPr marL="0" indent="0">
                  <a:buFont typeface="Arial" pitchFamily="34" charset="0"/>
                  <a:buNone/>
                </a:pPr>
                <a:r>
                  <a:rPr lang="en-US" dirty="0"/>
                  <a:t>  </a:t>
                </a:r>
                <a:r>
                  <a:rPr lang="en-US" dirty="0" err="1"/>
                  <a:t>u.color</a:t>
                </a:r>
                <a:r>
                  <a:rPr lang="en-US" dirty="0"/>
                  <a:t> = GREY</a:t>
                </a:r>
              </a:p>
              <a:p>
                <a:pPr marL="0" indent="0">
                  <a:buFont typeface="Arial" pitchFamily="34" charset="0"/>
                  <a:buNone/>
                </a:pPr>
                <a:r>
                  <a:rPr lang="en-US" dirty="0"/>
                  <a:t>  for each vertex </a:t>
                </a:r>
                <a14:m>
                  <m:oMath xmlns:m="http://schemas.openxmlformats.org/officeDocument/2006/math">
                    <m:r>
                      <a:rPr lang="en-US" b="0" i="1" smtClean="0">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𝐴𝑑𝑗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oMath>
                </a14:m>
                <a:endParaRPr lang="en-US" dirty="0"/>
              </a:p>
              <a:p>
                <a:pPr marL="0" indent="0">
                  <a:buFont typeface="Arial" pitchFamily="34" charset="0"/>
                  <a:buNone/>
                </a:pPr>
                <a:r>
                  <a:rPr lang="en-US" dirty="0"/>
                  <a:t>      if </a:t>
                </a:r>
                <a:r>
                  <a:rPr lang="en-US" dirty="0" err="1"/>
                  <a:t>v.color</a:t>
                </a:r>
                <a:r>
                  <a:rPr lang="en-US" dirty="0"/>
                  <a:t> == WHITE</a:t>
                </a:r>
              </a:p>
              <a:p>
                <a:pPr marL="0" indent="0">
                  <a:buFont typeface="Arial" pitchFamily="34" charset="0"/>
                  <a:buNone/>
                </a:pPr>
                <a:r>
                  <a:rPr lang="en-US" dirty="0"/>
                  <a:t>          </a:t>
                </a:r>
                <a:r>
                  <a:rPr lang="en-US" dirty="0" err="1"/>
                  <a:t>v.P</a:t>
                </a:r>
                <a:r>
                  <a:rPr lang="en-US" dirty="0"/>
                  <a:t> = u</a:t>
                </a:r>
              </a:p>
              <a:p>
                <a:pPr marL="0" indent="0">
                  <a:buFont typeface="Arial" pitchFamily="34" charset="0"/>
                  <a:buNone/>
                </a:pPr>
                <a:r>
                  <a:rPr lang="en-US" dirty="0"/>
                  <a:t>          DFS-VISIT(</a:t>
                </a:r>
                <a:r>
                  <a:rPr lang="en-US" dirty="0" err="1"/>
                  <a:t>G,v</a:t>
                </a:r>
                <a:r>
                  <a:rPr lang="en-US" dirty="0"/>
                  <a:t>)</a:t>
                </a:r>
              </a:p>
              <a:p>
                <a:pPr marL="0" indent="0">
                  <a:buFont typeface="Arial" pitchFamily="34" charset="0"/>
                  <a:buNone/>
                </a:pPr>
                <a:r>
                  <a:rPr lang="en-US" dirty="0"/>
                  <a:t>  </a:t>
                </a:r>
                <a:r>
                  <a:rPr lang="en-US" dirty="0" err="1"/>
                  <a:t>u.Color</a:t>
                </a:r>
                <a:r>
                  <a:rPr lang="en-US" dirty="0"/>
                  <a:t> = BLACK</a:t>
                </a:r>
              </a:p>
              <a:p>
                <a:pPr marL="0" indent="0">
                  <a:buFont typeface="Arial" pitchFamily="34" charset="0"/>
                  <a:buNone/>
                </a:pPr>
                <a:r>
                  <a:rPr lang="en-US" dirty="0"/>
                  <a:t>  time = time + 1</a:t>
                </a:r>
              </a:p>
              <a:p>
                <a:pPr marL="0" indent="0">
                  <a:buFont typeface="Arial" pitchFamily="34" charset="0"/>
                  <a:buNone/>
                </a:pPr>
                <a:r>
                  <a:rPr lang="en-US" dirty="0"/>
                  <a:t>  </a:t>
                </a:r>
                <a:r>
                  <a:rPr lang="en-US" dirty="0" err="1"/>
                  <a:t>u.f</a:t>
                </a:r>
                <a:r>
                  <a:rPr lang="en-US" dirty="0"/>
                  <a:t> = time</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648200" y="2286000"/>
                <a:ext cx="4191000" cy="4297363"/>
              </a:xfrm>
              <a:prstGeom prst="rect">
                <a:avLst/>
              </a:prstGeom>
              <a:blipFill>
                <a:blip r:embed="rId3"/>
                <a:stretch>
                  <a:fillRect l="-2322" t="-2405" b="-1414"/>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374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817"/>
            <a:ext cx="8229600" cy="1143000"/>
          </a:xfrm>
        </p:spPr>
        <p:txBody>
          <a:bodyPr>
            <a:normAutofit/>
          </a:bodyPr>
          <a:lstStyle/>
          <a:p>
            <a:r>
              <a:rPr lang="en-US" dirty="0"/>
              <a:t>Example (</a:t>
            </a:r>
            <a:r>
              <a:rPr lang="en-US" dirty="0" err="1"/>
              <a:t>pg</a:t>
            </a:r>
            <a:r>
              <a:rPr lang="en-US" dirty="0"/>
              <a:t> 605 CLRS)</a:t>
            </a:r>
            <a:br>
              <a:rPr lang="en-US" dirty="0"/>
            </a:br>
            <a:r>
              <a:rPr lang="en-US" sz="2400" dirty="0"/>
              <a:t>tree edges are shaded, the rest are dotted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315200" cy="5615440"/>
          </a:xfrm>
          <a:prstGeom prst="rect">
            <a:avLst/>
          </a:prstGeom>
        </p:spPr>
      </p:pic>
    </p:spTree>
    <p:extLst>
      <p:ext uri="{BB962C8B-B14F-4D97-AF65-F5344CB8AC3E}">
        <p14:creationId xmlns:p14="http://schemas.microsoft.com/office/powerpoint/2010/main" val="132342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classification by DFS</a:t>
            </a:r>
          </a:p>
        </p:txBody>
      </p:sp>
      <p:sp>
        <p:nvSpPr>
          <p:cNvPr id="3" name="Content Placeholder 2"/>
          <p:cNvSpPr>
            <a:spLocks noGrp="1"/>
          </p:cNvSpPr>
          <p:nvPr>
            <p:ph idx="1"/>
          </p:nvPr>
        </p:nvSpPr>
        <p:spPr/>
        <p:txBody>
          <a:bodyPr>
            <a:normAutofit/>
          </a:bodyPr>
          <a:lstStyle/>
          <a:p>
            <a:r>
              <a:rPr lang="en-US" dirty="0"/>
              <a:t>The edges in E will be partitioned into 4 types:</a:t>
            </a:r>
          </a:p>
          <a:p>
            <a:r>
              <a:rPr lang="en-US" dirty="0"/>
              <a:t>Edge (</a:t>
            </a:r>
            <a:r>
              <a:rPr lang="en-US" dirty="0" err="1"/>
              <a:t>u,v</a:t>
            </a:r>
            <a:r>
              <a:rPr lang="en-US" dirty="0"/>
              <a:t>) is a:</a:t>
            </a:r>
          </a:p>
          <a:p>
            <a:pPr lvl="1"/>
            <a:r>
              <a:rPr lang="en-US" sz="2600" i="1" dirty="0"/>
              <a:t>Tree edge</a:t>
            </a:r>
            <a:r>
              <a:rPr lang="en-US" sz="2600" dirty="0"/>
              <a:t> </a:t>
            </a:r>
            <a:r>
              <a:rPr lang="en-US" sz="2600" dirty="0" err="1"/>
              <a:t>iff</a:t>
            </a:r>
            <a:r>
              <a:rPr lang="en-US" sz="2600" dirty="0"/>
              <a:t> u discovers v during the DFS so u becomes parent of v, </a:t>
            </a:r>
            <a:r>
              <a:rPr lang="en-US" sz="2600" dirty="0" err="1"/>
              <a:t>v.P</a:t>
            </a:r>
            <a:r>
              <a:rPr lang="en-US" sz="2600" dirty="0"/>
              <a:t> = u</a:t>
            </a:r>
          </a:p>
          <a:p>
            <a:pPr lvl="1"/>
            <a:r>
              <a:rPr lang="en-US" sz="2600" i="1" dirty="0"/>
              <a:t>Forward edge</a:t>
            </a:r>
            <a:r>
              <a:rPr lang="en-US" sz="2600" dirty="0"/>
              <a:t> </a:t>
            </a:r>
            <a:r>
              <a:rPr lang="en-US" sz="2600" dirty="0" err="1"/>
              <a:t>iff</a:t>
            </a:r>
            <a:r>
              <a:rPr lang="en-US" sz="2600" dirty="0"/>
              <a:t> u is an ancestor of v in the DFS tree</a:t>
            </a:r>
          </a:p>
          <a:p>
            <a:pPr lvl="1"/>
            <a:r>
              <a:rPr lang="en-US" sz="2600" i="1" dirty="0"/>
              <a:t>Back edge</a:t>
            </a:r>
            <a:r>
              <a:rPr lang="en-US" sz="2600" dirty="0"/>
              <a:t> </a:t>
            </a:r>
            <a:r>
              <a:rPr lang="en-US" sz="2600" dirty="0" err="1"/>
              <a:t>iff</a:t>
            </a:r>
            <a:r>
              <a:rPr lang="en-US" sz="2600" dirty="0"/>
              <a:t> u is a descendant of v in the DFS tree</a:t>
            </a:r>
          </a:p>
          <a:p>
            <a:pPr lvl="1"/>
            <a:r>
              <a:rPr lang="en-US" sz="2600" i="1" dirty="0"/>
              <a:t>Cross edge</a:t>
            </a:r>
            <a:r>
              <a:rPr lang="en-US" sz="2600" dirty="0"/>
              <a:t> </a:t>
            </a:r>
            <a:r>
              <a:rPr lang="en-US" sz="2600" dirty="0" err="1"/>
              <a:t>iff</a:t>
            </a:r>
            <a:r>
              <a:rPr lang="en-US" sz="2600" dirty="0"/>
              <a:t> u is neither an ancestor nor a descendant of v</a:t>
            </a:r>
          </a:p>
          <a:p>
            <a:endParaRPr lang="en-US" dirty="0"/>
          </a:p>
        </p:txBody>
      </p:sp>
    </p:spTree>
    <p:extLst>
      <p:ext uri="{BB962C8B-B14F-4D97-AF65-F5344CB8AC3E}">
        <p14:creationId xmlns:p14="http://schemas.microsoft.com/office/powerpoint/2010/main" val="359111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a:t>
            </a:r>
          </a:p>
        </p:txBody>
      </p:sp>
      <p:sp>
        <p:nvSpPr>
          <p:cNvPr id="3" name="Content Placeholder 2"/>
          <p:cNvSpPr>
            <a:spLocks noGrp="1"/>
          </p:cNvSpPr>
          <p:nvPr>
            <p:ph idx="1"/>
          </p:nvPr>
        </p:nvSpPr>
        <p:spPr/>
        <p:txBody>
          <a:bodyPr/>
          <a:lstStyle/>
          <a:p>
            <a:r>
              <a:rPr lang="en-US" dirty="0"/>
              <a:t>Directed versus undirected versus weighted graphs</a:t>
            </a:r>
          </a:p>
          <a:p>
            <a:r>
              <a:rPr lang="en-US" dirty="0"/>
              <a:t>Representation of a graph using an adjacency matrix or adjacency lists</a:t>
            </a:r>
          </a:p>
        </p:txBody>
      </p:sp>
    </p:spTree>
    <p:extLst>
      <p:ext uri="{BB962C8B-B14F-4D97-AF65-F5344CB8AC3E}">
        <p14:creationId xmlns:p14="http://schemas.microsoft.com/office/powerpoint/2010/main" val="49258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sk-SK" altLang="en-US"/>
              <a:t>Edge classification by DFS</a:t>
            </a:r>
            <a:endParaRPr lang="en-CA" altLang="en-US"/>
          </a:p>
        </p:txBody>
      </p:sp>
      <p:sp>
        <p:nvSpPr>
          <p:cNvPr id="4" name="Oval 3"/>
          <p:cNvSpPr/>
          <p:nvPr/>
        </p:nvSpPr>
        <p:spPr>
          <a:xfrm>
            <a:off x="4071934" y="3063143"/>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4857752" y="2277325"/>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cxnSp>
        <p:nvCxnSpPr>
          <p:cNvPr id="6" name="Straight Arrow Connector 5"/>
          <p:cNvCxnSpPr>
            <a:stCxn id="0" idx="3"/>
            <a:endCxn id="4" idx="7"/>
          </p:cNvCxnSpPr>
          <p:nvPr/>
        </p:nvCxnSpPr>
        <p:spPr>
          <a:xfrm rot="5400000">
            <a:off x="4509294" y="2693194"/>
            <a:ext cx="482600" cy="382588"/>
          </a:xfrm>
          <a:prstGeom prst="straightConnector1">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0" idx="3"/>
            <a:endCxn id="7" idx="7"/>
          </p:cNvCxnSpPr>
          <p:nvPr/>
        </p:nvCxnSpPr>
        <p:spPr>
          <a:xfrm rot="5400000">
            <a:off x="3713162" y="3478213"/>
            <a:ext cx="492125" cy="393700"/>
          </a:xfrm>
          <a:prstGeom prst="straightConnector1">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428625" y="1500188"/>
            <a:ext cx="2286000" cy="178593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fontAlgn="auto">
              <a:spcBef>
                <a:spcPts val="0"/>
              </a:spcBef>
              <a:spcAft>
                <a:spcPts val="0"/>
              </a:spcAft>
              <a:defRPr/>
            </a:pPr>
            <a:r>
              <a:rPr lang="en-CA" sz="2400" dirty="0">
                <a:solidFill>
                  <a:srgbClr val="00B050"/>
                </a:solidFill>
              </a:rPr>
              <a:t>Tree edges</a:t>
            </a:r>
          </a:p>
          <a:p>
            <a:pPr fontAlgn="auto">
              <a:spcBef>
                <a:spcPts val="0"/>
              </a:spcBef>
              <a:spcAft>
                <a:spcPts val="0"/>
              </a:spcAft>
              <a:defRPr/>
            </a:pPr>
            <a:r>
              <a:rPr lang="en-CA" sz="2400" dirty="0">
                <a:solidFill>
                  <a:srgbClr val="7030A0"/>
                </a:solidFill>
              </a:rPr>
              <a:t>Forward edges</a:t>
            </a:r>
          </a:p>
          <a:p>
            <a:pPr fontAlgn="auto">
              <a:spcBef>
                <a:spcPts val="0"/>
              </a:spcBef>
              <a:spcAft>
                <a:spcPts val="0"/>
              </a:spcAft>
              <a:defRPr/>
            </a:pPr>
            <a:r>
              <a:rPr lang="en-CA" sz="2400" dirty="0">
                <a:solidFill>
                  <a:srgbClr val="FF0000"/>
                </a:solidFill>
              </a:rPr>
              <a:t>Back edges</a:t>
            </a:r>
          </a:p>
          <a:p>
            <a:pPr fontAlgn="auto">
              <a:spcBef>
                <a:spcPts val="0"/>
              </a:spcBef>
              <a:spcAft>
                <a:spcPts val="0"/>
              </a:spcAft>
              <a:defRPr/>
            </a:pPr>
            <a:r>
              <a:rPr lang="en-CA" sz="2400" dirty="0">
                <a:solidFill>
                  <a:schemeClr val="accent6"/>
                </a:solidFill>
              </a:rPr>
              <a:t>Cross edges</a:t>
            </a:r>
          </a:p>
        </p:txBody>
      </p:sp>
      <p:cxnSp>
        <p:nvCxnSpPr>
          <p:cNvPr id="13" name="Curved Connector 12"/>
          <p:cNvCxnSpPr>
            <a:stCxn id="7" idx="6"/>
            <a:endCxn id="5" idx="5"/>
          </p:cNvCxnSpPr>
          <p:nvPr/>
        </p:nvCxnSpPr>
        <p:spPr>
          <a:xfrm flipV="1">
            <a:off x="3844925" y="2643188"/>
            <a:ext cx="1500188" cy="1428750"/>
          </a:xfrm>
          <a:prstGeom prst="curvedConnector2">
            <a:avLst/>
          </a:prstGeom>
          <a:ln w="381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Curved Connector 12"/>
          <p:cNvCxnSpPr>
            <a:stCxn id="0" idx="0"/>
          </p:cNvCxnSpPr>
          <p:nvPr/>
        </p:nvCxnSpPr>
        <p:spPr>
          <a:xfrm rot="5400000" flipH="1" flipV="1">
            <a:off x="3565526" y="3351212"/>
            <a:ext cx="500062" cy="512763"/>
          </a:xfrm>
          <a:prstGeom prst="curvedConnector2">
            <a:avLst/>
          </a:prstGeom>
          <a:ln w="381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4" name="Curved Connector 12"/>
          <p:cNvCxnSpPr>
            <a:stCxn id="0" idx="2"/>
            <a:endCxn id="0" idx="0"/>
          </p:cNvCxnSpPr>
          <p:nvPr/>
        </p:nvCxnSpPr>
        <p:spPr>
          <a:xfrm rot="10800000" flipV="1">
            <a:off x="3559175" y="2492375"/>
            <a:ext cx="1298575" cy="1365250"/>
          </a:xfrm>
          <a:prstGeom prst="curvedConnector2">
            <a:avLst/>
          </a:prstGeom>
          <a:ln w="38100">
            <a:solidFill>
              <a:srgbClr val="7030A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5" idx="5"/>
            <a:endCxn id="30" idx="1"/>
          </p:cNvCxnSpPr>
          <p:nvPr/>
        </p:nvCxnSpPr>
        <p:spPr>
          <a:xfrm rot="16200000" flipH="1">
            <a:off x="5290344" y="2697957"/>
            <a:ext cx="492125" cy="382587"/>
          </a:xfrm>
          <a:prstGeom prst="straightConnector1">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0" idx="2"/>
            <a:endCxn id="4" idx="6"/>
          </p:cNvCxnSpPr>
          <p:nvPr/>
        </p:nvCxnSpPr>
        <p:spPr>
          <a:xfrm rot="10800000">
            <a:off x="4643438" y="3278188"/>
            <a:ext cx="1000125" cy="7937"/>
          </a:xfrm>
          <a:prstGeom prst="straightConnector1">
            <a:avLst/>
          </a:prstGeom>
          <a:ln w="38100">
            <a:solidFill>
              <a:schemeClr val="accent6"/>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0" idx="3"/>
            <a:endCxn id="7" idx="6"/>
          </p:cNvCxnSpPr>
          <p:nvPr/>
        </p:nvCxnSpPr>
        <p:spPr>
          <a:xfrm rot="5400000">
            <a:off x="4468813" y="2813050"/>
            <a:ext cx="635000" cy="1882775"/>
          </a:xfrm>
          <a:prstGeom prst="straightConnector1">
            <a:avLst/>
          </a:prstGeom>
          <a:ln w="38100">
            <a:solidFill>
              <a:schemeClr val="accent6"/>
            </a:solidFill>
            <a:tailEnd type="arrow" w="lg" len="lg"/>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5643570" y="307181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7" name="Oval 6"/>
          <p:cNvSpPr/>
          <p:nvPr/>
        </p:nvSpPr>
        <p:spPr>
          <a:xfrm>
            <a:off x="3273859" y="385762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43" name="TextBox 42"/>
          <p:cNvSpPr txBox="1"/>
          <p:nvPr/>
        </p:nvSpPr>
        <p:spPr>
          <a:xfrm>
            <a:off x="3000375" y="4857750"/>
            <a:ext cx="34290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400" dirty="0"/>
              <a:t>The edge classification depends on the particular DFS tree!</a:t>
            </a:r>
          </a:p>
        </p:txBody>
      </p:sp>
    </p:spTree>
    <p:extLst>
      <p:ext uri="{BB962C8B-B14F-4D97-AF65-F5344CB8AC3E}">
        <p14:creationId xmlns:p14="http://schemas.microsoft.com/office/powerpoint/2010/main" val="1335508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xit" presetSubtype="0" fill="hold" nodeType="clickEffect">
                                  <p:stCondLst>
                                    <p:cond delay="0"/>
                                  </p:stCondLst>
                                  <p:childTnLst>
                                    <p:animEffect transition="out" filter="dissolv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1000"/>
                                        <p:tgtEl>
                                          <p:spTgt spid="43"/>
                                        </p:tgtEl>
                                      </p:cBhvr>
                                    </p:animEffect>
                                    <p:anim calcmode="lin" valueType="num">
                                      <p:cBhvr>
                                        <p:cTn id="75" dur="1000" fill="hold"/>
                                        <p:tgtEl>
                                          <p:spTgt spid="43"/>
                                        </p:tgtEl>
                                        <p:attrNameLst>
                                          <p:attrName>ppt_x</p:attrName>
                                        </p:attrNameLst>
                                      </p:cBhvr>
                                      <p:tavLst>
                                        <p:tav tm="0">
                                          <p:val>
                                            <p:strVal val="#ppt_x"/>
                                          </p:val>
                                        </p:tav>
                                        <p:tav tm="100000">
                                          <p:val>
                                            <p:strVal val="#ppt_x"/>
                                          </p:val>
                                        </p:tav>
                                      </p:tavLst>
                                    </p:anim>
                                    <p:anim calcmode="lin" valueType="num">
                                      <p:cBhvr>
                                        <p:cTn id="7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sk-SK" altLang="en-US"/>
              <a:t>Edge classification by DFS</a:t>
            </a:r>
            <a:endParaRPr lang="en-CA" altLang="en-US"/>
          </a:p>
        </p:txBody>
      </p:sp>
      <p:sp>
        <p:nvSpPr>
          <p:cNvPr id="4" name="Oval 3"/>
          <p:cNvSpPr/>
          <p:nvPr/>
        </p:nvSpPr>
        <p:spPr>
          <a:xfrm>
            <a:off x="4227067" y="3063143"/>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5012885" y="2277325"/>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cxnSp>
        <p:nvCxnSpPr>
          <p:cNvPr id="6" name="Straight Arrow Connector 5"/>
          <p:cNvCxnSpPr>
            <a:stCxn id="0" idx="3"/>
            <a:endCxn id="4" idx="7"/>
          </p:cNvCxnSpPr>
          <p:nvPr/>
        </p:nvCxnSpPr>
        <p:spPr>
          <a:xfrm rot="5400000">
            <a:off x="4664075" y="2693988"/>
            <a:ext cx="482600" cy="381000"/>
          </a:xfrm>
          <a:prstGeom prst="straightConnector1">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0" idx="3"/>
            <a:endCxn id="7" idx="7"/>
          </p:cNvCxnSpPr>
          <p:nvPr/>
        </p:nvCxnSpPr>
        <p:spPr>
          <a:xfrm rot="5400000">
            <a:off x="3867150" y="3478213"/>
            <a:ext cx="492125" cy="393700"/>
          </a:xfrm>
          <a:prstGeom prst="straightConnector1">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428625" y="1500188"/>
            <a:ext cx="2286000" cy="178593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fontAlgn="auto">
              <a:spcBef>
                <a:spcPts val="0"/>
              </a:spcBef>
              <a:spcAft>
                <a:spcPts val="0"/>
              </a:spcAft>
              <a:defRPr/>
            </a:pPr>
            <a:r>
              <a:rPr lang="en-CA" sz="2400" dirty="0">
                <a:solidFill>
                  <a:srgbClr val="00B050"/>
                </a:solidFill>
              </a:rPr>
              <a:t>Tree edges</a:t>
            </a:r>
          </a:p>
          <a:p>
            <a:pPr fontAlgn="auto">
              <a:spcBef>
                <a:spcPts val="0"/>
              </a:spcBef>
              <a:spcAft>
                <a:spcPts val="0"/>
              </a:spcAft>
              <a:defRPr/>
            </a:pPr>
            <a:r>
              <a:rPr lang="en-CA" sz="2400" dirty="0">
                <a:solidFill>
                  <a:srgbClr val="7030A0"/>
                </a:solidFill>
              </a:rPr>
              <a:t>Forward edges</a:t>
            </a:r>
          </a:p>
          <a:p>
            <a:pPr fontAlgn="auto">
              <a:spcBef>
                <a:spcPts val="0"/>
              </a:spcBef>
              <a:spcAft>
                <a:spcPts val="0"/>
              </a:spcAft>
              <a:defRPr/>
            </a:pPr>
            <a:r>
              <a:rPr lang="en-CA" sz="2400" dirty="0">
                <a:solidFill>
                  <a:srgbClr val="FF0000"/>
                </a:solidFill>
              </a:rPr>
              <a:t>Back edges</a:t>
            </a:r>
          </a:p>
          <a:p>
            <a:pPr fontAlgn="auto">
              <a:spcBef>
                <a:spcPts val="0"/>
              </a:spcBef>
              <a:spcAft>
                <a:spcPts val="0"/>
              </a:spcAft>
              <a:defRPr/>
            </a:pPr>
            <a:r>
              <a:rPr lang="en-CA" sz="2400" dirty="0">
                <a:solidFill>
                  <a:schemeClr val="accent6"/>
                </a:solidFill>
              </a:rPr>
              <a:t>Cross edges</a:t>
            </a:r>
          </a:p>
        </p:txBody>
      </p:sp>
      <p:cxnSp>
        <p:nvCxnSpPr>
          <p:cNvPr id="24" name="Curved Connector 12"/>
          <p:cNvCxnSpPr>
            <a:stCxn id="0" idx="2"/>
            <a:endCxn id="0" idx="0"/>
          </p:cNvCxnSpPr>
          <p:nvPr/>
        </p:nvCxnSpPr>
        <p:spPr>
          <a:xfrm rot="10800000" flipV="1">
            <a:off x="3714750" y="2492375"/>
            <a:ext cx="1298575" cy="1365250"/>
          </a:xfrm>
          <a:prstGeom prst="curvedConnector2">
            <a:avLst/>
          </a:prstGeom>
          <a:ln w="38100">
            <a:solidFill>
              <a:srgbClr val="7030A0"/>
            </a:solidFill>
            <a:tailEnd type="arrow" w="lg" len="lg"/>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3428992" y="385762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7" name="Oval 16"/>
          <p:cNvSpPr/>
          <p:nvPr/>
        </p:nvSpPr>
        <p:spPr>
          <a:xfrm>
            <a:off x="6858016" y="3134581"/>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18" name="Oval 17"/>
          <p:cNvSpPr/>
          <p:nvPr/>
        </p:nvSpPr>
        <p:spPr>
          <a:xfrm>
            <a:off x="7643834" y="2348763"/>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cxnSp>
        <p:nvCxnSpPr>
          <p:cNvPr id="19" name="Straight Arrow Connector 18"/>
          <p:cNvCxnSpPr>
            <a:stCxn id="0" idx="3"/>
            <a:endCxn id="17" idx="7"/>
          </p:cNvCxnSpPr>
          <p:nvPr/>
        </p:nvCxnSpPr>
        <p:spPr>
          <a:xfrm rot="5400000">
            <a:off x="7295357" y="2764631"/>
            <a:ext cx="482600" cy="382587"/>
          </a:xfrm>
          <a:prstGeom prst="straightConnector1">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0" idx="3"/>
          </p:cNvCxnSpPr>
          <p:nvPr/>
        </p:nvCxnSpPr>
        <p:spPr>
          <a:xfrm rot="5400000">
            <a:off x="6499225" y="3549651"/>
            <a:ext cx="492125" cy="393700"/>
          </a:xfrm>
          <a:prstGeom prst="straightConnector1">
            <a:avLst/>
          </a:prstGeom>
          <a:ln w="38100">
            <a:solidFill>
              <a:schemeClr val="accent6"/>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1" name="Curved Connector 12"/>
          <p:cNvCxnSpPr>
            <a:stCxn id="0" idx="2"/>
          </p:cNvCxnSpPr>
          <p:nvPr/>
        </p:nvCxnSpPr>
        <p:spPr>
          <a:xfrm rot="10800000" flipV="1">
            <a:off x="6345238" y="2563813"/>
            <a:ext cx="1298575" cy="1365250"/>
          </a:xfrm>
          <a:prstGeom prst="curvedConnector2">
            <a:avLst/>
          </a:prstGeom>
          <a:ln w="38100">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6059941" y="3929066"/>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25" name="TextBox 24"/>
          <p:cNvSpPr txBox="1"/>
          <p:nvPr/>
        </p:nvSpPr>
        <p:spPr>
          <a:xfrm>
            <a:off x="5643563" y="1538288"/>
            <a:ext cx="1928812"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400" dirty="0"/>
              <a:t>Both are valid</a:t>
            </a:r>
          </a:p>
        </p:txBody>
      </p:sp>
      <p:sp>
        <p:nvSpPr>
          <p:cNvPr id="26" name="TextBox 25"/>
          <p:cNvSpPr txBox="1"/>
          <p:nvPr/>
        </p:nvSpPr>
        <p:spPr>
          <a:xfrm>
            <a:off x="3000375" y="4857750"/>
            <a:ext cx="34290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400" dirty="0"/>
              <a:t>The edge classification depends on the particular DFS tree!</a:t>
            </a:r>
          </a:p>
        </p:txBody>
      </p:sp>
    </p:spTree>
    <p:extLst>
      <p:ext uri="{BB962C8B-B14F-4D97-AF65-F5344CB8AC3E}">
        <p14:creationId xmlns:p14="http://schemas.microsoft.com/office/powerpoint/2010/main" val="13874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sk-SK" altLang="en-US"/>
              <a:t>DAGs and back edges</a:t>
            </a:r>
            <a:endParaRPr lang="en-CA" altLang="en-US"/>
          </a:p>
        </p:txBody>
      </p:sp>
      <p:sp>
        <p:nvSpPr>
          <p:cNvPr id="3" name="Content Placeholder 2"/>
          <p:cNvSpPr>
            <a:spLocks noGrp="1"/>
          </p:cNvSpPr>
          <p:nvPr>
            <p:ph idx="1"/>
          </p:nvPr>
        </p:nvSpPr>
        <p:spPr/>
        <p:txBody>
          <a:bodyPr/>
          <a:lstStyle/>
          <a:p>
            <a:r>
              <a:rPr lang="sk-SK" altLang="en-US"/>
              <a:t>Can there be a </a:t>
            </a:r>
            <a:r>
              <a:rPr lang="sk-SK" altLang="en-US" b="1"/>
              <a:t>back</a:t>
            </a:r>
            <a:r>
              <a:rPr lang="sk-SK" altLang="en-US"/>
              <a:t> edge in a DFS on a DAG?</a:t>
            </a:r>
          </a:p>
          <a:p>
            <a:r>
              <a:rPr lang="sk-SK" altLang="en-US"/>
              <a:t>NO! Back edges close a cycle!</a:t>
            </a:r>
          </a:p>
          <a:p>
            <a:r>
              <a:rPr lang="sk-SK" altLang="en-US"/>
              <a:t>A graph </a:t>
            </a:r>
            <a:r>
              <a:rPr lang="sk-SK" altLang="en-US" b="1"/>
              <a:t>G</a:t>
            </a:r>
            <a:r>
              <a:rPr lang="sk-SK" altLang="en-US"/>
              <a:t> is a DAG &lt;=&gt; there is no back edge classified by DFS(</a:t>
            </a:r>
            <a:r>
              <a:rPr lang="sk-SK" altLang="en-US" b="1"/>
              <a:t>G</a:t>
            </a:r>
            <a:r>
              <a:rPr lang="sk-SK" altLang="en-US"/>
              <a:t>)</a:t>
            </a:r>
          </a:p>
        </p:txBody>
      </p:sp>
    </p:spTree>
    <p:extLst>
      <p:ext uri="{BB962C8B-B14F-4D97-AF65-F5344CB8AC3E}">
        <p14:creationId xmlns:p14="http://schemas.microsoft.com/office/powerpoint/2010/main" val="2344615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Topological Sort</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A </a:t>
            </a:r>
            <a:r>
              <a:rPr lang="en-US" i="1" dirty="0"/>
              <a:t>topological sort </a:t>
            </a:r>
            <a:r>
              <a:rPr lang="en-US" dirty="0"/>
              <a:t>of a DAG G=(V,E) is a linear ordering of all its vertices (aka a permutation of V) such that if G contains an edge (</a:t>
            </a:r>
            <a:r>
              <a:rPr lang="en-US" dirty="0" err="1"/>
              <a:t>u,v</a:t>
            </a:r>
            <a:r>
              <a:rPr lang="en-US" dirty="0"/>
              <a:t>), then u appears before v in its ordering.</a:t>
            </a:r>
          </a:p>
          <a:p>
            <a:r>
              <a:rPr lang="en-US" dirty="0"/>
              <a:t>Typically topological sort renames each vertex with IDs from 1..n</a:t>
            </a:r>
          </a:p>
          <a:p>
            <a:r>
              <a:rPr lang="en-US" dirty="0"/>
              <a:t>Applications: </a:t>
            </a:r>
          </a:p>
          <a:p>
            <a:pPr lvl="1"/>
            <a:r>
              <a:rPr lang="en-US" sz="2600" dirty="0"/>
              <a:t>We have a set of tasks and a set of dependencies (precedence constraints) of form “task A must be done before task B”. We need an  ordering of the tasks that conforms with the given dependencies such that each edge (u, v)∊E means that task u must be done before task v.</a:t>
            </a:r>
          </a:p>
          <a:p>
            <a:pPr lvl="1"/>
            <a:r>
              <a:rPr lang="en-US" sz="2600" dirty="0"/>
              <a:t>When scheduling task graphs in distributed systems, usually we first need to sort the tasks topologically and then assign them to resources (the most efficient scheduling is an NP-complete problem).</a:t>
            </a:r>
          </a:p>
          <a:p>
            <a:pPr lvl="1"/>
            <a:r>
              <a:rPr lang="en-US" sz="2600" dirty="0"/>
              <a:t>During compilation to order modules/libraries. For example, command </a:t>
            </a:r>
            <a:r>
              <a:rPr lang="en-US" sz="2600" dirty="0">
                <a:latin typeface="Courier New" panose="02070309020205020404" pitchFamily="49" charset="0"/>
                <a:cs typeface="Courier New" panose="02070309020205020404" pitchFamily="49" charset="0"/>
              </a:rPr>
              <a:t>apt-get</a:t>
            </a:r>
            <a:r>
              <a:rPr lang="en-US" sz="2600" dirty="0"/>
              <a:t> uses topological sorting to obtain the admissible sequence in which a set of </a:t>
            </a:r>
            <a:r>
              <a:rPr lang="en-US" sz="2600" dirty="0" err="1"/>
              <a:t>Debian</a:t>
            </a:r>
            <a:r>
              <a:rPr lang="en-US" sz="2600" dirty="0"/>
              <a:t> packages can be installed/removed.</a:t>
            </a:r>
          </a:p>
          <a:p>
            <a:pPr lvl="1"/>
            <a:endParaRPr lang="en-US" dirty="0"/>
          </a:p>
          <a:p>
            <a:endParaRPr lang="en-US" dirty="0"/>
          </a:p>
        </p:txBody>
      </p:sp>
    </p:spTree>
    <p:extLst>
      <p:ext uri="{BB962C8B-B14F-4D97-AF65-F5344CB8AC3E}">
        <p14:creationId xmlns:p14="http://schemas.microsoft.com/office/powerpoint/2010/main" val="4004367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CA" altLang="en-US" dirty="0"/>
              <a:t>Algorithm for TS (page 613 of CLRS)</a:t>
            </a:r>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CA" dirty="0"/>
              <a:t>TOPOLOGICAL-SORT(</a:t>
            </a:r>
            <a:r>
              <a:rPr lang="en-CA" b="1" dirty="0"/>
              <a:t>G</a:t>
            </a:r>
            <a:r>
              <a:rPr lang="en-CA" dirty="0"/>
              <a:t>):</a:t>
            </a:r>
          </a:p>
          <a:p>
            <a:pPr marL="971550" lvl="1" indent="-514350" fontAlgn="auto">
              <a:spcAft>
                <a:spcPts val="0"/>
              </a:spcAft>
              <a:buFont typeface="+mj-lt"/>
              <a:buAutoNum type="arabicParenR"/>
              <a:defRPr/>
            </a:pPr>
            <a:r>
              <a:rPr lang="en-CA" dirty="0"/>
              <a:t>call DFS(G) to compute </a:t>
            </a:r>
            <a:r>
              <a:rPr lang="en-CA" b="1" dirty="0"/>
              <a:t>finishing</a:t>
            </a:r>
            <a:r>
              <a:rPr lang="en-CA" dirty="0"/>
              <a:t> times </a:t>
            </a:r>
            <a:r>
              <a:rPr lang="en-CA" b="1" dirty="0"/>
              <a:t>f</a:t>
            </a:r>
            <a:r>
              <a:rPr lang="en-CA" dirty="0"/>
              <a:t>[</a:t>
            </a:r>
            <a:r>
              <a:rPr lang="en-CA" b="1" dirty="0"/>
              <a:t>v</a:t>
            </a:r>
            <a:r>
              <a:rPr lang="en-CA" dirty="0"/>
              <a:t>] for each vertex </a:t>
            </a:r>
            <a:r>
              <a:rPr lang="en-CA" b="1" dirty="0"/>
              <a:t>v</a:t>
            </a:r>
          </a:p>
          <a:p>
            <a:pPr marL="971550" lvl="1" indent="-514350" fontAlgn="auto">
              <a:spcAft>
                <a:spcPts val="0"/>
              </a:spcAft>
              <a:buFont typeface="+mj-lt"/>
              <a:buAutoNum type="arabicParenR"/>
              <a:defRPr/>
            </a:pPr>
            <a:r>
              <a:rPr lang="en-CA" dirty="0"/>
              <a:t>as each vertex is finished, insert it onto the </a:t>
            </a:r>
            <a:r>
              <a:rPr lang="en-CA" b="1" dirty="0"/>
              <a:t>front </a:t>
            </a:r>
            <a:r>
              <a:rPr lang="en-CA" dirty="0"/>
              <a:t>of a linked list</a:t>
            </a:r>
          </a:p>
          <a:p>
            <a:pPr marL="971550" lvl="1" indent="-514350" fontAlgn="auto">
              <a:spcAft>
                <a:spcPts val="0"/>
              </a:spcAft>
              <a:buFont typeface="+mj-lt"/>
              <a:buAutoNum type="arabicParenR"/>
              <a:defRPr/>
            </a:pPr>
            <a:r>
              <a:rPr lang="en-CA" dirty="0"/>
              <a:t>return the linked list of vertices</a:t>
            </a:r>
          </a:p>
          <a:p>
            <a:pPr fontAlgn="auto">
              <a:spcAft>
                <a:spcPts val="0"/>
              </a:spcAft>
              <a:defRPr/>
            </a:pPr>
            <a:endParaRPr lang="en-CA" dirty="0"/>
          </a:p>
          <a:p>
            <a:pPr fontAlgn="auto">
              <a:spcAft>
                <a:spcPts val="0"/>
              </a:spcAft>
              <a:defRPr/>
            </a:pPr>
            <a:r>
              <a:rPr lang="en-CA" dirty="0"/>
              <a:t>Note that the result is just a list of vertices in order of </a:t>
            </a:r>
            <a:r>
              <a:rPr lang="en-CA" b="1" dirty="0"/>
              <a:t>decreasing</a:t>
            </a:r>
            <a:r>
              <a:rPr lang="en-CA" dirty="0"/>
              <a:t> finish times </a:t>
            </a:r>
            <a:r>
              <a:rPr lang="en-CA" b="1" dirty="0"/>
              <a:t>f</a:t>
            </a:r>
            <a:r>
              <a:rPr lang="en-CA" dirty="0"/>
              <a:t>[]</a:t>
            </a:r>
          </a:p>
        </p:txBody>
      </p:sp>
    </p:spTree>
    <p:extLst>
      <p:ext uri="{BB962C8B-B14F-4D97-AF65-F5344CB8AC3E}">
        <p14:creationId xmlns:p14="http://schemas.microsoft.com/office/powerpoint/2010/main" val="234778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47"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48"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49" name="TextBox 48"/>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0" name="TextBox 49"/>
          <p:cNvSpPr txBox="1">
            <a:spLocks noChangeArrowheads="1"/>
          </p:cNvSpPr>
          <p:nvPr/>
        </p:nvSpPr>
        <p:spPr bwMode="auto">
          <a:xfrm>
            <a:off x="2143125" y="52117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1" name="TextBox 50"/>
          <p:cNvSpPr txBox="1">
            <a:spLocks noChangeArrowheads="1"/>
          </p:cNvSpPr>
          <p:nvPr/>
        </p:nvSpPr>
        <p:spPr bwMode="auto">
          <a:xfrm>
            <a:off x="3500438" y="3282950"/>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2"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1</a:t>
            </a:r>
          </a:p>
        </p:txBody>
      </p:sp>
      <p:sp>
        <p:nvSpPr>
          <p:cNvPr id="54" name="TextBox 53"/>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2</a:t>
            </a:r>
          </a:p>
        </p:txBody>
      </p:sp>
      <p:sp>
        <p:nvSpPr>
          <p:cNvPr id="55" name="Oval 54"/>
          <p:cNvSpPr/>
          <p:nvPr/>
        </p:nvSpPr>
        <p:spPr>
          <a:xfrm>
            <a:off x="2928926"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56"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7" name="TextBox 56"/>
          <p:cNvSpPr txBox="1"/>
          <p:nvPr/>
        </p:nvSpPr>
        <p:spPr>
          <a:xfrm>
            <a:off x="5429250" y="321468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TextBox 29"/>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Tree>
    <p:extLst>
      <p:ext uri="{BB962C8B-B14F-4D97-AF65-F5344CB8AC3E}">
        <p14:creationId xmlns:p14="http://schemas.microsoft.com/office/powerpoint/2010/main" val="1455953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blinds(horizontal)">
                                      <p:cBhvr>
                                        <p:cTn id="14" dur="500"/>
                                        <p:tgtEl>
                                          <p:spTgt spid="4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linds(horizontal)">
                                      <p:cBhvr>
                                        <p:cTn id="17" dur="500"/>
                                        <p:tgtEl>
                                          <p:spTgt spid="4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linds(horizontal)">
                                      <p:cBhvr>
                                        <p:cTn id="20" dur="500"/>
                                        <p:tgtEl>
                                          <p:spTgt spid="4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linds(horizontal)">
                                      <p:cBhvr>
                                        <p:cTn id="23" dur="500"/>
                                        <p:tgtEl>
                                          <p:spTgt spid="5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linds(horizontal)">
                                      <p:cBhvr>
                                        <p:cTn id="29" dur="500"/>
                                        <p:tgtEl>
                                          <p:spTgt spid="5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51"/>
                                        </p:tgtEl>
                                        <p:attrNameLst>
                                          <p:attrName>style.visibility</p:attrName>
                                        </p:attrNameLst>
                                      </p:cBhvr>
                                      <p:to>
                                        <p:strVal val="hidden"/>
                                      </p:to>
                                    </p:set>
                                  </p:childTnLst>
                                </p:cTn>
                              </p:par>
                              <p:par>
                                <p:cTn id="47" presetID="14" presetClass="entr" presetSubtype="1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randombar(horizontal)">
                                      <p:cBhvr>
                                        <p:cTn id="49" dur="500"/>
                                        <p:tgtEl>
                                          <p:spTgt spid="5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1000"/>
                                        <p:tgtEl>
                                          <p:spTgt spid="54"/>
                                        </p:tgtEl>
                                      </p:cBhvr>
                                    </p:animEffect>
                                    <p:anim calcmode="lin" valueType="num">
                                      <p:cBhvr>
                                        <p:cTn id="55" dur="1000" fill="hold"/>
                                        <p:tgtEl>
                                          <p:spTgt spid="54"/>
                                        </p:tgtEl>
                                        <p:attrNameLst>
                                          <p:attrName>ppt_x</p:attrName>
                                        </p:attrNameLst>
                                      </p:cBhvr>
                                      <p:tavLst>
                                        <p:tav tm="0">
                                          <p:val>
                                            <p:strVal val="#ppt_x"/>
                                          </p:val>
                                        </p:tav>
                                        <p:tav tm="100000">
                                          <p:val>
                                            <p:strVal val="#ppt_x"/>
                                          </p:val>
                                        </p:tav>
                                      </p:tavLst>
                                    </p:anim>
                                    <p:anim calcmode="lin" valueType="num">
                                      <p:cBhvr>
                                        <p:cTn id="5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anim calcmode="lin" valueType="num">
                                      <p:cBhvr>
                                        <p:cTn id="62" dur="1000" fill="hold"/>
                                        <p:tgtEl>
                                          <p:spTgt spid="57"/>
                                        </p:tgtEl>
                                        <p:attrNameLst>
                                          <p:attrName>ppt_x</p:attrName>
                                        </p:attrNameLst>
                                      </p:cBhvr>
                                      <p:tavLst>
                                        <p:tav tm="0">
                                          <p:val>
                                            <p:strVal val="#ppt_x"/>
                                          </p:val>
                                        </p:tav>
                                        <p:tav tm="100000">
                                          <p:val>
                                            <p:strVal val="#ppt_x"/>
                                          </p:val>
                                        </p:tav>
                                      </p:tavLst>
                                    </p:anim>
                                    <p:anim calcmode="lin" valueType="num">
                                      <p:cBhvr>
                                        <p:cTn id="6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p:bldP spid="49" grpId="0"/>
      <p:bldP spid="50" grpId="0"/>
      <p:bldP spid="51" grpId="0"/>
      <p:bldP spid="51" grpId="1"/>
      <p:bldP spid="52" grpId="0"/>
      <p:bldP spid="53" grpId="0" animBg="1"/>
      <p:bldP spid="54" grpId="0" animBg="1"/>
      <p:bldP spid="56" grpId="0"/>
      <p:bldP spid="57"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5390"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5391"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49" name="TextBox 48"/>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5393" name="TextBox 49"/>
          <p:cNvSpPr txBox="1">
            <a:spLocks noChangeArrowheads="1"/>
          </p:cNvSpPr>
          <p:nvPr/>
        </p:nvSpPr>
        <p:spPr bwMode="auto">
          <a:xfrm>
            <a:off x="2143125" y="52117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5394"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2</a:t>
            </a:r>
          </a:p>
        </p:txBody>
      </p:sp>
      <p:sp>
        <p:nvSpPr>
          <p:cNvPr id="54" name="TextBox 53"/>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3</a:t>
            </a:r>
          </a:p>
        </p:txBody>
      </p:sp>
      <p:sp>
        <p:nvSpPr>
          <p:cNvPr id="55" name="Oval 54"/>
          <p:cNvSpPr/>
          <p:nvPr/>
        </p:nvSpPr>
        <p:spPr>
          <a:xfrm>
            <a:off x="2928926" y="3500438"/>
            <a:ext cx="571504"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5400"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9" name="TextBox 28"/>
          <p:cNvSpPr txBox="1"/>
          <p:nvPr/>
        </p:nvSpPr>
        <p:spPr>
          <a:xfrm>
            <a:off x="5429250" y="321468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143108" y="4357694"/>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31"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32" name="TextBox 31"/>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Tree>
    <p:extLst>
      <p:ext uri="{BB962C8B-B14F-4D97-AF65-F5344CB8AC3E}">
        <p14:creationId xmlns:p14="http://schemas.microsoft.com/office/powerpoint/2010/main" val="1137605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animBg="1"/>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6" name="TextBox 45"/>
          <p:cNvSpPr txBox="1"/>
          <p:nvPr/>
        </p:nvSpPr>
        <p:spPr>
          <a:xfrm>
            <a:off x="5429250" y="2428875"/>
            <a:ext cx="3214688"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6415"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6416"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0" name="TextBox 49"/>
          <p:cNvSpPr txBox="1">
            <a:spLocks noChangeArrowheads="1"/>
          </p:cNvSpPr>
          <p:nvPr/>
        </p:nvSpPr>
        <p:spPr bwMode="auto">
          <a:xfrm>
            <a:off x="2143125" y="52117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3</a:t>
            </a:r>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6418"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3</a:t>
            </a:r>
          </a:p>
        </p:txBody>
      </p:sp>
      <p:sp>
        <p:nvSpPr>
          <p:cNvPr id="54" name="TextBox 53"/>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4</a:t>
            </a:r>
          </a:p>
        </p:txBody>
      </p:sp>
      <p:sp>
        <p:nvSpPr>
          <p:cNvPr id="55" name="Oval 54"/>
          <p:cNvSpPr/>
          <p:nvPr/>
        </p:nvSpPr>
        <p:spPr>
          <a:xfrm>
            <a:off x="2928926" y="3500438"/>
            <a:ext cx="571504"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6424"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9" name="TextBox 28"/>
          <p:cNvSpPr txBox="1"/>
          <p:nvPr/>
        </p:nvSpPr>
        <p:spPr>
          <a:xfrm>
            <a:off x="5429250" y="320833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143108" y="4357694"/>
            <a:ext cx="571504"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6429"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32" name="TextBox 31"/>
          <p:cNvSpPr txBox="1"/>
          <p:nvPr/>
        </p:nvSpPr>
        <p:spPr>
          <a:xfrm>
            <a:off x="5429250" y="370840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34"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35" name="TextBox 34"/>
          <p:cNvSpPr txBox="1"/>
          <p:nvPr/>
        </p:nvSpPr>
        <p:spPr>
          <a:xfrm>
            <a:off x="5429250" y="42084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000625" y="2357438"/>
            <a:ext cx="4000500" cy="12001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lvl="1" indent="-457200" fontAlgn="auto">
              <a:spcBef>
                <a:spcPts val="0"/>
              </a:spcBef>
              <a:spcAft>
                <a:spcPts val="0"/>
              </a:spcAft>
              <a:buFont typeface="+mj-lt"/>
              <a:buAutoNum type="arabicParenR" startAt="2"/>
              <a:defRPr/>
            </a:pPr>
            <a:r>
              <a:rPr lang="en-CA" sz="2400" dirty="0"/>
              <a:t>as each vertex is finished, insert it onto the </a:t>
            </a:r>
            <a:r>
              <a:rPr lang="en-CA" sz="2400" b="1" dirty="0"/>
              <a:t>front </a:t>
            </a:r>
            <a:r>
              <a:rPr lang="en-CA" sz="2400" dirty="0"/>
              <a:t>of a linked list</a:t>
            </a:r>
          </a:p>
        </p:txBody>
      </p:sp>
      <p:sp>
        <p:nvSpPr>
          <p:cNvPr id="38" name="Rectangle 37"/>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39" name="Straight Arrow Connector 38"/>
          <p:cNvCxnSpPr>
            <a:stCxn id="38"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cxnSp>
        <p:nvCxnSpPr>
          <p:cNvPr id="45" name="Straight Arrow Connector 44"/>
          <p:cNvCxnSpPr/>
          <p:nvPr/>
        </p:nvCxnSpPr>
        <p:spPr>
          <a:xfrm>
            <a:off x="3786188"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515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nodeType="clickEffect">
                                  <p:stCondLst>
                                    <p:cond delay="0"/>
                                  </p:stCondLst>
                                  <p:childTnLst>
                                    <p:set>
                                      <p:cBhvr>
                                        <p:cTn id="13" dur="1" fill="hold">
                                          <p:stCondLst>
                                            <p:cond delay="0"/>
                                          </p:stCondLst>
                                        </p:cTn>
                                        <p:tgtEl>
                                          <p:spTgt spid="50"/>
                                        </p:tgtEl>
                                        <p:attrNameLst>
                                          <p:attrName>style.visibility</p:attrName>
                                        </p:attrNameLst>
                                      </p:cBhvr>
                                      <p:to>
                                        <p:strVal val="hidden"/>
                                      </p:to>
                                    </p:set>
                                  </p:childTnLst>
                                </p:cTn>
                              </p:par>
                              <p:par>
                                <p:cTn id="14" presetID="14" presetClass="entr" presetSubtype="1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par>
                                <p:cTn id="17" presetID="14" presetClass="entr" presetSubtype="1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randombar(horizontal)">
                                      <p:cBhvr>
                                        <p:cTn id="19" dur="500"/>
                                        <p:tgtEl>
                                          <p:spTgt spid="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4"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 from="(-#ppt_w/2)" to="(#ppt_x)" calcmode="lin" valueType="num">
                                      <p:cBhvr>
                                        <p:cTn id="38" dur="600" fill="hold">
                                          <p:stCondLst>
                                            <p:cond delay="0"/>
                                          </p:stCondLst>
                                        </p:cTn>
                                        <p:tgtEl>
                                          <p:spTgt spid="38"/>
                                        </p:tgtEl>
                                        <p:attrNameLst>
                                          <p:attrName>ppt_x</p:attrName>
                                        </p:attrNameLst>
                                      </p:cBhvr>
                                    </p:anim>
                                    <p:anim from="0" to="-1.0" calcmode="lin" valueType="num">
                                      <p:cBhvr>
                                        <p:cTn id="39" dur="200" decel="50000" autoRev="1" fill="hold">
                                          <p:stCondLst>
                                            <p:cond delay="600"/>
                                          </p:stCondLst>
                                        </p:cTn>
                                        <p:tgtEl>
                                          <p:spTgt spid="38"/>
                                        </p:tgtEl>
                                        <p:attrNameLst>
                                          <p:attrName>xshear</p:attrName>
                                        </p:attrNameLst>
                                      </p:cBhvr>
                                    </p:anim>
                                    <p:animScale>
                                      <p:cBhvr>
                                        <p:cTn id="40" dur="200" decel="100000" autoRev="1" fill="hold">
                                          <p:stCondLst>
                                            <p:cond delay="600"/>
                                          </p:stCondLst>
                                        </p:cTn>
                                        <p:tgtEl>
                                          <p:spTgt spid="38"/>
                                        </p:tgtEl>
                                      </p:cBhvr>
                                      <p:from x="100000" y="100000"/>
                                      <p:to x="80000" y="100000"/>
                                    </p:animScale>
                                    <p:anim by="(#ppt_h/3+#ppt_w*0.1)" calcmode="lin" valueType="num">
                                      <p:cBhvr additive="sum">
                                        <p:cTn id="41" dur="200" decel="100000" autoRev="1" fill="hold">
                                          <p:stCondLst>
                                            <p:cond delay="600"/>
                                          </p:stCondLst>
                                        </p:cTn>
                                        <p:tgtEl>
                                          <p:spTgt spid="38"/>
                                        </p:tgtEl>
                                        <p:attrNameLst>
                                          <p:attrName>ppt_x</p:attrName>
                                        </p:attrNameLst>
                                      </p:cBhvr>
                                    </p:anim>
                                  </p:childTnLst>
                                </p:cTn>
                              </p:par>
                              <p:par>
                                <p:cTn id="42" presetID="34"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 from="(-#ppt_w/2)" to="(#ppt_x)" calcmode="lin" valueType="num">
                                      <p:cBhvr>
                                        <p:cTn id="44" dur="600" fill="hold">
                                          <p:stCondLst>
                                            <p:cond delay="0"/>
                                          </p:stCondLst>
                                        </p:cTn>
                                        <p:tgtEl>
                                          <p:spTgt spid="39"/>
                                        </p:tgtEl>
                                        <p:attrNameLst>
                                          <p:attrName>ppt_x</p:attrName>
                                        </p:attrNameLst>
                                      </p:cBhvr>
                                    </p:anim>
                                    <p:anim from="0" to="-1.0" calcmode="lin" valueType="num">
                                      <p:cBhvr>
                                        <p:cTn id="45" dur="200" decel="50000" autoRev="1" fill="hold">
                                          <p:stCondLst>
                                            <p:cond delay="600"/>
                                          </p:stCondLst>
                                        </p:cTn>
                                        <p:tgtEl>
                                          <p:spTgt spid="39"/>
                                        </p:tgtEl>
                                        <p:attrNameLst>
                                          <p:attrName>xshear</p:attrName>
                                        </p:attrNameLst>
                                      </p:cBhvr>
                                    </p:anim>
                                    <p:animScale>
                                      <p:cBhvr>
                                        <p:cTn id="46" dur="200" decel="100000" autoRev="1" fill="hold">
                                          <p:stCondLst>
                                            <p:cond delay="600"/>
                                          </p:stCondLst>
                                        </p:cTn>
                                        <p:tgtEl>
                                          <p:spTgt spid="39"/>
                                        </p:tgtEl>
                                      </p:cBhvr>
                                      <p:from x="100000" y="100000"/>
                                      <p:to x="80000" y="100000"/>
                                    </p:animScale>
                                    <p:anim by="(#ppt_h/3+#ppt_w*0.1)" calcmode="lin" valueType="num">
                                      <p:cBhvr additive="sum">
                                        <p:cTn id="47" dur="200" decel="100000" autoRev="1" fill="hold">
                                          <p:stCondLst>
                                            <p:cond delay="600"/>
                                          </p:stCondLst>
                                        </p:cTn>
                                        <p:tgtEl>
                                          <p:spTgt spid="39"/>
                                        </p:tgtEl>
                                        <p:attrNameLst>
                                          <p:attrName>ppt_x</p:attrName>
                                        </p:attrNameLst>
                                      </p:cBhvr>
                                    </p:anim>
                                  </p:childTnLst>
                                </p:cTn>
                              </p:par>
                              <p:par>
                                <p:cTn id="48" presetID="34"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 from="(-#ppt_w/2)" to="(#ppt_x)" calcmode="lin" valueType="num">
                                      <p:cBhvr>
                                        <p:cTn id="50" dur="600" fill="hold">
                                          <p:stCondLst>
                                            <p:cond delay="0"/>
                                          </p:stCondLst>
                                        </p:cTn>
                                        <p:tgtEl>
                                          <p:spTgt spid="42"/>
                                        </p:tgtEl>
                                        <p:attrNameLst>
                                          <p:attrName>ppt_x</p:attrName>
                                        </p:attrNameLst>
                                      </p:cBhvr>
                                    </p:anim>
                                    <p:anim from="0" to="-1.0" calcmode="lin" valueType="num">
                                      <p:cBhvr>
                                        <p:cTn id="51" dur="200" decel="50000" autoRev="1" fill="hold">
                                          <p:stCondLst>
                                            <p:cond delay="600"/>
                                          </p:stCondLst>
                                        </p:cTn>
                                        <p:tgtEl>
                                          <p:spTgt spid="42"/>
                                        </p:tgtEl>
                                        <p:attrNameLst>
                                          <p:attrName>xshear</p:attrName>
                                        </p:attrNameLst>
                                      </p:cBhvr>
                                    </p:anim>
                                    <p:animScale>
                                      <p:cBhvr>
                                        <p:cTn id="52" dur="200" decel="100000" autoRev="1" fill="hold">
                                          <p:stCondLst>
                                            <p:cond delay="600"/>
                                          </p:stCondLst>
                                        </p:cTn>
                                        <p:tgtEl>
                                          <p:spTgt spid="42"/>
                                        </p:tgtEl>
                                      </p:cBhvr>
                                      <p:from x="100000" y="100000"/>
                                      <p:to x="80000" y="100000"/>
                                    </p:animScale>
                                    <p:anim by="(#ppt_h/3+#ppt_w*0.1)" calcmode="lin" valueType="num">
                                      <p:cBhvr additive="sum">
                                        <p:cTn id="53" dur="200" decel="100000" autoRev="1" fill="hold">
                                          <p:stCondLst>
                                            <p:cond delay="600"/>
                                          </p:stCondLst>
                                        </p:cTn>
                                        <p:tgtEl>
                                          <p:spTgt spid="42"/>
                                        </p:tgtEl>
                                        <p:attrNameLst>
                                          <p:attrName>ppt_x</p:attrName>
                                        </p:attrNameLst>
                                      </p:cBhvr>
                                    </p:anim>
                                  </p:childTnLst>
                                </p:cTn>
                              </p:par>
                              <p:par>
                                <p:cTn id="54" presetID="34" presetClass="entr" presetSubtype="0"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 from="(-#ppt_w/2)" to="(#ppt_x)" calcmode="lin" valueType="num">
                                      <p:cBhvr>
                                        <p:cTn id="56" dur="600" fill="hold">
                                          <p:stCondLst>
                                            <p:cond delay="0"/>
                                          </p:stCondLst>
                                        </p:cTn>
                                        <p:tgtEl>
                                          <p:spTgt spid="45"/>
                                        </p:tgtEl>
                                        <p:attrNameLst>
                                          <p:attrName>ppt_x</p:attrName>
                                        </p:attrNameLst>
                                      </p:cBhvr>
                                    </p:anim>
                                    <p:anim from="0" to="-1.0" calcmode="lin" valueType="num">
                                      <p:cBhvr>
                                        <p:cTn id="57" dur="200" decel="50000" autoRev="1" fill="hold">
                                          <p:stCondLst>
                                            <p:cond delay="600"/>
                                          </p:stCondLst>
                                        </p:cTn>
                                        <p:tgtEl>
                                          <p:spTgt spid="45"/>
                                        </p:tgtEl>
                                        <p:attrNameLst>
                                          <p:attrName>xshear</p:attrName>
                                        </p:attrNameLst>
                                      </p:cBhvr>
                                    </p:anim>
                                    <p:animScale>
                                      <p:cBhvr>
                                        <p:cTn id="58" dur="200" decel="100000" autoRev="1" fill="hold">
                                          <p:stCondLst>
                                            <p:cond delay="600"/>
                                          </p:stCondLst>
                                        </p:cTn>
                                        <p:tgtEl>
                                          <p:spTgt spid="45"/>
                                        </p:tgtEl>
                                      </p:cBhvr>
                                      <p:from x="100000" y="100000"/>
                                      <p:to x="80000" y="100000"/>
                                    </p:animScale>
                                    <p:anim by="(#ppt_h/3+#ppt_w*0.1)" calcmode="lin" valueType="num">
                                      <p:cBhvr additive="sum">
                                        <p:cTn id="59" dur="200" decel="100000" autoRev="1" fill="hold">
                                          <p:stCondLst>
                                            <p:cond delay="600"/>
                                          </p:stCondLst>
                                        </p:cTn>
                                        <p:tgtEl>
                                          <p:spTgt spid="4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P spid="36" grpId="0" animBg="1"/>
      <p:bldP spid="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7438"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7439"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7440"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4</a:t>
            </a:r>
            <a:endParaRPr lang="en-CA" b="1" dirty="0"/>
          </a:p>
        </p:txBody>
      </p:sp>
      <p:sp>
        <p:nvSpPr>
          <p:cNvPr id="54" name="TextBox 53"/>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5</a:t>
            </a:r>
            <a:endParaRPr lang="en-CA" b="1" dirty="0"/>
          </a:p>
        </p:txBody>
      </p:sp>
      <p:sp>
        <p:nvSpPr>
          <p:cNvPr id="55" name="Oval 54"/>
          <p:cNvSpPr/>
          <p:nvPr/>
        </p:nvSpPr>
        <p:spPr>
          <a:xfrm>
            <a:off x="2928926" y="3500438"/>
            <a:ext cx="571504"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7446"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9" name="TextBox 28"/>
          <p:cNvSpPr txBox="1"/>
          <p:nvPr/>
        </p:nvSpPr>
        <p:spPr>
          <a:xfrm>
            <a:off x="5429250" y="320833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143108" y="4357694"/>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7451"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2" name="TextBox 31"/>
          <p:cNvSpPr txBox="1"/>
          <p:nvPr/>
        </p:nvSpPr>
        <p:spPr>
          <a:xfrm>
            <a:off x="5429250" y="370840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17456"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35" name="TextBox 34"/>
          <p:cNvSpPr txBox="1"/>
          <p:nvPr/>
        </p:nvSpPr>
        <p:spPr>
          <a:xfrm>
            <a:off x="5429250" y="42084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429250" y="47085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39" name="Rectangle 38"/>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0" name="Straight Arrow Connector 39"/>
          <p:cNvCxnSpPr>
            <a:stCxn id="39"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3" name="Rectangle 42"/>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45" name="Straight Arrow Connector 44"/>
          <p:cNvCxnSpPr>
            <a:stCxn id="43"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143250"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3347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from="(-#ppt_w/2)" to="(#ppt_x)" calcmode="lin" valueType="num">
                                      <p:cBhvr>
                                        <p:cTn id="21" dur="600" fill="hold">
                                          <p:stCondLst>
                                            <p:cond delay="0"/>
                                          </p:stCondLst>
                                        </p:cTn>
                                        <p:tgtEl>
                                          <p:spTgt spid="43"/>
                                        </p:tgtEl>
                                        <p:attrNameLst>
                                          <p:attrName>ppt_x</p:attrName>
                                        </p:attrNameLst>
                                      </p:cBhvr>
                                    </p:anim>
                                    <p:anim from="0" to="-1.0" calcmode="lin" valueType="num">
                                      <p:cBhvr>
                                        <p:cTn id="22" dur="200" decel="50000" autoRev="1" fill="hold">
                                          <p:stCondLst>
                                            <p:cond delay="600"/>
                                          </p:stCondLst>
                                        </p:cTn>
                                        <p:tgtEl>
                                          <p:spTgt spid="43"/>
                                        </p:tgtEl>
                                        <p:attrNameLst>
                                          <p:attrName>xshear</p:attrName>
                                        </p:attrNameLst>
                                      </p:cBhvr>
                                    </p:anim>
                                    <p:animScale>
                                      <p:cBhvr>
                                        <p:cTn id="23" dur="200" decel="100000" autoRev="1" fill="hold">
                                          <p:stCondLst>
                                            <p:cond delay="600"/>
                                          </p:stCondLst>
                                        </p:cTn>
                                        <p:tgtEl>
                                          <p:spTgt spid="43"/>
                                        </p:tgtEl>
                                      </p:cBhvr>
                                      <p:from x="100000" y="100000"/>
                                      <p:to x="80000" y="100000"/>
                                    </p:animScale>
                                    <p:anim by="(#ppt_h/3+#ppt_w*0.1)" calcmode="lin" valueType="num">
                                      <p:cBhvr additive="sum">
                                        <p:cTn id="24" dur="200" decel="100000" autoRev="1" fill="hold">
                                          <p:stCondLst>
                                            <p:cond delay="600"/>
                                          </p:stCondLst>
                                        </p:cTn>
                                        <p:tgtEl>
                                          <p:spTgt spid="43"/>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from="(-#ppt_w/2)" to="(#ppt_x)" calcmode="lin" valueType="num">
                                      <p:cBhvr>
                                        <p:cTn id="27" dur="600" fill="hold">
                                          <p:stCondLst>
                                            <p:cond delay="0"/>
                                          </p:stCondLst>
                                        </p:cTn>
                                        <p:tgtEl>
                                          <p:spTgt spid="51"/>
                                        </p:tgtEl>
                                        <p:attrNameLst>
                                          <p:attrName>ppt_x</p:attrName>
                                        </p:attrNameLst>
                                      </p:cBhvr>
                                    </p:anim>
                                    <p:anim from="0" to="-1.0" calcmode="lin" valueType="num">
                                      <p:cBhvr>
                                        <p:cTn id="28" dur="200" decel="50000" autoRev="1" fill="hold">
                                          <p:stCondLst>
                                            <p:cond delay="600"/>
                                          </p:stCondLst>
                                        </p:cTn>
                                        <p:tgtEl>
                                          <p:spTgt spid="51"/>
                                        </p:tgtEl>
                                        <p:attrNameLst>
                                          <p:attrName>xshear</p:attrName>
                                        </p:attrNameLst>
                                      </p:cBhvr>
                                    </p:anim>
                                    <p:animScale>
                                      <p:cBhvr>
                                        <p:cTn id="29" dur="200" decel="100000" autoRev="1" fill="hold">
                                          <p:stCondLst>
                                            <p:cond delay="600"/>
                                          </p:stCondLst>
                                        </p:cTn>
                                        <p:tgtEl>
                                          <p:spTgt spid="51"/>
                                        </p:tgtEl>
                                      </p:cBhvr>
                                      <p:from x="100000" y="100000"/>
                                      <p:to x="80000" y="100000"/>
                                    </p:animScale>
                                    <p:anim by="(#ppt_h/3+#ppt_w*0.1)" calcmode="lin" valueType="num">
                                      <p:cBhvr additive="sum">
                                        <p:cTn id="30" dur="200" decel="100000" autoRev="1" fill="hold">
                                          <p:stCondLst>
                                            <p:cond delay="600"/>
                                          </p:stCondLst>
                                        </p:cTn>
                                        <p:tgtEl>
                                          <p:spTgt spid="5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6" grpId="0" animBg="1"/>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8462"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8463"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8464"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5</a:t>
            </a:r>
            <a:endParaRPr lang="en-CA" b="1" dirty="0"/>
          </a:p>
        </p:txBody>
      </p:sp>
      <p:sp>
        <p:nvSpPr>
          <p:cNvPr id="55" name="Oval 54"/>
          <p:cNvSpPr/>
          <p:nvPr/>
        </p:nvSpPr>
        <p:spPr>
          <a:xfrm>
            <a:off x="2928926"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8469"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9" name="TextBox 28"/>
          <p:cNvSpPr txBox="1"/>
          <p:nvPr/>
        </p:nvSpPr>
        <p:spPr>
          <a:xfrm>
            <a:off x="5429250" y="320833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18474"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2" name="TextBox 31"/>
          <p:cNvSpPr txBox="1"/>
          <p:nvPr/>
        </p:nvSpPr>
        <p:spPr>
          <a:xfrm>
            <a:off x="5429250" y="370840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18479"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35" name="TextBox 34"/>
          <p:cNvSpPr txBox="1"/>
          <p:nvPr/>
        </p:nvSpPr>
        <p:spPr>
          <a:xfrm>
            <a:off x="5429250" y="42084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429250" y="47085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429250" y="520858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e</a:t>
            </a:r>
            <a:endParaRPr lang="en-CA" sz="2000" b="1" dirty="0"/>
          </a:p>
        </p:txBody>
      </p:sp>
      <p:sp>
        <p:nvSpPr>
          <p:cNvPr id="43" name="TextBox 4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6</a:t>
            </a:r>
            <a:endParaRPr lang="en-CA" b="1" dirty="0"/>
          </a:p>
        </p:txBody>
      </p:sp>
      <p:sp>
        <p:nvSpPr>
          <p:cNvPr id="45" name="TextBox 44"/>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9" name="Rectangle 48"/>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50" name="Straight Arrow Connector 49"/>
          <p:cNvCxnSpPr>
            <a:stCxn id="49"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57" name="Rectangle 56"/>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8" name="Straight Arrow Connector 57"/>
          <p:cNvCxnSpPr>
            <a:stCxn id="57"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143250"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83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type="body" idx="1"/>
          </p:nvPr>
        </p:nvSpPr>
        <p:spPr>
          <a:xfrm>
            <a:off x="228600" y="381000"/>
            <a:ext cx="8458200" cy="6248400"/>
          </a:xfrm>
        </p:spPr>
        <p:txBody>
          <a:bodyPr>
            <a:normAutofit/>
          </a:bodyPr>
          <a:lstStyle/>
          <a:p>
            <a:r>
              <a:rPr lang="en-US" altLang="en-US" dirty="0"/>
              <a:t>Undirected Graph</a:t>
            </a:r>
          </a:p>
          <a:p>
            <a:pPr lvl="1"/>
            <a:r>
              <a:rPr lang="en-US" altLang="en-US" dirty="0"/>
              <a:t>A </a:t>
            </a:r>
            <a:r>
              <a:rPr lang="en-US" altLang="en-US" i="1" dirty="0"/>
              <a:t>undirected graph </a:t>
            </a:r>
            <a:r>
              <a:rPr lang="en-US" altLang="en-US" dirty="0"/>
              <a:t>is a pair G = (V, E) where V is a set whose elements are called vertices, and E is a set of </a:t>
            </a:r>
            <a:r>
              <a:rPr lang="en-US" altLang="en-US" i="1" dirty="0"/>
              <a:t>unordered</a:t>
            </a:r>
            <a:r>
              <a:rPr lang="en-US" altLang="en-US" dirty="0"/>
              <a:t> pairs of </a:t>
            </a:r>
            <a:r>
              <a:rPr lang="en-US" altLang="en-US" i="1" dirty="0"/>
              <a:t>distinct</a:t>
            </a:r>
            <a:r>
              <a:rPr lang="en-US" altLang="en-US" dirty="0"/>
              <a:t> elements of V. </a:t>
            </a:r>
          </a:p>
          <a:p>
            <a:pPr lvl="2"/>
            <a:r>
              <a:rPr lang="en-US" altLang="en-US" dirty="0"/>
              <a:t>Vertices are often also called nodes. </a:t>
            </a:r>
          </a:p>
          <a:p>
            <a:pPr lvl="2"/>
            <a:r>
              <a:rPr lang="en-US" altLang="en-US" dirty="0"/>
              <a:t>Elements of E are called edges, or undirected edges. </a:t>
            </a:r>
          </a:p>
          <a:p>
            <a:pPr lvl="2"/>
            <a:r>
              <a:rPr lang="en-US" altLang="en-US" dirty="0"/>
              <a:t>Each edge may be considered as a subset of V containing two elements,</a:t>
            </a:r>
          </a:p>
          <a:p>
            <a:pPr lvl="2"/>
            <a:r>
              <a:rPr lang="en-US" altLang="en-US" dirty="0"/>
              <a:t>{v, w} denotes an undirected edge</a:t>
            </a:r>
          </a:p>
          <a:p>
            <a:pPr lvl="2"/>
            <a:r>
              <a:rPr lang="en-US" altLang="en-US" dirty="0"/>
              <a:t>In diagrams this edge is the line v---w.</a:t>
            </a:r>
          </a:p>
          <a:p>
            <a:pPr lvl="2"/>
            <a:r>
              <a:rPr lang="en-US" altLang="en-US" dirty="0"/>
              <a:t>In text we simply write </a:t>
            </a:r>
            <a:r>
              <a:rPr lang="en-US" altLang="en-US" dirty="0" err="1"/>
              <a:t>vw</a:t>
            </a:r>
            <a:r>
              <a:rPr lang="en-US" altLang="en-US" dirty="0"/>
              <a:t>, or </a:t>
            </a:r>
            <a:r>
              <a:rPr lang="en-US" altLang="en-US" dirty="0" err="1"/>
              <a:t>wv</a:t>
            </a:r>
            <a:endParaRPr lang="en-US" altLang="en-US" dirty="0"/>
          </a:p>
          <a:p>
            <a:pPr lvl="2"/>
            <a:r>
              <a:rPr lang="en-US" altLang="en-US" dirty="0" err="1"/>
              <a:t>vw</a:t>
            </a:r>
            <a:r>
              <a:rPr lang="en-US" altLang="en-US" dirty="0"/>
              <a:t> is said to be </a:t>
            </a:r>
            <a:r>
              <a:rPr lang="en-US" altLang="en-US" i="1" dirty="0"/>
              <a:t>incident</a:t>
            </a:r>
            <a:r>
              <a:rPr lang="en-US" altLang="en-US" dirty="0"/>
              <a:t> upon the vertices v and w</a:t>
            </a:r>
          </a:p>
        </p:txBody>
      </p:sp>
    </p:spTree>
    <p:extLst>
      <p:ext uri="{BB962C8B-B14F-4D97-AF65-F5344CB8AC3E}">
        <p14:creationId xmlns:p14="http://schemas.microsoft.com/office/powerpoint/2010/main" val="3157175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tx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9486"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9487"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19488"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6</a:t>
            </a:r>
            <a:endParaRPr lang="en-CA" b="1" dirty="0"/>
          </a:p>
        </p:txBody>
      </p:sp>
      <p:sp>
        <p:nvSpPr>
          <p:cNvPr id="54" name="TextBox 53"/>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7</a:t>
            </a:r>
            <a:endParaRPr lang="en-CA" b="1" dirty="0"/>
          </a:p>
        </p:txBody>
      </p:sp>
      <p:sp>
        <p:nvSpPr>
          <p:cNvPr id="55" name="Oval 54"/>
          <p:cNvSpPr/>
          <p:nvPr/>
        </p:nvSpPr>
        <p:spPr>
          <a:xfrm>
            <a:off x="3643306" y="4357694"/>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t>e</a:t>
            </a:r>
            <a:endParaRPr lang="en-CA" b="1" dirty="0"/>
          </a:p>
        </p:txBody>
      </p:sp>
      <p:sp>
        <p:nvSpPr>
          <p:cNvPr id="19494"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9" name="TextBox 28"/>
          <p:cNvSpPr txBox="1"/>
          <p:nvPr/>
        </p:nvSpPr>
        <p:spPr>
          <a:xfrm>
            <a:off x="5429250" y="320833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19499"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2" name="TextBox 31"/>
          <p:cNvSpPr txBox="1"/>
          <p:nvPr/>
        </p:nvSpPr>
        <p:spPr>
          <a:xfrm>
            <a:off x="5429250" y="370840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19504"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35" name="TextBox 34"/>
          <p:cNvSpPr txBox="1"/>
          <p:nvPr/>
        </p:nvSpPr>
        <p:spPr>
          <a:xfrm>
            <a:off x="5429250" y="42084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429250" y="47085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429250" y="520858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e</a:t>
            </a:r>
            <a:endParaRPr lang="en-CA" sz="2000" b="1" dirty="0"/>
          </a:p>
        </p:txBody>
      </p:sp>
      <p:sp>
        <p:nvSpPr>
          <p:cNvPr id="39" name="TextBox 38"/>
          <p:cNvSpPr txBox="1"/>
          <p:nvPr/>
        </p:nvSpPr>
        <p:spPr>
          <a:xfrm>
            <a:off x="5072063" y="3857625"/>
            <a:ext cx="4000500" cy="9540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sk-SK" sz="2800" dirty="0"/>
              <a:t>Both edges from </a:t>
            </a:r>
            <a:r>
              <a:rPr lang="sk-SK" sz="2800" b="1" dirty="0"/>
              <a:t>e</a:t>
            </a:r>
            <a:r>
              <a:rPr lang="sk-SK" sz="2800" dirty="0"/>
              <a:t> are </a:t>
            </a:r>
            <a:r>
              <a:rPr lang="sk-SK" sz="2800" b="1" dirty="0"/>
              <a:t>cross edges</a:t>
            </a:r>
            <a:endParaRPr lang="en-CA" sz="2800" b="1" dirty="0"/>
          </a:p>
        </p:txBody>
      </p:sp>
      <p:sp>
        <p:nvSpPr>
          <p:cNvPr id="40" name="TextBox 39"/>
          <p:cNvSpPr txBox="1"/>
          <p:nvPr/>
        </p:nvSpPr>
        <p:spPr>
          <a:xfrm>
            <a:off x="5429250" y="570865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e </a:t>
            </a:r>
            <a:r>
              <a:rPr lang="sk-SK" sz="2000" dirty="0"/>
              <a:t>is done, move back to </a:t>
            </a:r>
            <a:r>
              <a:rPr lang="sk-SK" sz="2000" b="1" dirty="0"/>
              <a:t>c</a:t>
            </a:r>
            <a:endParaRPr lang="en-CA" sz="2000" b="1" dirty="0"/>
          </a:p>
        </p:txBody>
      </p:sp>
      <p:sp>
        <p:nvSpPr>
          <p:cNvPr id="42" name="TextBox 41"/>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3" name="Rectangle 42"/>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5" name="Straight Arrow Connector 44"/>
          <p:cNvCxnSpPr>
            <a:stCxn id="43"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50" name="Rectangle 49"/>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1" name="Straight Arrow Connector 50"/>
          <p:cNvCxnSpPr>
            <a:stCxn id="50"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9" name="Straight Arrow Connector 58"/>
          <p:cNvCxnSpPr>
            <a:stCxn id="58"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775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mph" presetSubtype="2" fill="hold" nodeType="clickEffect">
                                  <p:stCondLst>
                                    <p:cond delay="0"/>
                                  </p:stCondLst>
                                  <p:childTnLst>
                                    <p:animClr clrSpc="rgb" dir="cw">
                                      <p:cBhvr>
                                        <p:cTn id="20" dur="2000" fill="hold"/>
                                        <p:tgtEl>
                                          <p:spTgt spid="13"/>
                                        </p:tgtEl>
                                        <p:attrNameLst>
                                          <p:attrName>stroke.color</p:attrName>
                                        </p:attrNameLst>
                                      </p:cBhvr>
                                      <p:to>
                                        <a:srgbClr val="FF9900"/>
                                      </p:to>
                                    </p:animClr>
                                    <p:set>
                                      <p:cBhvr>
                                        <p:cTn id="21" dur="2000" fill="hold"/>
                                        <p:tgtEl>
                                          <p:spTgt spid="13"/>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2000" fill="hold"/>
                                        <p:tgtEl>
                                          <p:spTgt spid="37"/>
                                        </p:tgtEl>
                                        <p:attrNameLst>
                                          <p:attrName>stroke.color</p:attrName>
                                        </p:attrNameLst>
                                      </p:cBhvr>
                                      <p:to>
                                        <a:srgbClr val="FF9900"/>
                                      </p:to>
                                    </p:animClr>
                                    <p:set>
                                      <p:cBhvr>
                                        <p:cTn id="24" dur="2000" fill="hold"/>
                                        <p:tgtEl>
                                          <p:spTgt spid="37"/>
                                        </p:tgtEl>
                                        <p:attrNameLst>
                                          <p:attrName>stroke.on</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grpId="1" nodeType="click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4"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 from="(-#ppt_w/2)" to="(#ppt_x)" calcmode="lin" valueType="num">
                                      <p:cBhvr>
                                        <p:cTn id="42" dur="600" fill="hold">
                                          <p:stCondLst>
                                            <p:cond delay="0"/>
                                          </p:stCondLst>
                                        </p:cTn>
                                        <p:tgtEl>
                                          <p:spTgt spid="58"/>
                                        </p:tgtEl>
                                        <p:attrNameLst>
                                          <p:attrName>ppt_x</p:attrName>
                                        </p:attrNameLst>
                                      </p:cBhvr>
                                    </p:anim>
                                    <p:anim from="0" to="-1.0" calcmode="lin" valueType="num">
                                      <p:cBhvr>
                                        <p:cTn id="43" dur="200" decel="50000" autoRev="1" fill="hold">
                                          <p:stCondLst>
                                            <p:cond delay="600"/>
                                          </p:stCondLst>
                                        </p:cTn>
                                        <p:tgtEl>
                                          <p:spTgt spid="58"/>
                                        </p:tgtEl>
                                        <p:attrNameLst>
                                          <p:attrName>xshear</p:attrName>
                                        </p:attrNameLst>
                                      </p:cBhvr>
                                    </p:anim>
                                    <p:animScale>
                                      <p:cBhvr>
                                        <p:cTn id="44" dur="200" decel="100000" autoRev="1" fill="hold">
                                          <p:stCondLst>
                                            <p:cond delay="600"/>
                                          </p:stCondLst>
                                        </p:cTn>
                                        <p:tgtEl>
                                          <p:spTgt spid="58"/>
                                        </p:tgtEl>
                                      </p:cBhvr>
                                      <p:from x="100000" y="100000"/>
                                      <p:to x="80000" y="100000"/>
                                    </p:animScale>
                                    <p:anim by="(#ppt_h/3+#ppt_w*0.1)" calcmode="lin" valueType="num">
                                      <p:cBhvr additive="sum">
                                        <p:cTn id="45" dur="200" decel="100000" autoRev="1" fill="hold">
                                          <p:stCondLst>
                                            <p:cond delay="600"/>
                                          </p:stCondLst>
                                        </p:cTn>
                                        <p:tgtEl>
                                          <p:spTgt spid="58"/>
                                        </p:tgtEl>
                                        <p:attrNameLst>
                                          <p:attrName>ppt_x</p:attrName>
                                        </p:attrNameLst>
                                      </p:cBhvr>
                                    </p:anim>
                                  </p:childTnLst>
                                </p:cTn>
                              </p:par>
                              <p:par>
                                <p:cTn id="46" presetID="34"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 from="(-#ppt_w/2)" to="(#ppt_x)" calcmode="lin" valueType="num">
                                      <p:cBhvr>
                                        <p:cTn id="48" dur="600" fill="hold">
                                          <p:stCondLst>
                                            <p:cond delay="0"/>
                                          </p:stCondLst>
                                        </p:cTn>
                                        <p:tgtEl>
                                          <p:spTgt spid="60"/>
                                        </p:tgtEl>
                                        <p:attrNameLst>
                                          <p:attrName>ppt_x</p:attrName>
                                        </p:attrNameLst>
                                      </p:cBhvr>
                                    </p:anim>
                                    <p:anim from="0" to="-1.0" calcmode="lin" valueType="num">
                                      <p:cBhvr>
                                        <p:cTn id="49" dur="200" decel="50000" autoRev="1" fill="hold">
                                          <p:stCondLst>
                                            <p:cond delay="600"/>
                                          </p:stCondLst>
                                        </p:cTn>
                                        <p:tgtEl>
                                          <p:spTgt spid="60"/>
                                        </p:tgtEl>
                                        <p:attrNameLst>
                                          <p:attrName>xshear</p:attrName>
                                        </p:attrNameLst>
                                      </p:cBhvr>
                                    </p:anim>
                                    <p:animScale>
                                      <p:cBhvr>
                                        <p:cTn id="50" dur="200" decel="100000" autoRev="1" fill="hold">
                                          <p:stCondLst>
                                            <p:cond delay="600"/>
                                          </p:stCondLst>
                                        </p:cTn>
                                        <p:tgtEl>
                                          <p:spTgt spid="60"/>
                                        </p:tgtEl>
                                      </p:cBhvr>
                                      <p:from x="100000" y="100000"/>
                                      <p:to x="80000" y="100000"/>
                                    </p:animScale>
                                    <p:anim by="(#ppt_h/3+#ppt_w*0.1)" calcmode="lin" valueType="num">
                                      <p:cBhvr additive="sum">
                                        <p:cTn id="51" dur="200" decel="100000" autoRev="1" fill="hold">
                                          <p:stCondLst>
                                            <p:cond delay="600"/>
                                          </p:stCondLst>
                                        </p:cTn>
                                        <p:tgtEl>
                                          <p:spTgt spid="6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9" grpId="0" animBg="1"/>
      <p:bldP spid="39" grpId="1" animBg="1"/>
      <p:bldP spid="40"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tx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20510"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0511"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0512"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7</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7</a:t>
            </a:r>
            <a:endParaRPr lang="en-CA" b="1" dirty="0"/>
          </a:p>
        </p:txBody>
      </p:sp>
      <p:sp>
        <p:nvSpPr>
          <p:cNvPr id="54" name="TextBox 53"/>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8</a:t>
            </a:r>
            <a:endParaRPr lang="en-CA" b="1" dirty="0"/>
          </a:p>
        </p:txBody>
      </p:sp>
      <p:sp>
        <p:nvSpPr>
          <p:cNvPr id="55" name="Oval 54"/>
          <p:cNvSpPr/>
          <p:nvPr/>
        </p:nvSpPr>
        <p:spPr>
          <a:xfrm>
            <a:off x="3643306"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0518"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9" name="TextBox 28"/>
          <p:cNvSpPr txBox="1"/>
          <p:nvPr/>
        </p:nvSpPr>
        <p:spPr>
          <a:xfrm>
            <a:off x="5429250" y="320833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0523"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2" name="TextBox 31"/>
          <p:cNvSpPr txBox="1"/>
          <p:nvPr/>
        </p:nvSpPr>
        <p:spPr>
          <a:xfrm>
            <a:off x="5429250" y="370840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0528"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35" name="TextBox 34"/>
          <p:cNvSpPr txBox="1"/>
          <p:nvPr/>
        </p:nvSpPr>
        <p:spPr>
          <a:xfrm>
            <a:off x="5429250" y="42084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429250" y="47085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429250" y="5208588"/>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e</a:t>
            </a:r>
            <a:endParaRPr lang="en-CA" sz="2000" b="1" dirty="0"/>
          </a:p>
        </p:txBody>
      </p:sp>
      <p:sp>
        <p:nvSpPr>
          <p:cNvPr id="40" name="TextBox 39"/>
          <p:cNvSpPr txBox="1"/>
          <p:nvPr/>
        </p:nvSpPr>
        <p:spPr>
          <a:xfrm>
            <a:off x="5429250" y="5708650"/>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e </a:t>
            </a:r>
            <a:r>
              <a:rPr lang="sk-SK" sz="2000" dirty="0"/>
              <a:t>is done, move back to </a:t>
            </a:r>
            <a:r>
              <a:rPr lang="sk-SK" sz="2000" b="1" dirty="0"/>
              <a:t>c</a:t>
            </a:r>
            <a:endParaRPr lang="en-CA" sz="2000" b="1" dirty="0"/>
          </a:p>
        </p:txBody>
      </p:sp>
      <p:sp>
        <p:nvSpPr>
          <p:cNvPr id="41" name="TextBox 40"/>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429250" y="62150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c </a:t>
            </a:r>
            <a:r>
              <a:rPr lang="sk-SK" sz="2000" dirty="0"/>
              <a:t>is done as well</a:t>
            </a:r>
            <a:endParaRPr lang="en-CA" sz="2000" b="1" dirty="0"/>
          </a:p>
        </p:txBody>
      </p:sp>
      <p:sp>
        <p:nvSpPr>
          <p:cNvPr id="60" name="Rectangle 59"/>
          <p:cNvSpPr/>
          <p:nvPr/>
        </p:nvSpPr>
        <p:spPr>
          <a:xfrm>
            <a:off x="2143125"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1857375"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000625" y="3143250"/>
            <a:ext cx="4000500" cy="157003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fontAlgn="auto">
              <a:spcBef>
                <a:spcPts val="0"/>
              </a:spcBef>
              <a:spcAft>
                <a:spcPts val="0"/>
              </a:spcAft>
              <a:defRPr/>
            </a:pPr>
            <a:r>
              <a:rPr lang="en-US" sz="2400" u="sng" dirty="0"/>
              <a:t>Just a note:</a:t>
            </a:r>
            <a:r>
              <a:rPr lang="sk-SK" sz="2400" dirty="0"/>
              <a:t> </a:t>
            </a:r>
            <a:r>
              <a:rPr lang="en-US" sz="2400" dirty="0"/>
              <a:t>If there was</a:t>
            </a:r>
            <a:r>
              <a:rPr lang="sk-SK" sz="2400" dirty="0"/>
              <a:t> </a:t>
            </a:r>
            <a:r>
              <a:rPr lang="en-US" sz="2400" dirty="0"/>
              <a:t>(</a:t>
            </a:r>
            <a:r>
              <a:rPr lang="en-US" sz="2400" b="1" dirty="0" err="1"/>
              <a:t>c</a:t>
            </a:r>
            <a:r>
              <a:rPr lang="en-US" sz="2400" dirty="0" err="1"/>
              <a:t>,</a:t>
            </a:r>
            <a:r>
              <a:rPr lang="en-US" sz="2400" b="1" dirty="0" err="1"/>
              <a:t>f</a:t>
            </a:r>
            <a:r>
              <a:rPr lang="en-US" sz="2400" dirty="0"/>
              <a:t>) edge in the graph, it would be classified as a </a:t>
            </a:r>
            <a:r>
              <a:rPr lang="en-US" sz="2400" b="1" dirty="0"/>
              <a:t>forward edge</a:t>
            </a:r>
            <a:endParaRPr lang="sk-SK" sz="2400" b="1" dirty="0"/>
          </a:p>
          <a:p>
            <a:pPr fontAlgn="auto">
              <a:spcBef>
                <a:spcPts val="0"/>
              </a:spcBef>
              <a:spcAft>
                <a:spcPts val="0"/>
              </a:spcAft>
              <a:defRPr/>
            </a:pPr>
            <a:r>
              <a:rPr lang="sk-SK" sz="2400" dirty="0"/>
              <a:t>(in </a:t>
            </a:r>
            <a:r>
              <a:rPr lang="en-US" sz="2400" dirty="0"/>
              <a:t>this </a:t>
            </a:r>
            <a:r>
              <a:rPr lang="sk-SK" sz="2400" dirty="0"/>
              <a:t>particular </a:t>
            </a:r>
            <a:r>
              <a:rPr lang="en-US" sz="2400" dirty="0"/>
              <a:t>DFS run</a:t>
            </a:r>
            <a:r>
              <a:rPr lang="sk-SK" sz="2400" dirty="0"/>
              <a:t>)</a:t>
            </a:r>
            <a:endParaRPr lang="en-US" sz="2400" b="1" dirty="0"/>
          </a:p>
        </p:txBody>
      </p:sp>
    </p:spTree>
    <p:extLst>
      <p:ext uri="{BB962C8B-B14F-4D97-AF65-F5344CB8AC3E}">
        <p14:creationId xmlns:p14="http://schemas.microsoft.com/office/powerpoint/2010/main" val="3429918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1000"/>
                                        <p:tgtEl>
                                          <p:spTgt spid="59"/>
                                        </p:tgtEl>
                                      </p:cBhvr>
                                    </p:animEffect>
                                    <p:anim calcmode="lin" valueType="num">
                                      <p:cBhvr>
                                        <p:cTn id="15" dur="1000" fill="hold"/>
                                        <p:tgtEl>
                                          <p:spTgt spid="59"/>
                                        </p:tgtEl>
                                        <p:attrNameLst>
                                          <p:attrName>ppt_x</p:attrName>
                                        </p:attrNameLst>
                                      </p:cBhvr>
                                      <p:tavLst>
                                        <p:tav tm="0">
                                          <p:val>
                                            <p:strVal val="#ppt_x"/>
                                          </p:val>
                                        </p:tav>
                                        <p:tav tm="100000">
                                          <p:val>
                                            <p:strVal val="#ppt_x"/>
                                          </p:val>
                                        </p:tav>
                                      </p:tavLst>
                                    </p:anim>
                                    <p:anim calcmode="lin" valueType="num">
                                      <p:cBhvr>
                                        <p:cTn id="1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 from="(-#ppt_w/2)" to="(#ppt_x)" calcmode="lin" valueType="num">
                                      <p:cBhvr>
                                        <p:cTn id="21" dur="600" fill="hold">
                                          <p:stCondLst>
                                            <p:cond delay="0"/>
                                          </p:stCondLst>
                                        </p:cTn>
                                        <p:tgtEl>
                                          <p:spTgt spid="60"/>
                                        </p:tgtEl>
                                        <p:attrNameLst>
                                          <p:attrName>ppt_x</p:attrName>
                                        </p:attrNameLst>
                                      </p:cBhvr>
                                    </p:anim>
                                    <p:anim from="0" to="-1.0" calcmode="lin" valueType="num">
                                      <p:cBhvr>
                                        <p:cTn id="22" dur="200" decel="50000" autoRev="1" fill="hold">
                                          <p:stCondLst>
                                            <p:cond delay="600"/>
                                          </p:stCondLst>
                                        </p:cTn>
                                        <p:tgtEl>
                                          <p:spTgt spid="60"/>
                                        </p:tgtEl>
                                        <p:attrNameLst>
                                          <p:attrName>xshear</p:attrName>
                                        </p:attrNameLst>
                                      </p:cBhvr>
                                    </p:anim>
                                    <p:animScale>
                                      <p:cBhvr>
                                        <p:cTn id="23" dur="200" decel="100000" autoRev="1" fill="hold">
                                          <p:stCondLst>
                                            <p:cond delay="600"/>
                                          </p:stCondLst>
                                        </p:cTn>
                                        <p:tgtEl>
                                          <p:spTgt spid="60"/>
                                        </p:tgtEl>
                                      </p:cBhvr>
                                      <p:from x="100000" y="100000"/>
                                      <p:to x="80000" y="100000"/>
                                    </p:animScale>
                                    <p:anim by="(#ppt_h/3+#ppt_w*0.1)" calcmode="lin" valueType="num">
                                      <p:cBhvr additive="sum">
                                        <p:cTn id="24" dur="200" decel="100000" autoRev="1" fill="hold">
                                          <p:stCondLst>
                                            <p:cond delay="600"/>
                                          </p:stCondLst>
                                        </p:cTn>
                                        <p:tgtEl>
                                          <p:spTgt spid="60"/>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 from="(-#ppt_w/2)" to="(#ppt_x)" calcmode="lin" valueType="num">
                                      <p:cBhvr>
                                        <p:cTn id="27" dur="600" fill="hold">
                                          <p:stCondLst>
                                            <p:cond delay="0"/>
                                          </p:stCondLst>
                                        </p:cTn>
                                        <p:tgtEl>
                                          <p:spTgt spid="61"/>
                                        </p:tgtEl>
                                        <p:attrNameLst>
                                          <p:attrName>ppt_x</p:attrName>
                                        </p:attrNameLst>
                                      </p:cBhvr>
                                    </p:anim>
                                    <p:anim from="0" to="-1.0" calcmode="lin" valueType="num">
                                      <p:cBhvr>
                                        <p:cTn id="28" dur="200" decel="50000" autoRev="1" fill="hold">
                                          <p:stCondLst>
                                            <p:cond delay="600"/>
                                          </p:stCondLst>
                                        </p:cTn>
                                        <p:tgtEl>
                                          <p:spTgt spid="61"/>
                                        </p:tgtEl>
                                        <p:attrNameLst>
                                          <p:attrName>xshear</p:attrName>
                                        </p:attrNameLst>
                                      </p:cBhvr>
                                    </p:anim>
                                    <p:animScale>
                                      <p:cBhvr>
                                        <p:cTn id="29" dur="200" decel="100000" autoRev="1" fill="hold">
                                          <p:stCondLst>
                                            <p:cond delay="600"/>
                                          </p:stCondLst>
                                        </p:cTn>
                                        <p:tgtEl>
                                          <p:spTgt spid="61"/>
                                        </p:tgtEl>
                                      </p:cBhvr>
                                      <p:from x="100000" y="100000"/>
                                      <p:to x="80000" y="100000"/>
                                    </p:animScale>
                                    <p:anim by="(#ppt_h/3+#ppt_w*0.1)" calcmode="lin" valueType="num">
                                      <p:cBhvr additive="sum">
                                        <p:cTn id="30" dur="200" decel="100000" autoRev="1" fill="hold">
                                          <p:stCondLst>
                                            <p:cond delay="600"/>
                                          </p:stCondLst>
                                        </p:cTn>
                                        <p:tgtEl>
                                          <p:spTgt spid="61"/>
                                        </p:tgtEl>
                                        <p:attrNameLst>
                                          <p:attrName>ppt_x</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down)">
                                      <p:cBhvr>
                                        <p:cTn id="35" dur="580">
                                          <p:stCondLst>
                                            <p:cond delay="0"/>
                                          </p:stCondLst>
                                        </p:cTn>
                                        <p:tgtEl>
                                          <p:spTgt spid="63"/>
                                        </p:tgtEl>
                                      </p:cBhvr>
                                    </p:animEffect>
                                    <p:anim calcmode="lin" valueType="num">
                                      <p:cBhvr>
                                        <p:cTn id="36"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41" dur="26">
                                          <p:stCondLst>
                                            <p:cond delay="650"/>
                                          </p:stCondLst>
                                        </p:cTn>
                                        <p:tgtEl>
                                          <p:spTgt spid="63"/>
                                        </p:tgtEl>
                                      </p:cBhvr>
                                      <p:to x="100000" y="60000"/>
                                    </p:animScale>
                                    <p:animScale>
                                      <p:cBhvr>
                                        <p:cTn id="42" dur="166" decel="50000">
                                          <p:stCondLst>
                                            <p:cond delay="676"/>
                                          </p:stCondLst>
                                        </p:cTn>
                                        <p:tgtEl>
                                          <p:spTgt spid="63"/>
                                        </p:tgtEl>
                                      </p:cBhvr>
                                      <p:to x="100000" y="100000"/>
                                    </p:animScale>
                                    <p:animScale>
                                      <p:cBhvr>
                                        <p:cTn id="43" dur="26">
                                          <p:stCondLst>
                                            <p:cond delay="1312"/>
                                          </p:stCondLst>
                                        </p:cTn>
                                        <p:tgtEl>
                                          <p:spTgt spid="63"/>
                                        </p:tgtEl>
                                      </p:cBhvr>
                                      <p:to x="100000" y="80000"/>
                                    </p:animScale>
                                    <p:animScale>
                                      <p:cBhvr>
                                        <p:cTn id="44" dur="166" decel="50000">
                                          <p:stCondLst>
                                            <p:cond delay="1338"/>
                                          </p:stCondLst>
                                        </p:cTn>
                                        <p:tgtEl>
                                          <p:spTgt spid="63"/>
                                        </p:tgtEl>
                                      </p:cBhvr>
                                      <p:to x="100000" y="100000"/>
                                    </p:animScale>
                                    <p:animScale>
                                      <p:cBhvr>
                                        <p:cTn id="45" dur="26">
                                          <p:stCondLst>
                                            <p:cond delay="1642"/>
                                          </p:stCondLst>
                                        </p:cTn>
                                        <p:tgtEl>
                                          <p:spTgt spid="63"/>
                                        </p:tgtEl>
                                      </p:cBhvr>
                                      <p:to x="100000" y="90000"/>
                                    </p:animScale>
                                    <p:animScale>
                                      <p:cBhvr>
                                        <p:cTn id="46" dur="166" decel="50000">
                                          <p:stCondLst>
                                            <p:cond delay="1668"/>
                                          </p:stCondLst>
                                        </p:cTn>
                                        <p:tgtEl>
                                          <p:spTgt spid="63"/>
                                        </p:tgtEl>
                                      </p:cBhvr>
                                      <p:to x="100000" y="100000"/>
                                    </p:animScale>
                                    <p:animScale>
                                      <p:cBhvr>
                                        <p:cTn id="47" dur="26">
                                          <p:stCondLst>
                                            <p:cond delay="1808"/>
                                          </p:stCondLst>
                                        </p:cTn>
                                        <p:tgtEl>
                                          <p:spTgt spid="63"/>
                                        </p:tgtEl>
                                      </p:cBhvr>
                                      <p:to x="100000" y="95000"/>
                                    </p:animScale>
                                    <p:animScale>
                                      <p:cBhvr>
                                        <p:cTn id="48" dur="166" decel="50000">
                                          <p:stCondLst>
                                            <p:cond delay="1834"/>
                                          </p:stCondLst>
                                        </p:cTn>
                                        <p:tgtEl>
                                          <p:spTgt spid="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0" grpId="0" animBg="1"/>
      <p:bldP spid="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47" name="TextBox 46"/>
          <p:cNvSpPr txBox="1">
            <a:spLocks noChangeArrowheads="1"/>
          </p:cNvSpPr>
          <p:nvPr/>
        </p:nvSpPr>
        <p:spPr bwMode="auto">
          <a:xfrm>
            <a:off x="1357313" y="24971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1535"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1536"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7</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9</a:t>
            </a:r>
            <a:endParaRPr lang="en-CA" b="1" dirty="0"/>
          </a:p>
        </p:txBody>
      </p:sp>
      <p:sp>
        <p:nvSpPr>
          <p:cNvPr id="55" name="Oval 54"/>
          <p:cNvSpPr/>
          <p:nvPr/>
        </p:nvSpPr>
        <p:spPr>
          <a:xfrm>
            <a:off x="3643306"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1541"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8</a:t>
            </a:r>
            <a:endParaRPr lang="en-CA" altLang="en-US"/>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1545"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1549"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41" name="TextBox 40"/>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43125"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1857375"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071670" y="2714620"/>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63" name="TextBox 62"/>
          <p:cNvSpPr txBox="1">
            <a:spLocks noChangeArrowheads="1"/>
          </p:cNvSpPr>
          <p:nvPr/>
        </p:nvSpPr>
        <p:spPr bwMode="auto">
          <a:xfrm>
            <a:off x="1357313" y="25003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9</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64" name="TextBox 63"/>
          <p:cNvSpPr txBox="1"/>
          <p:nvPr/>
        </p:nvSpPr>
        <p:spPr>
          <a:xfrm>
            <a:off x="5429250" y="3208338"/>
            <a:ext cx="3286125"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10</a:t>
            </a:r>
            <a:endParaRPr lang="en-CA" b="1" dirty="0"/>
          </a:p>
        </p:txBody>
      </p:sp>
      <p:sp>
        <p:nvSpPr>
          <p:cNvPr id="67" name="TextBox 66"/>
          <p:cNvSpPr txBox="1"/>
          <p:nvPr/>
        </p:nvSpPr>
        <p:spPr>
          <a:xfrm>
            <a:off x="5429250" y="43148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Tree>
    <p:extLst>
      <p:ext uri="{BB962C8B-B14F-4D97-AF65-F5344CB8AC3E}">
        <p14:creationId xmlns:p14="http://schemas.microsoft.com/office/powerpoint/2010/main" val="1111522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hidden"/>
                                      </p:to>
                                    </p:set>
                                  </p:childTnLst>
                                </p:cTn>
                              </p:par>
                              <p:par>
                                <p:cTn id="14" presetID="14" presetClass="entr" presetSubtype="1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randombar(horizontal)">
                                      <p:cBhvr>
                                        <p:cTn id="16" dur="500"/>
                                        <p:tgtEl>
                                          <p:spTgt spid="6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1000"/>
                                        <p:tgtEl>
                                          <p:spTgt spid="66"/>
                                        </p:tgtEl>
                                      </p:cBhvr>
                                    </p:animEffect>
                                    <p:anim calcmode="lin" valueType="num">
                                      <p:cBhvr>
                                        <p:cTn id="25" dur="1000" fill="hold"/>
                                        <p:tgtEl>
                                          <p:spTgt spid="66"/>
                                        </p:tgtEl>
                                        <p:attrNameLst>
                                          <p:attrName>ppt_x</p:attrName>
                                        </p:attrNameLst>
                                      </p:cBhvr>
                                      <p:tavLst>
                                        <p:tav tm="0">
                                          <p:val>
                                            <p:strVal val="#ppt_x"/>
                                          </p:val>
                                        </p:tav>
                                        <p:tav tm="100000">
                                          <p:val>
                                            <p:strVal val="#ppt_x"/>
                                          </p:val>
                                        </p:tav>
                                      </p:tavLst>
                                    </p:anim>
                                    <p:anim calcmode="lin" valueType="num">
                                      <p:cBhvr>
                                        <p:cTn id="2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anim calcmode="lin" valueType="num">
                                      <p:cBhvr>
                                        <p:cTn id="32" dur="1000" fill="hold"/>
                                        <p:tgtEl>
                                          <p:spTgt spid="64"/>
                                        </p:tgtEl>
                                        <p:attrNameLst>
                                          <p:attrName>ppt_x</p:attrName>
                                        </p:attrNameLst>
                                      </p:cBhvr>
                                      <p:tavLst>
                                        <p:tav tm="0">
                                          <p:val>
                                            <p:strVal val="#ppt_x"/>
                                          </p:val>
                                        </p:tav>
                                        <p:tav tm="100000">
                                          <p:val>
                                            <p:strVal val="#ppt_x"/>
                                          </p:val>
                                        </p:tav>
                                      </p:tavLst>
                                    </p:anim>
                                    <p:anim calcmode="lin" valueType="num">
                                      <p:cBhvr>
                                        <p:cTn id="3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7" presetClass="emph" presetSubtype="2" fill="hold" nodeType="clickEffect">
                                  <p:stCondLst>
                                    <p:cond delay="0"/>
                                  </p:stCondLst>
                                  <p:childTnLst>
                                    <p:animClr clrSpc="rgb" dir="cw">
                                      <p:cBhvr>
                                        <p:cTn id="37" dur="2000" fill="hold"/>
                                        <p:tgtEl>
                                          <p:spTgt spid="12"/>
                                        </p:tgtEl>
                                        <p:attrNameLst>
                                          <p:attrName>stroke.color</p:attrName>
                                        </p:attrNameLst>
                                      </p:cBhvr>
                                      <p:to>
                                        <a:srgbClr val="FF9900"/>
                                      </p:to>
                                    </p:animClr>
                                    <p:set>
                                      <p:cBhvr>
                                        <p:cTn id="38" dur="2000" fill="hold"/>
                                        <p:tgtEl>
                                          <p:spTgt spid="12"/>
                                        </p:tgtEl>
                                        <p:attrNameLst>
                                          <p:attrName>stroke.on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1000"/>
                                        <p:tgtEl>
                                          <p:spTgt spid="67"/>
                                        </p:tgtEl>
                                      </p:cBhvr>
                                    </p:animEffect>
                                    <p:anim calcmode="lin" valueType="num">
                                      <p:cBhvr>
                                        <p:cTn id="44" dur="1000" fill="hold"/>
                                        <p:tgtEl>
                                          <p:spTgt spid="67"/>
                                        </p:tgtEl>
                                        <p:attrNameLst>
                                          <p:attrName>ppt_x</p:attrName>
                                        </p:attrNameLst>
                                      </p:cBhvr>
                                      <p:tavLst>
                                        <p:tav tm="0">
                                          <p:val>
                                            <p:strVal val="#ppt_x"/>
                                          </p:val>
                                        </p:tav>
                                        <p:tav tm="100000">
                                          <p:val>
                                            <p:strVal val="#ppt_x"/>
                                          </p:val>
                                        </p:tav>
                                      </p:tavLst>
                                    </p:anim>
                                    <p:anim calcmode="lin" valueType="num">
                                      <p:cBhvr>
                                        <p:cTn id="45"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2000" fill="hold"/>
                                        <p:tgtEl>
                                          <p:spTgt spid="11"/>
                                        </p:tgtEl>
                                        <p:attrNameLst>
                                          <p:attrName>stroke.color</p:attrName>
                                        </p:attrNameLst>
                                      </p:cBhvr>
                                      <p:to>
                                        <a:srgbClr val="33CC33"/>
                                      </p:to>
                                    </p:animClr>
                                    <p:set>
                                      <p:cBhvr>
                                        <p:cTn id="50" dur="2000" fill="hold"/>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63" grpId="0"/>
      <p:bldP spid="64" grpId="0" animBg="1"/>
      <p:bldP spid="66" grpId="0" animBg="1"/>
      <p:bldP spid="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48" name="TextBox 47"/>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10</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22559"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7</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10</a:t>
            </a:r>
            <a:endParaRPr lang="en-CA" b="1" dirty="0"/>
          </a:p>
        </p:txBody>
      </p:sp>
      <p:sp>
        <p:nvSpPr>
          <p:cNvPr id="55" name="Oval 54"/>
          <p:cNvSpPr/>
          <p:nvPr/>
        </p:nvSpPr>
        <p:spPr>
          <a:xfrm>
            <a:off x="3643306"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2564"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8</a:t>
            </a:r>
            <a:endParaRPr lang="en-CA" altLang="en-US"/>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2568"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2572"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41" name="TextBox 40"/>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43125"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1857375"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071670" y="2714620"/>
            <a:ext cx="571504"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22589" name="TextBox 62"/>
          <p:cNvSpPr txBox="1">
            <a:spLocks noChangeArrowheads="1"/>
          </p:cNvSpPr>
          <p:nvPr/>
        </p:nvSpPr>
        <p:spPr bwMode="auto">
          <a:xfrm>
            <a:off x="1357313" y="25003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9</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64" name="TextBox 63"/>
          <p:cNvSpPr txBox="1"/>
          <p:nvPr/>
        </p:nvSpPr>
        <p:spPr>
          <a:xfrm>
            <a:off x="5429250" y="3208338"/>
            <a:ext cx="3286125"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67" name="TextBox 66"/>
          <p:cNvSpPr txBox="1"/>
          <p:nvPr/>
        </p:nvSpPr>
        <p:spPr>
          <a:xfrm>
            <a:off x="5429250" y="43148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
        <p:nvSpPr>
          <p:cNvPr id="44" name="TextBox 43"/>
          <p:cNvSpPr txBox="1"/>
          <p:nvPr/>
        </p:nvSpPr>
        <p:spPr>
          <a:xfrm>
            <a:off x="5429250" y="4814888"/>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b </a:t>
            </a:r>
            <a:r>
              <a:rPr lang="sk-SK" sz="2000" dirty="0"/>
              <a:t>is done as (</a:t>
            </a:r>
            <a:r>
              <a:rPr lang="sk-SK" sz="2000" b="1" dirty="0"/>
              <a:t>b</a:t>
            </a:r>
            <a:r>
              <a:rPr lang="sk-SK" sz="2000" dirty="0"/>
              <a:t>,</a:t>
            </a:r>
            <a:r>
              <a:rPr lang="sk-SK" sz="2000" b="1" dirty="0"/>
              <a:t>d</a:t>
            </a:r>
            <a:r>
              <a:rPr lang="sk-SK" sz="2000" dirty="0"/>
              <a:t>) is a cross edge =&gt; now move back to </a:t>
            </a:r>
            <a:r>
              <a:rPr lang="sk-SK" sz="2000" b="1" dirty="0"/>
              <a:t>c</a:t>
            </a:r>
            <a:endParaRPr lang="en-CA" sz="2000" b="1" dirty="0"/>
          </a:p>
        </p:txBody>
      </p:sp>
      <p:sp>
        <p:nvSpPr>
          <p:cNvPr id="54" name="Oval 53"/>
          <p:cNvSpPr/>
          <p:nvPr/>
        </p:nvSpPr>
        <p:spPr>
          <a:xfrm>
            <a:off x="1285852"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59" name="TextBox 58"/>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10</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11</a:t>
            </a:r>
            <a:endParaRPr lang="en-CA" altLang="en-US"/>
          </a:p>
        </p:txBody>
      </p:sp>
      <p:sp>
        <p:nvSpPr>
          <p:cNvPr id="65" name="Rectangle 64"/>
          <p:cNvSpPr/>
          <p:nvPr/>
        </p:nvSpPr>
        <p:spPr>
          <a:xfrm>
            <a:off x="150018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214438"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041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par>
                                <p:cTn id="17" presetID="7" presetClass="emph" presetSubtype="2" fill="hold" nodeType="withEffect">
                                  <p:stCondLst>
                                    <p:cond delay="0"/>
                                  </p:stCondLst>
                                  <p:childTnLst>
                                    <p:animClr clrSpc="rgb" dir="cw">
                                      <p:cBhvr>
                                        <p:cTn id="18" dur="2000" fill="hold"/>
                                        <p:tgtEl>
                                          <p:spTgt spid="15"/>
                                        </p:tgtEl>
                                        <p:attrNameLst>
                                          <p:attrName>stroke.color</p:attrName>
                                        </p:attrNameLst>
                                      </p:cBhvr>
                                      <p:to>
                                        <a:srgbClr val="FF9900"/>
                                      </p:to>
                                    </p:animClr>
                                    <p:set>
                                      <p:cBhvr>
                                        <p:cTn id="19" dur="2000" fill="hold"/>
                                        <p:tgtEl>
                                          <p:spTgt spid="15"/>
                                        </p:tgtEl>
                                        <p:attrNameLst>
                                          <p:attrName>stroke.on</p:attrName>
                                        </p:attrNameLst>
                                      </p:cBhvr>
                                      <p:to>
                                        <p:strVal val="tru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4" presetClass="entr" presetSubtype="1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randombar(horizontal)">
                                      <p:cBhvr>
                                        <p:cTn id="26" dur="500"/>
                                        <p:tgtEl>
                                          <p:spTgt spid="59"/>
                                        </p:tgtEl>
                                      </p:cBhvr>
                                    </p:animEffect>
                                  </p:childTnLst>
                                </p:cTn>
                              </p:par>
                              <p:par>
                                <p:cTn id="27" presetID="14" presetClass="entr" presetSubtype="1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randombar(horizontal)">
                                      <p:cBhvr>
                                        <p:cTn id="29" dur="500"/>
                                        <p:tgtEl>
                                          <p:spTgt spid="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 from="(-#ppt_w/2)" to="(#ppt_x)" calcmode="lin" valueType="num">
                                      <p:cBhvr>
                                        <p:cTn id="34" dur="600" fill="hold">
                                          <p:stCondLst>
                                            <p:cond delay="0"/>
                                          </p:stCondLst>
                                        </p:cTn>
                                        <p:tgtEl>
                                          <p:spTgt spid="65"/>
                                        </p:tgtEl>
                                        <p:attrNameLst>
                                          <p:attrName>ppt_x</p:attrName>
                                        </p:attrNameLst>
                                      </p:cBhvr>
                                    </p:anim>
                                    <p:anim from="0" to="-1.0" calcmode="lin" valueType="num">
                                      <p:cBhvr>
                                        <p:cTn id="35" dur="200" decel="50000" autoRev="1" fill="hold">
                                          <p:stCondLst>
                                            <p:cond delay="600"/>
                                          </p:stCondLst>
                                        </p:cTn>
                                        <p:tgtEl>
                                          <p:spTgt spid="65"/>
                                        </p:tgtEl>
                                        <p:attrNameLst>
                                          <p:attrName>xshear</p:attrName>
                                        </p:attrNameLst>
                                      </p:cBhvr>
                                    </p:anim>
                                    <p:animScale>
                                      <p:cBhvr>
                                        <p:cTn id="36" dur="200" decel="100000" autoRev="1" fill="hold">
                                          <p:stCondLst>
                                            <p:cond delay="600"/>
                                          </p:stCondLst>
                                        </p:cTn>
                                        <p:tgtEl>
                                          <p:spTgt spid="65"/>
                                        </p:tgtEl>
                                      </p:cBhvr>
                                      <p:from x="100000" y="100000"/>
                                      <p:to x="80000" y="100000"/>
                                    </p:animScale>
                                    <p:anim by="(#ppt_h/3+#ppt_w*0.1)" calcmode="lin" valueType="num">
                                      <p:cBhvr additive="sum">
                                        <p:cTn id="37" dur="200" decel="100000" autoRev="1" fill="hold">
                                          <p:stCondLst>
                                            <p:cond delay="600"/>
                                          </p:stCondLst>
                                        </p:cTn>
                                        <p:tgtEl>
                                          <p:spTgt spid="65"/>
                                        </p:tgtEl>
                                        <p:attrNameLst>
                                          <p:attrName>ppt_x</p:attrName>
                                        </p:attrNameLst>
                                      </p:cBhvr>
                                    </p:anim>
                                  </p:childTnLst>
                                </p:cTn>
                              </p:par>
                              <p:par>
                                <p:cTn id="38" presetID="34" presetClass="entr" presetSubtype="0"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 from="(-#ppt_w/2)" to="(#ppt_x)" calcmode="lin" valueType="num">
                                      <p:cBhvr>
                                        <p:cTn id="40" dur="600" fill="hold">
                                          <p:stCondLst>
                                            <p:cond delay="0"/>
                                          </p:stCondLst>
                                        </p:cTn>
                                        <p:tgtEl>
                                          <p:spTgt spid="68"/>
                                        </p:tgtEl>
                                        <p:attrNameLst>
                                          <p:attrName>ppt_x</p:attrName>
                                        </p:attrNameLst>
                                      </p:cBhvr>
                                    </p:anim>
                                    <p:anim from="0" to="-1.0" calcmode="lin" valueType="num">
                                      <p:cBhvr>
                                        <p:cTn id="41" dur="200" decel="50000" autoRev="1" fill="hold">
                                          <p:stCondLst>
                                            <p:cond delay="600"/>
                                          </p:stCondLst>
                                        </p:cTn>
                                        <p:tgtEl>
                                          <p:spTgt spid="68"/>
                                        </p:tgtEl>
                                        <p:attrNameLst>
                                          <p:attrName>xshear</p:attrName>
                                        </p:attrNameLst>
                                      </p:cBhvr>
                                    </p:anim>
                                    <p:animScale>
                                      <p:cBhvr>
                                        <p:cTn id="42" dur="200" decel="100000" autoRev="1" fill="hold">
                                          <p:stCondLst>
                                            <p:cond delay="600"/>
                                          </p:stCondLst>
                                        </p:cTn>
                                        <p:tgtEl>
                                          <p:spTgt spid="68"/>
                                        </p:tgtEl>
                                      </p:cBhvr>
                                      <p:from x="100000" y="100000"/>
                                      <p:to x="80000" y="100000"/>
                                    </p:animScale>
                                    <p:anim by="(#ppt_h/3+#ppt_w*0.1)" calcmode="lin" valueType="num">
                                      <p:cBhvr additive="sum">
                                        <p:cTn id="43" dur="200" decel="100000" autoRev="1" fill="hold">
                                          <p:stCondLst>
                                            <p:cond delay="600"/>
                                          </p:stCondLst>
                                        </p:cTn>
                                        <p:tgtEl>
                                          <p:spTgt spid="6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6" grpId="0" animBg="1"/>
      <p:bldP spid="44" grpId="0" animBg="1"/>
      <p:bldP spid="59" grpId="0"/>
      <p:bldP spid="6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23582"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7</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55" name="Oval 54"/>
          <p:cNvSpPr/>
          <p:nvPr/>
        </p:nvSpPr>
        <p:spPr>
          <a:xfrm>
            <a:off x="3643306"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3587"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8</a:t>
            </a:r>
            <a:endParaRPr lang="en-CA" altLang="en-US"/>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3591"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3595"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41" name="TextBox 40"/>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43125"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1857375"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071670" y="2714620"/>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23612" name="TextBox 62"/>
          <p:cNvSpPr txBox="1">
            <a:spLocks noChangeArrowheads="1"/>
          </p:cNvSpPr>
          <p:nvPr/>
        </p:nvSpPr>
        <p:spPr bwMode="auto">
          <a:xfrm>
            <a:off x="1357313" y="25003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9</a:t>
            </a:r>
            <a:endParaRPr lang="en-CA" altLang="en-US"/>
          </a:p>
          <a:p>
            <a:r>
              <a:rPr lang="en-CA" altLang="en-US"/>
              <a:t>f = </a:t>
            </a:r>
            <a:r>
              <a:rPr lang="en-CA" altLang="en-US">
                <a:latin typeface="Cambria Math" panose="02040503050406030204" pitchFamily="18" charset="0"/>
                <a:ea typeface="Cambria Math" panose="02040503050406030204" pitchFamily="18" charset="0"/>
                <a:cs typeface="Cambria Math" panose="02040503050406030204" pitchFamily="18" charset="0"/>
              </a:rPr>
              <a:t>∞</a:t>
            </a:r>
            <a:endParaRPr lang="en-CA" altLang="en-US"/>
          </a:p>
        </p:txBody>
      </p:sp>
      <p:sp>
        <p:nvSpPr>
          <p:cNvPr id="64" name="TextBox 63"/>
          <p:cNvSpPr txBox="1"/>
          <p:nvPr/>
        </p:nvSpPr>
        <p:spPr>
          <a:xfrm>
            <a:off x="5429250" y="3208338"/>
            <a:ext cx="3286125"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12</a:t>
            </a:r>
            <a:endParaRPr lang="en-CA" b="1" dirty="0"/>
          </a:p>
        </p:txBody>
      </p:sp>
      <p:sp>
        <p:nvSpPr>
          <p:cNvPr id="67" name="TextBox 66"/>
          <p:cNvSpPr txBox="1"/>
          <p:nvPr/>
        </p:nvSpPr>
        <p:spPr>
          <a:xfrm>
            <a:off x="5429250" y="43148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
        <p:nvSpPr>
          <p:cNvPr id="44" name="TextBox 43"/>
          <p:cNvSpPr txBox="1"/>
          <p:nvPr/>
        </p:nvSpPr>
        <p:spPr>
          <a:xfrm>
            <a:off x="5429250" y="4814888"/>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b </a:t>
            </a:r>
            <a:r>
              <a:rPr lang="sk-SK" sz="2000" dirty="0"/>
              <a:t>is done as (</a:t>
            </a:r>
            <a:r>
              <a:rPr lang="sk-SK" sz="2000" b="1" dirty="0"/>
              <a:t>b</a:t>
            </a:r>
            <a:r>
              <a:rPr lang="sk-SK" sz="2000" dirty="0"/>
              <a:t>,</a:t>
            </a:r>
            <a:r>
              <a:rPr lang="sk-SK" sz="2000" b="1" dirty="0"/>
              <a:t>d</a:t>
            </a:r>
            <a:r>
              <a:rPr lang="sk-SK" sz="2000" dirty="0"/>
              <a:t>) is a cross edge =&gt; now move back to </a:t>
            </a:r>
            <a:r>
              <a:rPr lang="sk-SK" sz="2000" b="1" dirty="0"/>
              <a:t>c</a:t>
            </a:r>
            <a:endParaRPr lang="en-CA" sz="2000" b="1" dirty="0"/>
          </a:p>
        </p:txBody>
      </p:sp>
      <p:sp>
        <p:nvSpPr>
          <p:cNvPr id="54" name="Oval 53"/>
          <p:cNvSpPr/>
          <p:nvPr/>
        </p:nvSpPr>
        <p:spPr>
          <a:xfrm>
            <a:off x="1285852"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23620" name="TextBox 58"/>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10</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11</a:t>
            </a:r>
            <a:endParaRPr lang="en-CA" altLang="en-US"/>
          </a:p>
        </p:txBody>
      </p:sp>
      <p:sp>
        <p:nvSpPr>
          <p:cNvPr id="65" name="Rectangle 64"/>
          <p:cNvSpPr/>
          <p:nvPr/>
        </p:nvSpPr>
        <p:spPr>
          <a:xfrm>
            <a:off x="150018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214438"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429250" y="56435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a </a:t>
            </a:r>
            <a:r>
              <a:rPr lang="sk-SK" sz="2000" dirty="0"/>
              <a:t>is done as well</a:t>
            </a:r>
            <a:endParaRPr lang="en-CA" sz="2000" b="1" dirty="0"/>
          </a:p>
        </p:txBody>
      </p:sp>
    </p:spTree>
    <p:extLst>
      <p:ext uri="{BB962C8B-B14F-4D97-AF65-F5344CB8AC3E}">
        <p14:creationId xmlns:p14="http://schemas.microsoft.com/office/powerpoint/2010/main" val="1645179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29250" y="2428875"/>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24606" name="TextBox 51"/>
          <p:cNvSpPr txBox="1">
            <a:spLocks noChangeArrowheads="1"/>
          </p:cNvSpPr>
          <p:nvPr/>
        </p:nvSpPr>
        <p:spPr bwMode="auto">
          <a:xfrm>
            <a:off x="4214813" y="42116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7</a:t>
            </a:r>
            <a:endParaRPr lang="en-CA" altLang="en-US"/>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55" name="Oval 54"/>
          <p:cNvSpPr/>
          <p:nvPr/>
        </p:nvSpPr>
        <p:spPr>
          <a:xfrm>
            <a:off x="3643306"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4611" name="TextBox 55"/>
          <p:cNvSpPr txBox="1">
            <a:spLocks noChangeArrowheads="1"/>
          </p:cNvSpPr>
          <p:nvPr/>
        </p:nvSpPr>
        <p:spPr bwMode="auto">
          <a:xfrm>
            <a:off x="3500438" y="3286125"/>
            <a:ext cx="857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8</a:t>
            </a:r>
            <a:endParaRPr lang="en-CA" altLang="en-US"/>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4615" name="TextBox 30"/>
          <p:cNvSpPr txBox="1">
            <a:spLocks noChangeArrowheads="1"/>
          </p:cNvSpPr>
          <p:nvPr/>
        </p:nvSpPr>
        <p:spPr bwMode="auto">
          <a:xfrm>
            <a:off x="1357313" y="42148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5</a:t>
            </a:r>
            <a:endParaRPr lang="en-CA" altLang="en-US"/>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4619" name="TextBox 33"/>
          <p:cNvSpPr txBox="1">
            <a:spLocks noChangeArrowheads="1"/>
          </p:cNvSpPr>
          <p:nvPr/>
        </p:nvSpPr>
        <p:spPr bwMode="auto">
          <a:xfrm>
            <a:off x="2143125" y="5214938"/>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4</a:t>
            </a:r>
            <a:endParaRPr lang="en-CA" altLang="en-US">
              <a:latin typeface="Cambria Math" panose="02040503050406030204" pitchFamily="18" charset="0"/>
              <a:ea typeface="Cambria Math" panose="02040503050406030204" pitchFamily="18" charset="0"/>
              <a:cs typeface="Cambria Math" panose="02040503050406030204" pitchFamily="18" charset="0"/>
            </a:endParaRPr>
          </a:p>
        </p:txBody>
      </p:sp>
      <p:sp>
        <p:nvSpPr>
          <p:cNvPr id="41" name="TextBox 40"/>
          <p:cNvSpPr txBox="1"/>
          <p:nvPr/>
        </p:nvSpPr>
        <p:spPr>
          <a:xfrm>
            <a:off x="5000625" y="1357313"/>
            <a:ext cx="4000500"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43125"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1857375"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071670" y="2714620"/>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a</a:t>
            </a:r>
          </a:p>
        </p:txBody>
      </p:sp>
      <p:sp>
        <p:nvSpPr>
          <p:cNvPr id="24636" name="TextBox 62"/>
          <p:cNvSpPr txBox="1">
            <a:spLocks noChangeArrowheads="1"/>
          </p:cNvSpPr>
          <p:nvPr/>
        </p:nvSpPr>
        <p:spPr bwMode="auto">
          <a:xfrm>
            <a:off x="1357313" y="250031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9</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12</a:t>
            </a:r>
            <a:endParaRPr lang="en-CA" altLang="en-US"/>
          </a:p>
        </p:txBody>
      </p:sp>
      <p:sp>
        <p:nvSpPr>
          <p:cNvPr id="64" name="TextBox 63"/>
          <p:cNvSpPr txBox="1"/>
          <p:nvPr/>
        </p:nvSpPr>
        <p:spPr>
          <a:xfrm>
            <a:off x="5429250" y="3208338"/>
            <a:ext cx="3286125"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13</a:t>
            </a:r>
            <a:endParaRPr lang="en-CA" b="1" dirty="0"/>
          </a:p>
        </p:txBody>
      </p:sp>
      <p:sp>
        <p:nvSpPr>
          <p:cNvPr id="67" name="TextBox 66"/>
          <p:cNvSpPr txBox="1"/>
          <p:nvPr/>
        </p:nvSpPr>
        <p:spPr>
          <a:xfrm>
            <a:off x="5429250" y="4314825"/>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
        <p:nvSpPr>
          <p:cNvPr id="44" name="TextBox 43"/>
          <p:cNvSpPr txBox="1"/>
          <p:nvPr/>
        </p:nvSpPr>
        <p:spPr>
          <a:xfrm>
            <a:off x="5429250" y="4814888"/>
            <a:ext cx="32861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b </a:t>
            </a:r>
            <a:r>
              <a:rPr lang="sk-SK" sz="2000" dirty="0"/>
              <a:t>is done as (</a:t>
            </a:r>
            <a:r>
              <a:rPr lang="sk-SK" sz="2000" b="1" dirty="0"/>
              <a:t>b</a:t>
            </a:r>
            <a:r>
              <a:rPr lang="sk-SK" sz="2000" dirty="0"/>
              <a:t>,</a:t>
            </a:r>
            <a:r>
              <a:rPr lang="sk-SK" sz="2000" b="1" dirty="0"/>
              <a:t>d</a:t>
            </a:r>
            <a:r>
              <a:rPr lang="sk-SK" sz="2000" dirty="0"/>
              <a:t>) is a cross edge =&gt; now move back to </a:t>
            </a:r>
            <a:r>
              <a:rPr lang="sk-SK" sz="2000" b="1" dirty="0"/>
              <a:t>c</a:t>
            </a:r>
            <a:endParaRPr lang="en-CA" sz="2000" b="1" dirty="0"/>
          </a:p>
        </p:txBody>
      </p:sp>
      <p:sp>
        <p:nvSpPr>
          <p:cNvPr id="54" name="Oval 53"/>
          <p:cNvSpPr/>
          <p:nvPr/>
        </p:nvSpPr>
        <p:spPr>
          <a:xfrm>
            <a:off x="1285852"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24644" name="TextBox 58"/>
          <p:cNvSpPr txBox="1">
            <a:spLocks noChangeArrowheads="1"/>
          </p:cNvSpPr>
          <p:nvPr/>
        </p:nvSpPr>
        <p:spPr bwMode="auto">
          <a:xfrm>
            <a:off x="571500" y="3357563"/>
            <a:ext cx="85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10</a:t>
            </a:r>
            <a:endParaRPr lang="en-CA" altLang="en-US"/>
          </a:p>
          <a:p>
            <a:r>
              <a:rPr lang="en-CA" altLang="en-US"/>
              <a:t>f = </a:t>
            </a:r>
            <a:r>
              <a:rPr lang="sk-SK" altLang="en-US">
                <a:latin typeface="Cambria Math" panose="02040503050406030204" pitchFamily="18" charset="0"/>
                <a:ea typeface="Cambria Math" panose="02040503050406030204" pitchFamily="18" charset="0"/>
                <a:cs typeface="Cambria Math" panose="02040503050406030204" pitchFamily="18" charset="0"/>
              </a:rPr>
              <a:t>11</a:t>
            </a:r>
            <a:endParaRPr lang="en-CA" altLang="en-US"/>
          </a:p>
        </p:txBody>
      </p:sp>
      <p:sp>
        <p:nvSpPr>
          <p:cNvPr id="65" name="Rectangle 64"/>
          <p:cNvSpPr/>
          <p:nvPr/>
        </p:nvSpPr>
        <p:spPr>
          <a:xfrm>
            <a:off x="150018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214438"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429250" y="5643563"/>
            <a:ext cx="32861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a </a:t>
            </a:r>
            <a:r>
              <a:rPr lang="sk-SK" sz="2000" dirty="0"/>
              <a:t>is done as well</a:t>
            </a:r>
            <a:endParaRPr lang="en-CA" sz="2000" b="1" dirty="0"/>
          </a:p>
        </p:txBody>
      </p:sp>
      <p:sp>
        <p:nvSpPr>
          <p:cNvPr id="48" name="Rectangle 47"/>
          <p:cNvSpPr/>
          <p:nvPr/>
        </p:nvSpPr>
        <p:spPr>
          <a:xfrm>
            <a:off x="85725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a</a:t>
            </a:r>
            <a:endParaRPr lang="en-CA" b="1" dirty="0"/>
          </a:p>
        </p:txBody>
      </p:sp>
      <p:cxnSp>
        <p:nvCxnSpPr>
          <p:cNvPr id="70" name="Straight Arrow Connector 69"/>
          <p:cNvCxnSpPr/>
          <p:nvPr/>
        </p:nvCxnSpPr>
        <p:spPr>
          <a:xfrm>
            <a:off x="571500"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000625" y="2500313"/>
            <a:ext cx="4000500" cy="13239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lvl="1" indent="-457200" algn="ctr" fontAlgn="auto">
              <a:spcBef>
                <a:spcPts val="0"/>
              </a:spcBef>
              <a:spcAft>
                <a:spcPts val="0"/>
              </a:spcAft>
              <a:defRPr/>
            </a:pPr>
            <a:r>
              <a:rPr lang="sk-SK" sz="2400" b="1" dirty="0"/>
              <a:t>WE HAVE THE RESULT!</a:t>
            </a:r>
          </a:p>
          <a:p>
            <a:pPr lvl="1" indent="-457200" algn="ctr" fontAlgn="auto">
              <a:spcBef>
                <a:spcPts val="0"/>
              </a:spcBef>
              <a:spcAft>
                <a:spcPts val="0"/>
              </a:spcAft>
              <a:defRPr/>
            </a:pPr>
            <a:r>
              <a:rPr lang="sk-SK" sz="600" b="1" dirty="0"/>
              <a:t> </a:t>
            </a:r>
            <a:endParaRPr lang="sk-SK" sz="500" b="1" dirty="0"/>
          </a:p>
          <a:p>
            <a:pPr lvl="1" indent="-457200" fontAlgn="auto">
              <a:spcBef>
                <a:spcPts val="0"/>
              </a:spcBef>
              <a:spcAft>
                <a:spcPts val="0"/>
              </a:spcAft>
              <a:buFont typeface="+mj-lt"/>
              <a:buAutoNum type="arabicParenR" startAt="3"/>
              <a:defRPr/>
            </a:pPr>
            <a:r>
              <a:rPr lang="en-CA" sz="2400" dirty="0"/>
              <a:t>return the linked list of vertices</a:t>
            </a:r>
          </a:p>
        </p:txBody>
      </p:sp>
      <p:cxnSp>
        <p:nvCxnSpPr>
          <p:cNvPr id="72" name="Straight Arrow Connector 71"/>
          <p:cNvCxnSpPr/>
          <p:nvPr/>
        </p:nvCxnSpPr>
        <p:spPr>
          <a:xfrm rot="10800000" flipV="1">
            <a:off x="4500563" y="3429000"/>
            <a:ext cx="2786062" cy="2428875"/>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008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from="(-#ppt_w/2)" to="(#ppt_x)" calcmode="lin" valueType="num">
                                      <p:cBhvr>
                                        <p:cTn id="7" dur="600" fill="hold">
                                          <p:stCondLst>
                                            <p:cond delay="0"/>
                                          </p:stCondLst>
                                        </p:cTn>
                                        <p:tgtEl>
                                          <p:spTgt spid="48"/>
                                        </p:tgtEl>
                                        <p:attrNameLst>
                                          <p:attrName>ppt_x</p:attrName>
                                        </p:attrNameLst>
                                      </p:cBhvr>
                                    </p:anim>
                                    <p:anim from="0" to="-1.0" calcmode="lin" valueType="num">
                                      <p:cBhvr>
                                        <p:cTn id="8" dur="200" decel="50000" autoRev="1" fill="hold">
                                          <p:stCondLst>
                                            <p:cond delay="600"/>
                                          </p:stCondLst>
                                        </p:cTn>
                                        <p:tgtEl>
                                          <p:spTgt spid="48"/>
                                        </p:tgtEl>
                                        <p:attrNameLst>
                                          <p:attrName>xshear</p:attrName>
                                        </p:attrNameLst>
                                      </p:cBhvr>
                                    </p:anim>
                                    <p:animScale>
                                      <p:cBhvr>
                                        <p:cTn id="9" dur="200" decel="100000" autoRev="1" fill="hold">
                                          <p:stCondLst>
                                            <p:cond delay="600"/>
                                          </p:stCondLst>
                                        </p:cTn>
                                        <p:tgtEl>
                                          <p:spTgt spid="48"/>
                                        </p:tgtEl>
                                      </p:cBhvr>
                                      <p:from x="100000" y="100000"/>
                                      <p:to x="80000" y="100000"/>
                                    </p:animScale>
                                    <p:anim by="(#ppt_h/3+#ppt_w*0.1)" calcmode="lin" valueType="num">
                                      <p:cBhvr additive="sum">
                                        <p:cTn id="10" dur="200" decel="100000" autoRev="1" fill="hold">
                                          <p:stCondLst>
                                            <p:cond delay="600"/>
                                          </p:stCondLst>
                                        </p:cTn>
                                        <p:tgtEl>
                                          <p:spTgt spid="48"/>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 from="(-#ppt_w/2)" to="(#ppt_x)" calcmode="lin" valueType="num">
                                      <p:cBhvr>
                                        <p:cTn id="13" dur="600" fill="hold">
                                          <p:stCondLst>
                                            <p:cond delay="0"/>
                                          </p:stCondLst>
                                        </p:cTn>
                                        <p:tgtEl>
                                          <p:spTgt spid="70"/>
                                        </p:tgtEl>
                                        <p:attrNameLst>
                                          <p:attrName>ppt_x</p:attrName>
                                        </p:attrNameLst>
                                      </p:cBhvr>
                                    </p:anim>
                                    <p:anim from="0" to="-1.0" calcmode="lin" valueType="num">
                                      <p:cBhvr>
                                        <p:cTn id="14" dur="200" decel="50000" autoRev="1" fill="hold">
                                          <p:stCondLst>
                                            <p:cond delay="600"/>
                                          </p:stCondLst>
                                        </p:cTn>
                                        <p:tgtEl>
                                          <p:spTgt spid="70"/>
                                        </p:tgtEl>
                                        <p:attrNameLst>
                                          <p:attrName>xshear</p:attrName>
                                        </p:attrNameLst>
                                      </p:cBhvr>
                                    </p:anim>
                                    <p:animScale>
                                      <p:cBhvr>
                                        <p:cTn id="15" dur="200" decel="100000" autoRev="1" fill="hold">
                                          <p:stCondLst>
                                            <p:cond delay="600"/>
                                          </p:stCondLst>
                                        </p:cTn>
                                        <p:tgtEl>
                                          <p:spTgt spid="70"/>
                                        </p:tgtEl>
                                      </p:cBhvr>
                                      <p:from x="100000" y="100000"/>
                                      <p:to x="80000" y="100000"/>
                                    </p:animScale>
                                    <p:anim by="(#ppt_h/3+#ppt_w*0.1)" calcmode="lin" valueType="num">
                                      <p:cBhvr additive="sum">
                                        <p:cTn id="16" dur="200" decel="100000" autoRev="1" fill="hold">
                                          <p:stCondLst>
                                            <p:cond delay="600"/>
                                          </p:stCondLst>
                                        </p:cTn>
                                        <p:tgtEl>
                                          <p:spTgt spid="70"/>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0" fill="hold" grpId="0" nodeType="clickEffect">
                                  <p:stCondLst>
                                    <p:cond delay="0"/>
                                  </p:stCondLst>
                                  <p:childTnLst>
                                    <p:anim calcmode="lin" valueType="num">
                                      <p:cBhvr>
                                        <p:cTn id="20" dur="500"/>
                                        <p:tgtEl>
                                          <p:spTgt spid="46"/>
                                        </p:tgtEl>
                                        <p:attrNameLst>
                                          <p:attrName>ppt_w</p:attrName>
                                        </p:attrNameLst>
                                      </p:cBhvr>
                                      <p:tavLst>
                                        <p:tav tm="0">
                                          <p:val>
                                            <p:strVal val="ppt_w"/>
                                          </p:val>
                                        </p:tav>
                                        <p:tav tm="100000">
                                          <p:val>
                                            <p:fltVal val="0"/>
                                          </p:val>
                                        </p:tav>
                                      </p:tavLst>
                                    </p:anim>
                                    <p:anim calcmode="lin" valueType="num">
                                      <p:cBhvr>
                                        <p:cTn id="21" dur="500"/>
                                        <p:tgtEl>
                                          <p:spTgt spid="46"/>
                                        </p:tgtEl>
                                        <p:attrNameLst>
                                          <p:attrName>ppt_h</p:attrName>
                                        </p:attrNameLst>
                                      </p:cBhvr>
                                      <p:tavLst>
                                        <p:tav tm="0">
                                          <p:val>
                                            <p:strVal val="ppt_h"/>
                                          </p:val>
                                        </p:tav>
                                        <p:tav tm="100000">
                                          <p:val>
                                            <p:fltVal val="0"/>
                                          </p:val>
                                        </p:tav>
                                      </p:tavLst>
                                    </p:anim>
                                    <p:animEffect transition="out" filter="fade">
                                      <p:cBhvr>
                                        <p:cTn id="22" dur="500"/>
                                        <p:tgtEl>
                                          <p:spTgt spid="46"/>
                                        </p:tgtEl>
                                      </p:cBhvr>
                                    </p:animEffect>
                                    <p:set>
                                      <p:cBhvr>
                                        <p:cTn id="23" dur="1" fill="hold">
                                          <p:stCondLst>
                                            <p:cond delay="499"/>
                                          </p:stCondLst>
                                        </p:cTn>
                                        <p:tgtEl>
                                          <p:spTgt spid="46"/>
                                        </p:tgtEl>
                                        <p:attrNameLst>
                                          <p:attrName>style.visibility</p:attrName>
                                        </p:attrNameLst>
                                      </p:cBhvr>
                                      <p:to>
                                        <p:strVal val="hidden"/>
                                      </p:to>
                                    </p:set>
                                  </p:childTnLst>
                                </p:cTn>
                              </p:par>
                              <p:par>
                                <p:cTn id="24" presetID="53" presetClass="exit" presetSubtype="0" fill="hold" grpId="0" nodeType="withEffect">
                                  <p:stCondLst>
                                    <p:cond delay="0"/>
                                  </p:stCondLst>
                                  <p:childTnLst>
                                    <p:anim calcmode="lin" valueType="num">
                                      <p:cBhvr>
                                        <p:cTn id="25" dur="500"/>
                                        <p:tgtEl>
                                          <p:spTgt spid="41"/>
                                        </p:tgtEl>
                                        <p:attrNameLst>
                                          <p:attrName>ppt_w</p:attrName>
                                        </p:attrNameLst>
                                      </p:cBhvr>
                                      <p:tavLst>
                                        <p:tav tm="0">
                                          <p:val>
                                            <p:strVal val="ppt_w"/>
                                          </p:val>
                                        </p:tav>
                                        <p:tav tm="100000">
                                          <p:val>
                                            <p:fltVal val="0"/>
                                          </p:val>
                                        </p:tav>
                                      </p:tavLst>
                                    </p:anim>
                                    <p:anim calcmode="lin" valueType="num">
                                      <p:cBhvr>
                                        <p:cTn id="26" dur="500"/>
                                        <p:tgtEl>
                                          <p:spTgt spid="41"/>
                                        </p:tgtEl>
                                        <p:attrNameLst>
                                          <p:attrName>ppt_h</p:attrName>
                                        </p:attrNameLst>
                                      </p:cBhvr>
                                      <p:tavLst>
                                        <p:tav tm="0">
                                          <p:val>
                                            <p:strVal val="ppt_h"/>
                                          </p:val>
                                        </p:tav>
                                        <p:tav tm="100000">
                                          <p:val>
                                            <p:fltVal val="0"/>
                                          </p:val>
                                        </p:tav>
                                      </p:tavLst>
                                    </p:anim>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53" presetClass="exit" presetSubtype="0" fill="hold" grpId="0" nodeType="withEffect">
                                  <p:stCondLst>
                                    <p:cond delay="0"/>
                                  </p:stCondLst>
                                  <p:childTnLst>
                                    <p:anim calcmode="lin" valueType="num">
                                      <p:cBhvr>
                                        <p:cTn id="30" dur="500"/>
                                        <p:tgtEl>
                                          <p:spTgt spid="64"/>
                                        </p:tgtEl>
                                        <p:attrNameLst>
                                          <p:attrName>ppt_w</p:attrName>
                                        </p:attrNameLst>
                                      </p:cBhvr>
                                      <p:tavLst>
                                        <p:tav tm="0">
                                          <p:val>
                                            <p:strVal val="ppt_w"/>
                                          </p:val>
                                        </p:tav>
                                        <p:tav tm="100000">
                                          <p:val>
                                            <p:fltVal val="0"/>
                                          </p:val>
                                        </p:tav>
                                      </p:tavLst>
                                    </p:anim>
                                    <p:anim calcmode="lin" valueType="num">
                                      <p:cBhvr>
                                        <p:cTn id="31" dur="500"/>
                                        <p:tgtEl>
                                          <p:spTgt spid="64"/>
                                        </p:tgtEl>
                                        <p:attrNameLst>
                                          <p:attrName>ppt_h</p:attrName>
                                        </p:attrNameLst>
                                      </p:cBhvr>
                                      <p:tavLst>
                                        <p:tav tm="0">
                                          <p:val>
                                            <p:strVal val="ppt_h"/>
                                          </p:val>
                                        </p:tav>
                                        <p:tav tm="100000">
                                          <p:val>
                                            <p:fltVal val="0"/>
                                          </p:val>
                                        </p:tav>
                                      </p:tavLst>
                                    </p:anim>
                                    <p:animEffect transition="out" filter="fade">
                                      <p:cBhvr>
                                        <p:cTn id="32" dur="500"/>
                                        <p:tgtEl>
                                          <p:spTgt spid="64"/>
                                        </p:tgtEl>
                                      </p:cBhvr>
                                    </p:animEffect>
                                    <p:set>
                                      <p:cBhvr>
                                        <p:cTn id="33" dur="1" fill="hold">
                                          <p:stCondLst>
                                            <p:cond delay="499"/>
                                          </p:stCondLst>
                                        </p:cTn>
                                        <p:tgtEl>
                                          <p:spTgt spid="64"/>
                                        </p:tgtEl>
                                        <p:attrNameLst>
                                          <p:attrName>style.visibility</p:attrName>
                                        </p:attrNameLst>
                                      </p:cBhvr>
                                      <p:to>
                                        <p:strVal val="hidden"/>
                                      </p:to>
                                    </p:set>
                                  </p:childTnLst>
                                </p:cTn>
                              </p:par>
                              <p:par>
                                <p:cTn id="34" presetID="53" presetClass="exit" presetSubtype="0" fill="hold" grpId="0" nodeType="withEffect">
                                  <p:stCondLst>
                                    <p:cond delay="0"/>
                                  </p:stCondLst>
                                  <p:childTnLst>
                                    <p:anim calcmode="lin" valueType="num">
                                      <p:cBhvr>
                                        <p:cTn id="35" dur="500"/>
                                        <p:tgtEl>
                                          <p:spTgt spid="67"/>
                                        </p:tgtEl>
                                        <p:attrNameLst>
                                          <p:attrName>ppt_w</p:attrName>
                                        </p:attrNameLst>
                                      </p:cBhvr>
                                      <p:tavLst>
                                        <p:tav tm="0">
                                          <p:val>
                                            <p:strVal val="ppt_w"/>
                                          </p:val>
                                        </p:tav>
                                        <p:tav tm="100000">
                                          <p:val>
                                            <p:fltVal val="0"/>
                                          </p:val>
                                        </p:tav>
                                      </p:tavLst>
                                    </p:anim>
                                    <p:anim calcmode="lin" valueType="num">
                                      <p:cBhvr>
                                        <p:cTn id="36" dur="500"/>
                                        <p:tgtEl>
                                          <p:spTgt spid="67"/>
                                        </p:tgtEl>
                                        <p:attrNameLst>
                                          <p:attrName>ppt_h</p:attrName>
                                        </p:attrNameLst>
                                      </p:cBhvr>
                                      <p:tavLst>
                                        <p:tav tm="0">
                                          <p:val>
                                            <p:strVal val="ppt_h"/>
                                          </p:val>
                                        </p:tav>
                                        <p:tav tm="100000">
                                          <p:val>
                                            <p:fltVal val="0"/>
                                          </p:val>
                                        </p:tav>
                                      </p:tavLst>
                                    </p:anim>
                                    <p:animEffect transition="out" filter="fade">
                                      <p:cBhvr>
                                        <p:cTn id="37" dur="500"/>
                                        <p:tgtEl>
                                          <p:spTgt spid="67"/>
                                        </p:tgtEl>
                                      </p:cBhvr>
                                    </p:animEffect>
                                    <p:set>
                                      <p:cBhvr>
                                        <p:cTn id="38" dur="1" fill="hold">
                                          <p:stCondLst>
                                            <p:cond delay="499"/>
                                          </p:stCondLst>
                                        </p:cTn>
                                        <p:tgtEl>
                                          <p:spTgt spid="67"/>
                                        </p:tgtEl>
                                        <p:attrNameLst>
                                          <p:attrName>style.visibility</p:attrName>
                                        </p:attrNameLst>
                                      </p:cBhvr>
                                      <p:to>
                                        <p:strVal val="hidden"/>
                                      </p:to>
                                    </p:set>
                                  </p:childTnLst>
                                </p:cTn>
                              </p:par>
                              <p:par>
                                <p:cTn id="39" presetID="53" presetClass="exit" presetSubtype="0" fill="hold" grpId="0" nodeType="withEffect">
                                  <p:stCondLst>
                                    <p:cond delay="0"/>
                                  </p:stCondLst>
                                  <p:childTnLst>
                                    <p:anim calcmode="lin" valueType="num">
                                      <p:cBhvr>
                                        <p:cTn id="40" dur="500"/>
                                        <p:tgtEl>
                                          <p:spTgt spid="44"/>
                                        </p:tgtEl>
                                        <p:attrNameLst>
                                          <p:attrName>ppt_w</p:attrName>
                                        </p:attrNameLst>
                                      </p:cBhvr>
                                      <p:tavLst>
                                        <p:tav tm="0">
                                          <p:val>
                                            <p:strVal val="ppt_w"/>
                                          </p:val>
                                        </p:tav>
                                        <p:tav tm="100000">
                                          <p:val>
                                            <p:fltVal val="0"/>
                                          </p:val>
                                        </p:tav>
                                      </p:tavLst>
                                    </p:anim>
                                    <p:anim calcmode="lin" valueType="num">
                                      <p:cBhvr>
                                        <p:cTn id="41" dur="500"/>
                                        <p:tgtEl>
                                          <p:spTgt spid="44"/>
                                        </p:tgtEl>
                                        <p:attrNameLst>
                                          <p:attrName>ppt_h</p:attrName>
                                        </p:attrNameLst>
                                      </p:cBhvr>
                                      <p:tavLst>
                                        <p:tav tm="0">
                                          <p:val>
                                            <p:strVal val="ppt_h"/>
                                          </p:val>
                                        </p:tav>
                                        <p:tav tm="100000">
                                          <p:val>
                                            <p:fltVal val="0"/>
                                          </p:val>
                                        </p:tav>
                                      </p:tavLst>
                                    </p:anim>
                                    <p:animEffect transition="out" filter="fade">
                                      <p:cBhvr>
                                        <p:cTn id="42" dur="500"/>
                                        <p:tgtEl>
                                          <p:spTgt spid="44"/>
                                        </p:tgtEl>
                                      </p:cBhvr>
                                    </p:animEffect>
                                    <p:set>
                                      <p:cBhvr>
                                        <p:cTn id="43" dur="1" fill="hold">
                                          <p:stCondLst>
                                            <p:cond delay="499"/>
                                          </p:stCondLst>
                                        </p:cTn>
                                        <p:tgtEl>
                                          <p:spTgt spid="44"/>
                                        </p:tgtEl>
                                        <p:attrNameLst>
                                          <p:attrName>style.visibility</p:attrName>
                                        </p:attrNameLst>
                                      </p:cBhvr>
                                      <p:to>
                                        <p:strVal val="hidden"/>
                                      </p:to>
                                    </p:set>
                                  </p:childTnLst>
                                </p:cTn>
                              </p:par>
                              <p:par>
                                <p:cTn id="44" presetID="53" presetClass="exit" presetSubtype="0" fill="hold" grpId="0" nodeType="withEffect">
                                  <p:stCondLst>
                                    <p:cond delay="0"/>
                                  </p:stCondLst>
                                  <p:childTnLst>
                                    <p:anim calcmode="lin" valueType="num">
                                      <p:cBhvr>
                                        <p:cTn id="45" dur="500"/>
                                        <p:tgtEl>
                                          <p:spTgt spid="69"/>
                                        </p:tgtEl>
                                        <p:attrNameLst>
                                          <p:attrName>ppt_w</p:attrName>
                                        </p:attrNameLst>
                                      </p:cBhvr>
                                      <p:tavLst>
                                        <p:tav tm="0">
                                          <p:val>
                                            <p:strVal val="ppt_w"/>
                                          </p:val>
                                        </p:tav>
                                        <p:tav tm="100000">
                                          <p:val>
                                            <p:fltVal val="0"/>
                                          </p:val>
                                        </p:tav>
                                      </p:tavLst>
                                    </p:anim>
                                    <p:anim calcmode="lin" valueType="num">
                                      <p:cBhvr>
                                        <p:cTn id="46" dur="500"/>
                                        <p:tgtEl>
                                          <p:spTgt spid="69"/>
                                        </p:tgtEl>
                                        <p:attrNameLst>
                                          <p:attrName>ppt_h</p:attrName>
                                        </p:attrNameLst>
                                      </p:cBhvr>
                                      <p:tavLst>
                                        <p:tav tm="0">
                                          <p:val>
                                            <p:strVal val="ppt_h"/>
                                          </p:val>
                                        </p:tav>
                                        <p:tav tm="100000">
                                          <p:val>
                                            <p:fltVal val="0"/>
                                          </p:val>
                                        </p:tav>
                                      </p:tavLst>
                                    </p:anim>
                                    <p:animEffect transition="out" filter="fade">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1000"/>
                                        <p:tgtEl>
                                          <p:spTgt spid="71"/>
                                        </p:tgtEl>
                                      </p:cBhvr>
                                    </p:animEffect>
                                    <p:anim calcmode="lin" valueType="num">
                                      <p:cBhvr>
                                        <p:cTn id="54" dur="1000" fill="hold"/>
                                        <p:tgtEl>
                                          <p:spTgt spid="71"/>
                                        </p:tgtEl>
                                        <p:attrNameLst>
                                          <p:attrName>ppt_x</p:attrName>
                                        </p:attrNameLst>
                                      </p:cBhvr>
                                      <p:tavLst>
                                        <p:tav tm="0">
                                          <p:val>
                                            <p:strVal val="#ppt_x"/>
                                          </p:val>
                                        </p:tav>
                                        <p:tav tm="100000">
                                          <p:val>
                                            <p:strVal val="#ppt_x"/>
                                          </p:val>
                                        </p:tav>
                                      </p:tavLst>
                                    </p:anim>
                                    <p:anim calcmode="lin" valueType="num">
                                      <p:cBhvr>
                                        <p:cTn id="55" dur="1000" fill="hold"/>
                                        <p:tgtEl>
                                          <p:spTgt spid="71"/>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1000"/>
                                        <p:tgtEl>
                                          <p:spTgt spid="72"/>
                                        </p:tgtEl>
                                      </p:cBhvr>
                                    </p:animEffect>
                                    <p:anim calcmode="lin" valueType="num">
                                      <p:cBhvr>
                                        <p:cTn id="59" dur="1000" fill="hold"/>
                                        <p:tgtEl>
                                          <p:spTgt spid="72"/>
                                        </p:tgtEl>
                                        <p:attrNameLst>
                                          <p:attrName>ppt_x</p:attrName>
                                        </p:attrNameLst>
                                      </p:cBhvr>
                                      <p:tavLst>
                                        <p:tav tm="0">
                                          <p:val>
                                            <p:strVal val="#ppt_x"/>
                                          </p:val>
                                        </p:tav>
                                        <p:tav tm="100000">
                                          <p:val>
                                            <p:strVal val="#ppt_x"/>
                                          </p:val>
                                        </p:tav>
                                      </p:tavLst>
                                    </p:anim>
                                    <p:anim calcmode="lin" valueType="num">
                                      <p:cBhvr>
                                        <p:cTn id="60"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1" grpId="0" animBg="1"/>
      <p:bldP spid="64" grpId="0" animBg="1"/>
      <p:bldP spid="67" grpId="0" animBg="1"/>
      <p:bldP spid="44" grpId="0" animBg="1"/>
      <p:bldP spid="69" grpId="0" animBg="1"/>
      <p:bldP spid="48" grpId="0" animBg="1"/>
      <p:bldP spid="7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t>Topological sort</a:t>
            </a:r>
          </a:p>
        </p:txBody>
      </p:sp>
      <p:sp>
        <p:nvSpPr>
          <p:cNvPr id="4" name="Oval 3"/>
          <p:cNvSpPr/>
          <p:nvPr/>
        </p:nvSpPr>
        <p:spPr>
          <a:xfrm>
            <a:off x="1285852" y="3500438"/>
            <a:ext cx="571504"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071670" y="2714620"/>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2928926"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643306"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143108" y="4357694"/>
            <a:ext cx="571504"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000364" y="5286388"/>
            <a:ext cx="571504"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stCxn id="0" idx="3"/>
            <a:endCxn id="4" idx="7"/>
          </p:cNvCxnSpPr>
          <p:nvPr/>
        </p:nvCxnSpPr>
        <p:spPr>
          <a:xfrm rot="5400000">
            <a:off x="1722438" y="3130550"/>
            <a:ext cx="484188"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543969" y="3094831"/>
            <a:ext cx="484188"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0" idx="2"/>
            <a:endCxn id="9" idx="6"/>
          </p:cNvCxnSpPr>
          <p:nvPr/>
        </p:nvCxnSpPr>
        <p:spPr>
          <a:xfrm rot="10800000">
            <a:off x="2714625" y="4572000"/>
            <a:ext cx="928688"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426619" y="3855244"/>
            <a:ext cx="492125" cy="51276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722438" y="3916363"/>
            <a:ext cx="555625" cy="4540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0" idx="3"/>
            <a:endCxn id="9" idx="7"/>
          </p:cNvCxnSpPr>
          <p:nvPr/>
        </p:nvCxnSpPr>
        <p:spPr>
          <a:xfrm rot="5400000">
            <a:off x="2543969" y="3952082"/>
            <a:ext cx="555625" cy="382587"/>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543970" y="4809331"/>
            <a:ext cx="627062" cy="454025"/>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426620" y="4847431"/>
            <a:ext cx="563562" cy="441325"/>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25629" name="TextBox 51"/>
          <p:cNvSpPr txBox="1">
            <a:spLocks noChangeArrowheads="1"/>
          </p:cNvSpPr>
          <p:nvPr/>
        </p:nvSpPr>
        <p:spPr bwMode="auto">
          <a:xfrm>
            <a:off x="4214813" y="4211638"/>
            <a:ext cx="8572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6</a:t>
            </a:r>
            <a:endParaRPr lang="en-CA" altLang="en-US"/>
          </a:p>
          <a:p>
            <a:r>
              <a:rPr lang="en-CA" altLang="en-US" sz="2000" b="1"/>
              <a:t>f </a:t>
            </a:r>
            <a:r>
              <a:rPr lang="en-CA" altLang="en-US" sz="2000" b="1">
                <a:ea typeface="Cambria Math" panose="02040503050406030204" pitchFamily="18" charset="0"/>
                <a:cs typeface="Cambria Math" panose="02040503050406030204" pitchFamily="18" charset="0"/>
              </a:rPr>
              <a:t>= </a:t>
            </a:r>
            <a:r>
              <a:rPr lang="sk-SK" altLang="en-US" sz="2000" b="1">
                <a:ea typeface="Cambria Math" panose="02040503050406030204" pitchFamily="18" charset="0"/>
                <a:cs typeface="Cambria Math" panose="02040503050406030204" pitchFamily="18" charset="0"/>
              </a:rPr>
              <a:t>7</a:t>
            </a:r>
            <a:endParaRPr lang="en-CA" altLang="en-US" sz="2000" b="1">
              <a:ea typeface="Cambria Math" panose="02040503050406030204" pitchFamily="18" charset="0"/>
              <a:cs typeface="Cambria Math" panose="02040503050406030204" pitchFamily="18" charset="0"/>
            </a:endParaRPr>
          </a:p>
        </p:txBody>
      </p:sp>
      <p:sp>
        <p:nvSpPr>
          <p:cNvPr id="53" name="TextBox 52"/>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55" name="Oval 54"/>
          <p:cNvSpPr/>
          <p:nvPr/>
        </p:nvSpPr>
        <p:spPr>
          <a:xfrm>
            <a:off x="3643306"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5634" name="TextBox 55"/>
          <p:cNvSpPr txBox="1">
            <a:spLocks noChangeArrowheads="1"/>
          </p:cNvSpPr>
          <p:nvPr/>
        </p:nvSpPr>
        <p:spPr bwMode="auto">
          <a:xfrm>
            <a:off x="3500438" y="3286125"/>
            <a:ext cx="8572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1</a:t>
            </a:r>
            <a:endParaRPr lang="en-CA" altLang="en-US"/>
          </a:p>
          <a:p>
            <a:r>
              <a:rPr lang="en-CA" altLang="en-US" sz="2000" b="1"/>
              <a:t>f </a:t>
            </a:r>
            <a:r>
              <a:rPr lang="en-CA" altLang="en-US" sz="2000" b="1">
                <a:ea typeface="Cambria Math" panose="02040503050406030204" pitchFamily="18" charset="0"/>
                <a:cs typeface="Cambria Math" panose="02040503050406030204" pitchFamily="18" charset="0"/>
              </a:rPr>
              <a:t>= </a:t>
            </a:r>
            <a:r>
              <a:rPr lang="sk-SK" altLang="en-US" sz="2000" b="1">
                <a:ea typeface="Cambria Math" panose="02040503050406030204" pitchFamily="18" charset="0"/>
                <a:cs typeface="Cambria Math" panose="02040503050406030204" pitchFamily="18" charset="0"/>
              </a:rPr>
              <a:t>8</a:t>
            </a:r>
            <a:endParaRPr lang="en-CA" altLang="en-US" sz="2000" b="1">
              <a:ea typeface="Cambria Math" panose="02040503050406030204" pitchFamily="18" charset="0"/>
              <a:cs typeface="Cambria Math" panose="02040503050406030204" pitchFamily="18" charset="0"/>
            </a:endParaRPr>
          </a:p>
        </p:txBody>
      </p:sp>
      <p:sp>
        <p:nvSpPr>
          <p:cNvPr id="30" name="Oval 29"/>
          <p:cNvSpPr/>
          <p:nvPr/>
        </p:nvSpPr>
        <p:spPr>
          <a:xfrm>
            <a:off x="2143108" y="4357694"/>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5638" name="TextBox 30"/>
          <p:cNvSpPr txBox="1">
            <a:spLocks noChangeArrowheads="1"/>
          </p:cNvSpPr>
          <p:nvPr/>
        </p:nvSpPr>
        <p:spPr bwMode="auto">
          <a:xfrm>
            <a:off x="1357313" y="4214813"/>
            <a:ext cx="857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2</a:t>
            </a:r>
            <a:endParaRPr lang="en-CA" altLang="en-US"/>
          </a:p>
          <a:p>
            <a:r>
              <a:rPr lang="en-CA" altLang="en-US" sz="2000" b="1"/>
              <a:t>f </a:t>
            </a:r>
            <a:r>
              <a:rPr lang="en-CA" altLang="en-US" sz="2000" b="1">
                <a:ea typeface="Cambria Math" panose="02040503050406030204" pitchFamily="18" charset="0"/>
                <a:cs typeface="Cambria Math" panose="02040503050406030204" pitchFamily="18" charset="0"/>
              </a:rPr>
              <a:t>= </a:t>
            </a:r>
            <a:r>
              <a:rPr lang="sk-SK" altLang="en-US" sz="2000" b="1">
                <a:ea typeface="Cambria Math" panose="02040503050406030204" pitchFamily="18" charset="0"/>
                <a:cs typeface="Cambria Math" panose="02040503050406030204" pitchFamily="18" charset="0"/>
              </a:rPr>
              <a:t>5</a:t>
            </a:r>
            <a:endParaRPr lang="en-CA" altLang="en-US" sz="2000" b="1">
              <a:ea typeface="Cambria Math" panose="02040503050406030204" pitchFamily="18" charset="0"/>
              <a:cs typeface="Cambria Math" panose="02040503050406030204" pitchFamily="18" charset="0"/>
            </a:endParaRPr>
          </a:p>
        </p:txBody>
      </p:sp>
      <p:sp>
        <p:nvSpPr>
          <p:cNvPr id="33" name="Oval 32"/>
          <p:cNvSpPr/>
          <p:nvPr/>
        </p:nvSpPr>
        <p:spPr>
          <a:xfrm>
            <a:off x="3000364" y="528638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5642" name="TextBox 33"/>
          <p:cNvSpPr txBox="1">
            <a:spLocks noChangeArrowheads="1"/>
          </p:cNvSpPr>
          <p:nvPr/>
        </p:nvSpPr>
        <p:spPr bwMode="auto">
          <a:xfrm>
            <a:off x="2143125" y="5214938"/>
            <a:ext cx="857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en-CA" altLang="en-US">
                <a:latin typeface="Cambria Math" panose="02040503050406030204" pitchFamily="18" charset="0"/>
                <a:ea typeface="Cambria Math" panose="02040503050406030204" pitchFamily="18" charset="0"/>
                <a:cs typeface="Cambria Math" panose="02040503050406030204" pitchFamily="18" charset="0"/>
              </a:rPr>
              <a:t>3</a:t>
            </a:r>
          </a:p>
          <a:p>
            <a:r>
              <a:rPr lang="en-CA" altLang="en-US" sz="2000" b="1"/>
              <a:t>f </a:t>
            </a:r>
            <a:r>
              <a:rPr lang="en-CA" altLang="en-US" sz="2000" b="1">
                <a:ea typeface="Cambria Math" panose="02040503050406030204" pitchFamily="18" charset="0"/>
                <a:cs typeface="Cambria Math" panose="02040503050406030204" pitchFamily="18" charset="0"/>
              </a:rPr>
              <a:t>= </a:t>
            </a:r>
            <a:r>
              <a:rPr lang="sk-SK" altLang="en-US" sz="2000" b="1">
                <a:ea typeface="Cambria Math" panose="02040503050406030204" pitchFamily="18" charset="0"/>
                <a:cs typeface="Cambria Math" panose="02040503050406030204" pitchFamily="18" charset="0"/>
              </a:rPr>
              <a:t>4</a:t>
            </a:r>
            <a:endParaRPr lang="en-CA" altLang="en-US" sz="2000" b="1">
              <a:ea typeface="Cambria Math" panose="02040503050406030204" pitchFamily="18" charset="0"/>
              <a:cs typeface="Cambria Math" panose="02040503050406030204" pitchFamily="18" charset="0"/>
            </a:endParaRPr>
          </a:p>
        </p:txBody>
      </p:sp>
      <p:sp>
        <p:nvSpPr>
          <p:cNvPr id="42" name="Rectangle 41"/>
          <p:cNvSpPr/>
          <p:nvPr/>
        </p:nvSpPr>
        <p:spPr>
          <a:xfrm>
            <a:off x="407193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a:endCxn id="0" idx="2"/>
          </p:cNvCxnSpPr>
          <p:nvPr/>
        </p:nvCxnSpPr>
        <p:spPr>
          <a:xfrm>
            <a:off x="4429125"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4714876" y="6215082"/>
            <a:ext cx="21431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42900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3786188"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786063"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143250" y="6323013"/>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500313"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43125"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1857375"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071670" y="2714620"/>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a</a:t>
            </a:r>
          </a:p>
        </p:txBody>
      </p:sp>
      <p:sp>
        <p:nvSpPr>
          <p:cNvPr id="25658" name="TextBox 62"/>
          <p:cNvSpPr txBox="1">
            <a:spLocks noChangeArrowheads="1"/>
          </p:cNvSpPr>
          <p:nvPr/>
        </p:nvSpPr>
        <p:spPr bwMode="auto">
          <a:xfrm>
            <a:off x="1357313" y="2500313"/>
            <a:ext cx="857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9</a:t>
            </a:r>
            <a:endParaRPr lang="en-CA" altLang="en-US"/>
          </a:p>
          <a:p>
            <a:r>
              <a:rPr lang="en-CA" altLang="en-US" sz="2000" b="1"/>
              <a:t>f = </a:t>
            </a:r>
            <a:r>
              <a:rPr lang="sk-SK" altLang="en-US" sz="2000" b="1">
                <a:ea typeface="Cambria Math" panose="02040503050406030204" pitchFamily="18" charset="0"/>
                <a:cs typeface="Cambria Math" panose="02040503050406030204" pitchFamily="18" charset="0"/>
              </a:rPr>
              <a:t>12</a:t>
            </a:r>
            <a:endParaRPr lang="en-CA" altLang="en-US" sz="2000" b="1"/>
          </a:p>
        </p:txBody>
      </p:sp>
      <p:sp>
        <p:nvSpPr>
          <p:cNvPr id="66" name="TextBox 65"/>
          <p:cNvSpPr txBox="1"/>
          <p:nvPr/>
        </p:nvSpPr>
        <p:spPr>
          <a:xfrm>
            <a:off x="2071688" y="1928813"/>
            <a:ext cx="1214437"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13</a:t>
            </a:r>
            <a:endParaRPr lang="en-CA" b="1" dirty="0"/>
          </a:p>
        </p:txBody>
      </p:sp>
      <p:sp>
        <p:nvSpPr>
          <p:cNvPr id="54" name="Oval 53"/>
          <p:cNvSpPr/>
          <p:nvPr/>
        </p:nvSpPr>
        <p:spPr>
          <a:xfrm>
            <a:off x="1285852" y="3500438"/>
            <a:ext cx="571504"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25663" name="TextBox 58"/>
          <p:cNvSpPr txBox="1">
            <a:spLocks noChangeArrowheads="1"/>
          </p:cNvSpPr>
          <p:nvPr/>
        </p:nvSpPr>
        <p:spPr bwMode="auto">
          <a:xfrm>
            <a:off x="571500" y="3357563"/>
            <a:ext cx="857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a:t>d = </a:t>
            </a:r>
            <a:r>
              <a:rPr lang="sk-SK" altLang="en-US">
                <a:latin typeface="Cambria Math" panose="02040503050406030204" pitchFamily="18" charset="0"/>
                <a:ea typeface="Cambria Math" panose="02040503050406030204" pitchFamily="18" charset="0"/>
                <a:cs typeface="Cambria Math" panose="02040503050406030204" pitchFamily="18" charset="0"/>
              </a:rPr>
              <a:t>10</a:t>
            </a:r>
            <a:endParaRPr lang="en-CA" altLang="en-US"/>
          </a:p>
          <a:p>
            <a:r>
              <a:rPr lang="en-CA" altLang="en-US" sz="2000" b="1"/>
              <a:t>f = </a:t>
            </a:r>
            <a:r>
              <a:rPr lang="sk-SK" altLang="en-US" sz="2000" b="1">
                <a:ea typeface="Cambria Math" panose="02040503050406030204" pitchFamily="18" charset="0"/>
                <a:cs typeface="Cambria Math" panose="02040503050406030204" pitchFamily="18" charset="0"/>
              </a:rPr>
              <a:t>11</a:t>
            </a:r>
            <a:endParaRPr lang="en-CA" altLang="en-US" sz="2000" b="1">
              <a:ea typeface="Cambria Math" panose="02040503050406030204" pitchFamily="18" charset="0"/>
              <a:cs typeface="Cambria Math" panose="02040503050406030204" pitchFamily="18" charset="0"/>
            </a:endParaRPr>
          </a:p>
        </p:txBody>
      </p:sp>
      <p:sp>
        <p:nvSpPr>
          <p:cNvPr id="65" name="Rectangle 64"/>
          <p:cNvSpPr/>
          <p:nvPr/>
        </p:nvSpPr>
        <p:spPr>
          <a:xfrm>
            <a:off x="1500188" y="6072188"/>
            <a:ext cx="3571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214438"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857250" y="6072188"/>
            <a:ext cx="357188"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a</a:t>
            </a:r>
            <a:endParaRPr lang="en-CA" b="1" dirty="0"/>
          </a:p>
        </p:txBody>
      </p:sp>
      <p:cxnSp>
        <p:nvCxnSpPr>
          <p:cNvPr id="70" name="Straight Arrow Connector 69"/>
          <p:cNvCxnSpPr/>
          <p:nvPr/>
        </p:nvCxnSpPr>
        <p:spPr>
          <a:xfrm>
            <a:off x="571500" y="6319838"/>
            <a:ext cx="285750"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000625" y="2071688"/>
            <a:ext cx="40005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lvl="1" fontAlgn="auto">
              <a:spcBef>
                <a:spcPts val="0"/>
              </a:spcBef>
              <a:spcAft>
                <a:spcPts val="0"/>
              </a:spcAft>
              <a:defRPr/>
            </a:pPr>
            <a:r>
              <a:rPr lang="sk-SK" sz="2400" dirty="0"/>
              <a:t>The </a:t>
            </a:r>
            <a:r>
              <a:rPr lang="en-CA" sz="2400" dirty="0"/>
              <a:t>linked list </a:t>
            </a:r>
            <a:r>
              <a:rPr lang="sk-SK" sz="2400" dirty="0"/>
              <a:t>is sorted in </a:t>
            </a:r>
            <a:r>
              <a:rPr lang="en-US" sz="2400" b="1" dirty="0"/>
              <a:t>decreasing</a:t>
            </a:r>
            <a:r>
              <a:rPr lang="en-US" sz="2400" dirty="0"/>
              <a:t> order of finishing times </a:t>
            </a:r>
            <a:r>
              <a:rPr lang="en-US" sz="2400" b="1" dirty="0"/>
              <a:t>f</a:t>
            </a:r>
            <a:r>
              <a:rPr lang="sk-SK" sz="2400" dirty="0"/>
              <a:t>[] </a:t>
            </a:r>
            <a:endParaRPr lang="en-CA" sz="2400" dirty="0"/>
          </a:p>
        </p:txBody>
      </p:sp>
      <p:sp>
        <p:nvSpPr>
          <p:cNvPr id="73" name="TextBox 72"/>
          <p:cNvSpPr txBox="1"/>
          <p:nvPr/>
        </p:nvSpPr>
        <p:spPr>
          <a:xfrm>
            <a:off x="5000625" y="3443288"/>
            <a:ext cx="4000500"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lvl="1" fontAlgn="auto">
              <a:spcBef>
                <a:spcPts val="0"/>
              </a:spcBef>
              <a:spcAft>
                <a:spcPts val="0"/>
              </a:spcAft>
              <a:defRPr/>
            </a:pPr>
            <a:r>
              <a:rPr lang="en-US" sz="2400" dirty="0"/>
              <a:t>Try yourself with different </a:t>
            </a:r>
            <a:r>
              <a:rPr lang="sk-SK" sz="2400" dirty="0"/>
              <a:t>vertex </a:t>
            </a:r>
            <a:r>
              <a:rPr lang="en-US" sz="2400" dirty="0"/>
              <a:t>order for DFS visit</a:t>
            </a:r>
          </a:p>
        </p:txBody>
      </p:sp>
      <p:sp>
        <p:nvSpPr>
          <p:cNvPr id="74" name="TextBox 73"/>
          <p:cNvSpPr txBox="1"/>
          <p:nvPr/>
        </p:nvSpPr>
        <p:spPr>
          <a:xfrm>
            <a:off x="5000625" y="4456113"/>
            <a:ext cx="4000500" cy="19383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lvl="1" fontAlgn="auto">
              <a:spcBef>
                <a:spcPts val="0"/>
              </a:spcBef>
              <a:spcAft>
                <a:spcPts val="0"/>
              </a:spcAft>
              <a:defRPr/>
            </a:pPr>
            <a:r>
              <a:rPr lang="sk-SK" sz="2400" dirty="0"/>
              <a:t>Note: If you redraw the graph so that all vertices are in a line ordered by a valid topological sort, then all edges point „</a:t>
            </a:r>
            <a:r>
              <a:rPr lang="sk-SK" sz="2400" b="1" dirty="0"/>
              <a:t>from</a:t>
            </a:r>
            <a:r>
              <a:rPr lang="sk-SK" sz="2400" dirty="0"/>
              <a:t> </a:t>
            </a:r>
            <a:r>
              <a:rPr lang="sk-SK" sz="2400" b="1" dirty="0"/>
              <a:t>left to right</a:t>
            </a:r>
            <a:r>
              <a:rPr lang="sk-SK" sz="2400" dirty="0"/>
              <a:t>“</a:t>
            </a:r>
            <a:endParaRPr lang="en-US" sz="2400" dirty="0"/>
          </a:p>
        </p:txBody>
      </p:sp>
    </p:spTree>
    <p:extLst>
      <p:ext uri="{BB962C8B-B14F-4D97-AF65-F5344CB8AC3E}">
        <p14:creationId xmlns:p14="http://schemas.microsoft.com/office/powerpoint/2010/main" val="2254276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1000"/>
                                        <p:tgtEl>
                                          <p:spTgt spid="74"/>
                                        </p:tgtEl>
                                      </p:cBhvr>
                                    </p:animEffect>
                                    <p:anim calcmode="lin" valueType="num">
                                      <p:cBhvr>
                                        <p:cTn id="15" dur="1000" fill="hold"/>
                                        <p:tgtEl>
                                          <p:spTgt spid="74"/>
                                        </p:tgtEl>
                                        <p:attrNameLst>
                                          <p:attrName>ppt_x</p:attrName>
                                        </p:attrNameLst>
                                      </p:cBhvr>
                                      <p:tavLst>
                                        <p:tav tm="0">
                                          <p:val>
                                            <p:strVal val="#ppt_x"/>
                                          </p:val>
                                        </p:tav>
                                        <p:tav tm="100000">
                                          <p:val>
                                            <p:strVal val="#ppt_x"/>
                                          </p:val>
                                        </p:tav>
                                      </p:tavLst>
                                    </p:anim>
                                    <p:anim calcmode="lin" valueType="num">
                                      <p:cBhvr>
                                        <p:cTn id="16"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t>Time complexity of TS(G)</a:t>
            </a:r>
          </a:p>
        </p:txBody>
      </p:sp>
      <p:sp>
        <p:nvSpPr>
          <p:cNvPr id="3" name="Content Placeholder 2"/>
          <p:cNvSpPr>
            <a:spLocks noGrp="1"/>
          </p:cNvSpPr>
          <p:nvPr>
            <p:ph idx="1"/>
          </p:nvPr>
        </p:nvSpPr>
        <p:spPr/>
        <p:txBody>
          <a:bodyPr/>
          <a:lstStyle/>
          <a:p>
            <a:r>
              <a:rPr lang="en-CA" altLang="en-US"/>
              <a:t>Running time of topological sort:</a:t>
            </a:r>
          </a:p>
          <a:p>
            <a:pPr algn="ctr">
              <a:buFont typeface="Arial" panose="020B0604020202020204" pitchFamily="34" charset="0"/>
              <a:buNone/>
            </a:pPr>
            <a:r>
              <a:rPr lang="en-CA" altLang="en-US"/>
              <a:t> </a:t>
            </a:r>
            <a:r>
              <a:rPr lang="el-GR" altLang="en-US" b="1"/>
              <a:t>Θ</a:t>
            </a:r>
            <a:r>
              <a:rPr lang="en-CA" altLang="en-US" b="1"/>
              <a:t>(n + m)</a:t>
            </a:r>
            <a:br>
              <a:rPr lang="en-CA" altLang="en-US" b="1"/>
            </a:br>
            <a:r>
              <a:rPr lang="en-CA" altLang="en-US"/>
              <a:t>where </a:t>
            </a:r>
            <a:r>
              <a:rPr lang="en-CA" altLang="en-US" b="1"/>
              <a:t>n</a:t>
            </a:r>
            <a:r>
              <a:rPr lang="en-CA" altLang="en-US"/>
              <a:t>=|</a:t>
            </a:r>
            <a:r>
              <a:rPr lang="en-CA" altLang="en-US" b="1"/>
              <a:t>V</a:t>
            </a:r>
            <a:r>
              <a:rPr lang="en-CA" altLang="en-US"/>
              <a:t>| and</a:t>
            </a:r>
            <a:r>
              <a:rPr lang="en-CA" altLang="en-US" b="1"/>
              <a:t> m</a:t>
            </a:r>
            <a:r>
              <a:rPr lang="en-CA" altLang="en-US"/>
              <a:t>=|</a:t>
            </a:r>
            <a:r>
              <a:rPr lang="en-CA" altLang="en-US" b="1"/>
              <a:t>E</a:t>
            </a:r>
            <a:r>
              <a:rPr lang="en-CA" altLang="en-US"/>
              <a:t>|</a:t>
            </a:r>
          </a:p>
          <a:p>
            <a:r>
              <a:rPr lang="en-CA" altLang="en-US"/>
              <a:t>Why? Depth first search takes </a:t>
            </a:r>
            <a:r>
              <a:rPr lang="el-GR" altLang="en-US" b="1"/>
              <a:t>Θ</a:t>
            </a:r>
            <a:r>
              <a:rPr lang="en-CA" altLang="en-US" b="1"/>
              <a:t>(n + m) </a:t>
            </a:r>
            <a:r>
              <a:rPr lang="en-CA" altLang="en-US"/>
              <a:t>time in the worst case, and inserting into the front of a linked list takes </a:t>
            </a:r>
            <a:r>
              <a:rPr lang="el-GR" altLang="en-US" b="1"/>
              <a:t>Θ</a:t>
            </a:r>
            <a:r>
              <a:rPr lang="en-CA" altLang="en-US" b="1"/>
              <a:t>(1) </a:t>
            </a:r>
            <a:r>
              <a:rPr lang="en-CA" altLang="en-US"/>
              <a:t>time</a:t>
            </a:r>
          </a:p>
        </p:txBody>
      </p:sp>
    </p:spTree>
    <p:extLst>
      <p:ext uri="{BB962C8B-B14F-4D97-AF65-F5344CB8AC3E}">
        <p14:creationId xmlns:p14="http://schemas.microsoft.com/office/powerpoint/2010/main" val="87479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t>Proof of correctness</a:t>
            </a:r>
          </a:p>
        </p:txBody>
      </p:sp>
      <p:sp>
        <p:nvSpPr>
          <p:cNvPr id="3" name="Content Placeholder 2"/>
          <p:cNvSpPr>
            <a:spLocks noGrp="1"/>
          </p:cNvSpPr>
          <p:nvPr>
            <p:ph idx="1"/>
          </p:nvPr>
        </p:nvSpPr>
        <p:spPr>
          <a:xfrm>
            <a:off x="457200" y="1428750"/>
            <a:ext cx="8229600" cy="5072063"/>
          </a:xfrm>
        </p:spPr>
        <p:txBody>
          <a:bodyPr rtlCol="0">
            <a:normAutofit fontScale="92500"/>
          </a:bodyPr>
          <a:lstStyle/>
          <a:p>
            <a:pPr fontAlgn="auto">
              <a:spcAft>
                <a:spcPts val="0"/>
              </a:spcAft>
              <a:defRPr/>
            </a:pPr>
            <a:r>
              <a:rPr lang="en-CA" b="1" dirty="0"/>
              <a:t>Theorem</a:t>
            </a:r>
            <a:r>
              <a:rPr lang="en-CA" dirty="0"/>
              <a:t>: TOPOLOGICAL-SORT(</a:t>
            </a:r>
            <a:r>
              <a:rPr lang="en-CA" b="1" dirty="0"/>
              <a:t>G</a:t>
            </a:r>
            <a:r>
              <a:rPr lang="en-CA" dirty="0"/>
              <a:t>) produces a topological sort of a DAG </a:t>
            </a:r>
            <a:r>
              <a:rPr lang="en-CA" b="1" dirty="0"/>
              <a:t>G</a:t>
            </a:r>
          </a:p>
          <a:p>
            <a:pPr fontAlgn="auto">
              <a:spcAft>
                <a:spcPts val="0"/>
              </a:spcAft>
              <a:defRPr/>
            </a:pPr>
            <a:endParaRPr lang="en-CA" b="1" dirty="0"/>
          </a:p>
          <a:p>
            <a:pPr fontAlgn="auto">
              <a:spcAft>
                <a:spcPts val="0"/>
              </a:spcAft>
              <a:defRPr/>
            </a:pPr>
            <a:r>
              <a:rPr lang="en-CA" dirty="0"/>
              <a:t>The TOPOLOGICAL-SORT(</a:t>
            </a:r>
            <a:r>
              <a:rPr lang="en-CA" b="1" dirty="0"/>
              <a:t>G</a:t>
            </a:r>
            <a:r>
              <a:rPr lang="en-CA" dirty="0"/>
              <a:t>) algorithm does a DFS on the DAG </a:t>
            </a:r>
            <a:r>
              <a:rPr lang="en-CA" b="1" dirty="0"/>
              <a:t>G</a:t>
            </a:r>
            <a:r>
              <a:rPr lang="en-CA" dirty="0"/>
              <a:t>, and it lists the nodes of </a:t>
            </a:r>
            <a:r>
              <a:rPr lang="en-CA" b="1" dirty="0"/>
              <a:t>G</a:t>
            </a:r>
            <a:r>
              <a:rPr lang="en-CA" dirty="0"/>
              <a:t> in order of decreasing finish times </a:t>
            </a:r>
            <a:r>
              <a:rPr lang="en-CA" b="1" dirty="0"/>
              <a:t>f</a:t>
            </a:r>
            <a:r>
              <a:rPr lang="en-CA" dirty="0"/>
              <a:t>[]</a:t>
            </a:r>
          </a:p>
          <a:p>
            <a:pPr fontAlgn="auto">
              <a:spcAft>
                <a:spcPts val="0"/>
              </a:spcAft>
              <a:defRPr/>
            </a:pPr>
            <a:r>
              <a:rPr lang="en-CA" dirty="0"/>
              <a:t>We must show that this list satisfies the topological sort property, namely, that for every edge (</a:t>
            </a:r>
            <a:r>
              <a:rPr lang="en-CA" b="1" dirty="0" err="1"/>
              <a:t>u</a:t>
            </a:r>
            <a:r>
              <a:rPr lang="en-CA" dirty="0" err="1"/>
              <a:t>,</a:t>
            </a:r>
            <a:r>
              <a:rPr lang="en-CA" b="1" dirty="0" err="1"/>
              <a:t>v</a:t>
            </a:r>
            <a:r>
              <a:rPr lang="en-CA" dirty="0"/>
              <a:t>) of </a:t>
            </a:r>
            <a:r>
              <a:rPr lang="en-CA" b="1" dirty="0"/>
              <a:t>G</a:t>
            </a:r>
            <a:r>
              <a:rPr lang="en-CA" dirty="0"/>
              <a:t>, </a:t>
            </a:r>
            <a:r>
              <a:rPr lang="en-CA" b="1" dirty="0"/>
              <a:t>u</a:t>
            </a:r>
            <a:r>
              <a:rPr lang="en-CA" dirty="0"/>
              <a:t> appears before </a:t>
            </a:r>
            <a:r>
              <a:rPr lang="en-CA" b="1" dirty="0"/>
              <a:t>v</a:t>
            </a:r>
            <a:r>
              <a:rPr lang="en-CA" dirty="0"/>
              <a:t> in the list</a:t>
            </a:r>
          </a:p>
          <a:p>
            <a:pPr fontAlgn="auto">
              <a:spcAft>
                <a:spcPts val="0"/>
              </a:spcAft>
              <a:defRPr/>
            </a:pPr>
            <a:r>
              <a:rPr lang="en-CA" b="1" dirty="0"/>
              <a:t>Claim</a:t>
            </a:r>
            <a:r>
              <a:rPr lang="en-CA" dirty="0"/>
              <a:t>: For every edge (</a:t>
            </a:r>
            <a:r>
              <a:rPr lang="en-CA" b="1" dirty="0" err="1"/>
              <a:t>u</a:t>
            </a:r>
            <a:r>
              <a:rPr lang="en-CA" dirty="0" err="1"/>
              <a:t>,</a:t>
            </a:r>
            <a:r>
              <a:rPr lang="en-CA" b="1" dirty="0" err="1"/>
              <a:t>v</a:t>
            </a:r>
            <a:r>
              <a:rPr lang="en-CA" dirty="0"/>
              <a:t>) of </a:t>
            </a:r>
            <a:r>
              <a:rPr lang="en-CA" b="1" dirty="0"/>
              <a:t>G</a:t>
            </a:r>
            <a:r>
              <a:rPr lang="en-CA" dirty="0"/>
              <a:t>: </a:t>
            </a:r>
            <a:r>
              <a:rPr lang="en-CA" b="1" dirty="0"/>
              <a:t>f</a:t>
            </a:r>
            <a:r>
              <a:rPr lang="en-CA" dirty="0"/>
              <a:t>[</a:t>
            </a:r>
            <a:r>
              <a:rPr lang="en-CA" b="1" dirty="0"/>
              <a:t>v</a:t>
            </a:r>
            <a:r>
              <a:rPr lang="en-CA" dirty="0"/>
              <a:t>] &lt; </a:t>
            </a:r>
            <a:r>
              <a:rPr lang="en-CA" b="1" dirty="0"/>
              <a:t>f</a:t>
            </a:r>
            <a:r>
              <a:rPr lang="en-CA" dirty="0"/>
              <a:t>[</a:t>
            </a:r>
            <a:r>
              <a:rPr lang="en-CA" b="1" dirty="0"/>
              <a:t>u</a:t>
            </a:r>
            <a:r>
              <a:rPr lang="en-CA" dirty="0"/>
              <a:t>] in DFS</a:t>
            </a:r>
          </a:p>
          <a:p>
            <a:pPr fontAlgn="auto">
              <a:spcAft>
                <a:spcPts val="0"/>
              </a:spcAft>
              <a:defRPr/>
            </a:pPr>
            <a:endParaRPr lang="en-CA" b="1" dirty="0"/>
          </a:p>
        </p:txBody>
      </p:sp>
    </p:spTree>
    <p:extLst>
      <p:ext uri="{BB962C8B-B14F-4D97-AF65-F5344CB8AC3E}">
        <p14:creationId xmlns:p14="http://schemas.microsoft.com/office/powerpoint/2010/main" val="1322787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80">
                                          <p:stCondLst>
                                            <p:cond delay="0"/>
                                          </p:stCondLst>
                                        </p:cTn>
                                        <p:tgtEl>
                                          <p:spTgt spid="3">
                                            <p:txEl>
                                              <p:pRg st="4" end="4"/>
                                            </p:txEl>
                                          </p:spTgt>
                                        </p:tgtEl>
                                      </p:cBhvr>
                                    </p:animEffect>
                                    <p:anim calcmode="lin" valueType="num">
                                      <p:cBhvr>
                                        <p:cTn id="2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4" end="4"/>
                                            </p:txEl>
                                          </p:spTgt>
                                        </p:tgtEl>
                                      </p:cBhvr>
                                      <p:to x="100000" y="60000"/>
                                    </p:animScale>
                                    <p:animScale>
                                      <p:cBhvr>
                                        <p:cTn id="28" dur="166" decel="50000">
                                          <p:stCondLst>
                                            <p:cond delay="676"/>
                                          </p:stCondLst>
                                        </p:cTn>
                                        <p:tgtEl>
                                          <p:spTgt spid="3">
                                            <p:txEl>
                                              <p:pRg st="4" end="4"/>
                                            </p:txEl>
                                          </p:spTgt>
                                        </p:tgtEl>
                                      </p:cBhvr>
                                      <p:to x="100000" y="100000"/>
                                    </p:animScale>
                                    <p:animScale>
                                      <p:cBhvr>
                                        <p:cTn id="29" dur="26">
                                          <p:stCondLst>
                                            <p:cond delay="1312"/>
                                          </p:stCondLst>
                                        </p:cTn>
                                        <p:tgtEl>
                                          <p:spTgt spid="3">
                                            <p:txEl>
                                              <p:pRg st="4" end="4"/>
                                            </p:txEl>
                                          </p:spTgt>
                                        </p:tgtEl>
                                      </p:cBhvr>
                                      <p:to x="100000" y="80000"/>
                                    </p:animScale>
                                    <p:animScale>
                                      <p:cBhvr>
                                        <p:cTn id="30" dur="166" decel="50000">
                                          <p:stCondLst>
                                            <p:cond delay="1338"/>
                                          </p:stCondLst>
                                        </p:cTn>
                                        <p:tgtEl>
                                          <p:spTgt spid="3">
                                            <p:txEl>
                                              <p:pRg st="4" end="4"/>
                                            </p:txEl>
                                          </p:spTgt>
                                        </p:tgtEl>
                                      </p:cBhvr>
                                      <p:to x="100000" y="100000"/>
                                    </p:animScale>
                                    <p:animScale>
                                      <p:cBhvr>
                                        <p:cTn id="31" dur="26">
                                          <p:stCondLst>
                                            <p:cond delay="1642"/>
                                          </p:stCondLst>
                                        </p:cTn>
                                        <p:tgtEl>
                                          <p:spTgt spid="3">
                                            <p:txEl>
                                              <p:pRg st="4" end="4"/>
                                            </p:txEl>
                                          </p:spTgt>
                                        </p:tgtEl>
                                      </p:cBhvr>
                                      <p:to x="100000" y="90000"/>
                                    </p:animScale>
                                    <p:animScale>
                                      <p:cBhvr>
                                        <p:cTn id="32" dur="166" decel="50000">
                                          <p:stCondLst>
                                            <p:cond delay="1668"/>
                                          </p:stCondLst>
                                        </p:cTn>
                                        <p:tgtEl>
                                          <p:spTgt spid="3">
                                            <p:txEl>
                                              <p:pRg st="4" end="4"/>
                                            </p:txEl>
                                          </p:spTgt>
                                        </p:tgtEl>
                                      </p:cBhvr>
                                      <p:to x="100000" y="100000"/>
                                    </p:animScale>
                                    <p:animScale>
                                      <p:cBhvr>
                                        <p:cTn id="33" dur="26">
                                          <p:stCondLst>
                                            <p:cond delay="1808"/>
                                          </p:stCondLst>
                                        </p:cTn>
                                        <p:tgtEl>
                                          <p:spTgt spid="3">
                                            <p:txEl>
                                              <p:pRg st="4" end="4"/>
                                            </p:txEl>
                                          </p:spTgt>
                                        </p:tgtEl>
                                      </p:cBhvr>
                                      <p:to x="100000" y="95000"/>
                                    </p:animScale>
                                    <p:animScale>
                                      <p:cBhvr>
                                        <p:cTn id="3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CA" altLang="en-US"/>
              <a:t>Proof of correctness</a:t>
            </a:r>
          </a:p>
        </p:txBody>
      </p:sp>
      <p:sp>
        <p:nvSpPr>
          <p:cNvPr id="3" name="Content Placeholder 2"/>
          <p:cNvSpPr>
            <a:spLocks noGrp="1"/>
          </p:cNvSpPr>
          <p:nvPr>
            <p:ph idx="1"/>
          </p:nvPr>
        </p:nvSpPr>
        <p:spPr>
          <a:xfrm>
            <a:off x="457200" y="1600200"/>
            <a:ext cx="8258175" cy="4525963"/>
          </a:xfrm>
        </p:spPr>
        <p:txBody>
          <a:bodyPr/>
          <a:lstStyle/>
          <a:p>
            <a:pPr algn="ctr">
              <a:buFont typeface="Arial" panose="020B0604020202020204" pitchFamily="34" charset="0"/>
              <a:buNone/>
            </a:pPr>
            <a:r>
              <a:rPr lang="en-CA" altLang="en-US" b="1"/>
              <a:t>“</a:t>
            </a:r>
            <a:r>
              <a:rPr lang="en-CA" altLang="en-US"/>
              <a:t>For every edge (</a:t>
            </a:r>
            <a:r>
              <a:rPr lang="en-CA" altLang="en-US" b="1"/>
              <a:t>u</a:t>
            </a:r>
            <a:r>
              <a:rPr lang="en-CA" altLang="en-US"/>
              <a:t>,</a:t>
            </a:r>
            <a:r>
              <a:rPr lang="en-CA" altLang="en-US" b="1"/>
              <a:t>v</a:t>
            </a:r>
            <a:r>
              <a:rPr lang="en-CA" altLang="en-US"/>
              <a:t>) of </a:t>
            </a:r>
            <a:r>
              <a:rPr lang="en-CA" altLang="en-US" b="1"/>
              <a:t>G</a:t>
            </a:r>
            <a:r>
              <a:rPr lang="en-CA" altLang="en-US"/>
              <a:t>, </a:t>
            </a:r>
            <a:r>
              <a:rPr lang="en-CA" altLang="en-US" b="1"/>
              <a:t>f</a:t>
            </a:r>
            <a:r>
              <a:rPr lang="en-CA" altLang="en-US"/>
              <a:t>[</a:t>
            </a:r>
            <a:r>
              <a:rPr lang="en-CA" altLang="en-US" b="1"/>
              <a:t>v</a:t>
            </a:r>
            <a:r>
              <a:rPr lang="en-CA" altLang="en-US"/>
              <a:t>] &lt; </a:t>
            </a:r>
            <a:r>
              <a:rPr lang="en-CA" altLang="en-US" b="1"/>
              <a:t>f</a:t>
            </a:r>
            <a:r>
              <a:rPr lang="en-CA" altLang="en-US"/>
              <a:t>[</a:t>
            </a:r>
            <a:r>
              <a:rPr lang="en-CA" altLang="en-US" b="1"/>
              <a:t>u</a:t>
            </a:r>
            <a:r>
              <a:rPr lang="en-CA" altLang="en-US"/>
              <a:t>] in this DFS”</a:t>
            </a:r>
          </a:p>
          <a:p>
            <a:endParaRPr lang="en-CA" altLang="en-US"/>
          </a:p>
          <a:p>
            <a:r>
              <a:rPr lang="en-CA" altLang="en-US"/>
              <a:t>The DFS classifies (</a:t>
            </a:r>
            <a:r>
              <a:rPr lang="en-CA" altLang="en-US" b="1"/>
              <a:t>u</a:t>
            </a:r>
            <a:r>
              <a:rPr lang="en-CA" altLang="en-US"/>
              <a:t>,</a:t>
            </a:r>
            <a:r>
              <a:rPr lang="en-CA" altLang="en-US" b="1"/>
              <a:t>v</a:t>
            </a:r>
            <a:r>
              <a:rPr lang="en-CA" altLang="en-US"/>
              <a:t>) as a </a:t>
            </a:r>
            <a:r>
              <a:rPr lang="en-CA" altLang="en-US" b="1"/>
              <a:t>tree edge</a:t>
            </a:r>
            <a:r>
              <a:rPr lang="en-CA" altLang="en-US"/>
              <a:t>, a </a:t>
            </a:r>
            <a:r>
              <a:rPr lang="en-CA" altLang="en-US" b="1"/>
              <a:t>forward edge</a:t>
            </a:r>
            <a:r>
              <a:rPr lang="en-CA" altLang="en-US"/>
              <a:t> or a </a:t>
            </a:r>
            <a:r>
              <a:rPr lang="en-CA" altLang="en-US" b="1"/>
              <a:t>cross-edge</a:t>
            </a:r>
            <a:r>
              <a:rPr lang="en-CA" altLang="en-US"/>
              <a:t> (it cannot be a back-edge since </a:t>
            </a:r>
            <a:r>
              <a:rPr lang="en-CA" altLang="en-US" b="1"/>
              <a:t>G</a:t>
            </a:r>
            <a:r>
              <a:rPr lang="en-CA" altLang="en-US"/>
              <a:t> has no cycles):</a:t>
            </a:r>
          </a:p>
          <a:p>
            <a:pPr marL="1028700" lvl="1" indent="-571500">
              <a:buFont typeface="Calibri" panose="020F0502020204030204" pitchFamily="34" charset="0"/>
              <a:buAutoNum type="romanLcPeriod"/>
            </a:pPr>
            <a:r>
              <a:rPr lang="en-CA" altLang="en-US"/>
              <a:t>If (</a:t>
            </a:r>
            <a:r>
              <a:rPr lang="en-CA" altLang="en-US" b="1"/>
              <a:t>u</a:t>
            </a:r>
            <a:r>
              <a:rPr lang="en-CA" altLang="en-US"/>
              <a:t>,</a:t>
            </a:r>
            <a:r>
              <a:rPr lang="en-CA" altLang="en-US" b="1"/>
              <a:t>v</a:t>
            </a:r>
            <a:r>
              <a:rPr lang="en-CA" altLang="en-US"/>
              <a:t>) is a </a:t>
            </a:r>
            <a:r>
              <a:rPr lang="en-CA" altLang="en-US" b="1"/>
              <a:t>tree</a:t>
            </a:r>
            <a:r>
              <a:rPr lang="en-CA" altLang="en-US"/>
              <a:t> or a </a:t>
            </a:r>
            <a:r>
              <a:rPr lang="en-CA" altLang="en-US" b="1"/>
              <a:t>forward edge</a:t>
            </a:r>
            <a:r>
              <a:rPr lang="en-CA" altLang="en-US">
                <a:latin typeface="Cambria Math" panose="02040503050406030204" pitchFamily="18" charset="0"/>
                <a:ea typeface="Cambria Math" panose="02040503050406030204" pitchFamily="18" charset="0"/>
                <a:cs typeface="Cambria Math" panose="02040503050406030204" pitchFamily="18" charset="0"/>
              </a:rPr>
              <a:t>  ⇒ </a:t>
            </a:r>
            <a:r>
              <a:rPr lang="en-CA" altLang="en-US" b="1"/>
              <a:t>v</a:t>
            </a:r>
            <a:r>
              <a:rPr lang="en-CA" altLang="en-US"/>
              <a:t> is a descendant of </a:t>
            </a:r>
            <a:r>
              <a:rPr lang="en-CA" altLang="en-US" b="1"/>
              <a:t>u </a:t>
            </a:r>
            <a:r>
              <a:rPr lang="en-CA" altLang="en-US"/>
              <a:t> </a:t>
            </a:r>
            <a:r>
              <a:rPr lang="en-CA" altLang="en-US">
                <a:latin typeface="Cambria Math" panose="02040503050406030204" pitchFamily="18" charset="0"/>
                <a:ea typeface="Cambria Math" panose="02040503050406030204" pitchFamily="18" charset="0"/>
                <a:cs typeface="Cambria Math" panose="02040503050406030204" pitchFamily="18" charset="0"/>
              </a:rPr>
              <a:t>⇒  </a:t>
            </a:r>
            <a:r>
              <a:rPr lang="en-CA" altLang="en-US" b="1"/>
              <a:t>f</a:t>
            </a:r>
            <a:r>
              <a:rPr lang="en-CA" altLang="en-US"/>
              <a:t>[</a:t>
            </a:r>
            <a:r>
              <a:rPr lang="en-CA" altLang="en-US" b="1"/>
              <a:t>v</a:t>
            </a:r>
            <a:r>
              <a:rPr lang="en-CA" altLang="en-US"/>
              <a:t>] &lt; </a:t>
            </a:r>
            <a:r>
              <a:rPr lang="en-CA" altLang="en-US" b="1"/>
              <a:t>f</a:t>
            </a:r>
            <a:r>
              <a:rPr lang="en-CA" altLang="en-US"/>
              <a:t>[</a:t>
            </a:r>
            <a:r>
              <a:rPr lang="en-CA" altLang="en-US" b="1"/>
              <a:t>u</a:t>
            </a:r>
            <a:r>
              <a:rPr lang="en-CA" altLang="en-US"/>
              <a:t>]</a:t>
            </a:r>
          </a:p>
          <a:p>
            <a:pPr marL="1028700" lvl="1" indent="-571500">
              <a:buFont typeface="Calibri" panose="020F0502020204030204" pitchFamily="34" charset="0"/>
              <a:buAutoNum type="romanLcPeriod"/>
            </a:pPr>
            <a:r>
              <a:rPr lang="en-CA" altLang="en-US"/>
              <a:t>If (</a:t>
            </a:r>
            <a:r>
              <a:rPr lang="en-CA" altLang="en-US" b="1"/>
              <a:t>u</a:t>
            </a:r>
            <a:r>
              <a:rPr lang="en-CA" altLang="en-US"/>
              <a:t>,</a:t>
            </a:r>
            <a:r>
              <a:rPr lang="en-CA" altLang="en-US" b="1"/>
              <a:t>v</a:t>
            </a:r>
            <a:r>
              <a:rPr lang="en-CA" altLang="en-US"/>
              <a:t>) is a </a:t>
            </a:r>
            <a:r>
              <a:rPr lang="en-CA" altLang="en-US" b="1"/>
              <a:t>cross-edge</a:t>
            </a:r>
            <a:endParaRPr lang="en-CA" altLang="en-US"/>
          </a:p>
          <a:p>
            <a:endParaRPr lang="en-CA" altLang="en-US"/>
          </a:p>
        </p:txBody>
      </p:sp>
    </p:spTree>
    <p:extLst>
      <p:ext uri="{BB962C8B-B14F-4D97-AF65-F5344CB8AC3E}">
        <p14:creationId xmlns:p14="http://schemas.microsoft.com/office/powerpoint/2010/main" val="2325544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type="body" idx="1"/>
          </p:nvPr>
        </p:nvSpPr>
        <p:spPr>
          <a:xfrm>
            <a:off x="228600" y="304800"/>
            <a:ext cx="8458200" cy="6248400"/>
          </a:xfrm>
        </p:spPr>
        <p:txBody>
          <a:bodyPr>
            <a:normAutofit/>
          </a:bodyPr>
          <a:lstStyle/>
          <a:p>
            <a:r>
              <a:rPr lang="en-US" altLang="en-US" dirty="0"/>
              <a:t>Directed Graph</a:t>
            </a:r>
          </a:p>
          <a:p>
            <a:pPr lvl="1"/>
            <a:r>
              <a:rPr lang="en-US" altLang="en-US" dirty="0"/>
              <a:t>A </a:t>
            </a:r>
            <a:r>
              <a:rPr lang="en-US" altLang="en-US" i="1" dirty="0"/>
              <a:t>directed graph</a:t>
            </a:r>
            <a:r>
              <a:rPr lang="en-US" altLang="en-US" dirty="0"/>
              <a:t> (or </a:t>
            </a:r>
            <a:r>
              <a:rPr lang="en-US" altLang="en-US" i="1" dirty="0"/>
              <a:t>digraph</a:t>
            </a:r>
            <a:r>
              <a:rPr lang="en-US" altLang="en-US" dirty="0"/>
              <a:t>) is a pair G = (V, E) where V is a set whose elements are called vertices, and E is a set of ordered pairs of elements of V. </a:t>
            </a:r>
          </a:p>
          <a:p>
            <a:pPr lvl="2"/>
            <a:r>
              <a:rPr lang="en-US" altLang="en-US" dirty="0"/>
              <a:t>Vertices are often also called nodes. </a:t>
            </a:r>
          </a:p>
          <a:p>
            <a:pPr lvl="2"/>
            <a:r>
              <a:rPr lang="en-US" altLang="en-US" dirty="0"/>
              <a:t>Elements of E are called directed edges, or arcs. </a:t>
            </a:r>
          </a:p>
          <a:p>
            <a:pPr lvl="2"/>
            <a:r>
              <a:rPr lang="en-US" altLang="en-US" dirty="0"/>
              <a:t>For directed edge (v, w) in E, v is its tail and w its head; </a:t>
            </a:r>
          </a:p>
          <a:p>
            <a:pPr lvl="2"/>
            <a:r>
              <a:rPr lang="en-US" altLang="en-US" dirty="0"/>
              <a:t>(v, w) is represented in the diagrams as the arrow, v -&gt; w. </a:t>
            </a:r>
          </a:p>
          <a:p>
            <a:pPr lvl="2"/>
            <a:r>
              <a:rPr lang="en-US" altLang="en-US" dirty="0"/>
              <a:t>In text we simply write </a:t>
            </a:r>
            <a:r>
              <a:rPr lang="en-US" altLang="en-US" dirty="0" err="1"/>
              <a:t>vw</a:t>
            </a:r>
            <a:r>
              <a:rPr lang="en-US" altLang="en-US" dirty="0"/>
              <a:t>.</a:t>
            </a:r>
          </a:p>
        </p:txBody>
      </p:sp>
    </p:spTree>
    <p:extLst>
      <p:ext uri="{BB962C8B-B14F-4D97-AF65-F5344CB8AC3E}">
        <p14:creationId xmlns:p14="http://schemas.microsoft.com/office/powerpoint/2010/main" val="2774311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altLang="en-US"/>
              <a:t>Proof of correctness</a:t>
            </a:r>
          </a:p>
        </p:txBody>
      </p:sp>
      <p:sp>
        <p:nvSpPr>
          <p:cNvPr id="3" name="Content Placeholder 2"/>
          <p:cNvSpPr>
            <a:spLocks noGrp="1"/>
          </p:cNvSpPr>
          <p:nvPr>
            <p:ph idx="1"/>
          </p:nvPr>
        </p:nvSpPr>
        <p:spPr>
          <a:xfrm>
            <a:off x="457200" y="1600200"/>
            <a:ext cx="8258175" cy="4525963"/>
          </a:xfrm>
        </p:spPr>
        <p:txBody>
          <a:bodyPr rtlCol="0">
            <a:normAutofit/>
          </a:bodyPr>
          <a:lstStyle/>
          <a:p>
            <a:pPr algn="ctr" fontAlgn="auto">
              <a:spcAft>
                <a:spcPts val="0"/>
              </a:spcAft>
              <a:buFont typeface="Arial" panose="020B0604020202020204" pitchFamily="34" charset="0"/>
              <a:buNone/>
              <a:defRPr/>
            </a:pPr>
            <a:r>
              <a:rPr lang="en-CA" b="1" dirty="0"/>
              <a:t>“</a:t>
            </a:r>
            <a:r>
              <a:rPr lang="en-CA" dirty="0"/>
              <a:t>For every edge (</a:t>
            </a:r>
            <a:r>
              <a:rPr lang="en-CA" b="1" dirty="0" err="1"/>
              <a:t>u</a:t>
            </a:r>
            <a:r>
              <a:rPr lang="en-CA" dirty="0" err="1"/>
              <a:t>,</a:t>
            </a:r>
            <a:r>
              <a:rPr lang="en-CA" b="1" dirty="0" err="1"/>
              <a:t>v</a:t>
            </a:r>
            <a:r>
              <a:rPr lang="en-CA" dirty="0"/>
              <a:t>) of </a:t>
            </a:r>
            <a:r>
              <a:rPr lang="en-CA" b="1" dirty="0"/>
              <a:t>G</a:t>
            </a:r>
            <a:r>
              <a:rPr lang="en-CA" dirty="0"/>
              <a:t>: </a:t>
            </a:r>
            <a:r>
              <a:rPr lang="en-CA" b="1" dirty="0"/>
              <a:t>f</a:t>
            </a:r>
            <a:r>
              <a:rPr lang="en-CA" dirty="0"/>
              <a:t>[</a:t>
            </a:r>
            <a:r>
              <a:rPr lang="en-CA" b="1" dirty="0"/>
              <a:t>v</a:t>
            </a:r>
            <a:r>
              <a:rPr lang="en-CA" dirty="0"/>
              <a:t>] &lt; </a:t>
            </a:r>
            <a:r>
              <a:rPr lang="en-CA" b="1" dirty="0"/>
              <a:t>f</a:t>
            </a:r>
            <a:r>
              <a:rPr lang="en-CA" dirty="0"/>
              <a:t>[</a:t>
            </a:r>
            <a:r>
              <a:rPr lang="en-CA" b="1" dirty="0"/>
              <a:t>u</a:t>
            </a:r>
            <a:r>
              <a:rPr lang="en-CA" dirty="0"/>
              <a:t>] in this DFS”</a:t>
            </a:r>
          </a:p>
          <a:p>
            <a:pPr fontAlgn="auto">
              <a:spcAft>
                <a:spcPts val="0"/>
              </a:spcAft>
              <a:defRPr/>
            </a:pPr>
            <a:endParaRPr lang="en-CA" dirty="0"/>
          </a:p>
          <a:p>
            <a:pPr marL="1028700" lvl="1" indent="-571500" fontAlgn="auto">
              <a:spcAft>
                <a:spcPts val="0"/>
              </a:spcAft>
              <a:buFont typeface="+mj-lt"/>
              <a:buAutoNum type="romanLcPeriod" startAt="2"/>
              <a:defRPr/>
            </a:pPr>
            <a:r>
              <a:rPr lang="en-CA" dirty="0"/>
              <a:t>If (</a:t>
            </a:r>
            <a:r>
              <a:rPr lang="en-CA" b="1" dirty="0" err="1"/>
              <a:t>u</a:t>
            </a:r>
            <a:r>
              <a:rPr lang="en-CA" dirty="0" err="1"/>
              <a:t>,</a:t>
            </a:r>
            <a:r>
              <a:rPr lang="en-CA" b="1" dirty="0" err="1"/>
              <a:t>v</a:t>
            </a:r>
            <a:r>
              <a:rPr lang="en-CA" dirty="0"/>
              <a:t>) is a </a:t>
            </a:r>
            <a:r>
              <a:rPr lang="en-CA" b="1" dirty="0"/>
              <a:t>cross-edge</a:t>
            </a:r>
            <a:r>
              <a:rPr lang="en-CA" dirty="0"/>
              <a:t>:</a:t>
            </a:r>
          </a:p>
          <a:p>
            <a:pPr fontAlgn="auto">
              <a:spcAft>
                <a:spcPts val="0"/>
              </a:spcAft>
              <a:defRPr/>
            </a:pPr>
            <a:r>
              <a:rPr lang="en-CA" dirty="0"/>
              <a:t>as (</a:t>
            </a:r>
            <a:r>
              <a:rPr lang="en-CA" b="1" dirty="0" err="1"/>
              <a:t>u</a:t>
            </a:r>
            <a:r>
              <a:rPr lang="en-CA" dirty="0" err="1"/>
              <a:t>,</a:t>
            </a:r>
            <a:r>
              <a:rPr lang="en-CA" b="1" dirty="0" err="1"/>
              <a:t>v</a:t>
            </a:r>
            <a:r>
              <a:rPr lang="en-CA" dirty="0"/>
              <a:t>) is a cross-edge, by definition, neither </a:t>
            </a:r>
            <a:r>
              <a:rPr lang="en-CA" b="1" dirty="0"/>
              <a:t>u</a:t>
            </a:r>
            <a:r>
              <a:rPr lang="en-CA" dirty="0"/>
              <a:t> is a descendant of </a:t>
            </a:r>
            <a:r>
              <a:rPr lang="en-CA" b="1" dirty="0"/>
              <a:t>v</a:t>
            </a:r>
            <a:r>
              <a:rPr lang="en-CA" dirty="0"/>
              <a:t> nor </a:t>
            </a:r>
            <a:r>
              <a:rPr lang="en-CA" b="1" dirty="0"/>
              <a:t>v</a:t>
            </a:r>
            <a:r>
              <a:rPr lang="en-CA" dirty="0"/>
              <a:t> is a descendant of </a:t>
            </a:r>
            <a:r>
              <a:rPr lang="en-CA" b="1" dirty="0"/>
              <a:t>u:</a:t>
            </a:r>
          </a:p>
          <a:p>
            <a:pPr lvl="1" fontAlgn="auto">
              <a:spcAft>
                <a:spcPts val="0"/>
              </a:spcAft>
              <a:buFont typeface="Arial" panose="020B0604020202020204" pitchFamily="34" charset="0"/>
              <a:buNone/>
              <a:defRPr/>
            </a:pPr>
            <a:r>
              <a:rPr lang="en-CA" dirty="0"/>
              <a:t>d[</a:t>
            </a:r>
            <a:r>
              <a:rPr lang="en-CA" b="1" dirty="0"/>
              <a:t>u</a:t>
            </a:r>
            <a:r>
              <a:rPr lang="en-CA" dirty="0"/>
              <a:t>] &lt; f[</a:t>
            </a:r>
            <a:r>
              <a:rPr lang="en-CA" b="1" dirty="0"/>
              <a:t>u</a:t>
            </a:r>
            <a:r>
              <a:rPr lang="en-CA" dirty="0"/>
              <a:t>] &lt; d[</a:t>
            </a:r>
            <a:r>
              <a:rPr lang="en-CA" b="1" dirty="0"/>
              <a:t>v</a:t>
            </a:r>
            <a:r>
              <a:rPr lang="en-CA" dirty="0"/>
              <a:t>] &lt; f[</a:t>
            </a:r>
            <a:r>
              <a:rPr lang="en-CA" b="1" dirty="0"/>
              <a:t>v</a:t>
            </a:r>
            <a:r>
              <a:rPr lang="en-CA" dirty="0"/>
              <a:t>] </a:t>
            </a:r>
          </a:p>
          <a:p>
            <a:pPr lvl="1" fontAlgn="auto">
              <a:spcAft>
                <a:spcPts val="0"/>
              </a:spcAft>
              <a:buFont typeface="Arial" panose="020B0604020202020204" pitchFamily="34" charset="0"/>
              <a:buNone/>
              <a:defRPr/>
            </a:pPr>
            <a:r>
              <a:rPr lang="en-CA" b="1" dirty="0"/>
              <a:t>   		            or</a:t>
            </a:r>
          </a:p>
          <a:p>
            <a:pPr lvl="1" fontAlgn="auto">
              <a:spcAft>
                <a:spcPts val="0"/>
              </a:spcAft>
              <a:buFont typeface="Arial" panose="020B0604020202020204" pitchFamily="34" charset="0"/>
              <a:buNone/>
              <a:defRPr/>
            </a:pPr>
            <a:r>
              <a:rPr lang="en-CA" dirty="0"/>
              <a:t>d[</a:t>
            </a:r>
            <a:r>
              <a:rPr lang="en-CA" b="1" dirty="0"/>
              <a:t>v</a:t>
            </a:r>
            <a:r>
              <a:rPr lang="en-CA" dirty="0"/>
              <a:t>] &lt; f[</a:t>
            </a:r>
            <a:r>
              <a:rPr lang="en-CA" b="1" dirty="0"/>
              <a:t>v</a:t>
            </a:r>
            <a:r>
              <a:rPr lang="en-CA" dirty="0"/>
              <a:t>] &lt; d[</a:t>
            </a:r>
            <a:r>
              <a:rPr lang="en-CA" b="1" dirty="0"/>
              <a:t>u</a:t>
            </a:r>
            <a:r>
              <a:rPr lang="en-CA" dirty="0"/>
              <a:t>] &lt; f[</a:t>
            </a:r>
            <a:r>
              <a:rPr lang="en-CA" b="1" dirty="0"/>
              <a:t>u</a:t>
            </a:r>
            <a:r>
              <a:rPr lang="en-CA" dirty="0"/>
              <a:t>]</a:t>
            </a:r>
          </a:p>
          <a:p>
            <a:pPr fontAlgn="auto">
              <a:spcAft>
                <a:spcPts val="0"/>
              </a:spcAft>
              <a:buFont typeface="Arial" panose="020B0604020202020204" pitchFamily="34" charset="0"/>
              <a:buNone/>
              <a:defRPr/>
            </a:pPr>
            <a:endParaRPr lang="en-CA" dirty="0"/>
          </a:p>
        </p:txBody>
      </p:sp>
      <p:sp>
        <p:nvSpPr>
          <p:cNvPr id="4" name="Rectangle 3"/>
          <p:cNvSpPr/>
          <p:nvPr/>
        </p:nvSpPr>
        <p:spPr>
          <a:xfrm>
            <a:off x="5072063" y="4643438"/>
            <a:ext cx="3571875" cy="150018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CA" sz="2400" dirty="0"/>
              <a:t>since (</a:t>
            </a:r>
            <a:r>
              <a:rPr lang="en-CA" sz="2400" b="1" dirty="0" err="1"/>
              <a:t>u</a:t>
            </a:r>
            <a:r>
              <a:rPr lang="en-CA" sz="2400" dirty="0" err="1"/>
              <a:t>,</a:t>
            </a:r>
            <a:r>
              <a:rPr lang="en-CA" sz="2400" b="1" dirty="0" err="1"/>
              <a:t>v</a:t>
            </a:r>
            <a:r>
              <a:rPr lang="en-CA" sz="2400" dirty="0"/>
              <a:t>) is an edge, </a:t>
            </a:r>
            <a:r>
              <a:rPr lang="en-CA" sz="2400" b="1" dirty="0"/>
              <a:t>v</a:t>
            </a:r>
            <a:r>
              <a:rPr lang="en-CA" sz="2400" dirty="0"/>
              <a:t> is surely discovered </a:t>
            </a:r>
            <a:r>
              <a:rPr lang="en-CA" sz="2400" b="1" dirty="0"/>
              <a:t>before</a:t>
            </a:r>
            <a:r>
              <a:rPr lang="en-CA" sz="2400" dirty="0"/>
              <a:t> </a:t>
            </a:r>
            <a:r>
              <a:rPr lang="en-CA" sz="2400" b="1" dirty="0" err="1"/>
              <a:t>u</a:t>
            </a:r>
            <a:r>
              <a:rPr lang="en-CA" sz="2400" dirty="0" err="1"/>
              <a:t>'s</a:t>
            </a:r>
            <a:r>
              <a:rPr lang="en-CA" sz="2400" dirty="0"/>
              <a:t> exploration completes</a:t>
            </a:r>
          </a:p>
        </p:txBody>
      </p:sp>
      <p:cxnSp>
        <p:nvCxnSpPr>
          <p:cNvPr id="5" name="Straight Arrow Connector 4"/>
          <p:cNvCxnSpPr>
            <a:stCxn id="4" idx="1"/>
          </p:cNvCxnSpPr>
          <p:nvPr/>
        </p:nvCxnSpPr>
        <p:spPr>
          <a:xfrm rot="10800000" flipV="1">
            <a:off x="4286250" y="5394325"/>
            <a:ext cx="785813" cy="24923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71688" y="6072188"/>
            <a:ext cx="1785937"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CA" sz="2800" b="1" dirty="0"/>
              <a:t>f[v] &lt; f[u]</a:t>
            </a:r>
          </a:p>
        </p:txBody>
      </p:sp>
      <p:cxnSp>
        <p:nvCxnSpPr>
          <p:cNvPr id="9" name="Straight Arrow Connector 8"/>
          <p:cNvCxnSpPr>
            <a:endCxn id="8" idx="0"/>
          </p:cNvCxnSpPr>
          <p:nvPr/>
        </p:nvCxnSpPr>
        <p:spPr>
          <a:xfrm>
            <a:off x="2286000" y="5857875"/>
            <a:ext cx="677863" cy="214313"/>
          </a:xfrm>
          <a:prstGeom prst="straightConnector1">
            <a:avLst/>
          </a:prstGeom>
          <a:ln w="12700">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0"/>
          </p:cNvCxnSpPr>
          <p:nvPr/>
        </p:nvCxnSpPr>
        <p:spPr>
          <a:xfrm rot="10800000" flipV="1">
            <a:off x="2963863" y="5857875"/>
            <a:ext cx="893762" cy="214313"/>
          </a:xfrm>
          <a:prstGeom prst="straightConnector1">
            <a:avLst/>
          </a:prstGeom>
          <a:ln w="12700">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2821782" y="3107531"/>
            <a:ext cx="4000500" cy="1928813"/>
          </a:xfrm>
          <a:prstGeom prst="straightConnector1">
            <a:avLst/>
          </a:prstGeom>
          <a:ln>
            <a:solidFill>
              <a:srgbClr val="FF0000"/>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a:spLocks noChangeArrowheads="1"/>
          </p:cNvSpPr>
          <p:nvPr/>
        </p:nvSpPr>
        <p:spPr bwMode="auto">
          <a:xfrm>
            <a:off x="6000750" y="2428875"/>
            <a:ext cx="2357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A" altLang="en-US" sz="2800"/>
              <a:t>Q.E.D. of Claim</a:t>
            </a:r>
          </a:p>
        </p:txBody>
      </p:sp>
    </p:spTree>
    <p:extLst>
      <p:ext uri="{BB962C8B-B14F-4D97-AF65-F5344CB8AC3E}">
        <p14:creationId xmlns:p14="http://schemas.microsoft.com/office/powerpoint/2010/main" val="3953753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childTnLst>
                                    <p:set>
                                      <p:cBhvr override="childStyle">
                                        <p:cTn id="30" dur="indefinite"/>
                                        <p:tgtEl>
                                          <p:spTgt spid="3">
                                            <p:txEl>
                                              <p:pRg st="6" end="6"/>
                                            </p:txEl>
                                          </p:spTgt>
                                        </p:tgtEl>
                                        <p:attrNameLst>
                                          <p:attrName>style.fontStyle</p:attrName>
                                        </p:attrNameLst>
                                      </p:cBhvr>
                                      <p:to>
                                        <p:strVal val="normal"/>
                                      </p:to>
                                    </p:set>
                                    <p:set>
                                      <p:cBhvr override="childStyle">
                                        <p:cTn id="31" dur="indefinite"/>
                                        <p:tgtEl>
                                          <p:spTgt spid="3">
                                            <p:txEl>
                                              <p:pRg st="6" end="6"/>
                                            </p:txEl>
                                          </p:spTgt>
                                        </p:tgtEl>
                                        <p:attrNameLst>
                                          <p:attrName>style.fontWeight</p:attrName>
                                        </p:attrNameLst>
                                      </p:cBhvr>
                                      <p:to>
                                        <p:strVal val="bold"/>
                                      </p:to>
                                    </p:set>
                                    <p:set>
                                      <p:cBhvr override="childStyle">
                                        <p:cTn id="32" dur="indefinite"/>
                                        <p:tgtEl>
                                          <p:spTgt spid="3">
                                            <p:txEl>
                                              <p:pRg st="6" end="6"/>
                                            </p:txEl>
                                          </p:spTgt>
                                        </p:tgtEl>
                                        <p:attrNameLst>
                                          <p:attrName>style.textDecorationUnderline</p:attrName>
                                        </p:attrNameLst>
                                      </p:cBhvr>
                                      <p:to>
                                        <p:strVal val="false"/>
                                      </p:to>
                                    </p:set>
                                  </p:childTnLst>
                                </p:cTn>
                              </p:par>
                              <p:par>
                                <p:cTn id="33" presetID="42"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 calcmode="lin" valueType="num">
                                      <p:cBhvr>
                                        <p:cTn id="71" dur="500" fill="hold"/>
                                        <p:tgtEl>
                                          <p:spTgt spid="20"/>
                                        </p:tgtEl>
                                        <p:attrNameLst>
                                          <p:attrName>style.rotation</p:attrName>
                                        </p:attrNameLst>
                                      </p:cBhvr>
                                      <p:tavLst>
                                        <p:tav tm="0">
                                          <p:val>
                                            <p:fltVal val="360"/>
                                          </p:val>
                                        </p:tav>
                                        <p:tav tm="100000">
                                          <p:val>
                                            <p:fltVal val="0"/>
                                          </p:val>
                                        </p:tav>
                                      </p:tavLst>
                                    </p:anim>
                                    <p:animEffect transition="in" filter="fade">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a:t>Proof of correctness</a:t>
            </a:r>
          </a:p>
        </p:txBody>
      </p:sp>
      <p:sp>
        <p:nvSpPr>
          <p:cNvPr id="3" name="Content Placeholder 2"/>
          <p:cNvSpPr>
            <a:spLocks noGrp="1"/>
          </p:cNvSpPr>
          <p:nvPr>
            <p:ph idx="1"/>
          </p:nvPr>
        </p:nvSpPr>
        <p:spPr>
          <a:xfrm>
            <a:off x="457200" y="1600200"/>
            <a:ext cx="8258175" cy="4525963"/>
          </a:xfrm>
        </p:spPr>
        <p:txBody>
          <a:bodyPr/>
          <a:lstStyle/>
          <a:p>
            <a:r>
              <a:rPr lang="en-CA" altLang="en-US"/>
              <a:t>TOPOLOGICAL-SORT(G) lists the nodes of G from highest to lowest finishing times</a:t>
            </a:r>
          </a:p>
          <a:p>
            <a:endParaRPr lang="en-CA" altLang="en-US"/>
          </a:p>
          <a:p>
            <a:r>
              <a:rPr lang="en-CA" altLang="en-US"/>
              <a:t>By the </a:t>
            </a:r>
            <a:r>
              <a:rPr lang="en-CA" altLang="en-US" b="1"/>
              <a:t>Claim</a:t>
            </a:r>
            <a:r>
              <a:rPr lang="en-CA" altLang="en-US"/>
              <a:t>, for every edge (</a:t>
            </a:r>
            <a:r>
              <a:rPr lang="en-CA" altLang="en-US" b="1"/>
              <a:t>u</a:t>
            </a:r>
            <a:r>
              <a:rPr lang="en-CA" altLang="en-US"/>
              <a:t>,</a:t>
            </a:r>
            <a:r>
              <a:rPr lang="en-CA" altLang="en-US" b="1"/>
              <a:t>v</a:t>
            </a:r>
            <a:r>
              <a:rPr lang="en-CA" altLang="en-US"/>
              <a:t>) of </a:t>
            </a:r>
            <a:r>
              <a:rPr lang="en-CA" altLang="en-US" b="1"/>
              <a:t>G</a:t>
            </a:r>
            <a:r>
              <a:rPr lang="en-CA" altLang="en-US"/>
              <a:t>:</a:t>
            </a:r>
            <a:br>
              <a:rPr lang="en-CA" altLang="en-US"/>
            </a:br>
            <a:r>
              <a:rPr lang="en-CA" altLang="en-US"/>
              <a:t>			     </a:t>
            </a:r>
            <a:r>
              <a:rPr lang="en-CA" altLang="en-US" b="1"/>
              <a:t>f</a:t>
            </a:r>
            <a:r>
              <a:rPr lang="en-CA" altLang="en-US"/>
              <a:t>[</a:t>
            </a:r>
            <a:r>
              <a:rPr lang="en-CA" altLang="en-US" b="1"/>
              <a:t>v</a:t>
            </a:r>
            <a:r>
              <a:rPr lang="en-CA" altLang="en-US"/>
              <a:t>] &lt; </a:t>
            </a:r>
            <a:r>
              <a:rPr lang="en-CA" altLang="en-US" b="1"/>
              <a:t>f</a:t>
            </a:r>
            <a:r>
              <a:rPr lang="en-CA" altLang="en-US"/>
              <a:t>[</a:t>
            </a:r>
            <a:r>
              <a:rPr lang="en-CA" altLang="en-US" b="1"/>
              <a:t>u</a:t>
            </a:r>
            <a:r>
              <a:rPr lang="en-CA" altLang="en-US"/>
              <a:t>]</a:t>
            </a:r>
          </a:p>
          <a:p>
            <a:pPr>
              <a:buFont typeface="Arial" panose="020B0604020202020204" pitchFamily="34" charset="0"/>
              <a:buNone/>
            </a:pPr>
            <a:r>
              <a:rPr lang="en-CA" altLang="en-US">
                <a:latin typeface="Cambria Math" panose="02040503050406030204" pitchFamily="18" charset="0"/>
                <a:ea typeface="Cambria Math" panose="02040503050406030204" pitchFamily="18" charset="0"/>
                <a:cs typeface="Cambria Math" panose="02040503050406030204" pitchFamily="18" charset="0"/>
              </a:rPr>
              <a:t>⇒</a:t>
            </a:r>
            <a:r>
              <a:rPr lang="en-CA" altLang="en-US"/>
              <a:t> </a:t>
            </a:r>
            <a:r>
              <a:rPr lang="en-CA" altLang="en-US" b="1"/>
              <a:t>u</a:t>
            </a:r>
            <a:r>
              <a:rPr lang="en-CA" altLang="en-US"/>
              <a:t> will be before </a:t>
            </a:r>
            <a:r>
              <a:rPr lang="en-CA" altLang="en-US" b="1"/>
              <a:t>v</a:t>
            </a:r>
            <a:r>
              <a:rPr lang="en-CA" altLang="en-US"/>
              <a:t> in the algorithm's list</a:t>
            </a:r>
          </a:p>
          <a:p>
            <a:r>
              <a:rPr lang="en-CA" altLang="en-US"/>
              <a:t>Q.E.D of </a:t>
            </a:r>
            <a:r>
              <a:rPr lang="en-CA" altLang="en-US" b="1"/>
              <a:t>Theorem</a:t>
            </a:r>
          </a:p>
        </p:txBody>
      </p:sp>
    </p:spTree>
    <p:extLst>
      <p:ext uri="{BB962C8B-B14F-4D97-AF65-F5344CB8AC3E}">
        <p14:creationId xmlns:p14="http://schemas.microsoft.com/office/powerpoint/2010/main" val="187097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1"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EEC0-93FE-A540-A662-7FB04EB3ADE4}"/>
              </a:ext>
            </a:extLst>
          </p:cNvPr>
          <p:cNvSpPr>
            <a:spLocks noGrp="1"/>
          </p:cNvSpPr>
          <p:nvPr>
            <p:ph type="title"/>
          </p:nvPr>
        </p:nvSpPr>
        <p:spPr/>
        <p:txBody>
          <a:bodyPr/>
          <a:lstStyle/>
          <a:p>
            <a:r>
              <a:rPr lang="en-US" dirty="0"/>
              <a:t>Binary Trees</a:t>
            </a:r>
          </a:p>
        </p:txBody>
      </p:sp>
      <p:sp>
        <p:nvSpPr>
          <p:cNvPr id="3" name="Content Placeholder 2">
            <a:extLst>
              <a:ext uri="{FF2B5EF4-FFF2-40B4-BE49-F238E27FC236}">
                <a16:creationId xmlns:a16="http://schemas.microsoft.com/office/drawing/2014/main" id="{81DF5410-41AF-B04A-A583-9A3B89DA6559}"/>
              </a:ext>
            </a:extLst>
          </p:cNvPr>
          <p:cNvSpPr>
            <a:spLocks noGrp="1"/>
          </p:cNvSpPr>
          <p:nvPr>
            <p:ph idx="1"/>
          </p:nvPr>
        </p:nvSpPr>
        <p:spPr/>
        <p:txBody>
          <a:bodyPr>
            <a:normAutofit fontScale="92500" lnSpcReduction="20000"/>
          </a:bodyPr>
          <a:lstStyle/>
          <a:p>
            <a:r>
              <a:rPr lang="en-US" dirty="0"/>
              <a:t>A binary tree is a rooted, oriented tree in which each node has at most two children</a:t>
            </a:r>
          </a:p>
          <a:p>
            <a:pPr lvl="1"/>
            <a:r>
              <a:rPr lang="en-US" dirty="0"/>
              <a:t>A child is a left child or a right child</a:t>
            </a:r>
          </a:p>
          <a:p>
            <a:pPr lvl="1"/>
            <a:r>
              <a:rPr lang="en-US" dirty="0"/>
              <a:t>In the tree’s traversal, left children precede right children</a:t>
            </a:r>
          </a:p>
          <a:p>
            <a:r>
              <a:rPr lang="en-US" dirty="0"/>
              <a:t>There are left subtrees and right subtrees</a:t>
            </a:r>
          </a:p>
          <a:p>
            <a:r>
              <a:rPr lang="en-US" dirty="0"/>
              <a:t>In a full binary tree (also called proper binary tree or 2-tree), every node has either 0 or 2 children</a:t>
            </a:r>
          </a:p>
          <a:p>
            <a:r>
              <a:rPr lang="en-US" dirty="0"/>
              <a:t>In a complete tree, every level is complete except maybe the last level where nodes are missing from right to left</a:t>
            </a:r>
          </a:p>
          <a:p>
            <a:endParaRPr lang="en-US" dirty="0"/>
          </a:p>
          <a:p>
            <a:endParaRPr lang="en-US" dirty="0"/>
          </a:p>
        </p:txBody>
      </p:sp>
    </p:spTree>
    <p:extLst>
      <p:ext uri="{BB962C8B-B14F-4D97-AF65-F5344CB8AC3E}">
        <p14:creationId xmlns:p14="http://schemas.microsoft.com/office/powerpoint/2010/main" val="2849359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105400"/>
            <a:ext cx="5583238" cy="704850"/>
          </a:xfrm>
          <a:prstGeom prst="rect">
            <a:avLst/>
          </a:prstGeom>
          <a:noFill/>
          <a:extLst>
            <a:ext uri="{909E8E84-426E-40DD-AFC4-6F175D3DCCD1}">
              <a14:hiddenFill xmlns:a14="http://schemas.microsoft.com/office/drawing/2010/main">
                <a:solidFill>
                  <a:srgbClr val="FFFFFF"/>
                </a:solidFill>
              </a14:hiddenFill>
            </a:ext>
          </a:extLst>
        </p:spPr>
      </p:pic>
      <p:pic>
        <p:nvPicPr>
          <p:cNvPr id="28675" name="Picture 3" descr="C:\Documents and Settings\Administrator.LEE\Desktop\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
            <a:ext cx="6400800" cy="449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7467600" cy="4659313"/>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descr="C:\Documents and Settings\Administrator.LEE\Desktop\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410200"/>
            <a:ext cx="5440363"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645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dirty="0"/>
              <a:t>Binary Tree Traversal</a:t>
            </a:r>
            <a:endParaRPr lang="zh-TW" altLang="en-US" dirty="0"/>
          </a:p>
        </p:txBody>
      </p:sp>
      <p:sp>
        <p:nvSpPr>
          <p:cNvPr id="15363" name="Rectangle 3"/>
          <p:cNvSpPr>
            <a:spLocks noGrp="1" noChangeArrowheads="1"/>
          </p:cNvSpPr>
          <p:nvPr>
            <p:ph type="body" idx="1"/>
          </p:nvPr>
        </p:nvSpPr>
        <p:spPr>
          <a:xfrm>
            <a:off x="457200" y="1417638"/>
            <a:ext cx="8229600" cy="5165724"/>
          </a:xfrm>
        </p:spPr>
        <p:txBody>
          <a:bodyPr>
            <a:noAutofit/>
          </a:bodyPr>
          <a:lstStyle/>
          <a:p>
            <a:r>
              <a:rPr lang="en-US" altLang="zh-TW" sz="2400" dirty="0"/>
              <a:t>Is a procedure that systematically visits every vertex of an ordered rooted tree</a:t>
            </a:r>
          </a:p>
          <a:p>
            <a:r>
              <a:rPr lang="en-US" altLang="zh-TW" sz="2400" dirty="0"/>
              <a:t>Tree traversals are naturally recursive</a:t>
            </a:r>
          </a:p>
          <a:p>
            <a:r>
              <a:rPr lang="en-US" altLang="zh-TW" sz="2400" dirty="0"/>
              <a:t>Since a binary tree has three “parts,” there are six possible ways to traverse the binary tree:</a:t>
            </a:r>
          </a:p>
          <a:p>
            <a:pPr marL="0" indent="0">
              <a:buNone/>
            </a:pPr>
            <a:r>
              <a:rPr lang="en-US" altLang="zh-TW" sz="2400" dirty="0"/>
              <a:t>root, left, right		left, root, right</a:t>
            </a:r>
          </a:p>
          <a:p>
            <a:pPr marL="0" indent="0">
              <a:buNone/>
            </a:pPr>
            <a:r>
              <a:rPr lang="en-US" altLang="zh-TW" sz="2400" dirty="0"/>
              <a:t>left, right, root		root, right, left</a:t>
            </a:r>
          </a:p>
          <a:p>
            <a:pPr marL="0" indent="0">
              <a:buNone/>
            </a:pPr>
            <a:r>
              <a:rPr lang="en-US" altLang="zh-TW" sz="2400" dirty="0"/>
              <a:t>right, root, left		right, left, root</a:t>
            </a:r>
          </a:p>
          <a:p>
            <a:r>
              <a:rPr lang="en-US" altLang="zh-TW" sz="2400" dirty="0"/>
              <a:t>Three most used algorithms</a:t>
            </a:r>
          </a:p>
          <a:p>
            <a:pPr lvl="1"/>
            <a:r>
              <a:rPr lang="en-US" altLang="zh-TW" sz="2400" dirty="0"/>
              <a:t>Preorder traversal.</a:t>
            </a:r>
          </a:p>
          <a:p>
            <a:pPr lvl="1"/>
            <a:r>
              <a:rPr lang="en-US" altLang="zh-TW" sz="2400" dirty="0" err="1"/>
              <a:t>Inorder</a:t>
            </a:r>
            <a:r>
              <a:rPr lang="en-US" altLang="zh-TW" sz="2400" dirty="0"/>
              <a:t> traversal.</a:t>
            </a:r>
          </a:p>
          <a:p>
            <a:pPr lvl="1"/>
            <a:r>
              <a:rPr lang="en-US" altLang="zh-TW" sz="2400" dirty="0" err="1"/>
              <a:t>Postorder</a:t>
            </a:r>
            <a:r>
              <a:rPr lang="en-US" altLang="zh-TW" sz="2400" dirty="0"/>
              <a:t> traversal.</a:t>
            </a:r>
          </a:p>
          <a:p>
            <a:endParaRPr lang="zh-TW" altLang="en-US" sz="2400" dirty="0"/>
          </a:p>
        </p:txBody>
      </p:sp>
    </p:spTree>
    <p:extLst>
      <p:ext uri="{BB962C8B-B14F-4D97-AF65-F5344CB8AC3E}">
        <p14:creationId xmlns:p14="http://schemas.microsoft.com/office/powerpoint/2010/main" val="179586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Preorder traversal</a:t>
            </a:r>
          </a:p>
        </p:txBody>
      </p:sp>
      <p:sp>
        <p:nvSpPr>
          <p:cNvPr id="49155" name="Rectangle 3"/>
          <p:cNvSpPr>
            <a:spLocks noGrp="1" noChangeArrowheads="1"/>
          </p:cNvSpPr>
          <p:nvPr>
            <p:ph type="body" idx="1"/>
          </p:nvPr>
        </p:nvSpPr>
        <p:spPr>
          <a:xfrm>
            <a:off x="685800" y="1447800"/>
            <a:ext cx="7772400" cy="4724400"/>
          </a:xfrm>
        </p:spPr>
        <p:txBody>
          <a:bodyPr>
            <a:normAutofit/>
          </a:bodyPr>
          <a:lstStyle/>
          <a:p>
            <a:pPr eaLnBrk="1" hangingPunct="1"/>
            <a:r>
              <a:rPr lang="en-US" altLang="en-US" sz="2400" dirty="0"/>
              <a:t>In preorder, the root is visited </a:t>
            </a:r>
            <a:r>
              <a:rPr lang="en-US" altLang="en-US" sz="2400" i="1" dirty="0"/>
              <a:t>first</a:t>
            </a:r>
          </a:p>
          <a:p>
            <a:pPr eaLnBrk="1" hangingPunct="1"/>
            <a:r>
              <a:rPr lang="en-US" altLang="ja-JP" sz="2400" dirty="0"/>
              <a:t>The code for preorder traversal to print out all the elements in the binary tree:</a:t>
            </a:r>
            <a:br>
              <a:rPr lang="en-US" altLang="ja-JP" sz="2400" dirty="0"/>
            </a:br>
            <a:endParaRPr lang="en-US" altLang="ja-JP" sz="2400" dirty="0"/>
          </a:p>
          <a:p>
            <a:pPr eaLnBrk="1" hangingPunct="1">
              <a:buClr>
                <a:srgbClr val="FFFF99"/>
              </a:buClr>
              <a:buFontTx/>
              <a:buChar char=" "/>
            </a:pPr>
            <a:r>
              <a:rPr lang="en-US" altLang="en-US" sz="2400" dirty="0"/>
              <a:t>void </a:t>
            </a:r>
            <a:r>
              <a:rPr lang="en-US" altLang="en-US" sz="2400" dirty="0" err="1"/>
              <a:t>preorderPrint</a:t>
            </a:r>
            <a:r>
              <a:rPr lang="en-US" altLang="en-US" sz="2400" dirty="0"/>
              <a:t>(</a:t>
            </a:r>
            <a:r>
              <a:rPr lang="en-US" altLang="en-US" sz="2400" dirty="0" err="1"/>
              <a:t>const</a:t>
            </a:r>
            <a:r>
              <a:rPr lang="en-US" altLang="en-US" sz="2400" dirty="0"/>
              <a:t> Tree&amp; T) {</a:t>
            </a:r>
            <a:br>
              <a:rPr lang="en-US" altLang="en-US" sz="2400" dirty="0"/>
            </a:br>
            <a:r>
              <a:rPr lang="en-US" altLang="en-US" sz="2400" dirty="0"/>
              <a:t>	</a:t>
            </a:r>
            <a:r>
              <a:rPr lang="en-US" altLang="en-US" sz="2400" dirty="0" err="1"/>
              <a:t>cout</a:t>
            </a:r>
            <a:r>
              <a:rPr lang="en-US" altLang="en-US" sz="2400" dirty="0"/>
              <a:t> &lt;&lt; </a:t>
            </a:r>
            <a:r>
              <a:rPr lang="en-US" altLang="en-US" sz="2400" dirty="0" err="1"/>
              <a:t>T.element</a:t>
            </a:r>
            <a:r>
              <a:rPr lang="en-US" altLang="en-US" sz="2400" dirty="0"/>
              <a:t>; // print element</a:t>
            </a:r>
          </a:p>
          <a:p>
            <a:pPr marL="457200" lvl="1" indent="0">
              <a:buClr>
                <a:srgbClr val="FFFF99"/>
              </a:buClr>
              <a:buNone/>
            </a:pPr>
            <a:r>
              <a:rPr lang="en-US" altLang="en-US" sz="2400" dirty="0"/>
              <a:t>	if (</a:t>
            </a:r>
            <a:r>
              <a:rPr lang="en-US" altLang="en-US" sz="2400" dirty="0" err="1"/>
              <a:t>T.leftChild</a:t>
            </a:r>
            <a:r>
              <a:rPr lang="en-US" altLang="en-US" sz="2400" dirty="0"/>
              <a:t> != NULL) </a:t>
            </a:r>
          </a:p>
          <a:p>
            <a:pPr marL="457200" lvl="1" indent="0">
              <a:buClr>
                <a:srgbClr val="FFFF99"/>
              </a:buClr>
              <a:buNone/>
            </a:pPr>
            <a:r>
              <a:rPr lang="en-US" altLang="en-US" sz="2400" dirty="0"/>
              <a:t>		</a:t>
            </a:r>
            <a:r>
              <a:rPr lang="en-US" altLang="en-US" sz="2400" dirty="0" err="1"/>
              <a:t>preorderPrint</a:t>
            </a:r>
            <a:r>
              <a:rPr lang="en-US" altLang="en-US" sz="2400" dirty="0"/>
              <a:t> (</a:t>
            </a:r>
            <a:r>
              <a:rPr lang="en-US" altLang="en-US" sz="2400" dirty="0" err="1"/>
              <a:t>T.leftChild</a:t>
            </a:r>
            <a:r>
              <a:rPr lang="en-US" altLang="en-US" sz="2400" dirty="0"/>
              <a:t>);</a:t>
            </a:r>
            <a:br>
              <a:rPr lang="en-US" altLang="en-US" sz="2400" dirty="0"/>
            </a:br>
            <a:r>
              <a:rPr lang="en-US" altLang="en-US" sz="2400" dirty="0"/>
              <a:t>	if (</a:t>
            </a:r>
            <a:r>
              <a:rPr lang="en-US" altLang="en-US" sz="2400" dirty="0" err="1"/>
              <a:t>T.rightChild</a:t>
            </a:r>
            <a:r>
              <a:rPr lang="en-US" altLang="en-US" sz="2400" dirty="0"/>
              <a:t> != NULL) </a:t>
            </a:r>
          </a:p>
          <a:p>
            <a:pPr marL="457200" lvl="1" indent="0">
              <a:buClr>
                <a:srgbClr val="FFFF99"/>
              </a:buClr>
              <a:buNone/>
            </a:pPr>
            <a:r>
              <a:rPr lang="en-US" altLang="en-US" sz="2400" dirty="0"/>
              <a:t>		</a:t>
            </a:r>
            <a:r>
              <a:rPr lang="en-US" altLang="en-US" sz="2400" dirty="0" err="1"/>
              <a:t>preorderPrint</a:t>
            </a:r>
            <a:r>
              <a:rPr lang="en-US" altLang="en-US" sz="2400" dirty="0"/>
              <a:t>(</a:t>
            </a:r>
            <a:r>
              <a:rPr lang="en-US" altLang="en-US" sz="2400" dirty="0" err="1"/>
              <a:t>T.rightChild</a:t>
            </a:r>
            <a:r>
              <a:rPr lang="en-US" altLang="en-US" sz="2400" dirty="0"/>
              <a:t>);</a:t>
            </a:r>
          </a:p>
          <a:p>
            <a:pPr marL="457200" lvl="1" indent="0">
              <a:buClr>
                <a:srgbClr val="FFFF99"/>
              </a:buClr>
              <a:buNone/>
            </a:pPr>
            <a:r>
              <a:rPr lang="en-US" altLang="en-US" sz="2400" dirty="0"/>
              <a:t>}</a:t>
            </a:r>
          </a:p>
        </p:txBody>
      </p:sp>
    </p:spTree>
    <p:extLst>
      <p:ext uri="{BB962C8B-B14F-4D97-AF65-F5344CB8AC3E}">
        <p14:creationId xmlns:p14="http://schemas.microsoft.com/office/powerpoint/2010/main" val="24167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5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5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err="1"/>
              <a:t>Inorder</a:t>
            </a:r>
            <a:r>
              <a:rPr lang="en-US" altLang="en-US" dirty="0"/>
              <a:t> traversal</a:t>
            </a:r>
          </a:p>
        </p:txBody>
      </p:sp>
      <p:sp>
        <p:nvSpPr>
          <p:cNvPr id="49155" name="Rectangle 3"/>
          <p:cNvSpPr>
            <a:spLocks noGrp="1" noChangeArrowheads="1"/>
          </p:cNvSpPr>
          <p:nvPr>
            <p:ph type="body" idx="1"/>
          </p:nvPr>
        </p:nvSpPr>
        <p:spPr>
          <a:xfrm>
            <a:off x="685800" y="1447800"/>
            <a:ext cx="7772400" cy="4724400"/>
          </a:xfrm>
        </p:spPr>
        <p:txBody>
          <a:bodyPr>
            <a:normAutofit lnSpcReduction="10000"/>
          </a:bodyPr>
          <a:lstStyle/>
          <a:p>
            <a:pPr eaLnBrk="1" hangingPunct="1"/>
            <a:r>
              <a:rPr lang="en-US" altLang="en-US" sz="2400" dirty="0"/>
              <a:t>In preorder, the left child is visited </a:t>
            </a:r>
            <a:r>
              <a:rPr lang="en-US" altLang="en-US" sz="2400" i="1" dirty="0"/>
              <a:t>first</a:t>
            </a:r>
            <a:r>
              <a:rPr lang="en-US" altLang="en-US" sz="2400" dirty="0"/>
              <a:t>, then the root, then the right child</a:t>
            </a:r>
            <a:endParaRPr lang="en-US" altLang="en-US" sz="2400" i="1" dirty="0"/>
          </a:p>
          <a:p>
            <a:pPr eaLnBrk="1" hangingPunct="1"/>
            <a:r>
              <a:rPr lang="en-US" altLang="ja-JP" sz="2400" dirty="0"/>
              <a:t>The code for </a:t>
            </a:r>
            <a:r>
              <a:rPr lang="en-US" altLang="ja-JP" sz="2400" dirty="0" err="1"/>
              <a:t>inorder</a:t>
            </a:r>
            <a:r>
              <a:rPr lang="en-US" altLang="ja-JP" sz="2400" dirty="0"/>
              <a:t> traversal to print out all the elements in the binary tree:</a:t>
            </a:r>
            <a:br>
              <a:rPr lang="en-US" altLang="ja-JP" sz="2400" dirty="0"/>
            </a:br>
            <a:endParaRPr lang="en-US" altLang="ja-JP" sz="2400" dirty="0"/>
          </a:p>
          <a:p>
            <a:pPr eaLnBrk="1" hangingPunct="1">
              <a:buClr>
                <a:srgbClr val="FFFF99"/>
              </a:buClr>
              <a:buFontTx/>
              <a:buChar char=" "/>
            </a:pPr>
            <a:r>
              <a:rPr lang="en-US" altLang="en-US" sz="2400" dirty="0"/>
              <a:t>void </a:t>
            </a:r>
            <a:r>
              <a:rPr lang="en-US" altLang="en-US" sz="2400" dirty="0" err="1"/>
              <a:t>inorderPrint</a:t>
            </a:r>
            <a:r>
              <a:rPr lang="en-US" altLang="en-US" sz="2400" dirty="0"/>
              <a:t>(</a:t>
            </a:r>
            <a:r>
              <a:rPr lang="en-US" altLang="en-US" sz="2400" dirty="0" err="1"/>
              <a:t>const</a:t>
            </a:r>
            <a:r>
              <a:rPr lang="en-US" altLang="en-US" sz="2400" dirty="0"/>
              <a:t> Tree&amp; T) {</a:t>
            </a:r>
            <a:br>
              <a:rPr lang="en-US" altLang="en-US" sz="2400" dirty="0"/>
            </a:br>
            <a:r>
              <a:rPr lang="en-US" altLang="en-US" sz="2400" dirty="0"/>
              <a:t>	if (</a:t>
            </a:r>
            <a:r>
              <a:rPr lang="en-US" altLang="en-US" sz="2400" dirty="0" err="1"/>
              <a:t>T.leftChild</a:t>
            </a:r>
            <a:r>
              <a:rPr lang="en-US" altLang="en-US" sz="2400" dirty="0"/>
              <a:t> != NULL) </a:t>
            </a:r>
          </a:p>
          <a:p>
            <a:pPr marL="457200" lvl="1" indent="0">
              <a:buClr>
                <a:srgbClr val="FFFF99"/>
              </a:buClr>
              <a:buNone/>
            </a:pPr>
            <a:r>
              <a:rPr lang="en-US" altLang="en-US" sz="2400" dirty="0"/>
              <a:t>		</a:t>
            </a:r>
            <a:r>
              <a:rPr lang="en-US" altLang="en-US" sz="2400" dirty="0" err="1"/>
              <a:t>inorderPrint</a:t>
            </a:r>
            <a:r>
              <a:rPr lang="en-US" altLang="en-US" sz="2400" dirty="0"/>
              <a:t> (</a:t>
            </a:r>
            <a:r>
              <a:rPr lang="en-US" altLang="en-US" sz="2400" dirty="0" err="1"/>
              <a:t>T.leftChild</a:t>
            </a:r>
            <a:r>
              <a:rPr lang="en-US" altLang="en-US" sz="2400" dirty="0"/>
              <a:t>);</a:t>
            </a:r>
          </a:p>
          <a:p>
            <a:pPr marL="457200" lvl="1" indent="0">
              <a:buClr>
                <a:srgbClr val="FFFF99"/>
              </a:buClr>
              <a:buNone/>
            </a:pPr>
            <a:r>
              <a:rPr lang="en-US" altLang="en-US" sz="2400" dirty="0"/>
              <a:t>	</a:t>
            </a:r>
            <a:r>
              <a:rPr lang="en-US" altLang="en-US" sz="2400" dirty="0" err="1"/>
              <a:t>cout</a:t>
            </a:r>
            <a:r>
              <a:rPr lang="en-US" altLang="en-US" sz="2400" dirty="0"/>
              <a:t> &lt;&lt; </a:t>
            </a:r>
            <a:r>
              <a:rPr lang="en-US" altLang="en-US" sz="2400" dirty="0" err="1"/>
              <a:t>T.element</a:t>
            </a:r>
            <a:r>
              <a:rPr lang="en-US" altLang="en-US" sz="2400" dirty="0"/>
              <a:t>; // print element</a:t>
            </a:r>
            <a:br>
              <a:rPr lang="en-US" altLang="en-US" sz="2400" dirty="0"/>
            </a:br>
            <a:r>
              <a:rPr lang="en-US" altLang="en-US" sz="2400" dirty="0"/>
              <a:t>	if (</a:t>
            </a:r>
            <a:r>
              <a:rPr lang="en-US" altLang="en-US" sz="2400" dirty="0" err="1"/>
              <a:t>T.rightChild</a:t>
            </a:r>
            <a:r>
              <a:rPr lang="en-US" altLang="en-US" sz="2400" dirty="0"/>
              <a:t> != NULL) </a:t>
            </a:r>
          </a:p>
          <a:p>
            <a:pPr marL="457200" lvl="1" indent="0">
              <a:buClr>
                <a:srgbClr val="FFFF99"/>
              </a:buClr>
              <a:buNone/>
            </a:pPr>
            <a:r>
              <a:rPr lang="en-US" altLang="en-US" sz="2400" dirty="0"/>
              <a:t>		</a:t>
            </a:r>
            <a:r>
              <a:rPr lang="en-US" altLang="en-US" sz="2400" dirty="0" err="1"/>
              <a:t>inorderPrint</a:t>
            </a:r>
            <a:r>
              <a:rPr lang="en-US" altLang="en-US" sz="2400" dirty="0"/>
              <a:t>(</a:t>
            </a:r>
            <a:r>
              <a:rPr lang="en-US" altLang="en-US" sz="2400" dirty="0" err="1"/>
              <a:t>T.rightChild</a:t>
            </a:r>
            <a:r>
              <a:rPr lang="en-US" altLang="en-US" sz="2400" dirty="0"/>
              <a:t>);</a:t>
            </a:r>
          </a:p>
          <a:p>
            <a:pPr marL="457200" lvl="1" indent="0">
              <a:buClr>
                <a:srgbClr val="FFFF99"/>
              </a:buClr>
              <a:buNone/>
            </a:pPr>
            <a:r>
              <a:rPr lang="en-US" altLang="en-US" sz="2400" dirty="0"/>
              <a:t>}</a:t>
            </a:r>
          </a:p>
        </p:txBody>
      </p:sp>
    </p:spTree>
    <p:extLst>
      <p:ext uri="{BB962C8B-B14F-4D97-AF65-F5344CB8AC3E}">
        <p14:creationId xmlns:p14="http://schemas.microsoft.com/office/powerpoint/2010/main" val="279193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5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5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err="1"/>
              <a:t>Postorder</a:t>
            </a:r>
            <a:r>
              <a:rPr lang="en-US" altLang="en-US" dirty="0"/>
              <a:t> traversal</a:t>
            </a:r>
          </a:p>
        </p:txBody>
      </p:sp>
      <p:sp>
        <p:nvSpPr>
          <p:cNvPr id="49155" name="Rectangle 3"/>
          <p:cNvSpPr>
            <a:spLocks noGrp="1" noChangeArrowheads="1"/>
          </p:cNvSpPr>
          <p:nvPr>
            <p:ph type="body" idx="1"/>
          </p:nvPr>
        </p:nvSpPr>
        <p:spPr>
          <a:xfrm>
            <a:off x="685800" y="1447800"/>
            <a:ext cx="7772400" cy="4724400"/>
          </a:xfrm>
        </p:spPr>
        <p:txBody>
          <a:bodyPr>
            <a:normAutofit lnSpcReduction="10000"/>
          </a:bodyPr>
          <a:lstStyle/>
          <a:p>
            <a:pPr eaLnBrk="1" hangingPunct="1"/>
            <a:r>
              <a:rPr lang="en-US" altLang="en-US" sz="2400" dirty="0"/>
              <a:t>In preorder, the root is visited </a:t>
            </a:r>
            <a:r>
              <a:rPr lang="en-US" altLang="en-US" sz="2400" i="1" dirty="0"/>
              <a:t>last</a:t>
            </a:r>
            <a:r>
              <a:rPr lang="en-US" altLang="en-US" sz="2400" dirty="0"/>
              <a:t>, after the left child, then the right child</a:t>
            </a:r>
            <a:endParaRPr lang="en-US" altLang="en-US" sz="2400" i="1" dirty="0"/>
          </a:p>
          <a:p>
            <a:pPr eaLnBrk="1" hangingPunct="1"/>
            <a:r>
              <a:rPr lang="en-US" altLang="ja-JP" sz="2400" dirty="0"/>
              <a:t>The code for </a:t>
            </a:r>
            <a:r>
              <a:rPr lang="en-US" altLang="ja-JP" sz="2400" dirty="0" err="1"/>
              <a:t>postorder</a:t>
            </a:r>
            <a:r>
              <a:rPr lang="en-US" altLang="ja-JP" sz="2400" dirty="0"/>
              <a:t> traversal to print out all the elements in the binary tree:</a:t>
            </a:r>
            <a:br>
              <a:rPr lang="en-US" altLang="ja-JP" sz="2400" dirty="0"/>
            </a:br>
            <a:endParaRPr lang="en-US" altLang="ja-JP" sz="2400" dirty="0"/>
          </a:p>
          <a:p>
            <a:pPr eaLnBrk="1" hangingPunct="1">
              <a:buClr>
                <a:srgbClr val="FFFF99"/>
              </a:buClr>
              <a:buFontTx/>
              <a:buChar char=" "/>
            </a:pPr>
            <a:r>
              <a:rPr lang="en-US" altLang="en-US" sz="2400" dirty="0"/>
              <a:t>void </a:t>
            </a:r>
            <a:r>
              <a:rPr lang="en-US" altLang="en-US" sz="2400" dirty="0" err="1"/>
              <a:t>postorderPrint</a:t>
            </a:r>
            <a:r>
              <a:rPr lang="en-US" altLang="en-US" sz="2400" dirty="0"/>
              <a:t>(</a:t>
            </a:r>
            <a:r>
              <a:rPr lang="en-US" altLang="en-US" sz="2400" dirty="0" err="1"/>
              <a:t>const</a:t>
            </a:r>
            <a:r>
              <a:rPr lang="en-US" altLang="en-US" sz="2400" dirty="0"/>
              <a:t> Tree&amp; T) {</a:t>
            </a:r>
            <a:br>
              <a:rPr lang="en-US" altLang="en-US" sz="2400" dirty="0"/>
            </a:br>
            <a:r>
              <a:rPr lang="en-US" altLang="en-US" sz="2400" dirty="0"/>
              <a:t>	if (</a:t>
            </a:r>
            <a:r>
              <a:rPr lang="en-US" altLang="en-US" sz="2400" dirty="0" err="1"/>
              <a:t>T.leftChild</a:t>
            </a:r>
            <a:r>
              <a:rPr lang="en-US" altLang="en-US" sz="2400" dirty="0"/>
              <a:t> != NULL) </a:t>
            </a:r>
          </a:p>
          <a:p>
            <a:pPr marL="457200" lvl="1" indent="0">
              <a:buClr>
                <a:srgbClr val="FFFF99"/>
              </a:buClr>
              <a:buNone/>
            </a:pPr>
            <a:r>
              <a:rPr lang="en-US" altLang="en-US" sz="2400" dirty="0"/>
              <a:t>		</a:t>
            </a:r>
            <a:r>
              <a:rPr lang="en-US" altLang="en-US" sz="2400" dirty="0" err="1"/>
              <a:t>postorderPrint</a:t>
            </a:r>
            <a:r>
              <a:rPr lang="en-US" altLang="en-US" sz="2400" dirty="0"/>
              <a:t> (</a:t>
            </a:r>
            <a:r>
              <a:rPr lang="en-US" altLang="en-US" sz="2400" dirty="0" err="1"/>
              <a:t>T.leftChild</a:t>
            </a:r>
            <a:r>
              <a:rPr lang="en-US" altLang="en-US" sz="2400" dirty="0"/>
              <a:t>);</a:t>
            </a:r>
          </a:p>
          <a:p>
            <a:pPr marL="457200" lvl="1" indent="0">
              <a:buClr>
                <a:srgbClr val="FFFF99"/>
              </a:buClr>
              <a:buNone/>
            </a:pPr>
            <a:r>
              <a:rPr lang="en-US" altLang="en-US" sz="2400" dirty="0"/>
              <a:t>	if (</a:t>
            </a:r>
            <a:r>
              <a:rPr lang="en-US" altLang="en-US" sz="2400" dirty="0" err="1"/>
              <a:t>T.rightChild</a:t>
            </a:r>
            <a:r>
              <a:rPr lang="en-US" altLang="en-US" sz="2400" dirty="0"/>
              <a:t> != NULL) </a:t>
            </a:r>
          </a:p>
          <a:p>
            <a:pPr marL="457200" lvl="1" indent="0">
              <a:buClr>
                <a:srgbClr val="FFFF99"/>
              </a:buClr>
              <a:buNone/>
            </a:pPr>
            <a:r>
              <a:rPr lang="en-US" altLang="en-US" sz="2400" dirty="0"/>
              <a:t>		</a:t>
            </a:r>
            <a:r>
              <a:rPr lang="en-US" altLang="en-US" sz="2400" dirty="0" err="1"/>
              <a:t>postorderPrint</a:t>
            </a:r>
            <a:r>
              <a:rPr lang="en-US" altLang="en-US" sz="2400" dirty="0"/>
              <a:t>(</a:t>
            </a:r>
            <a:r>
              <a:rPr lang="en-US" altLang="en-US" sz="2400" dirty="0" err="1"/>
              <a:t>T.rightChild</a:t>
            </a:r>
            <a:r>
              <a:rPr lang="en-US" altLang="en-US" sz="2400" dirty="0"/>
              <a:t>);</a:t>
            </a:r>
          </a:p>
          <a:p>
            <a:pPr marL="457200" lvl="1" indent="0">
              <a:buClr>
                <a:srgbClr val="FFFF99"/>
              </a:buClr>
              <a:buNone/>
            </a:pPr>
            <a:r>
              <a:rPr lang="en-US" altLang="en-US" sz="2400" dirty="0"/>
              <a:t>	</a:t>
            </a:r>
            <a:r>
              <a:rPr lang="en-US" altLang="en-US" sz="2400" dirty="0" err="1"/>
              <a:t>cout</a:t>
            </a:r>
            <a:r>
              <a:rPr lang="en-US" altLang="en-US" sz="2400" dirty="0"/>
              <a:t> &lt;&lt; </a:t>
            </a:r>
            <a:r>
              <a:rPr lang="en-US" altLang="en-US" sz="2400" dirty="0" err="1"/>
              <a:t>T.element</a:t>
            </a:r>
            <a:r>
              <a:rPr lang="en-US" altLang="en-US" sz="2400" dirty="0"/>
              <a:t>; // print element</a:t>
            </a:r>
          </a:p>
          <a:p>
            <a:pPr marL="457200" lvl="1" indent="0">
              <a:buClr>
                <a:srgbClr val="FFFF99"/>
              </a:buClr>
              <a:buNone/>
            </a:pPr>
            <a:r>
              <a:rPr lang="en-US" altLang="en-US" sz="2400" dirty="0"/>
              <a:t>}</a:t>
            </a:r>
          </a:p>
        </p:txBody>
      </p:sp>
    </p:spTree>
    <p:extLst>
      <p:ext uri="{BB962C8B-B14F-4D97-AF65-F5344CB8AC3E}">
        <p14:creationId xmlns:p14="http://schemas.microsoft.com/office/powerpoint/2010/main" val="229203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656771"/>
          </a:xfrm>
        </p:spPr>
        <p:txBody>
          <a:bodyPr>
            <a:normAutofit fontScale="90000"/>
          </a:bodyPr>
          <a:lstStyle/>
          <a:p>
            <a:r>
              <a:rPr lang="en-US" dirty="0"/>
              <a:t>Binary Search Tree</a:t>
            </a:r>
          </a:p>
        </p:txBody>
      </p:sp>
      <p:sp>
        <p:nvSpPr>
          <p:cNvPr id="3" name="Content Placeholder 2"/>
          <p:cNvSpPr>
            <a:spLocks noGrp="1"/>
          </p:cNvSpPr>
          <p:nvPr>
            <p:ph idx="1"/>
          </p:nvPr>
        </p:nvSpPr>
        <p:spPr>
          <a:xfrm>
            <a:off x="304800" y="762000"/>
            <a:ext cx="8686800" cy="5943600"/>
          </a:xfrm>
        </p:spPr>
        <p:txBody>
          <a:bodyPr>
            <a:normAutofit fontScale="85000" lnSpcReduction="10000"/>
          </a:bodyPr>
          <a:lstStyle/>
          <a:p>
            <a:pPr>
              <a:lnSpc>
                <a:spcPct val="110000"/>
              </a:lnSpc>
            </a:pPr>
            <a:r>
              <a:rPr lang="en-US" dirty="0"/>
              <a:t>BST = a tree in which each node is an object</a:t>
            </a:r>
          </a:p>
          <a:p>
            <a:pPr>
              <a:lnSpc>
                <a:spcPct val="110000"/>
              </a:lnSpc>
            </a:pPr>
            <a:r>
              <a:rPr lang="en-US" dirty="0"/>
              <a:t>In addition a node contains fields </a:t>
            </a:r>
            <a:r>
              <a:rPr lang="en-US" sz="2900" dirty="0">
                <a:latin typeface="Courier New" panose="02070309020205020404" pitchFamily="49" charset="0"/>
                <a:cs typeface="Courier New" panose="02070309020205020404" pitchFamily="49" charset="0"/>
              </a:rPr>
              <a:t>left</a:t>
            </a:r>
            <a:r>
              <a:rPr lang="en-US" dirty="0"/>
              <a:t>, </a:t>
            </a:r>
            <a:r>
              <a:rPr lang="en-US" sz="2900" dirty="0">
                <a:latin typeface="Courier New" panose="02070309020205020404" pitchFamily="49" charset="0"/>
                <a:cs typeface="Courier New" panose="02070309020205020404" pitchFamily="49" charset="0"/>
              </a:rPr>
              <a:t>right</a:t>
            </a:r>
            <a:r>
              <a:rPr lang="en-US" dirty="0"/>
              <a:t> and </a:t>
            </a:r>
            <a:r>
              <a:rPr lang="en-US" sz="2900" dirty="0">
                <a:latin typeface="Courier New" panose="02070309020205020404" pitchFamily="49" charset="0"/>
                <a:cs typeface="Courier New" panose="02070309020205020404" pitchFamily="49" charset="0"/>
              </a:rPr>
              <a:t>p</a:t>
            </a:r>
            <a:r>
              <a:rPr lang="en-US" dirty="0"/>
              <a:t> that point to the left child, right child and parent, respectively; if a node is missing, then the field contains NIL</a:t>
            </a:r>
          </a:p>
          <a:p>
            <a:pPr>
              <a:lnSpc>
                <a:spcPct val="110000"/>
              </a:lnSpc>
            </a:pPr>
            <a:r>
              <a:rPr lang="en-US" dirty="0"/>
              <a:t>The root is the only node for which p is NIL</a:t>
            </a:r>
          </a:p>
          <a:p>
            <a:pPr>
              <a:lnSpc>
                <a:spcPct val="110000"/>
              </a:lnSpc>
            </a:pPr>
            <a:r>
              <a:rPr lang="en-US" dirty="0"/>
              <a:t>The keys satisfy the </a:t>
            </a:r>
            <a:r>
              <a:rPr lang="en-US" i="1" dirty="0"/>
              <a:t>binary-search-tree property</a:t>
            </a:r>
            <a:r>
              <a:rPr lang="en-US" dirty="0"/>
              <a:t>:</a:t>
            </a:r>
          </a:p>
          <a:p>
            <a:pPr marL="0" indent="0">
              <a:lnSpc>
                <a:spcPct val="110000"/>
              </a:lnSpc>
              <a:buNone/>
            </a:pPr>
            <a:r>
              <a:rPr lang="en-US" dirty="0"/>
              <a:t>Let </a:t>
            </a:r>
            <a:r>
              <a:rPr lang="en-US" dirty="0">
                <a:latin typeface="Courier New" panose="02070309020205020404" pitchFamily="49" charset="0"/>
                <a:cs typeface="Courier New" panose="02070309020205020404" pitchFamily="49" charset="0"/>
              </a:rPr>
              <a:t>x</a:t>
            </a:r>
            <a:r>
              <a:rPr lang="en-US" dirty="0"/>
              <a:t> be a node in the BST. If </a:t>
            </a:r>
            <a:r>
              <a:rPr lang="en-US" sz="2900" dirty="0">
                <a:latin typeface="Courier New" panose="02070309020205020404" pitchFamily="49" charset="0"/>
                <a:cs typeface="Courier New" panose="02070309020205020404" pitchFamily="49" charset="0"/>
              </a:rPr>
              <a:t>y</a:t>
            </a:r>
            <a:r>
              <a:rPr lang="en-US" dirty="0"/>
              <a:t> is a node in the left subtree of </a:t>
            </a:r>
            <a:r>
              <a:rPr lang="en-US" dirty="0">
                <a:latin typeface="Courier New" panose="02070309020205020404" pitchFamily="49" charset="0"/>
                <a:cs typeface="Courier New" panose="02070309020205020404" pitchFamily="49" charset="0"/>
              </a:rPr>
              <a:t>x</a:t>
            </a:r>
            <a:r>
              <a:rPr lang="en-US" dirty="0"/>
              <a:t> then </a:t>
            </a:r>
            <a:r>
              <a:rPr lang="en-US" sz="2900" dirty="0">
                <a:latin typeface="Courier New" panose="02070309020205020404" pitchFamily="49" charset="0"/>
                <a:cs typeface="Courier New" panose="02070309020205020404" pitchFamily="49" charset="0"/>
              </a:rPr>
              <a:t>key[y]</a:t>
            </a:r>
            <a:r>
              <a:rPr lang="en-US" dirty="0"/>
              <a:t> &lt; </a:t>
            </a:r>
            <a:r>
              <a:rPr lang="en-US" sz="2900" dirty="0">
                <a:latin typeface="Courier New" panose="02070309020205020404" pitchFamily="49" charset="0"/>
                <a:cs typeface="Courier New" panose="02070309020205020404" pitchFamily="49" charset="0"/>
              </a:rPr>
              <a:t>key[x]</a:t>
            </a:r>
            <a:r>
              <a:rPr lang="en-US" dirty="0"/>
              <a:t>. If </a:t>
            </a:r>
            <a:r>
              <a:rPr lang="en-US" sz="2900" dirty="0">
                <a:latin typeface="Courier New" panose="02070309020205020404" pitchFamily="49" charset="0"/>
                <a:cs typeface="Courier New" panose="02070309020205020404" pitchFamily="49" charset="0"/>
              </a:rPr>
              <a:t>y</a:t>
            </a:r>
            <a:r>
              <a:rPr lang="en-US" dirty="0"/>
              <a:t> is a node in the right subtree of </a:t>
            </a:r>
            <a:r>
              <a:rPr lang="en-US" dirty="0">
                <a:latin typeface="Courier New" panose="02070309020205020404" pitchFamily="49" charset="0"/>
                <a:cs typeface="Courier New" panose="02070309020205020404" pitchFamily="49" charset="0"/>
              </a:rPr>
              <a:t>x</a:t>
            </a:r>
            <a:r>
              <a:rPr lang="en-US" dirty="0"/>
              <a:t> then </a:t>
            </a:r>
            <a:r>
              <a:rPr lang="en-US" sz="2900" dirty="0">
                <a:latin typeface="Courier New" panose="02070309020205020404" pitchFamily="49" charset="0"/>
                <a:cs typeface="Courier New" panose="02070309020205020404" pitchFamily="49" charset="0"/>
              </a:rPr>
              <a:t>key[x]</a:t>
            </a:r>
            <a:r>
              <a:rPr lang="en-US" dirty="0"/>
              <a:t> &lt; </a:t>
            </a:r>
            <a:r>
              <a:rPr lang="en-US" sz="2900" dirty="0">
                <a:latin typeface="Courier New" panose="02070309020205020404" pitchFamily="49" charset="0"/>
                <a:cs typeface="Courier New" panose="02070309020205020404" pitchFamily="49" charset="0"/>
              </a:rPr>
              <a:t>key[y]</a:t>
            </a:r>
            <a:r>
              <a:rPr lang="en-US" dirty="0"/>
              <a:t>.</a:t>
            </a:r>
          </a:p>
          <a:p>
            <a:pPr>
              <a:lnSpc>
                <a:spcPct val="110000"/>
              </a:lnSpc>
            </a:pPr>
            <a:r>
              <a:rPr lang="en-US" dirty="0"/>
              <a:t>Query operations supported by binary search trees: </a:t>
            </a:r>
            <a:br>
              <a:rPr lang="en-US" dirty="0"/>
            </a:br>
            <a:r>
              <a:rPr lang="en-US" dirty="0"/>
              <a:t>Search(x, k), Minimum(x), Maximum(x), Successor(x), Predecessor(x) where </a:t>
            </a:r>
            <a:r>
              <a:rPr lang="en-US" sz="2900" dirty="0">
                <a:latin typeface="Courier New" panose="02070309020205020404" pitchFamily="49" charset="0"/>
                <a:cs typeface="Courier New" panose="02070309020205020404" pitchFamily="49" charset="0"/>
              </a:rPr>
              <a:t>x</a:t>
            </a:r>
            <a:r>
              <a:rPr lang="en-US" dirty="0"/>
              <a:t> is a node and </a:t>
            </a:r>
            <a:r>
              <a:rPr lang="en-US" sz="2900" dirty="0">
                <a:latin typeface="Courier New" panose="02070309020205020404" pitchFamily="49" charset="0"/>
                <a:cs typeface="Courier New" panose="02070309020205020404" pitchFamily="49" charset="0"/>
              </a:rPr>
              <a:t>k</a:t>
            </a:r>
            <a:r>
              <a:rPr lang="en-US" dirty="0"/>
              <a:t> is a key value</a:t>
            </a:r>
          </a:p>
          <a:p>
            <a:pPr>
              <a:lnSpc>
                <a:spcPct val="110000"/>
              </a:lnSpc>
            </a:pPr>
            <a:r>
              <a:rPr lang="en-US" dirty="0"/>
              <a:t>They run in </a:t>
            </a:r>
            <a:r>
              <a:rPr lang="en-US" sz="2900" dirty="0">
                <a:latin typeface="Courier New" panose="02070309020205020404" pitchFamily="49" charset="0"/>
                <a:cs typeface="Courier New" panose="02070309020205020404" pitchFamily="49" charset="0"/>
              </a:rPr>
              <a:t>O(h)</a:t>
            </a:r>
            <a:r>
              <a:rPr lang="en-US" dirty="0"/>
              <a:t> time where </a:t>
            </a:r>
            <a:r>
              <a:rPr lang="en-US" sz="2900" dirty="0">
                <a:latin typeface="Courier New" panose="02070309020205020404" pitchFamily="49" charset="0"/>
                <a:cs typeface="Courier New" panose="02070309020205020404" pitchFamily="49" charset="0"/>
              </a:rPr>
              <a:t>h</a:t>
            </a:r>
            <a:r>
              <a:rPr lang="en-US" dirty="0"/>
              <a:t> is the height of the tree</a:t>
            </a:r>
          </a:p>
          <a:p>
            <a:endParaRPr lang="en-US" dirty="0"/>
          </a:p>
        </p:txBody>
      </p:sp>
      <p:sp>
        <p:nvSpPr>
          <p:cNvPr id="4" name="Rectangle 3"/>
          <p:cNvSpPr/>
          <p:nvPr/>
        </p:nvSpPr>
        <p:spPr>
          <a:xfrm>
            <a:off x="228600" y="3581400"/>
            <a:ext cx="8763000" cy="12649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84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a:xfrm>
            <a:off x="228600" y="457201"/>
            <a:ext cx="8610600" cy="2247340"/>
          </a:xfrm>
        </p:spPr>
        <p:txBody>
          <a:bodyPr>
            <a:normAutofit fontScale="92500"/>
          </a:bodyPr>
          <a:lstStyle/>
          <a:p>
            <a:r>
              <a:rPr lang="en-US" altLang="en-US" dirty="0"/>
              <a:t>A weighted graph is a triple (V, E, W) where (V, E) is a graph (directed or undirected) and W is a function from E into R, the reals (integers or </a:t>
            </a:r>
            <a:r>
              <a:rPr lang="en-US" altLang="en-US" dirty="0" err="1"/>
              <a:t>rationals</a:t>
            </a:r>
            <a:r>
              <a:rPr lang="en-US" altLang="en-US" dirty="0"/>
              <a:t>). </a:t>
            </a:r>
            <a:br>
              <a:rPr lang="en-US" altLang="en-US" dirty="0"/>
            </a:br>
            <a:r>
              <a:rPr lang="en-US" altLang="en-US" dirty="0"/>
              <a:t>For an edge e, W(e) is called the </a:t>
            </a:r>
            <a:r>
              <a:rPr lang="en-US" altLang="en-US" i="1" dirty="0"/>
              <a:t>weight</a:t>
            </a:r>
            <a:r>
              <a:rPr lang="en-US" altLang="en-US" dirty="0"/>
              <a:t> of e.</a:t>
            </a:r>
          </a:p>
        </p:txBody>
      </p:sp>
      <p:grpSp>
        <p:nvGrpSpPr>
          <p:cNvPr id="50" name="Group 49"/>
          <p:cNvGrpSpPr/>
          <p:nvPr/>
        </p:nvGrpSpPr>
        <p:grpSpPr>
          <a:xfrm>
            <a:off x="1616435" y="2563509"/>
            <a:ext cx="6155965" cy="4050139"/>
            <a:chOff x="168154" y="2563509"/>
            <a:chExt cx="6155965" cy="4050139"/>
          </a:xfrm>
        </p:grpSpPr>
        <p:sp>
          <p:nvSpPr>
            <p:cNvPr id="2" name="Oval 1"/>
            <p:cNvSpPr/>
            <p:nvPr/>
          </p:nvSpPr>
          <p:spPr>
            <a:xfrm>
              <a:off x="228600" y="3284477"/>
              <a:ext cx="6096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SF</a:t>
              </a:r>
            </a:p>
          </p:txBody>
        </p:sp>
        <p:sp>
          <p:nvSpPr>
            <p:cNvPr id="5" name="Oval 4"/>
            <p:cNvSpPr/>
            <p:nvPr/>
          </p:nvSpPr>
          <p:spPr>
            <a:xfrm>
              <a:off x="3657600" y="2563509"/>
              <a:ext cx="6096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SAC</a:t>
              </a:r>
            </a:p>
          </p:txBody>
        </p:sp>
        <p:sp>
          <p:nvSpPr>
            <p:cNvPr id="6" name="Oval 5"/>
            <p:cNvSpPr/>
            <p:nvPr/>
          </p:nvSpPr>
          <p:spPr>
            <a:xfrm>
              <a:off x="5661660" y="3430826"/>
              <a:ext cx="6096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STK</a:t>
              </a:r>
            </a:p>
          </p:txBody>
        </p:sp>
        <p:sp>
          <p:nvSpPr>
            <p:cNvPr id="7" name="Oval 6"/>
            <p:cNvSpPr/>
            <p:nvPr/>
          </p:nvSpPr>
          <p:spPr>
            <a:xfrm>
              <a:off x="1959984" y="3628646"/>
              <a:ext cx="8382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OAK</a:t>
              </a:r>
            </a:p>
          </p:txBody>
        </p:sp>
        <p:sp>
          <p:nvSpPr>
            <p:cNvPr id="8" name="Oval 7"/>
            <p:cNvSpPr/>
            <p:nvPr/>
          </p:nvSpPr>
          <p:spPr>
            <a:xfrm>
              <a:off x="4235693" y="5033401"/>
              <a:ext cx="9906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FRES</a:t>
              </a:r>
            </a:p>
          </p:txBody>
        </p:sp>
        <p:sp>
          <p:nvSpPr>
            <p:cNvPr id="9" name="Oval 8"/>
            <p:cNvSpPr/>
            <p:nvPr/>
          </p:nvSpPr>
          <p:spPr>
            <a:xfrm>
              <a:off x="685800" y="5410200"/>
              <a:ext cx="6096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LA</a:t>
              </a:r>
            </a:p>
          </p:txBody>
        </p:sp>
        <p:sp>
          <p:nvSpPr>
            <p:cNvPr id="10" name="Oval 9"/>
            <p:cNvSpPr/>
            <p:nvPr/>
          </p:nvSpPr>
          <p:spPr>
            <a:xfrm>
              <a:off x="2975610" y="6172200"/>
              <a:ext cx="609600"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SD</a:t>
              </a:r>
            </a:p>
          </p:txBody>
        </p:sp>
        <p:cxnSp>
          <p:nvCxnSpPr>
            <p:cNvPr id="4" name="Straight Connector 3"/>
            <p:cNvCxnSpPr>
              <a:stCxn id="2" idx="7"/>
              <a:endCxn id="5" idx="2"/>
            </p:cNvCxnSpPr>
            <p:nvPr/>
          </p:nvCxnSpPr>
          <p:spPr>
            <a:xfrm flipV="1">
              <a:off x="748926" y="2784233"/>
              <a:ext cx="2908674" cy="5648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 idx="6"/>
              <a:endCxn id="6" idx="2"/>
            </p:cNvCxnSpPr>
            <p:nvPr/>
          </p:nvCxnSpPr>
          <p:spPr>
            <a:xfrm>
              <a:off x="838200" y="3505201"/>
              <a:ext cx="4823460" cy="1463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5"/>
              <a:endCxn id="8" idx="2"/>
            </p:cNvCxnSpPr>
            <p:nvPr/>
          </p:nvCxnSpPr>
          <p:spPr>
            <a:xfrm>
              <a:off x="748926" y="3661276"/>
              <a:ext cx="3486767" cy="15928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3"/>
              <a:endCxn id="9" idx="1"/>
            </p:cNvCxnSpPr>
            <p:nvPr/>
          </p:nvCxnSpPr>
          <p:spPr>
            <a:xfrm>
              <a:off x="317874" y="3661276"/>
              <a:ext cx="457200" cy="1813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 idx="4"/>
              <a:endCxn id="10" idx="1"/>
            </p:cNvCxnSpPr>
            <p:nvPr/>
          </p:nvCxnSpPr>
          <p:spPr>
            <a:xfrm>
              <a:off x="533400" y="3725925"/>
              <a:ext cx="2531484" cy="25109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0"/>
              <a:endCxn id="7" idx="2"/>
            </p:cNvCxnSpPr>
            <p:nvPr/>
          </p:nvCxnSpPr>
          <p:spPr>
            <a:xfrm flipV="1">
              <a:off x="990600" y="3849370"/>
              <a:ext cx="969384" cy="1560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a:endCxn id="7" idx="5"/>
            </p:cNvCxnSpPr>
            <p:nvPr/>
          </p:nvCxnSpPr>
          <p:spPr>
            <a:xfrm flipH="1" flipV="1">
              <a:off x="2675432" y="4005445"/>
              <a:ext cx="604978" cy="2166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6"/>
              <a:endCxn id="5" idx="4"/>
            </p:cNvCxnSpPr>
            <p:nvPr/>
          </p:nvCxnSpPr>
          <p:spPr>
            <a:xfrm flipV="1">
              <a:off x="1295400" y="3004957"/>
              <a:ext cx="2667000" cy="26259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7"/>
              <a:endCxn id="6" idx="4"/>
            </p:cNvCxnSpPr>
            <p:nvPr/>
          </p:nvCxnSpPr>
          <p:spPr>
            <a:xfrm flipV="1">
              <a:off x="5081223" y="3872274"/>
              <a:ext cx="885237" cy="12257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5"/>
              <a:endCxn id="8" idx="3"/>
            </p:cNvCxnSpPr>
            <p:nvPr/>
          </p:nvCxnSpPr>
          <p:spPr>
            <a:xfrm flipV="1">
              <a:off x="1206126" y="5410200"/>
              <a:ext cx="3174637" cy="376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7"/>
            </p:cNvCxnSpPr>
            <p:nvPr/>
          </p:nvCxnSpPr>
          <p:spPr>
            <a:xfrm flipV="1">
              <a:off x="3495936" y="5474849"/>
              <a:ext cx="1351701" cy="76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4"/>
              <a:endCxn id="10" idx="2"/>
            </p:cNvCxnSpPr>
            <p:nvPr/>
          </p:nvCxnSpPr>
          <p:spPr>
            <a:xfrm>
              <a:off x="990600" y="5851648"/>
              <a:ext cx="1985010" cy="5412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408169" y="2795128"/>
              <a:ext cx="685800" cy="369332"/>
            </a:xfrm>
            <a:prstGeom prst="rect">
              <a:avLst/>
            </a:prstGeom>
            <a:noFill/>
          </p:spPr>
          <p:txBody>
            <a:bodyPr wrap="square" rtlCol="0">
              <a:spAutoFit/>
            </a:bodyPr>
            <a:lstStyle/>
            <a:p>
              <a:r>
                <a:rPr lang="en-US" dirty="0"/>
                <a:t>48</a:t>
              </a:r>
            </a:p>
          </p:txBody>
        </p:sp>
        <p:sp>
          <p:nvSpPr>
            <p:cNvPr id="52" name="TextBox 51"/>
            <p:cNvSpPr txBox="1"/>
            <p:nvPr/>
          </p:nvSpPr>
          <p:spPr>
            <a:xfrm>
              <a:off x="1517463" y="3210173"/>
              <a:ext cx="685800" cy="369332"/>
            </a:xfrm>
            <a:prstGeom prst="rect">
              <a:avLst/>
            </a:prstGeom>
            <a:noFill/>
          </p:spPr>
          <p:txBody>
            <a:bodyPr wrap="square" rtlCol="0">
              <a:spAutoFit/>
            </a:bodyPr>
            <a:lstStyle/>
            <a:p>
              <a:r>
                <a:rPr lang="en-US" dirty="0"/>
                <a:t>48</a:t>
              </a:r>
            </a:p>
          </p:txBody>
        </p:sp>
        <p:sp>
          <p:nvSpPr>
            <p:cNvPr id="53" name="TextBox 52"/>
            <p:cNvSpPr txBox="1"/>
            <p:nvPr/>
          </p:nvSpPr>
          <p:spPr>
            <a:xfrm>
              <a:off x="5638319" y="4281801"/>
              <a:ext cx="685800" cy="369332"/>
            </a:xfrm>
            <a:prstGeom prst="rect">
              <a:avLst/>
            </a:prstGeom>
            <a:noFill/>
          </p:spPr>
          <p:txBody>
            <a:bodyPr wrap="square" rtlCol="0">
              <a:spAutoFit/>
            </a:bodyPr>
            <a:lstStyle/>
            <a:p>
              <a:r>
                <a:rPr lang="en-US" dirty="0"/>
                <a:t>48</a:t>
              </a:r>
            </a:p>
          </p:txBody>
        </p:sp>
        <p:sp>
          <p:nvSpPr>
            <p:cNvPr id="54" name="TextBox 53"/>
            <p:cNvSpPr txBox="1"/>
            <p:nvPr/>
          </p:nvSpPr>
          <p:spPr>
            <a:xfrm>
              <a:off x="3179184" y="4441517"/>
              <a:ext cx="685800" cy="369332"/>
            </a:xfrm>
            <a:prstGeom prst="rect">
              <a:avLst/>
            </a:prstGeom>
            <a:noFill/>
          </p:spPr>
          <p:txBody>
            <a:bodyPr wrap="square" rtlCol="0">
              <a:spAutoFit/>
            </a:bodyPr>
            <a:lstStyle/>
            <a:p>
              <a:r>
                <a:rPr lang="en-US" dirty="0"/>
                <a:t>60</a:t>
              </a:r>
            </a:p>
          </p:txBody>
        </p:sp>
        <p:sp>
          <p:nvSpPr>
            <p:cNvPr id="55" name="TextBox 54"/>
            <p:cNvSpPr txBox="1"/>
            <p:nvPr/>
          </p:nvSpPr>
          <p:spPr>
            <a:xfrm>
              <a:off x="830132" y="3849370"/>
              <a:ext cx="685800" cy="369332"/>
            </a:xfrm>
            <a:prstGeom prst="rect">
              <a:avLst/>
            </a:prstGeom>
            <a:noFill/>
          </p:spPr>
          <p:txBody>
            <a:bodyPr wrap="square" rtlCol="0">
              <a:spAutoFit/>
            </a:bodyPr>
            <a:lstStyle/>
            <a:p>
              <a:r>
                <a:rPr lang="en-US" dirty="0"/>
                <a:t>128</a:t>
              </a:r>
            </a:p>
          </p:txBody>
        </p:sp>
        <p:sp>
          <p:nvSpPr>
            <p:cNvPr id="56" name="TextBox 55"/>
            <p:cNvSpPr txBox="1"/>
            <p:nvPr/>
          </p:nvSpPr>
          <p:spPr>
            <a:xfrm>
              <a:off x="782899" y="4752599"/>
              <a:ext cx="685800" cy="369332"/>
            </a:xfrm>
            <a:prstGeom prst="rect">
              <a:avLst/>
            </a:prstGeom>
            <a:noFill/>
          </p:spPr>
          <p:txBody>
            <a:bodyPr wrap="square" rtlCol="0">
              <a:spAutoFit/>
            </a:bodyPr>
            <a:lstStyle/>
            <a:p>
              <a:r>
                <a:rPr lang="en-US" dirty="0"/>
                <a:t>100</a:t>
              </a:r>
            </a:p>
          </p:txBody>
        </p:sp>
        <p:sp>
          <p:nvSpPr>
            <p:cNvPr id="57" name="TextBox 56"/>
            <p:cNvSpPr txBox="1"/>
            <p:nvPr/>
          </p:nvSpPr>
          <p:spPr>
            <a:xfrm>
              <a:off x="168154" y="4676754"/>
              <a:ext cx="685800" cy="369332"/>
            </a:xfrm>
            <a:prstGeom prst="rect">
              <a:avLst/>
            </a:prstGeom>
            <a:noFill/>
          </p:spPr>
          <p:txBody>
            <a:bodyPr wrap="square" rtlCol="0">
              <a:spAutoFit/>
            </a:bodyPr>
            <a:lstStyle/>
            <a:p>
              <a:r>
                <a:rPr lang="en-US" dirty="0"/>
                <a:t>100</a:t>
              </a:r>
            </a:p>
          </p:txBody>
        </p:sp>
        <p:sp>
          <p:nvSpPr>
            <p:cNvPr id="58" name="TextBox 57"/>
            <p:cNvSpPr txBox="1"/>
            <p:nvPr/>
          </p:nvSpPr>
          <p:spPr>
            <a:xfrm>
              <a:off x="3846569" y="5931340"/>
              <a:ext cx="685800" cy="369332"/>
            </a:xfrm>
            <a:prstGeom prst="rect">
              <a:avLst/>
            </a:prstGeom>
            <a:noFill/>
          </p:spPr>
          <p:txBody>
            <a:bodyPr wrap="square" rtlCol="0">
              <a:spAutoFit/>
            </a:bodyPr>
            <a:lstStyle/>
            <a:p>
              <a:r>
                <a:rPr lang="en-US" dirty="0"/>
                <a:t>120</a:t>
              </a:r>
            </a:p>
          </p:txBody>
        </p:sp>
        <p:sp>
          <p:nvSpPr>
            <p:cNvPr id="59" name="TextBox 58"/>
            <p:cNvSpPr txBox="1"/>
            <p:nvPr/>
          </p:nvSpPr>
          <p:spPr>
            <a:xfrm>
              <a:off x="3314756" y="5199465"/>
              <a:ext cx="685800" cy="369332"/>
            </a:xfrm>
            <a:prstGeom prst="rect">
              <a:avLst/>
            </a:prstGeom>
            <a:noFill/>
          </p:spPr>
          <p:txBody>
            <a:bodyPr wrap="square" rtlCol="0">
              <a:spAutoFit/>
            </a:bodyPr>
            <a:lstStyle/>
            <a:p>
              <a:r>
                <a:rPr lang="en-US" dirty="0"/>
                <a:t>80</a:t>
              </a:r>
            </a:p>
          </p:txBody>
        </p:sp>
        <p:sp>
          <p:nvSpPr>
            <p:cNvPr id="60" name="TextBox 59"/>
            <p:cNvSpPr txBox="1"/>
            <p:nvPr/>
          </p:nvSpPr>
          <p:spPr>
            <a:xfrm>
              <a:off x="2098283" y="4626183"/>
              <a:ext cx="685800" cy="369332"/>
            </a:xfrm>
            <a:prstGeom prst="rect">
              <a:avLst/>
            </a:prstGeom>
            <a:noFill/>
          </p:spPr>
          <p:txBody>
            <a:bodyPr wrap="square" rtlCol="0">
              <a:spAutoFit/>
            </a:bodyPr>
            <a:lstStyle/>
            <a:p>
              <a:r>
                <a:rPr lang="en-US" dirty="0"/>
                <a:t>100</a:t>
              </a:r>
            </a:p>
          </p:txBody>
        </p:sp>
      </p:grpSp>
      <p:sp>
        <p:nvSpPr>
          <p:cNvPr id="33" name="TextBox 32"/>
          <p:cNvSpPr txBox="1"/>
          <p:nvPr/>
        </p:nvSpPr>
        <p:spPr>
          <a:xfrm>
            <a:off x="4179538" y="4207639"/>
            <a:ext cx="685800" cy="369332"/>
          </a:xfrm>
          <a:prstGeom prst="rect">
            <a:avLst/>
          </a:prstGeom>
          <a:noFill/>
        </p:spPr>
        <p:txBody>
          <a:bodyPr wrap="square" rtlCol="0">
            <a:spAutoFit/>
          </a:bodyPr>
          <a:lstStyle/>
          <a:p>
            <a:r>
              <a:rPr lang="en-US" dirty="0"/>
              <a:t>120</a:t>
            </a:r>
          </a:p>
        </p:txBody>
      </p:sp>
      <p:sp>
        <p:nvSpPr>
          <p:cNvPr id="34" name="TextBox 33"/>
          <p:cNvSpPr txBox="1"/>
          <p:nvPr/>
        </p:nvSpPr>
        <p:spPr>
          <a:xfrm>
            <a:off x="3288992" y="5829697"/>
            <a:ext cx="685800" cy="369332"/>
          </a:xfrm>
          <a:prstGeom prst="rect">
            <a:avLst/>
          </a:prstGeom>
          <a:noFill/>
        </p:spPr>
        <p:txBody>
          <a:bodyPr wrap="square" rtlCol="0">
            <a:spAutoFit/>
          </a:bodyPr>
          <a:lstStyle/>
          <a:p>
            <a:r>
              <a:rPr lang="en-US" dirty="0"/>
              <a:t>48</a:t>
            </a:r>
          </a:p>
        </p:txBody>
      </p:sp>
    </p:spTree>
    <p:extLst>
      <p:ext uri="{BB962C8B-B14F-4D97-AF65-F5344CB8AC3E}">
        <p14:creationId xmlns:p14="http://schemas.microsoft.com/office/powerpoint/2010/main" val="4085531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AFE102-A273-8544-BB2F-FAAE6DB0274C}" type="slidenum">
              <a:rPr lang="en-US" smtClean="0"/>
              <a:pPr/>
              <a:t>50</a:t>
            </a:fld>
            <a:endParaRPr lang="en-US" dirty="0"/>
          </a:p>
        </p:txBody>
      </p:sp>
      <p:sp>
        <p:nvSpPr>
          <p:cNvPr id="5" name="Title 4"/>
          <p:cNvSpPr>
            <a:spLocks noGrp="1"/>
          </p:cNvSpPr>
          <p:nvPr>
            <p:ph type="title" idx="4294967295"/>
          </p:nvPr>
        </p:nvSpPr>
        <p:spPr>
          <a:xfrm>
            <a:off x="2554200" y="273053"/>
            <a:ext cx="6297967" cy="708025"/>
          </a:xfrm>
        </p:spPr>
        <p:txBody>
          <a:bodyPr>
            <a:normAutofit/>
          </a:bodyPr>
          <a:lstStyle/>
          <a:p>
            <a:r>
              <a:rPr lang="en-US" sz="4000" dirty="0"/>
              <a:t>Binary Search Trees (BST)</a:t>
            </a:r>
          </a:p>
        </p:txBody>
      </p:sp>
      <p:sp>
        <p:nvSpPr>
          <p:cNvPr id="6" name="Rectangle 3" descr="Rectangle: Click to edit Master text styles&#10;Second level&#10;Third level&#10;Fourth level&#10;Fifth level"/>
          <p:cNvSpPr txBox="1">
            <a:spLocks noChangeArrowheads="1"/>
          </p:cNvSpPr>
          <p:nvPr/>
        </p:nvSpPr>
        <p:spPr>
          <a:xfrm>
            <a:off x="366892" y="1986842"/>
            <a:ext cx="3810000" cy="4922636"/>
          </a:xfrm>
          <a:prstGeom prst="rect">
            <a:avLst/>
          </a:prstGeom>
        </p:spPr>
        <p:txBody>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lnSpc>
                <a:spcPct val="90000"/>
              </a:lnSpc>
              <a:buFont typeface="Wingdings" charset="2"/>
              <a:buChar char="q"/>
            </a:pPr>
            <a:r>
              <a:rPr lang="en-US" sz="2200" dirty="0"/>
              <a:t>A binary search tree is a binary tree storing keys (or key-value entries) at its internal nodes and satisfying the following property:</a:t>
            </a:r>
          </a:p>
          <a:p>
            <a:pPr lvl="1">
              <a:lnSpc>
                <a:spcPct val="90000"/>
              </a:lnSpc>
              <a:buClrTx/>
              <a:buFont typeface="Wingdings" charset="2"/>
              <a:buChar char="§"/>
            </a:pPr>
            <a:r>
              <a:rPr lang="en-US" sz="2000" dirty="0"/>
              <a:t>Let </a:t>
            </a:r>
            <a:r>
              <a:rPr lang="en-US" sz="2000" b="1" i="1" dirty="0"/>
              <a:t>u</a:t>
            </a:r>
            <a:r>
              <a:rPr lang="en-US" sz="2000" dirty="0"/>
              <a:t>, </a:t>
            </a:r>
            <a:r>
              <a:rPr lang="en-US" sz="2000" b="1" i="1" dirty="0"/>
              <a:t>v</a:t>
            </a:r>
            <a:r>
              <a:rPr lang="en-US" sz="2000" dirty="0"/>
              <a:t>, and </a:t>
            </a:r>
            <a:r>
              <a:rPr lang="en-US" sz="2000" b="1" i="1" dirty="0"/>
              <a:t>w</a:t>
            </a:r>
            <a:r>
              <a:rPr lang="en-US" sz="2000" dirty="0"/>
              <a:t> be three nodes such that </a:t>
            </a:r>
            <a:r>
              <a:rPr lang="en-US" sz="2000" b="1" i="1" dirty="0"/>
              <a:t>u</a:t>
            </a:r>
            <a:r>
              <a:rPr lang="en-US" sz="2000" dirty="0"/>
              <a:t> is in the left </a:t>
            </a:r>
            <a:r>
              <a:rPr lang="en-US" sz="2000" dirty="0" err="1"/>
              <a:t>subtree</a:t>
            </a:r>
            <a:r>
              <a:rPr lang="en-US" sz="2000" dirty="0"/>
              <a:t> of </a:t>
            </a:r>
            <a:r>
              <a:rPr lang="en-US" sz="2000" b="1" i="1" dirty="0"/>
              <a:t>v</a:t>
            </a:r>
            <a:r>
              <a:rPr lang="en-US" sz="2000" dirty="0"/>
              <a:t> and </a:t>
            </a:r>
            <a:r>
              <a:rPr lang="en-US" sz="2000" b="1" i="1" dirty="0"/>
              <a:t>w</a:t>
            </a:r>
            <a:r>
              <a:rPr lang="en-US" sz="2000" dirty="0"/>
              <a:t> is in the right </a:t>
            </a:r>
            <a:r>
              <a:rPr lang="en-US" sz="2000" dirty="0" err="1"/>
              <a:t>subtree</a:t>
            </a:r>
            <a:r>
              <a:rPr lang="en-US" sz="2000" dirty="0"/>
              <a:t> of </a:t>
            </a:r>
            <a:r>
              <a:rPr lang="en-US" sz="2000" b="1" i="1" dirty="0"/>
              <a:t>v</a:t>
            </a:r>
            <a:r>
              <a:rPr lang="en-US" sz="2000" dirty="0"/>
              <a:t>. We have </a:t>
            </a:r>
            <a:br>
              <a:rPr lang="en-US" sz="2000" dirty="0"/>
            </a:br>
            <a:r>
              <a:rPr lang="en-US" sz="2000" b="1" i="1" dirty="0"/>
              <a:t>key</a:t>
            </a:r>
            <a:r>
              <a:rPr lang="en-US" sz="2000" dirty="0"/>
              <a:t>(</a:t>
            </a:r>
            <a:r>
              <a:rPr lang="en-US" sz="2000" b="1" i="1" dirty="0"/>
              <a:t>u</a:t>
            </a:r>
            <a:r>
              <a:rPr lang="en-US" sz="2000" dirty="0"/>
              <a:t>) </a:t>
            </a:r>
            <a:r>
              <a:rPr lang="en-US" sz="2000" dirty="0">
                <a:sym typeface="Symbol" charset="0"/>
              </a:rPr>
              <a:t></a:t>
            </a:r>
            <a:r>
              <a:rPr lang="en-US" sz="2000" dirty="0"/>
              <a:t> </a:t>
            </a:r>
            <a:r>
              <a:rPr lang="en-US" sz="2000" b="1" i="1" dirty="0"/>
              <a:t>key</a:t>
            </a:r>
            <a:r>
              <a:rPr lang="en-US" sz="2000" dirty="0"/>
              <a:t>(</a:t>
            </a:r>
            <a:r>
              <a:rPr lang="en-US" sz="2000" b="1" i="1" dirty="0"/>
              <a:t>v</a:t>
            </a:r>
            <a:r>
              <a:rPr lang="en-US" sz="2000" dirty="0"/>
              <a:t>) </a:t>
            </a:r>
            <a:r>
              <a:rPr lang="en-US" sz="2000" dirty="0">
                <a:sym typeface="Symbol" charset="0"/>
              </a:rPr>
              <a:t></a:t>
            </a:r>
            <a:r>
              <a:rPr lang="en-US" sz="2000" dirty="0"/>
              <a:t> </a:t>
            </a:r>
            <a:r>
              <a:rPr lang="en-US" sz="2000" b="1" i="1" dirty="0"/>
              <a:t>key</a:t>
            </a:r>
            <a:r>
              <a:rPr lang="en-US" sz="2000" dirty="0"/>
              <a:t>(</a:t>
            </a:r>
            <a:r>
              <a:rPr lang="en-US" sz="2000" b="1" i="1" dirty="0"/>
              <a:t>w</a:t>
            </a:r>
            <a:r>
              <a:rPr lang="en-US" sz="2000" dirty="0"/>
              <a:t>)</a:t>
            </a:r>
          </a:p>
        </p:txBody>
      </p:sp>
      <p:sp>
        <p:nvSpPr>
          <p:cNvPr id="7" name="Rectangle 4" descr="Rectangle: Click to edit Master text styles&#10;Second level&#10;Third level&#10;Fourth level&#10;Fifth level"/>
          <p:cNvSpPr txBox="1">
            <a:spLocks noChangeArrowheads="1"/>
          </p:cNvSpPr>
          <p:nvPr/>
        </p:nvSpPr>
        <p:spPr>
          <a:xfrm>
            <a:off x="4828822" y="1306693"/>
            <a:ext cx="3810000" cy="1600200"/>
          </a:xfrm>
          <a:prstGeom prst="rect">
            <a:avLst/>
          </a:prstGeom>
        </p:spPr>
        <p:txBody>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Font typeface="Wingdings" charset="2"/>
              <a:buChar char="q"/>
            </a:pPr>
            <a:r>
              <a:rPr lang="en-US" dirty="0"/>
              <a:t>An </a:t>
            </a:r>
            <a:r>
              <a:rPr lang="en-US" dirty="0" err="1"/>
              <a:t>inorder</a:t>
            </a:r>
            <a:r>
              <a:rPr lang="en-US" dirty="0"/>
              <a:t> traversal of a binary search trees visits the keys in increasing order</a:t>
            </a:r>
          </a:p>
        </p:txBody>
      </p:sp>
      <p:grpSp>
        <p:nvGrpSpPr>
          <p:cNvPr id="2" name="Group 1"/>
          <p:cNvGrpSpPr/>
          <p:nvPr/>
        </p:nvGrpSpPr>
        <p:grpSpPr>
          <a:xfrm>
            <a:off x="4846639" y="3375380"/>
            <a:ext cx="3270250" cy="1327150"/>
            <a:chOff x="4846639" y="3375380"/>
            <a:chExt cx="3270250" cy="1327150"/>
          </a:xfrm>
        </p:grpSpPr>
        <p:sp>
          <p:nvSpPr>
            <p:cNvPr id="9" name="Oval 6"/>
            <p:cNvSpPr>
              <a:spLocks noChangeArrowheads="1"/>
            </p:cNvSpPr>
            <p:nvPr/>
          </p:nvSpPr>
          <p:spPr bwMode="auto">
            <a:xfrm>
              <a:off x="6386514" y="3375380"/>
              <a:ext cx="320675" cy="319088"/>
            </a:xfrm>
            <a:prstGeom prst="ellipse">
              <a:avLst/>
            </a:prstGeom>
            <a:solidFill>
              <a:schemeClr val="tx2">
                <a:lumMod val="40000"/>
                <a:lumOff val="60000"/>
              </a:schemeClr>
            </a:solidFill>
            <a:ln w="19050">
              <a:solidFill>
                <a:schemeClr val="tx1"/>
              </a:solidFill>
              <a:round/>
              <a:headEnd/>
              <a:tailEnd/>
            </a:ln>
          </p:spPr>
          <p:txBody>
            <a:bodyPr wrap="none" lIns="0" tIns="0" rIns="0" anchor="ctr" anchorCtr="1"/>
            <a:lstStyle/>
            <a:p>
              <a:r>
                <a:rPr lang="en-US" sz="1800">
                  <a:sym typeface="Symbol" charset="0"/>
                </a:rPr>
                <a:t>6</a:t>
              </a:r>
            </a:p>
          </p:txBody>
        </p:sp>
        <p:sp>
          <p:nvSpPr>
            <p:cNvPr id="10" name="Oval 7"/>
            <p:cNvSpPr>
              <a:spLocks noChangeArrowheads="1"/>
            </p:cNvSpPr>
            <p:nvPr/>
          </p:nvSpPr>
          <p:spPr bwMode="auto">
            <a:xfrm>
              <a:off x="7797801" y="3886555"/>
              <a:ext cx="319088" cy="320675"/>
            </a:xfrm>
            <a:prstGeom prst="ellipse">
              <a:avLst/>
            </a:prstGeom>
            <a:solidFill>
              <a:schemeClr val="tx2">
                <a:lumMod val="40000"/>
                <a:lumOff val="60000"/>
              </a:schemeClr>
            </a:solidFill>
            <a:ln w="19050">
              <a:solidFill>
                <a:schemeClr val="tx1"/>
              </a:solidFill>
              <a:round/>
              <a:headEnd/>
              <a:tailEnd/>
            </a:ln>
          </p:spPr>
          <p:txBody>
            <a:bodyPr wrap="none" lIns="0" tIns="0" rIns="0" anchor="ctr" anchorCtr="1"/>
            <a:lstStyle/>
            <a:p>
              <a:r>
                <a:rPr lang="en-US" sz="1800">
                  <a:sym typeface="Symbol" charset="0"/>
                </a:rPr>
                <a:t>9</a:t>
              </a:r>
            </a:p>
          </p:txBody>
        </p:sp>
        <p:sp>
          <p:nvSpPr>
            <p:cNvPr id="11" name="Oval 8"/>
            <p:cNvSpPr>
              <a:spLocks noChangeArrowheads="1"/>
            </p:cNvSpPr>
            <p:nvPr/>
          </p:nvSpPr>
          <p:spPr bwMode="auto">
            <a:xfrm>
              <a:off x="5434014" y="3886555"/>
              <a:ext cx="319088" cy="320675"/>
            </a:xfrm>
            <a:prstGeom prst="ellipse">
              <a:avLst/>
            </a:prstGeom>
            <a:solidFill>
              <a:schemeClr val="tx2">
                <a:lumMod val="40000"/>
                <a:lumOff val="60000"/>
              </a:schemeClr>
            </a:solidFill>
            <a:ln w="19050">
              <a:solidFill>
                <a:schemeClr val="tx1"/>
              </a:solidFill>
              <a:round/>
              <a:headEnd/>
              <a:tailEnd/>
            </a:ln>
          </p:spPr>
          <p:txBody>
            <a:bodyPr wrap="none" lIns="0" tIns="0" rIns="0" anchor="ctr" anchorCtr="1"/>
            <a:lstStyle/>
            <a:p>
              <a:r>
                <a:rPr lang="en-US" sz="1800" dirty="0">
                  <a:sym typeface="Symbol" charset="0"/>
                </a:rPr>
                <a:t>2</a:t>
              </a:r>
            </a:p>
          </p:txBody>
        </p:sp>
        <p:sp>
          <p:nvSpPr>
            <p:cNvPr id="12" name="Oval 9"/>
            <p:cNvSpPr>
              <a:spLocks noChangeArrowheads="1"/>
            </p:cNvSpPr>
            <p:nvPr/>
          </p:nvSpPr>
          <p:spPr bwMode="auto">
            <a:xfrm>
              <a:off x="6021389" y="4381855"/>
              <a:ext cx="320675" cy="320675"/>
            </a:xfrm>
            <a:prstGeom prst="ellipse">
              <a:avLst/>
            </a:prstGeom>
            <a:solidFill>
              <a:schemeClr val="tx2">
                <a:lumMod val="40000"/>
                <a:lumOff val="60000"/>
              </a:schemeClr>
            </a:solidFill>
            <a:ln w="19050">
              <a:solidFill>
                <a:schemeClr val="tx1"/>
              </a:solidFill>
              <a:round/>
              <a:headEnd/>
              <a:tailEnd/>
            </a:ln>
          </p:spPr>
          <p:txBody>
            <a:bodyPr wrap="none" lIns="0" tIns="0" rIns="0" anchor="ctr" anchorCtr="1"/>
            <a:lstStyle/>
            <a:p>
              <a:r>
                <a:rPr lang="en-US" sz="1800">
                  <a:sym typeface="Symbol" charset="0"/>
                </a:rPr>
                <a:t>4</a:t>
              </a:r>
            </a:p>
          </p:txBody>
        </p:sp>
        <p:cxnSp>
          <p:nvCxnSpPr>
            <p:cNvPr id="16" name="AutoShape 13"/>
            <p:cNvCxnSpPr>
              <a:cxnSpLocks noChangeShapeType="1"/>
              <a:stCxn id="9" idx="3"/>
              <a:endCxn id="11" idx="7"/>
            </p:cNvCxnSpPr>
            <p:nvPr/>
          </p:nvCxnSpPr>
          <p:spPr bwMode="auto">
            <a:xfrm flipH="1">
              <a:off x="5707064" y="3656368"/>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 name="AutoShape 14"/>
            <p:cNvCxnSpPr>
              <a:cxnSpLocks noChangeShapeType="1"/>
              <a:stCxn id="10" idx="1"/>
              <a:endCxn id="9" idx="5"/>
            </p:cNvCxnSpPr>
            <p:nvPr/>
          </p:nvCxnSpPr>
          <p:spPr bwMode="auto">
            <a:xfrm flipH="1" flipV="1">
              <a:off x="6659564" y="3657955"/>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 name="AutoShape 16"/>
            <p:cNvCxnSpPr>
              <a:cxnSpLocks noChangeShapeType="1"/>
              <a:stCxn id="29" idx="7"/>
              <a:endCxn id="10" idx="3"/>
            </p:cNvCxnSpPr>
            <p:nvPr/>
          </p:nvCxnSpPr>
          <p:spPr bwMode="auto">
            <a:xfrm flipV="1">
              <a:off x="7577139" y="416913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 name="AutoShape 19"/>
            <p:cNvCxnSpPr>
              <a:cxnSpLocks noChangeShapeType="1"/>
              <a:stCxn id="24" idx="7"/>
              <a:endCxn id="11" idx="3"/>
            </p:cNvCxnSpPr>
            <p:nvPr/>
          </p:nvCxnSpPr>
          <p:spPr bwMode="auto">
            <a:xfrm flipV="1">
              <a:off x="5119689" y="4169130"/>
              <a:ext cx="360363"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 name="AutoShape 20"/>
            <p:cNvCxnSpPr>
              <a:cxnSpLocks noChangeShapeType="1"/>
              <a:stCxn id="12" idx="1"/>
              <a:endCxn id="11" idx="5"/>
            </p:cNvCxnSpPr>
            <p:nvPr/>
          </p:nvCxnSpPr>
          <p:spPr bwMode="auto">
            <a:xfrm flipH="1" flipV="1">
              <a:off x="5707064" y="416913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4" name="Oval 21"/>
            <p:cNvSpPr>
              <a:spLocks noChangeArrowheads="1"/>
            </p:cNvSpPr>
            <p:nvPr/>
          </p:nvSpPr>
          <p:spPr bwMode="auto">
            <a:xfrm>
              <a:off x="4846639" y="4381855"/>
              <a:ext cx="319088" cy="320675"/>
            </a:xfrm>
            <a:prstGeom prst="ellipse">
              <a:avLst/>
            </a:prstGeom>
            <a:solidFill>
              <a:schemeClr val="tx2">
                <a:lumMod val="40000"/>
                <a:lumOff val="60000"/>
              </a:schemeClr>
            </a:solidFill>
            <a:ln w="19050">
              <a:solidFill>
                <a:schemeClr val="tx1"/>
              </a:solidFill>
              <a:round/>
              <a:headEnd/>
              <a:tailEnd/>
            </a:ln>
          </p:spPr>
          <p:txBody>
            <a:bodyPr wrap="none" lIns="0" tIns="0" rIns="0" anchor="ctr" anchorCtr="1"/>
            <a:lstStyle/>
            <a:p>
              <a:r>
                <a:rPr lang="en-US" sz="1800">
                  <a:sym typeface="Symbol" charset="0"/>
                </a:rPr>
                <a:t>1</a:t>
              </a:r>
            </a:p>
          </p:txBody>
        </p:sp>
        <p:sp>
          <p:nvSpPr>
            <p:cNvPr id="29" name="Oval 26"/>
            <p:cNvSpPr>
              <a:spLocks noChangeArrowheads="1"/>
            </p:cNvSpPr>
            <p:nvPr/>
          </p:nvSpPr>
          <p:spPr bwMode="auto">
            <a:xfrm>
              <a:off x="7304089" y="4381855"/>
              <a:ext cx="320675" cy="320675"/>
            </a:xfrm>
            <a:prstGeom prst="ellipse">
              <a:avLst/>
            </a:prstGeom>
            <a:solidFill>
              <a:schemeClr val="tx2">
                <a:lumMod val="40000"/>
                <a:lumOff val="60000"/>
              </a:schemeClr>
            </a:solidFill>
            <a:ln w="19050">
              <a:solidFill>
                <a:schemeClr val="tx1"/>
              </a:solidFill>
              <a:round/>
              <a:headEnd/>
              <a:tailEnd/>
            </a:ln>
          </p:spPr>
          <p:txBody>
            <a:bodyPr wrap="none" lIns="0" tIns="0" rIns="0" anchor="ctr" anchorCtr="1"/>
            <a:lstStyle/>
            <a:p>
              <a:r>
                <a:rPr lang="en-US" sz="1800">
                  <a:sym typeface="Symbol" charset="0"/>
                </a:rPr>
                <a:t>8</a:t>
              </a:r>
            </a:p>
          </p:txBody>
        </p:sp>
      </p:grpSp>
      <p:grpSp>
        <p:nvGrpSpPr>
          <p:cNvPr id="47" name="Group 46"/>
          <p:cNvGrpSpPr/>
          <p:nvPr/>
        </p:nvGrpSpPr>
        <p:grpSpPr>
          <a:xfrm>
            <a:off x="1033108" y="514707"/>
            <a:ext cx="1993900" cy="1301751"/>
            <a:chOff x="4707468" y="4038955"/>
            <a:chExt cx="1993900" cy="1301751"/>
          </a:xfrm>
        </p:grpSpPr>
        <p:sp>
          <p:nvSpPr>
            <p:cNvPr id="34" name="Oval 8"/>
            <p:cNvSpPr>
              <a:spLocks noChangeArrowheads="1"/>
            </p:cNvSpPr>
            <p:nvPr/>
          </p:nvSpPr>
          <p:spPr bwMode="auto">
            <a:xfrm>
              <a:off x="5544081" y="4038955"/>
              <a:ext cx="319088" cy="320675"/>
            </a:xfrm>
            <a:prstGeom prst="ellipse">
              <a:avLst/>
            </a:prstGeom>
            <a:solidFill>
              <a:schemeClr val="accent5">
                <a:lumMod val="20000"/>
                <a:lumOff val="80000"/>
              </a:schemeClr>
            </a:solidFill>
            <a:ln w="19050">
              <a:solidFill>
                <a:schemeClr val="tx1"/>
              </a:solidFill>
              <a:round/>
              <a:headEnd/>
              <a:tailEnd/>
            </a:ln>
          </p:spPr>
          <p:txBody>
            <a:bodyPr wrap="none" lIns="0" tIns="0" rIns="0" anchor="ctr" anchorCtr="1"/>
            <a:lstStyle/>
            <a:p>
              <a:r>
                <a:rPr lang="en-US" sz="1800" dirty="0">
                  <a:sym typeface="Symbol" charset="0"/>
                </a:rPr>
                <a:t>v</a:t>
              </a:r>
            </a:p>
          </p:txBody>
        </p:sp>
        <p:sp>
          <p:nvSpPr>
            <p:cNvPr id="35" name="Oval 9"/>
            <p:cNvSpPr>
              <a:spLocks noChangeArrowheads="1"/>
            </p:cNvSpPr>
            <p:nvPr/>
          </p:nvSpPr>
          <p:spPr bwMode="auto">
            <a:xfrm>
              <a:off x="6131456" y="4534255"/>
              <a:ext cx="320675" cy="320675"/>
            </a:xfrm>
            <a:prstGeom prst="ellipse">
              <a:avLst/>
            </a:prstGeom>
            <a:solidFill>
              <a:schemeClr val="accent5">
                <a:lumMod val="20000"/>
                <a:lumOff val="80000"/>
              </a:schemeClr>
            </a:solidFill>
            <a:ln w="19050">
              <a:solidFill>
                <a:schemeClr val="tx1"/>
              </a:solidFill>
              <a:round/>
              <a:headEnd/>
              <a:tailEnd/>
            </a:ln>
          </p:spPr>
          <p:txBody>
            <a:bodyPr wrap="none" lIns="0" tIns="0" rIns="0" anchor="ctr" anchorCtr="1"/>
            <a:lstStyle/>
            <a:p>
              <a:r>
                <a:rPr lang="en-US" sz="1800" dirty="0">
                  <a:sym typeface="Symbol" charset="0"/>
                </a:rPr>
                <a:t>w</a:t>
              </a:r>
            </a:p>
          </p:txBody>
        </p:sp>
        <p:sp>
          <p:nvSpPr>
            <p:cNvPr id="36" name="Rectangle 10"/>
            <p:cNvSpPr>
              <a:spLocks noChangeAspect="1" noChangeArrowheads="1"/>
            </p:cNvSpPr>
            <p:nvPr/>
          </p:nvSpPr>
          <p:spPr bwMode="auto">
            <a:xfrm>
              <a:off x="5883806" y="5110518"/>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37" name="Rectangle 11"/>
            <p:cNvSpPr>
              <a:spLocks noChangeAspect="1" noChangeArrowheads="1"/>
            </p:cNvSpPr>
            <p:nvPr/>
          </p:nvSpPr>
          <p:spPr bwMode="auto">
            <a:xfrm>
              <a:off x="6469593" y="5110518"/>
              <a:ext cx="231775"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38" name="AutoShape 17"/>
            <p:cNvCxnSpPr>
              <a:cxnSpLocks noChangeShapeType="1"/>
              <a:stCxn id="37" idx="0"/>
              <a:endCxn id="35" idx="5"/>
            </p:cNvCxnSpPr>
            <p:nvPr/>
          </p:nvCxnSpPr>
          <p:spPr bwMode="auto">
            <a:xfrm flipH="1" flipV="1">
              <a:off x="6404506" y="481683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39" name="AutoShape 18"/>
            <p:cNvCxnSpPr>
              <a:cxnSpLocks noChangeShapeType="1"/>
              <a:stCxn id="36" idx="0"/>
              <a:endCxn id="35" idx="3"/>
            </p:cNvCxnSpPr>
            <p:nvPr/>
          </p:nvCxnSpPr>
          <p:spPr bwMode="auto">
            <a:xfrm flipV="1">
              <a:off x="5999693" y="481683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0" name="AutoShape 19"/>
            <p:cNvCxnSpPr>
              <a:cxnSpLocks noChangeShapeType="1"/>
              <a:stCxn id="42" idx="7"/>
              <a:endCxn id="34" idx="3"/>
            </p:cNvCxnSpPr>
            <p:nvPr/>
          </p:nvCxnSpPr>
          <p:spPr bwMode="auto">
            <a:xfrm flipV="1">
              <a:off x="5229756" y="4321530"/>
              <a:ext cx="360363"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 name="AutoShape 20"/>
            <p:cNvCxnSpPr>
              <a:cxnSpLocks noChangeShapeType="1"/>
              <a:stCxn id="35" idx="1"/>
              <a:endCxn id="34" idx="5"/>
            </p:cNvCxnSpPr>
            <p:nvPr/>
          </p:nvCxnSpPr>
          <p:spPr bwMode="auto">
            <a:xfrm flipH="1" flipV="1">
              <a:off x="5817131" y="432153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2" name="Oval 21"/>
            <p:cNvSpPr>
              <a:spLocks noChangeArrowheads="1"/>
            </p:cNvSpPr>
            <p:nvPr/>
          </p:nvSpPr>
          <p:spPr bwMode="auto">
            <a:xfrm>
              <a:off x="4956706" y="4534255"/>
              <a:ext cx="319088" cy="320675"/>
            </a:xfrm>
            <a:prstGeom prst="ellipse">
              <a:avLst/>
            </a:prstGeom>
            <a:solidFill>
              <a:schemeClr val="accent5">
                <a:lumMod val="20000"/>
                <a:lumOff val="80000"/>
              </a:schemeClr>
            </a:solidFill>
            <a:ln w="19050">
              <a:solidFill>
                <a:schemeClr val="tx1"/>
              </a:solidFill>
              <a:round/>
              <a:headEnd/>
              <a:tailEnd/>
            </a:ln>
          </p:spPr>
          <p:txBody>
            <a:bodyPr wrap="none" lIns="0" tIns="0" rIns="0" anchor="ctr" anchorCtr="1"/>
            <a:lstStyle/>
            <a:p>
              <a:r>
                <a:rPr lang="en-US" sz="1800" dirty="0">
                  <a:sym typeface="Symbol" charset="0"/>
                </a:rPr>
                <a:t>u</a:t>
              </a:r>
            </a:p>
          </p:txBody>
        </p:sp>
        <p:sp>
          <p:nvSpPr>
            <p:cNvPr id="43" name="Rectangle 22"/>
            <p:cNvSpPr>
              <a:spLocks noChangeAspect="1" noChangeArrowheads="1"/>
            </p:cNvSpPr>
            <p:nvPr/>
          </p:nvSpPr>
          <p:spPr bwMode="auto">
            <a:xfrm>
              <a:off x="4707468" y="5110518"/>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4" name="Rectangle 23"/>
            <p:cNvSpPr>
              <a:spLocks noChangeAspect="1" noChangeArrowheads="1"/>
            </p:cNvSpPr>
            <p:nvPr/>
          </p:nvSpPr>
          <p:spPr bwMode="auto">
            <a:xfrm>
              <a:off x="5294843" y="5110518"/>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5" name="AutoShape 24"/>
            <p:cNvCxnSpPr>
              <a:cxnSpLocks noChangeShapeType="1"/>
              <a:stCxn id="44" idx="0"/>
              <a:endCxn id="42" idx="5"/>
            </p:cNvCxnSpPr>
            <p:nvPr/>
          </p:nvCxnSpPr>
          <p:spPr bwMode="auto">
            <a:xfrm flipH="1" flipV="1">
              <a:off x="5229756" y="481683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6" name="AutoShape 25"/>
            <p:cNvCxnSpPr>
              <a:cxnSpLocks noChangeShapeType="1"/>
              <a:stCxn id="43" idx="0"/>
              <a:endCxn id="42" idx="3"/>
            </p:cNvCxnSpPr>
            <p:nvPr/>
          </p:nvCxnSpPr>
          <p:spPr bwMode="auto">
            <a:xfrm flipV="1">
              <a:off x="4823356" y="481683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97548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700" b="1" dirty="0"/>
              <a:t>Operations</a:t>
            </a:r>
          </a:p>
          <a:p>
            <a:pPr marL="214313" indent="-214313">
              <a:buFont typeface="Arial" charset="0"/>
              <a:buChar char="•"/>
            </a:pPr>
            <a:r>
              <a:rPr lang="en-US" sz="2400" dirty="0"/>
              <a:t>Search: locate a node with a specific key</a:t>
            </a:r>
          </a:p>
          <a:p>
            <a:pPr marL="214313" indent="-214313">
              <a:buFont typeface="Arial" charset="0"/>
              <a:buChar char="•"/>
            </a:pPr>
            <a:r>
              <a:rPr lang="en-US" sz="2400" dirty="0"/>
              <a:t>Insert: add a node</a:t>
            </a:r>
          </a:p>
          <a:p>
            <a:pPr marL="214313" indent="-214313">
              <a:buFont typeface="Arial" charset="0"/>
              <a:buChar char="•"/>
            </a:pPr>
            <a:r>
              <a:rPr lang="en-US" sz="2400" dirty="0"/>
              <a:t>Remove: remove a node</a:t>
            </a:r>
          </a:p>
          <a:p>
            <a:pPr marL="214313" indent="-214313">
              <a:buFont typeface="Arial" charset="0"/>
              <a:buChar char="•"/>
            </a:pPr>
            <a:endParaRPr lang="en-US" dirty="0"/>
          </a:p>
        </p:txBody>
      </p:sp>
    </p:spTree>
    <p:extLst>
      <p:ext uri="{BB962C8B-B14F-4D97-AF65-F5344CB8AC3E}">
        <p14:creationId xmlns:p14="http://schemas.microsoft.com/office/powerpoint/2010/main" val="1258160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4A41-874F-B54F-9F6D-2B048E498EC8}"/>
              </a:ext>
            </a:extLst>
          </p:cNvPr>
          <p:cNvSpPr>
            <a:spLocks noGrp="1"/>
          </p:cNvSpPr>
          <p:nvPr>
            <p:ph type="title"/>
          </p:nvPr>
        </p:nvSpPr>
        <p:spPr/>
        <p:txBody>
          <a:bodyPr/>
          <a:lstStyle/>
          <a:p>
            <a:r>
              <a:rPr lang="en-US" dirty="0"/>
              <a:t>Search in a BST</a:t>
            </a:r>
          </a:p>
        </p:txBody>
      </p:sp>
      <p:sp>
        <p:nvSpPr>
          <p:cNvPr id="3" name="Content Placeholder 2">
            <a:extLst>
              <a:ext uri="{FF2B5EF4-FFF2-40B4-BE49-F238E27FC236}">
                <a16:creationId xmlns:a16="http://schemas.microsoft.com/office/drawing/2014/main" id="{00F8E96D-1BE7-4D40-9D3D-B1276E548E2E}"/>
              </a:ext>
            </a:extLst>
          </p:cNvPr>
          <p:cNvSpPr>
            <a:spLocks noGrp="1"/>
          </p:cNvSpPr>
          <p:nvPr>
            <p:ph idx="1"/>
          </p:nvPr>
        </p:nvSpPr>
        <p:spPr>
          <a:xfrm>
            <a:off x="425970" y="1382662"/>
            <a:ext cx="8413230" cy="3893200"/>
          </a:xfrm>
        </p:spPr>
        <p:txBody>
          <a:bodyPr>
            <a:normAutofit fontScale="85000" lnSpcReduction="20000"/>
          </a:bodyPr>
          <a:lstStyle/>
          <a:p>
            <a:r>
              <a:rPr lang="en-US" dirty="0"/>
              <a:t>To find/search for a key k, we trace a downward path starting at the root</a:t>
            </a:r>
          </a:p>
          <a:p>
            <a:r>
              <a:rPr lang="en-US" dirty="0"/>
              <a:t>Navigate left and right down the tree</a:t>
            </a:r>
          </a:p>
          <a:p>
            <a:r>
              <a:rPr lang="en-US" dirty="0"/>
              <a:t>At each node, compare node key to search key</a:t>
            </a:r>
          </a:p>
          <a:p>
            <a:r>
              <a:rPr lang="en-US" dirty="0"/>
              <a:t>If they match, search terminates successfully</a:t>
            </a:r>
          </a:p>
          <a:p>
            <a:r>
              <a:rPr lang="en-US" dirty="0"/>
              <a:t>If search key is less, go down to left subtree</a:t>
            </a:r>
          </a:p>
          <a:p>
            <a:r>
              <a:rPr lang="en-US" dirty="0"/>
              <a:t>If search key is greater, go down to right subtree</a:t>
            </a:r>
          </a:p>
          <a:p>
            <a:r>
              <a:rPr lang="en-US" dirty="0"/>
              <a:t>If no match has been found when bottom of tree is reached (no left or right subtree to descend to), search terminates unsuccessfully.</a:t>
            </a:r>
          </a:p>
          <a:p>
            <a:endParaRPr lang="en-US" dirty="0"/>
          </a:p>
          <a:p>
            <a:endParaRPr lang="en-US" dirty="0"/>
          </a:p>
        </p:txBody>
      </p:sp>
      <p:grpSp>
        <p:nvGrpSpPr>
          <p:cNvPr id="4" name="Group 3">
            <a:extLst>
              <a:ext uri="{FF2B5EF4-FFF2-40B4-BE49-F238E27FC236}">
                <a16:creationId xmlns:a16="http://schemas.microsoft.com/office/drawing/2014/main" id="{E6FD7C21-14C3-AD42-86DD-9447649637D8}"/>
              </a:ext>
            </a:extLst>
          </p:cNvPr>
          <p:cNvGrpSpPr/>
          <p:nvPr/>
        </p:nvGrpSpPr>
        <p:grpSpPr>
          <a:xfrm>
            <a:off x="6112033" y="5408343"/>
            <a:ext cx="2426850" cy="992457"/>
            <a:chOff x="6112033" y="2066239"/>
            <a:chExt cx="2426850" cy="992457"/>
          </a:xfrm>
        </p:grpSpPr>
        <p:sp>
          <p:nvSpPr>
            <p:cNvPr id="5" name="Oval 1031">
              <a:extLst>
                <a:ext uri="{FF2B5EF4-FFF2-40B4-BE49-F238E27FC236}">
                  <a16:creationId xmlns:a16="http://schemas.microsoft.com/office/drawing/2014/main" id="{1E6D47F7-CE5A-E943-ABCF-E22337D2A986}"/>
                </a:ext>
              </a:extLst>
            </p:cNvPr>
            <p:cNvSpPr>
              <a:spLocks noChangeArrowheads="1"/>
            </p:cNvSpPr>
            <p:nvPr/>
          </p:nvSpPr>
          <p:spPr bwMode="auto">
            <a:xfrm>
              <a:off x="7254773" y="2066239"/>
              <a:ext cx="237973" cy="233588"/>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6" name="Oval 1032">
              <a:extLst>
                <a:ext uri="{FF2B5EF4-FFF2-40B4-BE49-F238E27FC236}">
                  <a16:creationId xmlns:a16="http://schemas.microsoft.com/office/drawing/2014/main" id="{F6D580CF-9187-6A4F-B37E-2BD2BD5994FB}"/>
                </a:ext>
              </a:extLst>
            </p:cNvPr>
            <p:cNvSpPr>
              <a:spLocks noChangeArrowheads="1"/>
            </p:cNvSpPr>
            <p:nvPr/>
          </p:nvSpPr>
          <p:spPr bwMode="auto">
            <a:xfrm>
              <a:off x="8302088" y="2440444"/>
              <a:ext cx="236795" cy="234750"/>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7" name="Oval 1033">
              <a:extLst>
                <a:ext uri="{FF2B5EF4-FFF2-40B4-BE49-F238E27FC236}">
                  <a16:creationId xmlns:a16="http://schemas.microsoft.com/office/drawing/2014/main" id="{E9B3ADFC-C10C-C94C-A0B7-8A33C7875D2F}"/>
                </a:ext>
              </a:extLst>
            </p:cNvPr>
            <p:cNvSpPr>
              <a:spLocks noChangeArrowheads="1"/>
            </p:cNvSpPr>
            <p:nvPr/>
          </p:nvSpPr>
          <p:spPr bwMode="auto">
            <a:xfrm>
              <a:off x="6547924" y="2440444"/>
              <a:ext cx="236794" cy="234750"/>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8" name="Oval 1034">
              <a:extLst>
                <a:ext uri="{FF2B5EF4-FFF2-40B4-BE49-F238E27FC236}">
                  <a16:creationId xmlns:a16="http://schemas.microsoft.com/office/drawing/2014/main" id="{1D40B270-474E-EB40-9F05-4446705F99FD}"/>
                </a:ext>
              </a:extLst>
            </p:cNvPr>
            <p:cNvSpPr>
              <a:spLocks noChangeArrowheads="1"/>
            </p:cNvSpPr>
            <p:nvPr/>
          </p:nvSpPr>
          <p:spPr bwMode="auto">
            <a:xfrm>
              <a:off x="6983814" y="2803028"/>
              <a:ext cx="237973" cy="234750"/>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cxnSp>
          <p:nvCxnSpPr>
            <p:cNvPr id="9" name="AutoShape 1038">
              <a:extLst>
                <a:ext uri="{FF2B5EF4-FFF2-40B4-BE49-F238E27FC236}">
                  <a16:creationId xmlns:a16="http://schemas.microsoft.com/office/drawing/2014/main" id="{DF008622-C745-CE4F-A558-B07879D07F40}"/>
                </a:ext>
              </a:extLst>
            </p:cNvPr>
            <p:cNvCxnSpPr>
              <a:cxnSpLocks noChangeShapeType="1"/>
              <a:stCxn id="5" idx="3"/>
              <a:endCxn id="7" idx="7"/>
            </p:cNvCxnSpPr>
            <p:nvPr/>
          </p:nvCxnSpPr>
          <p:spPr bwMode="auto">
            <a:xfrm flipH="1">
              <a:off x="6750554" y="2287043"/>
              <a:ext cx="539562" cy="167346"/>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 name="AutoShape 1039">
              <a:extLst>
                <a:ext uri="{FF2B5EF4-FFF2-40B4-BE49-F238E27FC236}">
                  <a16:creationId xmlns:a16="http://schemas.microsoft.com/office/drawing/2014/main" id="{DE425520-DDE5-3446-A17F-ADDED1C4106B}"/>
                </a:ext>
              </a:extLst>
            </p:cNvPr>
            <p:cNvCxnSpPr>
              <a:cxnSpLocks noChangeShapeType="1"/>
              <a:stCxn id="6" idx="1"/>
              <a:endCxn id="5" idx="5"/>
            </p:cNvCxnSpPr>
            <p:nvPr/>
          </p:nvCxnSpPr>
          <p:spPr bwMode="auto">
            <a:xfrm flipH="1" flipV="1">
              <a:off x="7457403" y="2287043"/>
              <a:ext cx="878849" cy="18129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1041">
              <a:extLst>
                <a:ext uri="{FF2B5EF4-FFF2-40B4-BE49-F238E27FC236}">
                  <a16:creationId xmlns:a16="http://schemas.microsoft.com/office/drawing/2014/main" id="{62CBEB89-1CF7-1E4B-860A-2A0D535857EE}"/>
                </a:ext>
              </a:extLst>
            </p:cNvPr>
            <p:cNvCxnSpPr>
              <a:cxnSpLocks noChangeShapeType="1"/>
              <a:stCxn id="15" idx="7"/>
              <a:endCxn id="6" idx="3"/>
            </p:cNvCxnSpPr>
            <p:nvPr/>
          </p:nvCxnSpPr>
          <p:spPr bwMode="auto">
            <a:xfrm flipV="1">
              <a:off x="8165430" y="2647303"/>
              <a:ext cx="170822" cy="17199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1044">
              <a:extLst>
                <a:ext uri="{FF2B5EF4-FFF2-40B4-BE49-F238E27FC236}">
                  <a16:creationId xmlns:a16="http://schemas.microsoft.com/office/drawing/2014/main" id="{668CB5BD-24E9-B642-A87D-F8C86B8E1C7A}"/>
                </a:ext>
              </a:extLst>
            </p:cNvPr>
            <p:cNvCxnSpPr>
              <a:cxnSpLocks noChangeShapeType="1"/>
              <a:stCxn id="14" idx="7"/>
              <a:endCxn id="7" idx="3"/>
            </p:cNvCxnSpPr>
            <p:nvPr/>
          </p:nvCxnSpPr>
          <p:spPr bwMode="auto">
            <a:xfrm flipV="1">
              <a:off x="6314663" y="2661248"/>
              <a:ext cx="267424" cy="16967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1045">
              <a:extLst>
                <a:ext uri="{FF2B5EF4-FFF2-40B4-BE49-F238E27FC236}">
                  <a16:creationId xmlns:a16="http://schemas.microsoft.com/office/drawing/2014/main" id="{89B8439B-1043-A14F-9C5C-26976B29BD1E}"/>
                </a:ext>
              </a:extLst>
            </p:cNvPr>
            <p:cNvCxnSpPr>
              <a:cxnSpLocks noChangeShapeType="1"/>
              <a:stCxn id="8" idx="1"/>
              <a:endCxn id="7" idx="5"/>
            </p:cNvCxnSpPr>
            <p:nvPr/>
          </p:nvCxnSpPr>
          <p:spPr bwMode="auto">
            <a:xfrm flipH="1" flipV="1">
              <a:off x="6750554" y="2661248"/>
              <a:ext cx="268603" cy="155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4" name="Oval 1046">
              <a:extLst>
                <a:ext uri="{FF2B5EF4-FFF2-40B4-BE49-F238E27FC236}">
                  <a16:creationId xmlns:a16="http://schemas.microsoft.com/office/drawing/2014/main" id="{51F95D2F-1B8F-F243-844F-26E19802ABAB}"/>
                </a:ext>
              </a:extLst>
            </p:cNvPr>
            <p:cNvSpPr>
              <a:spLocks noChangeArrowheads="1"/>
            </p:cNvSpPr>
            <p:nvPr/>
          </p:nvSpPr>
          <p:spPr bwMode="auto">
            <a:xfrm>
              <a:off x="6112033" y="2803028"/>
              <a:ext cx="236794" cy="234750"/>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15" name="Oval 1051">
              <a:extLst>
                <a:ext uri="{FF2B5EF4-FFF2-40B4-BE49-F238E27FC236}">
                  <a16:creationId xmlns:a16="http://schemas.microsoft.com/office/drawing/2014/main" id="{1359272D-EC4B-364B-8528-13E792329A7F}"/>
                </a:ext>
              </a:extLst>
            </p:cNvPr>
            <p:cNvSpPr>
              <a:spLocks noChangeArrowheads="1"/>
            </p:cNvSpPr>
            <p:nvPr/>
          </p:nvSpPr>
          <p:spPr bwMode="auto">
            <a:xfrm>
              <a:off x="7962800" y="2791407"/>
              <a:ext cx="237973" cy="234750"/>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6" name="Text Box 1056">
              <a:extLst>
                <a:ext uri="{FF2B5EF4-FFF2-40B4-BE49-F238E27FC236}">
                  <a16:creationId xmlns:a16="http://schemas.microsoft.com/office/drawing/2014/main" id="{E99DABC7-AE55-9140-A9BC-0096AB2DB803}"/>
                </a:ext>
              </a:extLst>
            </p:cNvPr>
            <p:cNvSpPr txBox="1">
              <a:spLocks noChangeArrowheads="1"/>
            </p:cNvSpPr>
            <p:nvPr/>
          </p:nvSpPr>
          <p:spPr bwMode="auto">
            <a:xfrm>
              <a:off x="6845978" y="2089482"/>
              <a:ext cx="240329" cy="2905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17" name="Text Box 1057">
              <a:extLst>
                <a:ext uri="{FF2B5EF4-FFF2-40B4-BE49-F238E27FC236}">
                  <a16:creationId xmlns:a16="http://schemas.microsoft.com/office/drawing/2014/main" id="{46F95722-1673-7E4D-A3DB-83BD24A9E104}"/>
                </a:ext>
              </a:extLst>
            </p:cNvPr>
            <p:cNvSpPr txBox="1">
              <a:spLocks noChangeArrowheads="1"/>
            </p:cNvSpPr>
            <p:nvPr/>
          </p:nvSpPr>
          <p:spPr bwMode="auto">
            <a:xfrm>
              <a:off x="6845978" y="2479957"/>
              <a:ext cx="240329" cy="2905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18" name="Text Box 1058">
              <a:extLst>
                <a:ext uri="{FF2B5EF4-FFF2-40B4-BE49-F238E27FC236}">
                  <a16:creationId xmlns:a16="http://schemas.microsoft.com/office/drawing/2014/main" id="{C2E37B06-3DE3-1A4B-BDC5-A6D784C7CADD}"/>
                </a:ext>
              </a:extLst>
            </p:cNvPr>
            <p:cNvSpPr txBox="1">
              <a:spLocks noChangeArrowheads="1"/>
            </p:cNvSpPr>
            <p:nvPr/>
          </p:nvSpPr>
          <p:spPr bwMode="auto">
            <a:xfrm>
              <a:off x="7227677" y="2768164"/>
              <a:ext cx="240329" cy="2905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grpSp>
    </p:spTree>
    <p:extLst>
      <p:ext uri="{BB962C8B-B14F-4D97-AF65-F5344CB8AC3E}">
        <p14:creationId xmlns:p14="http://schemas.microsoft.com/office/powerpoint/2010/main" val="1581591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9904-4274-E24D-9363-87EB3BF151E8}"/>
              </a:ext>
            </a:extLst>
          </p:cNvPr>
          <p:cNvSpPr>
            <a:spLocks noGrp="1"/>
          </p:cNvSpPr>
          <p:nvPr>
            <p:ph type="title"/>
          </p:nvPr>
        </p:nvSpPr>
        <p:spPr/>
        <p:txBody>
          <a:bodyPr/>
          <a:lstStyle/>
          <a:p>
            <a:r>
              <a:rPr lang="en-US" dirty="0"/>
              <a:t>BST Search</a:t>
            </a:r>
          </a:p>
        </p:txBody>
      </p:sp>
      <p:sp>
        <p:nvSpPr>
          <p:cNvPr id="3" name="Content Placeholder 2">
            <a:extLst>
              <a:ext uri="{FF2B5EF4-FFF2-40B4-BE49-F238E27FC236}">
                <a16:creationId xmlns:a16="http://schemas.microsoft.com/office/drawing/2014/main" id="{CA9EA6B8-7A49-A64F-A543-2C15A1582CFA}"/>
              </a:ext>
            </a:extLst>
          </p:cNvPr>
          <p:cNvSpPr>
            <a:spLocks noGrp="1"/>
          </p:cNvSpPr>
          <p:nvPr>
            <p:ph idx="1"/>
          </p:nvPr>
        </p:nvSpPr>
        <p:spPr>
          <a:xfrm>
            <a:off x="457200" y="1600200"/>
            <a:ext cx="4114800" cy="4525963"/>
          </a:xfrm>
        </p:spPr>
        <p:txBody>
          <a:bodyPr/>
          <a:lstStyle/>
          <a:p>
            <a:r>
              <a:rPr lang="en-US" dirty="0"/>
              <a:t>Example: search(4):</a:t>
            </a:r>
          </a:p>
          <a:p>
            <a:pPr marL="0" indent="0">
              <a:buNone/>
            </a:pPr>
            <a:r>
              <a:rPr lang="en-US" dirty="0"/>
              <a:t>Call </a:t>
            </a:r>
            <a:r>
              <a:rPr lang="en-US" dirty="0" err="1"/>
              <a:t>BSTSearch</a:t>
            </a:r>
            <a:r>
              <a:rPr lang="en-US" dirty="0"/>
              <a:t>(4)</a:t>
            </a:r>
          </a:p>
        </p:txBody>
      </p:sp>
      <p:sp>
        <p:nvSpPr>
          <p:cNvPr id="4" name="Text Box 1028">
            <a:extLst>
              <a:ext uri="{FF2B5EF4-FFF2-40B4-BE49-F238E27FC236}">
                <a16:creationId xmlns:a16="http://schemas.microsoft.com/office/drawing/2014/main" id="{C4A5F8A3-F5DF-2347-8257-F1195F80145B}"/>
              </a:ext>
            </a:extLst>
          </p:cNvPr>
          <p:cNvSpPr txBox="1">
            <a:spLocks noChangeArrowheads="1"/>
          </p:cNvSpPr>
          <p:nvPr/>
        </p:nvSpPr>
        <p:spPr bwMode="auto">
          <a:xfrm>
            <a:off x="4701926" y="2021580"/>
            <a:ext cx="4152900" cy="33886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defTabSz="285750" eaLnBrk="0" hangingPunct="0">
              <a:defRPr sz="2400">
                <a:solidFill>
                  <a:schemeClr val="tx1"/>
                </a:solidFill>
                <a:latin typeface="Tahoma" charset="0"/>
                <a:ea typeface="ＭＳ Ｐゴシック" charset="0"/>
              </a:defRPr>
            </a:lvl1pPr>
            <a:lvl2pPr marL="285750" defTabSz="285750" eaLnBrk="0" hangingPunct="0">
              <a:defRPr sz="2400">
                <a:solidFill>
                  <a:schemeClr val="tx1"/>
                </a:solidFill>
                <a:latin typeface="Tahoma" charset="0"/>
                <a:ea typeface="ＭＳ Ｐゴシック" charset="0"/>
              </a:defRPr>
            </a:lvl2pPr>
            <a:lvl3pPr marL="1143000" indent="-228600" defTabSz="285750" eaLnBrk="0" hangingPunct="0">
              <a:defRPr sz="2400">
                <a:solidFill>
                  <a:schemeClr val="tx1"/>
                </a:solidFill>
                <a:latin typeface="Tahoma" charset="0"/>
                <a:ea typeface="ＭＳ Ｐゴシック" charset="0"/>
              </a:defRPr>
            </a:lvl3pPr>
            <a:lvl4pPr marL="1600200" indent="-228600" defTabSz="285750" eaLnBrk="0" hangingPunct="0">
              <a:defRPr sz="2400">
                <a:solidFill>
                  <a:schemeClr val="tx1"/>
                </a:solidFill>
                <a:latin typeface="Tahoma" charset="0"/>
                <a:ea typeface="ＭＳ Ｐゴシック" charset="0"/>
              </a:defRPr>
            </a:lvl4pPr>
            <a:lvl5pPr marL="2057400" indent="-228600" defTabSz="285750" eaLnBrk="0" hangingPunct="0">
              <a:defRPr sz="2400">
                <a:solidFill>
                  <a:schemeClr val="tx1"/>
                </a:solidFill>
                <a:latin typeface="Tahoma" charset="0"/>
                <a:ea typeface="ＭＳ Ｐゴシック" charset="0"/>
              </a:defRPr>
            </a:lvl5pPr>
            <a:lvl6pPr marL="2514600" indent="-228600" algn="ctr" defTabSz="28575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28575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28575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28575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lnSpc>
                <a:spcPct val="90000"/>
              </a:lnSpc>
              <a:spcBef>
                <a:spcPct val="20000"/>
              </a:spcBef>
              <a:buClr>
                <a:schemeClr val="hlink"/>
              </a:buClr>
              <a:buSzPct val="110000"/>
            </a:pPr>
            <a:r>
              <a:rPr lang="en-US" sz="1800" dirty="0" err="1">
                <a:solidFill>
                  <a:schemeClr val="accent2"/>
                </a:solidFill>
                <a:latin typeface="+mn-lt"/>
              </a:rPr>
              <a:t>BSTSearch</a:t>
            </a:r>
            <a:r>
              <a:rPr lang="en-US" sz="1800" dirty="0">
                <a:solidFill>
                  <a:schemeClr val="accent2"/>
                </a:solidFill>
                <a:latin typeface="+mn-lt"/>
              </a:rPr>
              <a:t>(key) {</a:t>
            </a:r>
          </a:p>
          <a:p>
            <a:pPr eaLnBrk="1" hangingPunct="1">
              <a:lnSpc>
                <a:spcPct val="90000"/>
              </a:lnSpc>
              <a:spcBef>
                <a:spcPct val="20000"/>
              </a:spcBef>
              <a:buClr>
                <a:schemeClr val="hlink"/>
              </a:buClr>
              <a:buSzPct val="110000"/>
            </a:pPr>
            <a:r>
              <a:rPr lang="en-US" sz="1800" dirty="0">
                <a:solidFill>
                  <a:schemeClr val="accent2"/>
                </a:solidFill>
                <a:latin typeface="+mn-lt"/>
              </a:rPr>
              <a:t>  cur = root   </a:t>
            </a:r>
          </a:p>
          <a:p>
            <a:pPr eaLnBrk="1" hangingPunct="1">
              <a:lnSpc>
                <a:spcPct val="90000"/>
              </a:lnSpc>
              <a:spcBef>
                <a:spcPct val="20000"/>
              </a:spcBef>
              <a:buClr>
                <a:schemeClr val="hlink"/>
              </a:buClr>
              <a:buSzPct val="110000"/>
            </a:pPr>
            <a:r>
              <a:rPr lang="en-US" sz="1800" dirty="0">
                <a:solidFill>
                  <a:schemeClr val="accent2"/>
                </a:solidFill>
                <a:latin typeface="+mn-lt"/>
              </a:rPr>
              <a:t>  while (cur is not null)</a:t>
            </a:r>
          </a:p>
          <a:p>
            <a:pPr eaLnBrk="1" hangingPunct="1">
              <a:lnSpc>
                <a:spcPct val="90000"/>
              </a:lnSpc>
              <a:spcBef>
                <a:spcPct val="20000"/>
              </a:spcBef>
              <a:buClr>
                <a:schemeClr val="hlink"/>
              </a:buClr>
              <a:buSzPct val="110000"/>
            </a:pPr>
            <a:r>
              <a:rPr lang="en-US" sz="1800" dirty="0">
                <a:solidFill>
                  <a:schemeClr val="accent2"/>
                </a:solidFill>
                <a:latin typeface="+mn-lt"/>
              </a:rPr>
              <a:t>     if (key == cur-&gt;key)</a:t>
            </a:r>
          </a:p>
          <a:p>
            <a:pPr eaLnBrk="1" hangingPunct="1">
              <a:lnSpc>
                <a:spcPct val="90000"/>
              </a:lnSpc>
              <a:spcBef>
                <a:spcPct val="20000"/>
              </a:spcBef>
              <a:buClr>
                <a:schemeClr val="hlink"/>
              </a:buClr>
              <a:buSzPct val="110000"/>
            </a:pPr>
            <a:r>
              <a:rPr lang="en-US" sz="1800" dirty="0">
                <a:solidFill>
                  <a:schemeClr val="accent2"/>
                </a:solidFill>
                <a:latin typeface="+mn-lt"/>
              </a:rPr>
              <a:t>        return cur // Found</a:t>
            </a:r>
          </a:p>
          <a:p>
            <a:pPr eaLnBrk="1" hangingPunct="1">
              <a:lnSpc>
                <a:spcPct val="90000"/>
              </a:lnSpc>
              <a:spcBef>
                <a:spcPct val="20000"/>
              </a:spcBef>
              <a:buClr>
                <a:schemeClr val="hlink"/>
              </a:buClr>
              <a:buSzPct val="110000"/>
            </a:pPr>
            <a:r>
              <a:rPr lang="en-US" sz="1800" dirty="0">
                <a:solidFill>
                  <a:schemeClr val="accent2"/>
                </a:solidFill>
                <a:latin typeface="+mn-lt"/>
              </a:rPr>
              <a:t>     else if (key &lt; cur-&gt;key)</a:t>
            </a:r>
          </a:p>
          <a:p>
            <a:pPr eaLnBrk="1" hangingPunct="1">
              <a:lnSpc>
                <a:spcPct val="90000"/>
              </a:lnSpc>
              <a:spcBef>
                <a:spcPct val="20000"/>
              </a:spcBef>
              <a:buClr>
                <a:schemeClr val="hlink"/>
              </a:buClr>
              <a:buSzPct val="110000"/>
            </a:pPr>
            <a:r>
              <a:rPr lang="en-US" sz="1800" dirty="0">
                <a:solidFill>
                  <a:schemeClr val="accent2"/>
                </a:solidFill>
                <a:latin typeface="+mn-lt"/>
              </a:rPr>
              <a:t>        cur = cur-&gt;left</a:t>
            </a:r>
          </a:p>
          <a:p>
            <a:pPr eaLnBrk="1" hangingPunct="1">
              <a:lnSpc>
                <a:spcPct val="90000"/>
              </a:lnSpc>
              <a:spcBef>
                <a:spcPct val="20000"/>
              </a:spcBef>
              <a:buClr>
                <a:schemeClr val="hlink"/>
              </a:buClr>
              <a:buSzPct val="110000"/>
            </a:pPr>
            <a:r>
              <a:rPr lang="en-US" sz="1800" dirty="0">
                <a:solidFill>
                  <a:schemeClr val="accent2"/>
                </a:solidFill>
                <a:latin typeface="+mn-lt"/>
              </a:rPr>
              <a:t>     else</a:t>
            </a:r>
          </a:p>
          <a:p>
            <a:pPr eaLnBrk="1" hangingPunct="1">
              <a:lnSpc>
                <a:spcPct val="90000"/>
              </a:lnSpc>
              <a:spcBef>
                <a:spcPct val="20000"/>
              </a:spcBef>
              <a:buClr>
                <a:schemeClr val="hlink"/>
              </a:buClr>
              <a:buSzPct val="110000"/>
            </a:pPr>
            <a:r>
              <a:rPr lang="en-US" sz="1800" dirty="0">
                <a:solidFill>
                  <a:schemeClr val="accent2"/>
                </a:solidFill>
                <a:latin typeface="+mn-lt"/>
              </a:rPr>
              <a:t>        cur = cur-&gt;right</a:t>
            </a:r>
          </a:p>
          <a:p>
            <a:pPr eaLnBrk="1" hangingPunct="1">
              <a:lnSpc>
                <a:spcPct val="90000"/>
              </a:lnSpc>
              <a:spcBef>
                <a:spcPct val="20000"/>
              </a:spcBef>
              <a:buClr>
                <a:schemeClr val="hlink"/>
              </a:buClr>
              <a:buSzPct val="110000"/>
            </a:pPr>
            <a:r>
              <a:rPr lang="en-US" sz="1800" dirty="0">
                <a:solidFill>
                  <a:schemeClr val="accent2"/>
                </a:solidFill>
                <a:latin typeface="+mn-lt"/>
              </a:rPr>
              <a:t>  return null // Not found</a:t>
            </a:r>
          </a:p>
          <a:p>
            <a:pPr eaLnBrk="1" hangingPunct="1">
              <a:lnSpc>
                <a:spcPct val="90000"/>
              </a:lnSpc>
              <a:spcBef>
                <a:spcPct val="20000"/>
              </a:spcBef>
              <a:buClr>
                <a:schemeClr val="hlink"/>
              </a:buClr>
              <a:buSzPct val="110000"/>
            </a:pPr>
            <a:r>
              <a:rPr lang="en-US" sz="1800" dirty="0">
                <a:solidFill>
                  <a:schemeClr val="accent2"/>
                </a:solidFill>
                <a:latin typeface="+mn-lt"/>
              </a:rPr>
              <a:t>}</a:t>
            </a:r>
          </a:p>
        </p:txBody>
      </p:sp>
      <p:grpSp>
        <p:nvGrpSpPr>
          <p:cNvPr id="5" name="Group 4">
            <a:extLst>
              <a:ext uri="{FF2B5EF4-FFF2-40B4-BE49-F238E27FC236}">
                <a16:creationId xmlns:a16="http://schemas.microsoft.com/office/drawing/2014/main" id="{7A157797-C41D-2A4E-986E-57A5F3EC02F6}"/>
              </a:ext>
            </a:extLst>
          </p:cNvPr>
          <p:cNvGrpSpPr/>
          <p:nvPr/>
        </p:nvGrpSpPr>
        <p:grpSpPr>
          <a:xfrm>
            <a:off x="685800" y="3943352"/>
            <a:ext cx="3270250" cy="1355725"/>
            <a:chOff x="999744" y="3943352"/>
            <a:chExt cx="3270250" cy="1355725"/>
          </a:xfrm>
        </p:grpSpPr>
        <p:sp>
          <p:nvSpPr>
            <p:cNvPr id="6" name="Oval 1031">
              <a:extLst>
                <a:ext uri="{FF2B5EF4-FFF2-40B4-BE49-F238E27FC236}">
                  <a16:creationId xmlns:a16="http://schemas.microsoft.com/office/drawing/2014/main" id="{F2829286-29D7-4E4F-991D-345233CAE68C}"/>
                </a:ext>
              </a:extLst>
            </p:cNvPr>
            <p:cNvSpPr>
              <a:spLocks noChangeArrowheads="1"/>
            </p:cNvSpPr>
            <p:nvPr/>
          </p:nvSpPr>
          <p:spPr bwMode="auto">
            <a:xfrm>
              <a:off x="2539619" y="3943352"/>
              <a:ext cx="320675" cy="319088"/>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7" name="Oval 1032">
              <a:extLst>
                <a:ext uri="{FF2B5EF4-FFF2-40B4-BE49-F238E27FC236}">
                  <a16:creationId xmlns:a16="http://schemas.microsoft.com/office/drawing/2014/main" id="{11D901CE-2179-8244-92CA-23EFD773EF06}"/>
                </a:ext>
              </a:extLst>
            </p:cNvPr>
            <p:cNvSpPr>
              <a:spLocks noChangeArrowheads="1"/>
            </p:cNvSpPr>
            <p:nvPr/>
          </p:nvSpPr>
          <p:spPr bwMode="auto">
            <a:xfrm>
              <a:off x="3950906" y="4454527"/>
              <a:ext cx="319088" cy="320675"/>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 name="Oval 1033">
              <a:extLst>
                <a:ext uri="{FF2B5EF4-FFF2-40B4-BE49-F238E27FC236}">
                  <a16:creationId xmlns:a16="http://schemas.microsoft.com/office/drawing/2014/main" id="{ABB12100-557E-1F45-9761-91E8141D72EC}"/>
                </a:ext>
              </a:extLst>
            </p:cNvPr>
            <p:cNvSpPr>
              <a:spLocks noChangeArrowheads="1"/>
            </p:cNvSpPr>
            <p:nvPr/>
          </p:nvSpPr>
          <p:spPr bwMode="auto">
            <a:xfrm>
              <a:off x="1587119" y="4454527"/>
              <a:ext cx="319087" cy="320675"/>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9" name="Oval 1034">
              <a:extLst>
                <a:ext uri="{FF2B5EF4-FFF2-40B4-BE49-F238E27FC236}">
                  <a16:creationId xmlns:a16="http://schemas.microsoft.com/office/drawing/2014/main" id="{78641930-079C-D34C-8C66-74349FF150B7}"/>
                </a:ext>
              </a:extLst>
            </p:cNvPr>
            <p:cNvSpPr>
              <a:spLocks noChangeArrowheads="1"/>
            </p:cNvSpPr>
            <p:nvPr/>
          </p:nvSpPr>
          <p:spPr bwMode="auto">
            <a:xfrm>
              <a:off x="2174494" y="4949827"/>
              <a:ext cx="320675" cy="320675"/>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cxnSp>
          <p:nvCxnSpPr>
            <p:cNvPr id="10" name="AutoShape 1038">
              <a:extLst>
                <a:ext uri="{FF2B5EF4-FFF2-40B4-BE49-F238E27FC236}">
                  <a16:creationId xmlns:a16="http://schemas.microsoft.com/office/drawing/2014/main" id="{6E9E27F5-A66A-474D-A3E4-738DDCFEEC4F}"/>
                </a:ext>
              </a:extLst>
            </p:cNvPr>
            <p:cNvCxnSpPr>
              <a:cxnSpLocks noChangeShapeType="1"/>
              <a:stCxn id="6" idx="3"/>
              <a:endCxn id="8" idx="7"/>
            </p:cNvCxnSpPr>
            <p:nvPr/>
          </p:nvCxnSpPr>
          <p:spPr bwMode="auto">
            <a:xfrm flipH="1">
              <a:off x="1860169" y="4244977"/>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 name="AutoShape 1039">
              <a:extLst>
                <a:ext uri="{FF2B5EF4-FFF2-40B4-BE49-F238E27FC236}">
                  <a16:creationId xmlns:a16="http://schemas.microsoft.com/office/drawing/2014/main" id="{254A5D5A-83F7-7849-AF5D-A6FF8C4434E2}"/>
                </a:ext>
              </a:extLst>
            </p:cNvPr>
            <p:cNvCxnSpPr>
              <a:cxnSpLocks noChangeShapeType="1"/>
              <a:stCxn id="7" idx="1"/>
              <a:endCxn id="6" idx="5"/>
            </p:cNvCxnSpPr>
            <p:nvPr/>
          </p:nvCxnSpPr>
          <p:spPr bwMode="auto">
            <a:xfrm flipH="1" flipV="1">
              <a:off x="2812669" y="4244977"/>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1041">
              <a:extLst>
                <a:ext uri="{FF2B5EF4-FFF2-40B4-BE49-F238E27FC236}">
                  <a16:creationId xmlns:a16="http://schemas.microsoft.com/office/drawing/2014/main" id="{18628A25-6D59-1E48-B028-63A26B6D5641}"/>
                </a:ext>
              </a:extLst>
            </p:cNvPr>
            <p:cNvCxnSpPr>
              <a:cxnSpLocks noChangeShapeType="1"/>
              <a:stCxn id="16" idx="7"/>
              <a:endCxn id="7" idx="3"/>
            </p:cNvCxnSpPr>
            <p:nvPr/>
          </p:nvCxnSpPr>
          <p:spPr bwMode="auto">
            <a:xfrm flipV="1">
              <a:off x="3766756" y="4737102"/>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1044">
              <a:extLst>
                <a:ext uri="{FF2B5EF4-FFF2-40B4-BE49-F238E27FC236}">
                  <a16:creationId xmlns:a16="http://schemas.microsoft.com/office/drawing/2014/main" id="{2C5956AC-3B92-8441-AC16-94AF1E29C92E}"/>
                </a:ext>
              </a:extLst>
            </p:cNvPr>
            <p:cNvCxnSpPr>
              <a:cxnSpLocks noChangeShapeType="1"/>
              <a:stCxn id="15" idx="7"/>
              <a:endCxn id="8" idx="3"/>
            </p:cNvCxnSpPr>
            <p:nvPr/>
          </p:nvCxnSpPr>
          <p:spPr bwMode="auto">
            <a:xfrm flipV="1">
              <a:off x="1272794" y="4756152"/>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1045">
              <a:extLst>
                <a:ext uri="{FF2B5EF4-FFF2-40B4-BE49-F238E27FC236}">
                  <a16:creationId xmlns:a16="http://schemas.microsoft.com/office/drawing/2014/main" id="{2B14398D-0D97-6C42-912C-A65EFDC93EF3}"/>
                </a:ext>
              </a:extLst>
            </p:cNvPr>
            <p:cNvCxnSpPr>
              <a:cxnSpLocks noChangeShapeType="1"/>
              <a:stCxn id="9" idx="1"/>
              <a:endCxn id="8" idx="5"/>
            </p:cNvCxnSpPr>
            <p:nvPr/>
          </p:nvCxnSpPr>
          <p:spPr bwMode="auto">
            <a:xfrm flipH="1" flipV="1">
              <a:off x="1860169" y="4756152"/>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5" name="Oval 1046">
              <a:extLst>
                <a:ext uri="{FF2B5EF4-FFF2-40B4-BE49-F238E27FC236}">
                  <a16:creationId xmlns:a16="http://schemas.microsoft.com/office/drawing/2014/main" id="{ADDC1804-EEF8-6D4C-B30E-56991DF7B216}"/>
                </a:ext>
              </a:extLst>
            </p:cNvPr>
            <p:cNvSpPr>
              <a:spLocks noChangeArrowheads="1"/>
            </p:cNvSpPr>
            <p:nvPr/>
          </p:nvSpPr>
          <p:spPr bwMode="auto">
            <a:xfrm>
              <a:off x="999744" y="4949827"/>
              <a:ext cx="319087" cy="320675"/>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16" name="Oval 1051">
              <a:extLst>
                <a:ext uri="{FF2B5EF4-FFF2-40B4-BE49-F238E27FC236}">
                  <a16:creationId xmlns:a16="http://schemas.microsoft.com/office/drawing/2014/main" id="{41CB842F-9FE2-1245-97BE-2C9D7267CCCF}"/>
                </a:ext>
              </a:extLst>
            </p:cNvPr>
            <p:cNvSpPr>
              <a:spLocks noChangeArrowheads="1"/>
            </p:cNvSpPr>
            <p:nvPr/>
          </p:nvSpPr>
          <p:spPr bwMode="auto">
            <a:xfrm>
              <a:off x="3493706" y="4933952"/>
              <a:ext cx="320675" cy="320675"/>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7" name="Text Box 1056">
              <a:extLst>
                <a:ext uri="{FF2B5EF4-FFF2-40B4-BE49-F238E27FC236}">
                  <a16:creationId xmlns:a16="http://schemas.microsoft.com/office/drawing/2014/main" id="{5A2D57AA-0D67-A641-8AAD-88FE574C88EA}"/>
                </a:ext>
              </a:extLst>
            </p:cNvPr>
            <p:cNvSpPr txBox="1">
              <a:spLocks noChangeArrowheads="1"/>
            </p:cNvSpPr>
            <p:nvPr/>
          </p:nvSpPr>
          <p:spPr bwMode="auto">
            <a:xfrm>
              <a:off x="1988756" y="3975102"/>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18" name="Text Box 1057">
              <a:extLst>
                <a:ext uri="{FF2B5EF4-FFF2-40B4-BE49-F238E27FC236}">
                  <a16:creationId xmlns:a16="http://schemas.microsoft.com/office/drawing/2014/main" id="{506F7BD1-9D81-BE45-8102-D51C83BE8942}"/>
                </a:ext>
              </a:extLst>
            </p:cNvPr>
            <p:cNvSpPr txBox="1">
              <a:spLocks noChangeArrowheads="1"/>
            </p:cNvSpPr>
            <p:nvPr/>
          </p:nvSpPr>
          <p:spPr bwMode="auto">
            <a:xfrm>
              <a:off x="1988756" y="4508502"/>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19" name="Text Box 1058">
              <a:extLst>
                <a:ext uri="{FF2B5EF4-FFF2-40B4-BE49-F238E27FC236}">
                  <a16:creationId xmlns:a16="http://schemas.microsoft.com/office/drawing/2014/main" id="{236E1F3D-83C8-9041-801D-C212F3483BF5}"/>
                </a:ext>
              </a:extLst>
            </p:cNvPr>
            <p:cNvSpPr txBox="1">
              <a:spLocks noChangeArrowheads="1"/>
            </p:cNvSpPr>
            <p:nvPr/>
          </p:nvSpPr>
          <p:spPr bwMode="auto">
            <a:xfrm>
              <a:off x="2503106" y="4902202"/>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grpSp>
    </p:spTree>
    <p:extLst>
      <p:ext uri="{BB962C8B-B14F-4D97-AF65-F5344CB8AC3E}">
        <p14:creationId xmlns:p14="http://schemas.microsoft.com/office/powerpoint/2010/main" val="1691996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7A8F-5606-B341-B18B-102FCE59567E}"/>
              </a:ext>
            </a:extLst>
          </p:cNvPr>
          <p:cNvSpPr>
            <a:spLocks noGrp="1"/>
          </p:cNvSpPr>
          <p:nvPr>
            <p:ph type="title"/>
          </p:nvPr>
        </p:nvSpPr>
        <p:spPr/>
        <p:txBody>
          <a:bodyPr/>
          <a:lstStyle/>
          <a:p>
            <a:r>
              <a:rPr lang="en-US" dirty="0"/>
              <a:t>Insert in a BST</a:t>
            </a:r>
          </a:p>
        </p:txBody>
      </p:sp>
      <p:sp>
        <p:nvSpPr>
          <p:cNvPr id="3" name="Content Placeholder 2">
            <a:extLst>
              <a:ext uri="{FF2B5EF4-FFF2-40B4-BE49-F238E27FC236}">
                <a16:creationId xmlns:a16="http://schemas.microsoft.com/office/drawing/2014/main" id="{7CF3FB6A-7880-054F-B607-FEBDCFD70742}"/>
              </a:ext>
            </a:extLst>
          </p:cNvPr>
          <p:cNvSpPr>
            <a:spLocks noGrp="1"/>
          </p:cNvSpPr>
          <p:nvPr>
            <p:ph idx="1"/>
          </p:nvPr>
        </p:nvSpPr>
        <p:spPr>
          <a:xfrm>
            <a:off x="457200" y="1600200"/>
            <a:ext cx="4800600" cy="4525963"/>
          </a:xfrm>
        </p:spPr>
        <p:txBody>
          <a:bodyPr>
            <a:normAutofit fontScale="92500" lnSpcReduction="20000"/>
          </a:bodyPr>
          <a:lstStyle/>
          <a:p>
            <a:r>
              <a:rPr lang="en-US" dirty="0"/>
              <a:t>To perform operation insert(k, </a:t>
            </a:r>
            <a:r>
              <a:rPr lang="en-US" dirty="0" err="1"/>
              <a:t>val</a:t>
            </a:r>
            <a:r>
              <a:rPr lang="en-US" dirty="0"/>
              <a:t>), we search for key k </a:t>
            </a:r>
          </a:p>
          <a:p>
            <a:r>
              <a:rPr lang="en-US" dirty="0"/>
              <a:t>Assume k is not already in the tree, and let w be the null pointer reached by the search</a:t>
            </a:r>
          </a:p>
          <a:p>
            <a:r>
              <a:rPr lang="en-US" dirty="0"/>
              <a:t>Create a new node with key k and attach it to pointer w</a:t>
            </a:r>
          </a:p>
          <a:p>
            <a:r>
              <a:rPr lang="en-US" dirty="0"/>
              <a:t>Example: </a:t>
            </a:r>
            <a:r>
              <a:rPr lang="en-US" dirty="0" err="1"/>
              <a:t>BSTInsert</a:t>
            </a:r>
            <a:r>
              <a:rPr lang="en-US" dirty="0"/>
              <a:t> (5)</a:t>
            </a:r>
          </a:p>
          <a:p>
            <a:endParaRPr lang="en-US" dirty="0"/>
          </a:p>
          <a:p>
            <a:endParaRPr lang="en-US" dirty="0"/>
          </a:p>
        </p:txBody>
      </p:sp>
      <p:grpSp>
        <p:nvGrpSpPr>
          <p:cNvPr id="4" name="Group 3">
            <a:extLst>
              <a:ext uri="{FF2B5EF4-FFF2-40B4-BE49-F238E27FC236}">
                <a16:creationId xmlns:a16="http://schemas.microsoft.com/office/drawing/2014/main" id="{28EF28B7-5751-6144-A6EA-3A220FDF9A05}"/>
              </a:ext>
            </a:extLst>
          </p:cNvPr>
          <p:cNvGrpSpPr/>
          <p:nvPr/>
        </p:nvGrpSpPr>
        <p:grpSpPr>
          <a:xfrm>
            <a:off x="5492750" y="1798814"/>
            <a:ext cx="3270250" cy="1855788"/>
            <a:chOff x="5013325" y="1382890"/>
            <a:chExt cx="3270250" cy="1855788"/>
          </a:xfrm>
        </p:grpSpPr>
        <p:sp>
          <p:nvSpPr>
            <p:cNvPr id="5" name="Oval 34">
              <a:extLst>
                <a:ext uri="{FF2B5EF4-FFF2-40B4-BE49-F238E27FC236}">
                  <a16:creationId xmlns:a16="http://schemas.microsoft.com/office/drawing/2014/main" id="{AD7A761B-CD8E-5747-B732-C3B9ED5F101B}"/>
                </a:ext>
              </a:extLst>
            </p:cNvPr>
            <p:cNvSpPr>
              <a:spLocks noChangeArrowheads="1"/>
            </p:cNvSpPr>
            <p:nvPr/>
          </p:nvSpPr>
          <p:spPr bwMode="auto">
            <a:xfrm>
              <a:off x="6553200" y="1382890"/>
              <a:ext cx="320675" cy="319088"/>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6</a:t>
              </a:r>
            </a:p>
          </p:txBody>
        </p:sp>
        <p:sp>
          <p:nvSpPr>
            <p:cNvPr id="6" name="Oval 35">
              <a:extLst>
                <a:ext uri="{FF2B5EF4-FFF2-40B4-BE49-F238E27FC236}">
                  <a16:creationId xmlns:a16="http://schemas.microsoft.com/office/drawing/2014/main" id="{B747A599-45D8-0A44-B80E-2467C454FC6F}"/>
                </a:ext>
              </a:extLst>
            </p:cNvPr>
            <p:cNvSpPr>
              <a:spLocks noChangeArrowheads="1"/>
            </p:cNvSpPr>
            <p:nvPr/>
          </p:nvSpPr>
          <p:spPr bwMode="auto">
            <a:xfrm>
              <a:off x="7964488" y="1894065"/>
              <a:ext cx="319087" cy="320675"/>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sym typeface="Symbol" charset="0"/>
                </a:rPr>
                <a:t>9</a:t>
              </a:r>
            </a:p>
          </p:txBody>
        </p:sp>
        <p:sp>
          <p:nvSpPr>
            <p:cNvPr id="7" name="Oval 36">
              <a:extLst>
                <a:ext uri="{FF2B5EF4-FFF2-40B4-BE49-F238E27FC236}">
                  <a16:creationId xmlns:a16="http://schemas.microsoft.com/office/drawing/2014/main" id="{57F3672B-8662-354F-970D-9AFECACD4C92}"/>
                </a:ext>
              </a:extLst>
            </p:cNvPr>
            <p:cNvSpPr>
              <a:spLocks noChangeArrowheads="1"/>
            </p:cNvSpPr>
            <p:nvPr/>
          </p:nvSpPr>
          <p:spPr bwMode="auto">
            <a:xfrm>
              <a:off x="5600700" y="1894065"/>
              <a:ext cx="319088" cy="320675"/>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sym typeface="Symbol" charset="0"/>
                </a:rPr>
                <a:t>2</a:t>
              </a:r>
            </a:p>
          </p:txBody>
        </p:sp>
        <p:sp>
          <p:nvSpPr>
            <p:cNvPr id="8" name="Oval 37">
              <a:extLst>
                <a:ext uri="{FF2B5EF4-FFF2-40B4-BE49-F238E27FC236}">
                  <a16:creationId xmlns:a16="http://schemas.microsoft.com/office/drawing/2014/main" id="{BAC4C33F-500F-EC4F-9CE5-CC14553DA810}"/>
                </a:ext>
              </a:extLst>
            </p:cNvPr>
            <p:cNvSpPr>
              <a:spLocks noChangeArrowheads="1"/>
            </p:cNvSpPr>
            <p:nvPr/>
          </p:nvSpPr>
          <p:spPr bwMode="auto">
            <a:xfrm>
              <a:off x="6188075" y="2389365"/>
              <a:ext cx="320675" cy="320675"/>
            </a:xfrm>
            <a:prstGeom prst="ellipse">
              <a:avLst/>
            </a:prstGeom>
            <a:solidFill>
              <a:schemeClr val="tx2">
                <a:lumMod val="20000"/>
                <a:lumOff val="80000"/>
              </a:schemeClr>
            </a:solidFill>
            <a:ln w="57150">
              <a:solidFill>
                <a:schemeClr val="tx2"/>
              </a:solidFill>
              <a:round/>
              <a:headEnd/>
              <a:tailEnd/>
            </a:ln>
          </p:spPr>
          <p:txBody>
            <a:bodyPr wrap="none" lIns="0" tIns="0" rIns="0" anchor="ctr" anchorCtr="1"/>
            <a:lstStyle/>
            <a:p>
              <a:r>
                <a:rPr lang="en-US" sz="1800">
                  <a:solidFill>
                    <a:schemeClr val="tx2"/>
                  </a:solidFill>
                  <a:sym typeface="Symbol" charset="0"/>
                </a:rPr>
                <a:t>4</a:t>
              </a:r>
            </a:p>
          </p:txBody>
        </p:sp>
        <p:cxnSp>
          <p:nvCxnSpPr>
            <p:cNvPr id="9" name="AutoShape 41">
              <a:extLst>
                <a:ext uri="{FF2B5EF4-FFF2-40B4-BE49-F238E27FC236}">
                  <a16:creationId xmlns:a16="http://schemas.microsoft.com/office/drawing/2014/main" id="{D11CF1C0-48A0-344F-8C83-6940071EA989}"/>
                </a:ext>
              </a:extLst>
            </p:cNvPr>
            <p:cNvCxnSpPr>
              <a:cxnSpLocks noChangeShapeType="1"/>
              <a:stCxn id="5" idx="3"/>
              <a:endCxn id="7" idx="7"/>
            </p:cNvCxnSpPr>
            <p:nvPr/>
          </p:nvCxnSpPr>
          <p:spPr bwMode="auto">
            <a:xfrm flipH="1">
              <a:off x="5873750" y="168451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 name="AutoShape 42">
              <a:extLst>
                <a:ext uri="{FF2B5EF4-FFF2-40B4-BE49-F238E27FC236}">
                  <a16:creationId xmlns:a16="http://schemas.microsoft.com/office/drawing/2014/main" id="{4642D3A1-C88F-ED4E-8C8E-96F9794B64D6}"/>
                </a:ext>
              </a:extLst>
            </p:cNvPr>
            <p:cNvCxnSpPr>
              <a:cxnSpLocks noChangeShapeType="1"/>
              <a:stCxn id="6" idx="1"/>
              <a:endCxn id="5" idx="5"/>
            </p:cNvCxnSpPr>
            <p:nvPr/>
          </p:nvCxnSpPr>
          <p:spPr bwMode="auto">
            <a:xfrm flipH="1" flipV="1">
              <a:off x="6826250" y="168451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44">
              <a:extLst>
                <a:ext uri="{FF2B5EF4-FFF2-40B4-BE49-F238E27FC236}">
                  <a16:creationId xmlns:a16="http://schemas.microsoft.com/office/drawing/2014/main" id="{09B18ECB-5F65-C149-9CA6-DDCEE0F5B910}"/>
                </a:ext>
              </a:extLst>
            </p:cNvPr>
            <p:cNvCxnSpPr>
              <a:cxnSpLocks noChangeShapeType="1"/>
              <a:stCxn id="16" idx="7"/>
              <a:endCxn id="6" idx="3"/>
            </p:cNvCxnSpPr>
            <p:nvPr/>
          </p:nvCxnSpPr>
          <p:spPr bwMode="auto">
            <a:xfrm flipV="1">
              <a:off x="7743825" y="217664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45">
              <a:extLst>
                <a:ext uri="{FF2B5EF4-FFF2-40B4-BE49-F238E27FC236}">
                  <a16:creationId xmlns:a16="http://schemas.microsoft.com/office/drawing/2014/main" id="{2B7BA8FA-D611-914F-825C-AD06BADD5C03}"/>
                </a:ext>
              </a:extLst>
            </p:cNvPr>
            <p:cNvCxnSpPr>
              <a:cxnSpLocks noChangeShapeType="1"/>
              <a:endCxn id="8" idx="5"/>
            </p:cNvCxnSpPr>
            <p:nvPr/>
          </p:nvCxnSpPr>
          <p:spPr bwMode="auto">
            <a:xfrm flipH="1" flipV="1">
              <a:off x="6461125" y="2690990"/>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3" name="AutoShape 47">
              <a:extLst>
                <a:ext uri="{FF2B5EF4-FFF2-40B4-BE49-F238E27FC236}">
                  <a16:creationId xmlns:a16="http://schemas.microsoft.com/office/drawing/2014/main" id="{3D5F1AD7-A919-F349-AFFE-B6A9FB8F96FE}"/>
                </a:ext>
              </a:extLst>
            </p:cNvPr>
            <p:cNvCxnSpPr>
              <a:cxnSpLocks noChangeShapeType="1"/>
              <a:stCxn id="15" idx="7"/>
              <a:endCxn id="7" idx="3"/>
            </p:cNvCxnSpPr>
            <p:nvPr/>
          </p:nvCxnSpPr>
          <p:spPr bwMode="auto">
            <a:xfrm flipV="1">
              <a:off x="5286375" y="2195690"/>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48">
              <a:extLst>
                <a:ext uri="{FF2B5EF4-FFF2-40B4-BE49-F238E27FC236}">
                  <a16:creationId xmlns:a16="http://schemas.microsoft.com/office/drawing/2014/main" id="{ECCC5DFD-BF31-3B4A-BF6D-B6B00F73F1F7}"/>
                </a:ext>
              </a:extLst>
            </p:cNvPr>
            <p:cNvCxnSpPr>
              <a:cxnSpLocks noChangeShapeType="1"/>
              <a:stCxn id="8" idx="1"/>
              <a:endCxn id="7" idx="5"/>
            </p:cNvCxnSpPr>
            <p:nvPr/>
          </p:nvCxnSpPr>
          <p:spPr bwMode="auto">
            <a:xfrm flipH="1" flipV="1">
              <a:off x="5873750" y="219569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5" name="Oval 49">
              <a:extLst>
                <a:ext uri="{FF2B5EF4-FFF2-40B4-BE49-F238E27FC236}">
                  <a16:creationId xmlns:a16="http://schemas.microsoft.com/office/drawing/2014/main" id="{10CB6644-14B4-404B-BD73-EE0BF5EE46B4}"/>
                </a:ext>
              </a:extLst>
            </p:cNvPr>
            <p:cNvSpPr>
              <a:spLocks noChangeArrowheads="1"/>
            </p:cNvSpPr>
            <p:nvPr/>
          </p:nvSpPr>
          <p:spPr bwMode="auto">
            <a:xfrm>
              <a:off x="5013325" y="2389365"/>
              <a:ext cx="319088" cy="320675"/>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sym typeface="Symbol" charset="0"/>
                </a:rPr>
                <a:t>1</a:t>
              </a:r>
            </a:p>
          </p:txBody>
        </p:sp>
        <p:sp>
          <p:nvSpPr>
            <p:cNvPr id="16" name="Oval 54">
              <a:extLst>
                <a:ext uri="{FF2B5EF4-FFF2-40B4-BE49-F238E27FC236}">
                  <a16:creationId xmlns:a16="http://schemas.microsoft.com/office/drawing/2014/main" id="{854E3AE5-680A-FC4E-BC80-7D5DBD6E36E7}"/>
                </a:ext>
              </a:extLst>
            </p:cNvPr>
            <p:cNvSpPr>
              <a:spLocks noChangeArrowheads="1"/>
            </p:cNvSpPr>
            <p:nvPr/>
          </p:nvSpPr>
          <p:spPr bwMode="auto">
            <a:xfrm>
              <a:off x="7470775" y="2389365"/>
              <a:ext cx="320675" cy="320675"/>
            </a:xfrm>
            <a:prstGeom prst="ellipse">
              <a:avLst/>
            </a:prstGeom>
            <a:solidFill>
              <a:schemeClr val="tx2">
                <a:lumMod val="20000"/>
                <a:lumOff val="80000"/>
              </a:schemeClr>
            </a:solidFill>
            <a:ln w="19050">
              <a:solidFill>
                <a:schemeClr val="tx1"/>
              </a:solidFill>
              <a:round/>
              <a:headEnd/>
              <a:tailEnd/>
            </a:ln>
          </p:spPr>
          <p:txBody>
            <a:bodyPr wrap="none" lIns="0" tIns="0" rIns="0" anchor="ctr" anchorCtr="1"/>
            <a:lstStyle/>
            <a:p>
              <a:r>
                <a:rPr lang="en-US" sz="1800">
                  <a:sym typeface="Symbol" charset="0"/>
                </a:rPr>
                <a:t>8</a:t>
              </a:r>
            </a:p>
          </p:txBody>
        </p:sp>
        <p:sp>
          <p:nvSpPr>
            <p:cNvPr id="17" name="Text Box 64">
              <a:extLst>
                <a:ext uri="{FF2B5EF4-FFF2-40B4-BE49-F238E27FC236}">
                  <a16:creationId xmlns:a16="http://schemas.microsoft.com/office/drawing/2014/main" id="{CA6FB74A-BADF-F143-B6E9-F4CCB6B7AC87}"/>
                </a:ext>
              </a:extLst>
            </p:cNvPr>
            <p:cNvSpPr txBox="1">
              <a:spLocks noChangeArrowheads="1"/>
            </p:cNvSpPr>
            <p:nvPr/>
          </p:nvSpPr>
          <p:spPr bwMode="auto">
            <a:xfrm>
              <a:off x="6029325" y="1440040"/>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&lt;</a:t>
              </a:r>
            </a:p>
          </p:txBody>
        </p:sp>
        <p:sp>
          <p:nvSpPr>
            <p:cNvPr id="18" name="Text Box 65">
              <a:extLst>
                <a:ext uri="{FF2B5EF4-FFF2-40B4-BE49-F238E27FC236}">
                  <a16:creationId xmlns:a16="http://schemas.microsoft.com/office/drawing/2014/main" id="{8766E4F3-2F25-C046-A0DF-24272489C7A1}"/>
                </a:ext>
              </a:extLst>
            </p:cNvPr>
            <p:cNvSpPr txBox="1">
              <a:spLocks noChangeArrowheads="1"/>
            </p:cNvSpPr>
            <p:nvPr/>
          </p:nvSpPr>
          <p:spPr bwMode="auto">
            <a:xfrm>
              <a:off x="6029325" y="1973440"/>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&gt;</a:t>
              </a:r>
            </a:p>
          </p:txBody>
        </p:sp>
        <p:sp>
          <p:nvSpPr>
            <p:cNvPr id="19" name="Text Box 66">
              <a:extLst>
                <a:ext uri="{FF2B5EF4-FFF2-40B4-BE49-F238E27FC236}">
                  <a16:creationId xmlns:a16="http://schemas.microsoft.com/office/drawing/2014/main" id="{1E6A103A-84A5-F748-AFA8-BDA4D8A90D59}"/>
                </a:ext>
              </a:extLst>
            </p:cNvPr>
            <p:cNvSpPr txBox="1">
              <a:spLocks noChangeArrowheads="1"/>
            </p:cNvSpPr>
            <p:nvPr/>
          </p:nvSpPr>
          <p:spPr bwMode="auto">
            <a:xfrm>
              <a:off x="6534150" y="2525890"/>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&gt;</a:t>
              </a:r>
            </a:p>
          </p:txBody>
        </p:sp>
        <p:sp>
          <p:nvSpPr>
            <p:cNvPr id="20" name="Text Box 69">
              <a:extLst>
                <a:ext uri="{FF2B5EF4-FFF2-40B4-BE49-F238E27FC236}">
                  <a16:creationId xmlns:a16="http://schemas.microsoft.com/office/drawing/2014/main" id="{23C101AF-FF42-0843-838E-A679F9B74724}"/>
                </a:ext>
              </a:extLst>
            </p:cNvPr>
            <p:cNvSpPr txBox="1">
              <a:spLocks noChangeArrowheads="1"/>
            </p:cNvSpPr>
            <p:nvPr/>
          </p:nvSpPr>
          <p:spPr bwMode="auto">
            <a:xfrm>
              <a:off x="6461125" y="2838568"/>
              <a:ext cx="44135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dirty="0">
                  <a:solidFill>
                    <a:schemeClr val="tx2"/>
                  </a:solidFill>
                  <a:latin typeface="+mn-lt"/>
                  <a:sym typeface="Symbol" charset="0"/>
                </a:rPr>
                <a:t>w</a:t>
              </a:r>
            </a:p>
          </p:txBody>
        </p:sp>
      </p:grpSp>
      <p:grpSp>
        <p:nvGrpSpPr>
          <p:cNvPr id="21" name="Group 20">
            <a:extLst>
              <a:ext uri="{FF2B5EF4-FFF2-40B4-BE49-F238E27FC236}">
                <a16:creationId xmlns:a16="http://schemas.microsoft.com/office/drawing/2014/main" id="{44340636-C5CD-5D44-8B1B-3F6D65B0194E}"/>
              </a:ext>
            </a:extLst>
          </p:cNvPr>
          <p:cNvGrpSpPr/>
          <p:nvPr/>
        </p:nvGrpSpPr>
        <p:grpSpPr>
          <a:xfrm>
            <a:off x="5300663" y="4175125"/>
            <a:ext cx="3462337" cy="1844675"/>
            <a:chOff x="4821238" y="3759201"/>
            <a:chExt cx="3462337" cy="1844675"/>
          </a:xfrm>
        </p:grpSpPr>
        <p:sp>
          <p:nvSpPr>
            <p:cNvPr id="22" name="Oval 21">
              <a:extLst>
                <a:ext uri="{FF2B5EF4-FFF2-40B4-BE49-F238E27FC236}">
                  <a16:creationId xmlns:a16="http://schemas.microsoft.com/office/drawing/2014/main" id="{CE7AAD46-27FB-DF46-B852-25C62BF18036}"/>
                </a:ext>
              </a:extLst>
            </p:cNvPr>
            <p:cNvSpPr>
              <a:spLocks noChangeArrowheads="1"/>
            </p:cNvSpPr>
            <p:nvPr/>
          </p:nvSpPr>
          <p:spPr bwMode="auto">
            <a:xfrm>
              <a:off x="6765925" y="3759201"/>
              <a:ext cx="320675" cy="319088"/>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6</a:t>
              </a:r>
            </a:p>
          </p:txBody>
        </p:sp>
        <p:sp>
          <p:nvSpPr>
            <p:cNvPr id="23" name="Oval 22">
              <a:extLst>
                <a:ext uri="{FF2B5EF4-FFF2-40B4-BE49-F238E27FC236}">
                  <a16:creationId xmlns:a16="http://schemas.microsoft.com/office/drawing/2014/main" id="{B01C5859-046D-1A4B-88BF-0B4C02F32741}"/>
                </a:ext>
              </a:extLst>
            </p:cNvPr>
            <p:cNvSpPr>
              <a:spLocks noChangeArrowheads="1"/>
            </p:cNvSpPr>
            <p:nvPr/>
          </p:nvSpPr>
          <p:spPr bwMode="auto">
            <a:xfrm>
              <a:off x="7964488" y="4270376"/>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9</a:t>
              </a:r>
            </a:p>
          </p:txBody>
        </p:sp>
        <p:sp>
          <p:nvSpPr>
            <p:cNvPr id="24" name="Oval 23">
              <a:extLst>
                <a:ext uri="{FF2B5EF4-FFF2-40B4-BE49-F238E27FC236}">
                  <a16:creationId xmlns:a16="http://schemas.microsoft.com/office/drawing/2014/main" id="{161FD906-3EBD-B549-B9FE-7235464E452B}"/>
                </a:ext>
              </a:extLst>
            </p:cNvPr>
            <p:cNvSpPr>
              <a:spLocks noChangeArrowheads="1"/>
            </p:cNvSpPr>
            <p:nvPr/>
          </p:nvSpPr>
          <p:spPr bwMode="auto">
            <a:xfrm>
              <a:off x="5408613" y="4270376"/>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2</a:t>
              </a:r>
            </a:p>
          </p:txBody>
        </p:sp>
        <p:sp>
          <p:nvSpPr>
            <p:cNvPr id="25" name="Oval 24">
              <a:extLst>
                <a:ext uri="{FF2B5EF4-FFF2-40B4-BE49-F238E27FC236}">
                  <a16:creationId xmlns:a16="http://schemas.microsoft.com/office/drawing/2014/main" id="{DB13B865-367F-F747-8390-0A116E6309A8}"/>
                </a:ext>
              </a:extLst>
            </p:cNvPr>
            <p:cNvSpPr>
              <a:spLocks noChangeArrowheads="1"/>
            </p:cNvSpPr>
            <p:nvPr/>
          </p:nvSpPr>
          <p:spPr bwMode="auto">
            <a:xfrm>
              <a:off x="5995988" y="4765676"/>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4</a:t>
              </a:r>
            </a:p>
          </p:txBody>
        </p:sp>
        <p:cxnSp>
          <p:nvCxnSpPr>
            <p:cNvPr id="26" name="AutoShape 11">
              <a:extLst>
                <a:ext uri="{FF2B5EF4-FFF2-40B4-BE49-F238E27FC236}">
                  <a16:creationId xmlns:a16="http://schemas.microsoft.com/office/drawing/2014/main" id="{55DD947E-B9AA-414A-ACD1-60ED8F776361}"/>
                </a:ext>
              </a:extLst>
            </p:cNvPr>
            <p:cNvCxnSpPr>
              <a:cxnSpLocks noChangeShapeType="1"/>
              <a:stCxn id="22" idx="3"/>
              <a:endCxn id="24" idx="7"/>
            </p:cNvCxnSpPr>
            <p:nvPr/>
          </p:nvCxnSpPr>
          <p:spPr bwMode="auto">
            <a:xfrm flipH="1">
              <a:off x="5681663" y="4041776"/>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 name="AutoShape 12">
              <a:extLst>
                <a:ext uri="{FF2B5EF4-FFF2-40B4-BE49-F238E27FC236}">
                  <a16:creationId xmlns:a16="http://schemas.microsoft.com/office/drawing/2014/main" id="{213D0F12-59B6-F64E-8393-68D3136E1565}"/>
                </a:ext>
              </a:extLst>
            </p:cNvPr>
            <p:cNvCxnSpPr>
              <a:cxnSpLocks noChangeShapeType="1"/>
              <a:stCxn id="23" idx="1"/>
              <a:endCxn id="22" idx="5"/>
            </p:cNvCxnSpPr>
            <p:nvPr/>
          </p:nvCxnSpPr>
          <p:spPr bwMode="auto">
            <a:xfrm flipH="1" flipV="1">
              <a:off x="7038975" y="4041776"/>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8" name="AutoShape 14">
              <a:extLst>
                <a:ext uri="{FF2B5EF4-FFF2-40B4-BE49-F238E27FC236}">
                  <a16:creationId xmlns:a16="http://schemas.microsoft.com/office/drawing/2014/main" id="{5B03A532-36BC-9F40-9DEA-B7A1480E8D0A}"/>
                </a:ext>
              </a:extLst>
            </p:cNvPr>
            <p:cNvCxnSpPr>
              <a:cxnSpLocks noChangeShapeType="1"/>
              <a:stCxn id="33" idx="7"/>
              <a:endCxn id="23" idx="3"/>
            </p:cNvCxnSpPr>
            <p:nvPr/>
          </p:nvCxnSpPr>
          <p:spPr bwMode="auto">
            <a:xfrm flipV="1">
              <a:off x="7743825" y="4552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9" name="AutoShape 15">
              <a:extLst>
                <a:ext uri="{FF2B5EF4-FFF2-40B4-BE49-F238E27FC236}">
                  <a16:creationId xmlns:a16="http://schemas.microsoft.com/office/drawing/2014/main" id="{2B1D80EF-4155-A94C-8193-050448A13F1E}"/>
                </a:ext>
              </a:extLst>
            </p:cNvPr>
            <p:cNvCxnSpPr>
              <a:cxnSpLocks noChangeShapeType="1"/>
              <a:stCxn id="34" idx="1"/>
              <a:endCxn id="25" idx="5"/>
            </p:cNvCxnSpPr>
            <p:nvPr/>
          </p:nvCxnSpPr>
          <p:spPr bwMode="auto">
            <a:xfrm flipH="1" flipV="1">
              <a:off x="6269038" y="5048251"/>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30" name="AutoShape 17">
              <a:extLst>
                <a:ext uri="{FF2B5EF4-FFF2-40B4-BE49-F238E27FC236}">
                  <a16:creationId xmlns:a16="http://schemas.microsoft.com/office/drawing/2014/main" id="{DF902E1B-7072-2343-AAE9-C23F41310C68}"/>
                </a:ext>
              </a:extLst>
            </p:cNvPr>
            <p:cNvCxnSpPr>
              <a:cxnSpLocks noChangeShapeType="1"/>
              <a:stCxn id="32" idx="7"/>
              <a:endCxn id="24" idx="3"/>
            </p:cNvCxnSpPr>
            <p:nvPr/>
          </p:nvCxnSpPr>
          <p:spPr bwMode="auto">
            <a:xfrm flipV="1">
              <a:off x="5094288" y="4552951"/>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31" name="AutoShape 18">
              <a:extLst>
                <a:ext uri="{FF2B5EF4-FFF2-40B4-BE49-F238E27FC236}">
                  <a16:creationId xmlns:a16="http://schemas.microsoft.com/office/drawing/2014/main" id="{119471F8-B715-6644-9AC7-3A2F7A4C0E40}"/>
                </a:ext>
              </a:extLst>
            </p:cNvPr>
            <p:cNvCxnSpPr>
              <a:cxnSpLocks noChangeShapeType="1"/>
              <a:stCxn id="25" idx="1"/>
              <a:endCxn id="24" idx="5"/>
            </p:cNvCxnSpPr>
            <p:nvPr/>
          </p:nvCxnSpPr>
          <p:spPr bwMode="auto">
            <a:xfrm flipH="1" flipV="1">
              <a:off x="5681663" y="4552951"/>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32" name="Oval 19">
              <a:extLst>
                <a:ext uri="{FF2B5EF4-FFF2-40B4-BE49-F238E27FC236}">
                  <a16:creationId xmlns:a16="http://schemas.microsoft.com/office/drawing/2014/main" id="{90F71EC0-99FE-DF40-8E15-D9B62131B63B}"/>
                </a:ext>
              </a:extLst>
            </p:cNvPr>
            <p:cNvSpPr>
              <a:spLocks noChangeArrowheads="1"/>
            </p:cNvSpPr>
            <p:nvPr/>
          </p:nvSpPr>
          <p:spPr bwMode="auto">
            <a:xfrm>
              <a:off x="4821238" y="4765676"/>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dirty="0">
                  <a:sym typeface="Symbol" charset="0"/>
                </a:rPr>
                <a:t>1</a:t>
              </a:r>
            </a:p>
          </p:txBody>
        </p:sp>
        <p:sp>
          <p:nvSpPr>
            <p:cNvPr id="33" name="Oval 24">
              <a:extLst>
                <a:ext uri="{FF2B5EF4-FFF2-40B4-BE49-F238E27FC236}">
                  <a16:creationId xmlns:a16="http://schemas.microsoft.com/office/drawing/2014/main" id="{1F178667-BC99-8042-8B86-F2309C804951}"/>
                </a:ext>
              </a:extLst>
            </p:cNvPr>
            <p:cNvSpPr>
              <a:spLocks noChangeArrowheads="1"/>
            </p:cNvSpPr>
            <p:nvPr/>
          </p:nvSpPr>
          <p:spPr bwMode="auto">
            <a:xfrm>
              <a:off x="7470775" y="4765676"/>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8</a:t>
              </a:r>
            </a:p>
          </p:txBody>
        </p:sp>
        <p:sp>
          <p:nvSpPr>
            <p:cNvPr id="34" name="Oval 59">
              <a:extLst>
                <a:ext uri="{FF2B5EF4-FFF2-40B4-BE49-F238E27FC236}">
                  <a16:creationId xmlns:a16="http://schemas.microsoft.com/office/drawing/2014/main" id="{B073564C-876C-C148-B518-0285A224BAF0}"/>
                </a:ext>
              </a:extLst>
            </p:cNvPr>
            <p:cNvSpPr>
              <a:spLocks noChangeArrowheads="1"/>
            </p:cNvSpPr>
            <p:nvPr/>
          </p:nvSpPr>
          <p:spPr bwMode="auto">
            <a:xfrm>
              <a:off x="6419850" y="5283201"/>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olidFill>
                    <a:schemeClr val="tx2"/>
                  </a:solidFill>
                  <a:sym typeface="Symbol" charset="0"/>
                </a:rPr>
                <a:t>5</a:t>
              </a:r>
            </a:p>
          </p:txBody>
        </p:sp>
        <p:sp>
          <p:nvSpPr>
            <p:cNvPr id="35" name="Text Box 70">
              <a:extLst>
                <a:ext uri="{FF2B5EF4-FFF2-40B4-BE49-F238E27FC236}">
                  <a16:creationId xmlns:a16="http://schemas.microsoft.com/office/drawing/2014/main" id="{7BCB72FD-6347-A145-946E-FD0960E481C0}"/>
                </a:ext>
              </a:extLst>
            </p:cNvPr>
            <p:cNvSpPr txBox="1">
              <a:spLocks noChangeArrowheads="1"/>
            </p:cNvSpPr>
            <p:nvPr/>
          </p:nvSpPr>
          <p:spPr bwMode="auto">
            <a:xfrm>
              <a:off x="6629400" y="4978401"/>
              <a:ext cx="44135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mn-lt"/>
                  <a:sym typeface="Symbol" charset="0"/>
                </a:rPr>
                <a:t>w</a:t>
              </a:r>
            </a:p>
          </p:txBody>
        </p:sp>
      </p:grpSp>
    </p:spTree>
    <p:extLst>
      <p:ext uri="{BB962C8B-B14F-4D97-AF65-F5344CB8AC3E}">
        <p14:creationId xmlns:p14="http://schemas.microsoft.com/office/powerpoint/2010/main" val="1728581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B467-305D-B547-935E-FA285270E1D8}"/>
              </a:ext>
            </a:extLst>
          </p:cNvPr>
          <p:cNvSpPr>
            <a:spLocks noGrp="1"/>
          </p:cNvSpPr>
          <p:nvPr>
            <p:ph type="title"/>
          </p:nvPr>
        </p:nvSpPr>
        <p:spPr/>
        <p:txBody>
          <a:bodyPr/>
          <a:lstStyle/>
          <a:p>
            <a:r>
              <a:rPr lang="en-US" dirty="0"/>
              <a:t>Delete from a BST</a:t>
            </a:r>
          </a:p>
        </p:txBody>
      </p:sp>
      <p:sp>
        <p:nvSpPr>
          <p:cNvPr id="3" name="Content Placeholder 2">
            <a:extLst>
              <a:ext uri="{FF2B5EF4-FFF2-40B4-BE49-F238E27FC236}">
                <a16:creationId xmlns:a16="http://schemas.microsoft.com/office/drawing/2014/main" id="{DFD2DE36-0AE8-2443-846B-CEBD6845CD63}"/>
              </a:ext>
            </a:extLst>
          </p:cNvPr>
          <p:cNvSpPr>
            <a:spLocks noGrp="1"/>
          </p:cNvSpPr>
          <p:nvPr>
            <p:ph idx="1"/>
          </p:nvPr>
        </p:nvSpPr>
        <p:spPr>
          <a:xfrm>
            <a:off x="457200" y="1600200"/>
            <a:ext cx="5486400" cy="4525963"/>
          </a:xfrm>
        </p:spPr>
        <p:txBody>
          <a:bodyPr>
            <a:normAutofit/>
          </a:bodyPr>
          <a:lstStyle/>
          <a:p>
            <a:r>
              <a:rPr lang="en-US" sz="2800" dirty="0"/>
              <a:t>Most difficult operation</a:t>
            </a:r>
          </a:p>
          <a:p>
            <a:r>
              <a:rPr lang="en-US" sz="2800" dirty="0"/>
              <a:t>If the node to be removed is not a leaf, one should keep its child(ren)</a:t>
            </a:r>
          </a:p>
          <a:p>
            <a:r>
              <a:rPr lang="en-US" sz="2800" dirty="0"/>
              <a:t>Three cases for the node to be deleted: the node has</a:t>
            </a:r>
          </a:p>
          <a:p>
            <a:pPr lvl="1"/>
            <a:r>
              <a:rPr lang="en-US" sz="2400" dirty="0"/>
              <a:t>no children (aka a leaf)</a:t>
            </a:r>
          </a:p>
          <a:p>
            <a:pPr lvl="1"/>
            <a:r>
              <a:rPr lang="en-US" sz="2400" dirty="0"/>
              <a:t>1 child</a:t>
            </a:r>
          </a:p>
          <a:p>
            <a:pPr lvl="1"/>
            <a:r>
              <a:rPr lang="en-US" sz="2400" dirty="0"/>
              <a:t>2 children</a:t>
            </a:r>
          </a:p>
          <a:p>
            <a:endParaRPr lang="en-US" dirty="0"/>
          </a:p>
          <a:p>
            <a:endParaRPr lang="en-US" dirty="0"/>
          </a:p>
        </p:txBody>
      </p:sp>
      <p:sp>
        <p:nvSpPr>
          <p:cNvPr id="4" name="Oval 3">
            <a:extLst>
              <a:ext uri="{FF2B5EF4-FFF2-40B4-BE49-F238E27FC236}">
                <a16:creationId xmlns:a16="http://schemas.microsoft.com/office/drawing/2014/main" id="{87ED6F0D-FF1C-0E4E-8547-610B216919C1}"/>
              </a:ext>
            </a:extLst>
          </p:cNvPr>
          <p:cNvSpPr>
            <a:spLocks noChangeArrowheads="1"/>
          </p:cNvSpPr>
          <p:nvPr/>
        </p:nvSpPr>
        <p:spPr bwMode="auto">
          <a:xfrm>
            <a:off x="7016750" y="4022725"/>
            <a:ext cx="320675" cy="319088"/>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6</a:t>
            </a:r>
          </a:p>
        </p:txBody>
      </p:sp>
      <p:sp>
        <p:nvSpPr>
          <p:cNvPr id="5" name="Oval 4">
            <a:extLst>
              <a:ext uri="{FF2B5EF4-FFF2-40B4-BE49-F238E27FC236}">
                <a16:creationId xmlns:a16="http://schemas.microsoft.com/office/drawing/2014/main" id="{78576DE9-897F-D04D-B8F3-236B9BFC41FA}"/>
              </a:ext>
            </a:extLst>
          </p:cNvPr>
          <p:cNvSpPr>
            <a:spLocks noChangeArrowheads="1"/>
          </p:cNvSpPr>
          <p:nvPr/>
        </p:nvSpPr>
        <p:spPr bwMode="auto">
          <a:xfrm>
            <a:off x="8215313" y="4533900"/>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dirty="0">
                <a:sym typeface="Symbol" charset="0"/>
              </a:rPr>
              <a:t>9</a:t>
            </a:r>
          </a:p>
        </p:txBody>
      </p:sp>
      <p:sp>
        <p:nvSpPr>
          <p:cNvPr id="6" name="Oval 5">
            <a:extLst>
              <a:ext uri="{FF2B5EF4-FFF2-40B4-BE49-F238E27FC236}">
                <a16:creationId xmlns:a16="http://schemas.microsoft.com/office/drawing/2014/main" id="{D29AB6F7-5F9A-B947-B695-A3BE2BA741B9}"/>
              </a:ext>
            </a:extLst>
          </p:cNvPr>
          <p:cNvSpPr>
            <a:spLocks noChangeArrowheads="1"/>
          </p:cNvSpPr>
          <p:nvPr/>
        </p:nvSpPr>
        <p:spPr bwMode="auto">
          <a:xfrm>
            <a:off x="5659438" y="4533900"/>
            <a:ext cx="319087"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olidFill>
                  <a:schemeClr val="tx2"/>
                </a:solidFill>
                <a:sym typeface="Symbol" charset="0"/>
              </a:rPr>
              <a:t>2</a:t>
            </a:r>
          </a:p>
        </p:txBody>
      </p:sp>
      <p:sp>
        <p:nvSpPr>
          <p:cNvPr id="7" name="Oval 6">
            <a:extLst>
              <a:ext uri="{FF2B5EF4-FFF2-40B4-BE49-F238E27FC236}">
                <a16:creationId xmlns:a16="http://schemas.microsoft.com/office/drawing/2014/main" id="{7D1D30A8-EB27-C44A-9595-F6673B7D1AC7}"/>
              </a:ext>
            </a:extLst>
          </p:cNvPr>
          <p:cNvSpPr>
            <a:spLocks noChangeArrowheads="1"/>
          </p:cNvSpPr>
          <p:nvPr/>
        </p:nvSpPr>
        <p:spPr bwMode="auto">
          <a:xfrm>
            <a:off x="6246813" y="5029200"/>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4</a:t>
            </a:r>
          </a:p>
        </p:txBody>
      </p:sp>
      <p:cxnSp>
        <p:nvCxnSpPr>
          <p:cNvPr id="8" name="AutoShape 10">
            <a:extLst>
              <a:ext uri="{FF2B5EF4-FFF2-40B4-BE49-F238E27FC236}">
                <a16:creationId xmlns:a16="http://schemas.microsoft.com/office/drawing/2014/main" id="{349A2832-089A-784E-BB97-AEC18B0925CD}"/>
              </a:ext>
            </a:extLst>
          </p:cNvPr>
          <p:cNvCxnSpPr>
            <a:cxnSpLocks noChangeShapeType="1"/>
            <a:stCxn id="4" idx="3"/>
            <a:endCxn id="6" idx="7"/>
          </p:cNvCxnSpPr>
          <p:nvPr/>
        </p:nvCxnSpPr>
        <p:spPr bwMode="auto">
          <a:xfrm flipH="1">
            <a:off x="5932488" y="4324350"/>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 name="AutoShape 11">
            <a:extLst>
              <a:ext uri="{FF2B5EF4-FFF2-40B4-BE49-F238E27FC236}">
                <a16:creationId xmlns:a16="http://schemas.microsoft.com/office/drawing/2014/main" id="{D8B905FA-FBC5-2540-A45B-F54C64E4A79A}"/>
              </a:ext>
            </a:extLst>
          </p:cNvPr>
          <p:cNvCxnSpPr>
            <a:cxnSpLocks noChangeShapeType="1"/>
            <a:stCxn id="5" idx="1"/>
            <a:endCxn id="4" idx="5"/>
          </p:cNvCxnSpPr>
          <p:nvPr/>
        </p:nvCxnSpPr>
        <p:spPr bwMode="auto">
          <a:xfrm flipH="1" flipV="1">
            <a:off x="7289800" y="4324350"/>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 name="AutoShape 13">
            <a:extLst>
              <a:ext uri="{FF2B5EF4-FFF2-40B4-BE49-F238E27FC236}">
                <a16:creationId xmlns:a16="http://schemas.microsoft.com/office/drawing/2014/main" id="{7745C80F-AD2E-A446-AE33-5DD745BA6867}"/>
              </a:ext>
            </a:extLst>
          </p:cNvPr>
          <p:cNvCxnSpPr>
            <a:cxnSpLocks noChangeShapeType="1"/>
            <a:stCxn id="15" idx="7"/>
            <a:endCxn id="5" idx="3"/>
          </p:cNvCxnSpPr>
          <p:nvPr/>
        </p:nvCxnSpPr>
        <p:spPr bwMode="auto">
          <a:xfrm flipV="1">
            <a:off x="7994650" y="4816475"/>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14">
            <a:extLst>
              <a:ext uri="{FF2B5EF4-FFF2-40B4-BE49-F238E27FC236}">
                <a16:creationId xmlns:a16="http://schemas.microsoft.com/office/drawing/2014/main" id="{D58FF15B-B70D-BF43-964C-5A735AF1D5D8}"/>
              </a:ext>
            </a:extLst>
          </p:cNvPr>
          <p:cNvCxnSpPr>
            <a:cxnSpLocks noChangeShapeType="1"/>
            <a:stCxn id="16" idx="1"/>
            <a:endCxn id="7" idx="5"/>
          </p:cNvCxnSpPr>
          <p:nvPr/>
        </p:nvCxnSpPr>
        <p:spPr bwMode="auto">
          <a:xfrm flipH="1" flipV="1">
            <a:off x="6519863" y="5330825"/>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2" name="AutoShape 16">
            <a:extLst>
              <a:ext uri="{FF2B5EF4-FFF2-40B4-BE49-F238E27FC236}">
                <a16:creationId xmlns:a16="http://schemas.microsoft.com/office/drawing/2014/main" id="{EF584EF6-89D3-EC43-94F9-573539C50993}"/>
              </a:ext>
            </a:extLst>
          </p:cNvPr>
          <p:cNvCxnSpPr>
            <a:cxnSpLocks noChangeShapeType="1"/>
            <a:stCxn id="14" idx="7"/>
            <a:endCxn id="6" idx="3"/>
          </p:cNvCxnSpPr>
          <p:nvPr/>
        </p:nvCxnSpPr>
        <p:spPr bwMode="auto">
          <a:xfrm flipV="1">
            <a:off x="5345113" y="4835525"/>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17">
            <a:extLst>
              <a:ext uri="{FF2B5EF4-FFF2-40B4-BE49-F238E27FC236}">
                <a16:creationId xmlns:a16="http://schemas.microsoft.com/office/drawing/2014/main" id="{22EA0E79-C5AE-204B-87BF-5F47518A22BB}"/>
              </a:ext>
            </a:extLst>
          </p:cNvPr>
          <p:cNvCxnSpPr>
            <a:cxnSpLocks noChangeShapeType="1"/>
            <a:stCxn id="7" idx="1"/>
            <a:endCxn id="6" idx="5"/>
          </p:cNvCxnSpPr>
          <p:nvPr/>
        </p:nvCxnSpPr>
        <p:spPr bwMode="auto">
          <a:xfrm flipH="1" flipV="1">
            <a:off x="5932488" y="483552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4" name="Oval 13">
            <a:extLst>
              <a:ext uri="{FF2B5EF4-FFF2-40B4-BE49-F238E27FC236}">
                <a16:creationId xmlns:a16="http://schemas.microsoft.com/office/drawing/2014/main" id="{A6D7D812-E124-3D4A-8B6C-D10BBBD2485C}"/>
              </a:ext>
            </a:extLst>
          </p:cNvPr>
          <p:cNvSpPr>
            <a:spLocks noChangeArrowheads="1"/>
          </p:cNvSpPr>
          <p:nvPr/>
        </p:nvSpPr>
        <p:spPr bwMode="auto">
          <a:xfrm>
            <a:off x="5072063" y="5029200"/>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1</a:t>
            </a:r>
          </a:p>
        </p:txBody>
      </p:sp>
      <p:sp>
        <p:nvSpPr>
          <p:cNvPr id="15" name="Oval 14">
            <a:extLst>
              <a:ext uri="{FF2B5EF4-FFF2-40B4-BE49-F238E27FC236}">
                <a16:creationId xmlns:a16="http://schemas.microsoft.com/office/drawing/2014/main" id="{DC50486D-2D99-2B4E-B66B-A62FBA975543}"/>
              </a:ext>
            </a:extLst>
          </p:cNvPr>
          <p:cNvSpPr>
            <a:spLocks noChangeArrowheads="1"/>
          </p:cNvSpPr>
          <p:nvPr/>
        </p:nvSpPr>
        <p:spPr bwMode="auto">
          <a:xfrm>
            <a:off x="7721600" y="5029200"/>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8</a:t>
            </a:r>
          </a:p>
        </p:txBody>
      </p:sp>
      <p:sp>
        <p:nvSpPr>
          <p:cNvPr id="16" name="Oval 15">
            <a:extLst>
              <a:ext uri="{FF2B5EF4-FFF2-40B4-BE49-F238E27FC236}">
                <a16:creationId xmlns:a16="http://schemas.microsoft.com/office/drawing/2014/main" id="{1035342C-A7B7-DC47-B06F-6E48DA8133F1}"/>
              </a:ext>
            </a:extLst>
          </p:cNvPr>
          <p:cNvSpPr>
            <a:spLocks noChangeArrowheads="1"/>
          </p:cNvSpPr>
          <p:nvPr/>
        </p:nvSpPr>
        <p:spPr bwMode="auto">
          <a:xfrm>
            <a:off x="6670675" y="5546725"/>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ym typeface="Symbol" charset="0"/>
              </a:rPr>
              <a:t>5</a:t>
            </a:r>
          </a:p>
        </p:txBody>
      </p:sp>
      <p:sp>
        <p:nvSpPr>
          <p:cNvPr id="17" name="Text Box 33">
            <a:extLst>
              <a:ext uri="{FF2B5EF4-FFF2-40B4-BE49-F238E27FC236}">
                <a16:creationId xmlns:a16="http://schemas.microsoft.com/office/drawing/2014/main" id="{7A43F833-976A-7A43-A04E-5923D3495DF4}"/>
              </a:ext>
            </a:extLst>
          </p:cNvPr>
          <p:cNvSpPr txBox="1">
            <a:spLocks noChangeArrowheads="1"/>
          </p:cNvSpPr>
          <p:nvPr/>
        </p:nvSpPr>
        <p:spPr bwMode="auto">
          <a:xfrm>
            <a:off x="6920732" y="5391780"/>
            <a:ext cx="3797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mn-lt"/>
                <a:sym typeface="Symbol" charset="0"/>
              </a:rPr>
              <a:t>v</a:t>
            </a:r>
          </a:p>
        </p:txBody>
      </p:sp>
      <p:sp>
        <p:nvSpPr>
          <p:cNvPr id="18" name="Text Box 91">
            <a:extLst>
              <a:ext uri="{FF2B5EF4-FFF2-40B4-BE49-F238E27FC236}">
                <a16:creationId xmlns:a16="http://schemas.microsoft.com/office/drawing/2014/main" id="{1B174756-DDFE-1747-9E8B-A9B8F03082AB}"/>
              </a:ext>
            </a:extLst>
          </p:cNvPr>
          <p:cNvSpPr txBox="1">
            <a:spLocks noChangeArrowheads="1"/>
          </p:cNvSpPr>
          <p:nvPr/>
        </p:nvSpPr>
        <p:spPr bwMode="auto">
          <a:xfrm>
            <a:off x="6254750" y="4083050"/>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&lt;</a:t>
            </a:r>
          </a:p>
        </p:txBody>
      </p:sp>
      <p:sp>
        <p:nvSpPr>
          <p:cNvPr id="19" name="Text Box 92">
            <a:extLst>
              <a:ext uri="{FF2B5EF4-FFF2-40B4-BE49-F238E27FC236}">
                <a16:creationId xmlns:a16="http://schemas.microsoft.com/office/drawing/2014/main" id="{0ED66A33-3AAB-3541-B8C7-17EBAB50A7B2}"/>
              </a:ext>
            </a:extLst>
          </p:cNvPr>
          <p:cNvSpPr txBox="1">
            <a:spLocks noChangeArrowheads="1"/>
          </p:cNvSpPr>
          <p:nvPr/>
        </p:nvSpPr>
        <p:spPr bwMode="auto">
          <a:xfrm>
            <a:off x="6026150" y="4616450"/>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&gt;</a:t>
            </a:r>
          </a:p>
        </p:txBody>
      </p:sp>
    </p:spTree>
    <p:extLst>
      <p:ext uri="{BB962C8B-B14F-4D97-AF65-F5344CB8AC3E}">
        <p14:creationId xmlns:p14="http://schemas.microsoft.com/office/powerpoint/2010/main" val="65182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
                                        </p:tgtEl>
                                        <p:attrNameLst>
                                          <p:attrName>style.color</p:attrName>
                                        </p:attrNameLst>
                                      </p:cBhvr>
                                      <p:to>
                                        <a:schemeClr val="accent2"/>
                                      </p:to>
                                    </p:animClr>
                                  </p:childTnLst>
                                </p:cTn>
                              </p:par>
                              <p:par>
                                <p:cTn id="7" presetID="3" presetClass="emph" presetSubtype="2" fill="hold" grpId="0" nodeType="withEffect">
                                  <p:stCondLst>
                                    <p:cond delay="0"/>
                                  </p:stCondLst>
                                  <p:childTnLst>
                                    <p:animClr clrSpc="rgb" dir="cw">
                                      <p:cBhvr override="childStyle">
                                        <p:cTn id="8" dur="2000" fill="hold"/>
                                        <p:tgtEl>
                                          <p:spTgt spid="1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6DFD-72E8-4548-8E41-E659AFB5CBF7}"/>
              </a:ext>
            </a:extLst>
          </p:cNvPr>
          <p:cNvSpPr>
            <a:spLocks noGrp="1"/>
          </p:cNvSpPr>
          <p:nvPr>
            <p:ph type="title"/>
          </p:nvPr>
        </p:nvSpPr>
        <p:spPr/>
        <p:txBody>
          <a:bodyPr/>
          <a:lstStyle/>
          <a:p>
            <a:r>
              <a:rPr lang="en-US" dirty="0"/>
              <a:t>BST Remove – 0 children</a:t>
            </a:r>
          </a:p>
        </p:txBody>
      </p:sp>
      <p:sp>
        <p:nvSpPr>
          <p:cNvPr id="3" name="Content Placeholder 2">
            <a:extLst>
              <a:ext uri="{FF2B5EF4-FFF2-40B4-BE49-F238E27FC236}">
                <a16:creationId xmlns:a16="http://schemas.microsoft.com/office/drawing/2014/main" id="{B5A0D6FE-1A9E-884D-A7AC-0AF2421E7C8D}"/>
              </a:ext>
            </a:extLst>
          </p:cNvPr>
          <p:cNvSpPr>
            <a:spLocks noGrp="1"/>
          </p:cNvSpPr>
          <p:nvPr>
            <p:ph idx="1"/>
          </p:nvPr>
        </p:nvSpPr>
        <p:spPr>
          <a:xfrm>
            <a:off x="457200" y="1600200"/>
            <a:ext cx="4894263" cy="4525963"/>
          </a:xfrm>
        </p:spPr>
        <p:txBody>
          <a:bodyPr>
            <a:normAutofit/>
          </a:bodyPr>
          <a:lstStyle/>
          <a:p>
            <a:r>
              <a:rPr lang="en-US" sz="2800" dirty="0"/>
              <a:t>To perform operation erase(k), we search for key k</a:t>
            </a:r>
          </a:p>
          <a:p>
            <a:r>
              <a:rPr lang="en-US" sz="2800" dirty="0"/>
              <a:t>Assume key k is in the tree, and let let v be the node storing k</a:t>
            </a:r>
          </a:p>
          <a:p>
            <a:r>
              <a:rPr lang="en-US" sz="2800" dirty="0"/>
              <a:t>If node v has NO internal children, just remove v</a:t>
            </a:r>
          </a:p>
          <a:p>
            <a:r>
              <a:rPr lang="en-US" sz="2800" dirty="0"/>
              <a:t>Example: remove 5</a:t>
            </a:r>
          </a:p>
          <a:p>
            <a:endParaRPr lang="en-US" sz="2800" dirty="0"/>
          </a:p>
        </p:txBody>
      </p:sp>
      <p:grpSp>
        <p:nvGrpSpPr>
          <p:cNvPr id="4" name="Group 3">
            <a:extLst>
              <a:ext uri="{FF2B5EF4-FFF2-40B4-BE49-F238E27FC236}">
                <a16:creationId xmlns:a16="http://schemas.microsoft.com/office/drawing/2014/main" id="{6F1E7EA7-5216-CE4E-87FB-A6E679615892}"/>
              </a:ext>
            </a:extLst>
          </p:cNvPr>
          <p:cNvGrpSpPr/>
          <p:nvPr/>
        </p:nvGrpSpPr>
        <p:grpSpPr>
          <a:xfrm>
            <a:off x="5474054" y="4251325"/>
            <a:ext cx="3270250" cy="1327150"/>
            <a:chOff x="4716994" y="4251325"/>
            <a:chExt cx="3270250" cy="1327150"/>
          </a:xfrm>
        </p:grpSpPr>
        <p:sp>
          <p:nvSpPr>
            <p:cNvPr id="5" name="Oval 66">
              <a:extLst>
                <a:ext uri="{FF2B5EF4-FFF2-40B4-BE49-F238E27FC236}">
                  <a16:creationId xmlns:a16="http://schemas.microsoft.com/office/drawing/2014/main" id="{0C752E71-DE0F-A242-91DF-5553D6930D45}"/>
                </a:ext>
              </a:extLst>
            </p:cNvPr>
            <p:cNvSpPr>
              <a:spLocks noChangeArrowheads="1"/>
            </p:cNvSpPr>
            <p:nvPr/>
          </p:nvSpPr>
          <p:spPr bwMode="auto">
            <a:xfrm>
              <a:off x="6256869" y="4251325"/>
              <a:ext cx="320675" cy="319088"/>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6</a:t>
              </a:r>
            </a:p>
          </p:txBody>
        </p:sp>
        <p:sp>
          <p:nvSpPr>
            <p:cNvPr id="6" name="Oval 67">
              <a:extLst>
                <a:ext uri="{FF2B5EF4-FFF2-40B4-BE49-F238E27FC236}">
                  <a16:creationId xmlns:a16="http://schemas.microsoft.com/office/drawing/2014/main" id="{DAAD44F3-EE61-544B-A719-72DA9E6A7D98}"/>
                </a:ext>
              </a:extLst>
            </p:cNvPr>
            <p:cNvSpPr>
              <a:spLocks noChangeArrowheads="1"/>
            </p:cNvSpPr>
            <p:nvPr/>
          </p:nvSpPr>
          <p:spPr bwMode="auto">
            <a:xfrm>
              <a:off x="7668157" y="4762500"/>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9</a:t>
              </a:r>
            </a:p>
          </p:txBody>
        </p:sp>
        <p:sp>
          <p:nvSpPr>
            <p:cNvPr id="7" name="Oval 68">
              <a:extLst>
                <a:ext uri="{FF2B5EF4-FFF2-40B4-BE49-F238E27FC236}">
                  <a16:creationId xmlns:a16="http://schemas.microsoft.com/office/drawing/2014/main" id="{5CC635A8-8811-CE4A-959C-9E84618BB11A}"/>
                </a:ext>
              </a:extLst>
            </p:cNvPr>
            <p:cNvSpPr>
              <a:spLocks noChangeArrowheads="1"/>
            </p:cNvSpPr>
            <p:nvPr/>
          </p:nvSpPr>
          <p:spPr bwMode="auto">
            <a:xfrm>
              <a:off x="5304369" y="4762500"/>
              <a:ext cx="319088"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ym typeface="Symbol" charset="0"/>
                </a:rPr>
                <a:t>2</a:t>
              </a:r>
            </a:p>
          </p:txBody>
        </p:sp>
        <p:sp>
          <p:nvSpPr>
            <p:cNvPr id="8" name="Oval 69">
              <a:extLst>
                <a:ext uri="{FF2B5EF4-FFF2-40B4-BE49-F238E27FC236}">
                  <a16:creationId xmlns:a16="http://schemas.microsoft.com/office/drawing/2014/main" id="{A42357D4-BCFF-6D4E-9C3C-1DBE32AC0F0C}"/>
                </a:ext>
              </a:extLst>
            </p:cNvPr>
            <p:cNvSpPr>
              <a:spLocks noChangeArrowheads="1"/>
            </p:cNvSpPr>
            <p:nvPr/>
          </p:nvSpPr>
          <p:spPr bwMode="auto">
            <a:xfrm>
              <a:off x="5891744" y="5257800"/>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ym typeface="Symbol" charset="0"/>
                </a:rPr>
                <a:t>4</a:t>
              </a:r>
            </a:p>
          </p:txBody>
        </p:sp>
        <p:cxnSp>
          <p:nvCxnSpPr>
            <p:cNvPr id="9" name="AutoShape 73">
              <a:extLst>
                <a:ext uri="{FF2B5EF4-FFF2-40B4-BE49-F238E27FC236}">
                  <a16:creationId xmlns:a16="http://schemas.microsoft.com/office/drawing/2014/main" id="{B6E9F647-D0DB-C248-B862-3B54C11E98AC}"/>
                </a:ext>
              </a:extLst>
            </p:cNvPr>
            <p:cNvCxnSpPr>
              <a:cxnSpLocks noChangeShapeType="1"/>
              <a:stCxn id="5" idx="3"/>
              <a:endCxn id="7" idx="7"/>
            </p:cNvCxnSpPr>
            <p:nvPr/>
          </p:nvCxnSpPr>
          <p:spPr bwMode="auto">
            <a:xfrm flipH="1">
              <a:off x="5577419"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 name="AutoShape 74">
              <a:extLst>
                <a:ext uri="{FF2B5EF4-FFF2-40B4-BE49-F238E27FC236}">
                  <a16:creationId xmlns:a16="http://schemas.microsoft.com/office/drawing/2014/main" id="{C533D38C-E1AF-9C4C-943E-84BD553F4050}"/>
                </a:ext>
              </a:extLst>
            </p:cNvPr>
            <p:cNvCxnSpPr>
              <a:cxnSpLocks noChangeShapeType="1"/>
              <a:stCxn id="6" idx="1"/>
              <a:endCxn id="5" idx="5"/>
            </p:cNvCxnSpPr>
            <p:nvPr/>
          </p:nvCxnSpPr>
          <p:spPr bwMode="auto">
            <a:xfrm flipH="1" flipV="1">
              <a:off x="6529919"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76">
              <a:extLst>
                <a:ext uri="{FF2B5EF4-FFF2-40B4-BE49-F238E27FC236}">
                  <a16:creationId xmlns:a16="http://schemas.microsoft.com/office/drawing/2014/main" id="{B3D9748F-B4C3-EC4D-9256-2640FF85457E}"/>
                </a:ext>
              </a:extLst>
            </p:cNvPr>
            <p:cNvCxnSpPr>
              <a:cxnSpLocks noChangeShapeType="1"/>
              <a:stCxn id="15" idx="7"/>
              <a:endCxn id="6" idx="3"/>
            </p:cNvCxnSpPr>
            <p:nvPr/>
          </p:nvCxnSpPr>
          <p:spPr bwMode="auto">
            <a:xfrm flipV="1">
              <a:off x="7447494" y="5045075"/>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79">
              <a:extLst>
                <a:ext uri="{FF2B5EF4-FFF2-40B4-BE49-F238E27FC236}">
                  <a16:creationId xmlns:a16="http://schemas.microsoft.com/office/drawing/2014/main" id="{356B1138-64D6-B142-BA0B-475FE1E245BF}"/>
                </a:ext>
              </a:extLst>
            </p:cNvPr>
            <p:cNvCxnSpPr>
              <a:cxnSpLocks noChangeShapeType="1"/>
              <a:stCxn id="14" idx="7"/>
              <a:endCxn id="7" idx="3"/>
            </p:cNvCxnSpPr>
            <p:nvPr/>
          </p:nvCxnSpPr>
          <p:spPr bwMode="auto">
            <a:xfrm flipV="1">
              <a:off x="4990044" y="5064125"/>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80">
              <a:extLst>
                <a:ext uri="{FF2B5EF4-FFF2-40B4-BE49-F238E27FC236}">
                  <a16:creationId xmlns:a16="http://schemas.microsoft.com/office/drawing/2014/main" id="{E98418AB-5B76-0D4E-B6E0-22FEA3D6FDDB}"/>
                </a:ext>
              </a:extLst>
            </p:cNvPr>
            <p:cNvCxnSpPr>
              <a:cxnSpLocks noChangeShapeType="1"/>
              <a:stCxn id="8" idx="1"/>
              <a:endCxn id="7" idx="5"/>
            </p:cNvCxnSpPr>
            <p:nvPr/>
          </p:nvCxnSpPr>
          <p:spPr bwMode="auto">
            <a:xfrm flipH="1" flipV="1">
              <a:off x="5577419" y="506412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4" name="Oval 81">
              <a:extLst>
                <a:ext uri="{FF2B5EF4-FFF2-40B4-BE49-F238E27FC236}">
                  <a16:creationId xmlns:a16="http://schemas.microsoft.com/office/drawing/2014/main" id="{1939B801-5419-D643-9EE2-306C94CD5B9C}"/>
                </a:ext>
              </a:extLst>
            </p:cNvPr>
            <p:cNvSpPr>
              <a:spLocks noChangeArrowheads="1"/>
            </p:cNvSpPr>
            <p:nvPr/>
          </p:nvSpPr>
          <p:spPr bwMode="auto">
            <a:xfrm>
              <a:off x="4716994" y="5257800"/>
              <a:ext cx="319088"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1</a:t>
              </a:r>
            </a:p>
          </p:txBody>
        </p:sp>
        <p:sp>
          <p:nvSpPr>
            <p:cNvPr id="15" name="Oval 86">
              <a:extLst>
                <a:ext uri="{FF2B5EF4-FFF2-40B4-BE49-F238E27FC236}">
                  <a16:creationId xmlns:a16="http://schemas.microsoft.com/office/drawing/2014/main" id="{EA3831FD-1C42-AF47-ACB9-A81ABB1AED58}"/>
                </a:ext>
              </a:extLst>
            </p:cNvPr>
            <p:cNvSpPr>
              <a:spLocks noChangeArrowheads="1"/>
            </p:cNvSpPr>
            <p:nvPr/>
          </p:nvSpPr>
          <p:spPr bwMode="auto">
            <a:xfrm>
              <a:off x="7174444" y="5257800"/>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8</a:t>
              </a:r>
            </a:p>
          </p:txBody>
        </p:sp>
      </p:grpSp>
      <p:grpSp>
        <p:nvGrpSpPr>
          <p:cNvPr id="16" name="Group 15">
            <a:extLst>
              <a:ext uri="{FF2B5EF4-FFF2-40B4-BE49-F238E27FC236}">
                <a16:creationId xmlns:a16="http://schemas.microsoft.com/office/drawing/2014/main" id="{88DBD1C7-C1F6-1840-B029-BD1EFBE71A56}"/>
              </a:ext>
            </a:extLst>
          </p:cNvPr>
          <p:cNvGrpSpPr/>
          <p:nvPr/>
        </p:nvGrpSpPr>
        <p:grpSpPr>
          <a:xfrm>
            <a:off x="5453063" y="1416757"/>
            <a:ext cx="3462337" cy="1844675"/>
            <a:chOff x="4696003" y="1416757"/>
            <a:chExt cx="3462337" cy="1844675"/>
          </a:xfrm>
        </p:grpSpPr>
        <p:sp>
          <p:nvSpPr>
            <p:cNvPr id="17" name="Oval 16">
              <a:extLst>
                <a:ext uri="{FF2B5EF4-FFF2-40B4-BE49-F238E27FC236}">
                  <a16:creationId xmlns:a16="http://schemas.microsoft.com/office/drawing/2014/main" id="{18C6D450-DD6F-7149-AAE6-30B5C9F0D4A5}"/>
                </a:ext>
              </a:extLst>
            </p:cNvPr>
            <p:cNvSpPr>
              <a:spLocks noChangeArrowheads="1"/>
            </p:cNvSpPr>
            <p:nvPr/>
          </p:nvSpPr>
          <p:spPr bwMode="auto">
            <a:xfrm>
              <a:off x="6640690" y="1416757"/>
              <a:ext cx="320675" cy="319088"/>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6</a:t>
              </a:r>
            </a:p>
          </p:txBody>
        </p:sp>
        <p:sp>
          <p:nvSpPr>
            <p:cNvPr id="18" name="Oval 17">
              <a:extLst>
                <a:ext uri="{FF2B5EF4-FFF2-40B4-BE49-F238E27FC236}">
                  <a16:creationId xmlns:a16="http://schemas.microsoft.com/office/drawing/2014/main" id="{693A7AA0-42EF-7143-AA72-3195E9F4A24A}"/>
                </a:ext>
              </a:extLst>
            </p:cNvPr>
            <p:cNvSpPr>
              <a:spLocks noChangeArrowheads="1"/>
            </p:cNvSpPr>
            <p:nvPr/>
          </p:nvSpPr>
          <p:spPr bwMode="auto">
            <a:xfrm>
              <a:off x="7839253" y="1927932"/>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dirty="0">
                  <a:sym typeface="Symbol" charset="0"/>
                </a:rPr>
                <a:t>9</a:t>
              </a:r>
            </a:p>
          </p:txBody>
        </p:sp>
        <p:sp>
          <p:nvSpPr>
            <p:cNvPr id="19" name="Oval 18">
              <a:extLst>
                <a:ext uri="{FF2B5EF4-FFF2-40B4-BE49-F238E27FC236}">
                  <a16:creationId xmlns:a16="http://schemas.microsoft.com/office/drawing/2014/main" id="{A5559E2F-172E-AD47-BFFB-E7CEE1232224}"/>
                </a:ext>
              </a:extLst>
            </p:cNvPr>
            <p:cNvSpPr>
              <a:spLocks noChangeArrowheads="1"/>
            </p:cNvSpPr>
            <p:nvPr/>
          </p:nvSpPr>
          <p:spPr bwMode="auto">
            <a:xfrm>
              <a:off x="5283378" y="1927932"/>
              <a:ext cx="319087"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olidFill>
                    <a:schemeClr val="tx2"/>
                  </a:solidFill>
                  <a:sym typeface="Symbol" charset="0"/>
                </a:rPr>
                <a:t>2</a:t>
              </a:r>
            </a:p>
          </p:txBody>
        </p:sp>
        <p:sp>
          <p:nvSpPr>
            <p:cNvPr id="20" name="Oval 19">
              <a:extLst>
                <a:ext uri="{FF2B5EF4-FFF2-40B4-BE49-F238E27FC236}">
                  <a16:creationId xmlns:a16="http://schemas.microsoft.com/office/drawing/2014/main" id="{F038A07D-4C81-E642-A729-96D5C69EA525}"/>
                </a:ext>
              </a:extLst>
            </p:cNvPr>
            <p:cNvSpPr>
              <a:spLocks noChangeArrowheads="1"/>
            </p:cNvSpPr>
            <p:nvPr/>
          </p:nvSpPr>
          <p:spPr bwMode="auto">
            <a:xfrm>
              <a:off x="5870753" y="2423232"/>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4</a:t>
              </a:r>
            </a:p>
          </p:txBody>
        </p:sp>
        <p:cxnSp>
          <p:nvCxnSpPr>
            <p:cNvPr id="21" name="AutoShape 10">
              <a:extLst>
                <a:ext uri="{FF2B5EF4-FFF2-40B4-BE49-F238E27FC236}">
                  <a16:creationId xmlns:a16="http://schemas.microsoft.com/office/drawing/2014/main" id="{1B136DF8-6D55-0749-B95E-ABB55139DD4D}"/>
                </a:ext>
              </a:extLst>
            </p:cNvPr>
            <p:cNvCxnSpPr>
              <a:cxnSpLocks noChangeShapeType="1"/>
              <a:stCxn id="17" idx="3"/>
              <a:endCxn id="19" idx="7"/>
            </p:cNvCxnSpPr>
            <p:nvPr/>
          </p:nvCxnSpPr>
          <p:spPr bwMode="auto">
            <a:xfrm flipH="1">
              <a:off x="5556428" y="1718382"/>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22" name="AutoShape 11">
              <a:extLst>
                <a:ext uri="{FF2B5EF4-FFF2-40B4-BE49-F238E27FC236}">
                  <a16:creationId xmlns:a16="http://schemas.microsoft.com/office/drawing/2014/main" id="{3D3B4557-1720-7649-A32B-32825BD544E1}"/>
                </a:ext>
              </a:extLst>
            </p:cNvPr>
            <p:cNvCxnSpPr>
              <a:cxnSpLocks noChangeShapeType="1"/>
              <a:stCxn id="18" idx="1"/>
              <a:endCxn id="17" idx="5"/>
            </p:cNvCxnSpPr>
            <p:nvPr/>
          </p:nvCxnSpPr>
          <p:spPr bwMode="auto">
            <a:xfrm flipH="1" flipV="1">
              <a:off x="6913740" y="1718382"/>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 name="AutoShape 13">
              <a:extLst>
                <a:ext uri="{FF2B5EF4-FFF2-40B4-BE49-F238E27FC236}">
                  <a16:creationId xmlns:a16="http://schemas.microsoft.com/office/drawing/2014/main" id="{3205831D-DE97-7E42-BE95-26B64DDC37F3}"/>
                </a:ext>
              </a:extLst>
            </p:cNvPr>
            <p:cNvCxnSpPr>
              <a:cxnSpLocks noChangeShapeType="1"/>
              <a:stCxn id="28" idx="7"/>
              <a:endCxn id="18" idx="3"/>
            </p:cNvCxnSpPr>
            <p:nvPr/>
          </p:nvCxnSpPr>
          <p:spPr bwMode="auto">
            <a:xfrm flipV="1">
              <a:off x="7618590" y="2210507"/>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4" name="AutoShape 14">
              <a:extLst>
                <a:ext uri="{FF2B5EF4-FFF2-40B4-BE49-F238E27FC236}">
                  <a16:creationId xmlns:a16="http://schemas.microsoft.com/office/drawing/2014/main" id="{63F2F44D-F1CE-1343-9976-CAEA9D051E7F}"/>
                </a:ext>
              </a:extLst>
            </p:cNvPr>
            <p:cNvCxnSpPr>
              <a:cxnSpLocks noChangeShapeType="1"/>
              <a:stCxn id="29" idx="1"/>
              <a:endCxn id="20" idx="5"/>
            </p:cNvCxnSpPr>
            <p:nvPr/>
          </p:nvCxnSpPr>
          <p:spPr bwMode="auto">
            <a:xfrm flipH="1" flipV="1">
              <a:off x="6143803" y="2724857"/>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25" name="AutoShape 16">
              <a:extLst>
                <a:ext uri="{FF2B5EF4-FFF2-40B4-BE49-F238E27FC236}">
                  <a16:creationId xmlns:a16="http://schemas.microsoft.com/office/drawing/2014/main" id="{0906CA10-01B3-5642-9894-A126FE2E98C7}"/>
                </a:ext>
              </a:extLst>
            </p:cNvPr>
            <p:cNvCxnSpPr>
              <a:cxnSpLocks noChangeShapeType="1"/>
              <a:stCxn id="27" idx="7"/>
              <a:endCxn id="19" idx="3"/>
            </p:cNvCxnSpPr>
            <p:nvPr/>
          </p:nvCxnSpPr>
          <p:spPr bwMode="auto">
            <a:xfrm flipV="1">
              <a:off x="4969053" y="2229557"/>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 name="AutoShape 17">
              <a:extLst>
                <a:ext uri="{FF2B5EF4-FFF2-40B4-BE49-F238E27FC236}">
                  <a16:creationId xmlns:a16="http://schemas.microsoft.com/office/drawing/2014/main" id="{7F6AEC5B-2E45-F34C-9ED2-FD94901A57B9}"/>
                </a:ext>
              </a:extLst>
            </p:cNvPr>
            <p:cNvCxnSpPr>
              <a:cxnSpLocks noChangeShapeType="1"/>
              <a:stCxn id="20" idx="1"/>
              <a:endCxn id="19" idx="5"/>
            </p:cNvCxnSpPr>
            <p:nvPr/>
          </p:nvCxnSpPr>
          <p:spPr bwMode="auto">
            <a:xfrm flipH="1" flipV="1">
              <a:off x="5556428" y="2229557"/>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27" name="Oval 26">
              <a:extLst>
                <a:ext uri="{FF2B5EF4-FFF2-40B4-BE49-F238E27FC236}">
                  <a16:creationId xmlns:a16="http://schemas.microsoft.com/office/drawing/2014/main" id="{D7EB236A-BD44-D949-9036-CE486B38BA61}"/>
                </a:ext>
              </a:extLst>
            </p:cNvPr>
            <p:cNvSpPr>
              <a:spLocks noChangeArrowheads="1"/>
            </p:cNvSpPr>
            <p:nvPr/>
          </p:nvSpPr>
          <p:spPr bwMode="auto">
            <a:xfrm>
              <a:off x="4696003" y="2423232"/>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1</a:t>
              </a:r>
            </a:p>
          </p:txBody>
        </p:sp>
        <p:sp>
          <p:nvSpPr>
            <p:cNvPr id="28" name="Oval 27">
              <a:extLst>
                <a:ext uri="{FF2B5EF4-FFF2-40B4-BE49-F238E27FC236}">
                  <a16:creationId xmlns:a16="http://schemas.microsoft.com/office/drawing/2014/main" id="{8649B370-0F82-3742-BF2E-083CC618C635}"/>
                </a:ext>
              </a:extLst>
            </p:cNvPr>
            <p:cNvSpPr>
              <a:spLocks noChangeArrowheads="1"/>
            </p:cNvSpPr>
            <p:nvPr/>
          </p:nvSpPr>
          <p:spPr bwMode="auto">
            <a:xfrm>
              <a:off x="7345540" y="2423232"/>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8</a:t>
              </a:r>
            </a:p>
          </p:txBody>
        </p:sp>
        <p:sp>
          <p:nvSpPr>
            <p:cNvPr id="29" name="Oval 28">
              <a:extLst>
                <a:ext uri="{FF2B5EF4-FFF2-40B4-BE49-F238E27FC236}">
                  <a16:creationId xmlns:a16="http://schemas.microsoft.com/office/drawing/2014/main" id="{DE0AFE62-515D-3047-BBF3-81D1F803FFBB}"/>
                </a:ext>
              </a:extLst>
            </p:cNvPr>
            <p:cNvSpPr>
              <a:spLocks noChangeArrowheads="1"/>
            </p:cNvSpPr>
            <p:nvPr/>
          </p:nvSpPr>
          <p:spPr bwMode="auto">
            <a:xfrm>
              <a:off x="6294615" y="2940757"/>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ym typeface="Symbol" charset="0"/>
                </a:rPr>
                <a:t>5</a:t>
              </a:r>
            </a:p>
          </p:txBody>
        </p:sp>
        <p:sp>
          <p:nvSpPr>
            <p:cNvPr id="30" name="Text Box 33">
              <a:extLst>
                <a:ext uri="{FF2B5EF4-FFF2-40B4-BE49-F238E27FC236}">
                  <a16:creationId xmlns:a16="http://schemas.microsoft.com/office/drawing/2014/main" id="{4535618A-3289-E845-96CD-340BC4567AB4}"/>
                </a:ext>
              </a:extLst>
            </p:cNvPr>
            <p:cNvSpPr txBox="1">
              <a:spLocks noChangeArrowheads="1"/>
            </p:cNvSpPr>
            <p:nvPr/>
          </p:nvSpPr>
          <p:spPr bwMode="auto">
            <a:xfrm>
              <a:off x="6544672" y="2785812"/>
              <a:ext cx="3797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mn-lt"/>
                  <a:sym typeface="Symbol" charset="0"/>
                </a:rPr>
                <a:t>v</a:t>
              </a:r>
            </a:p>
          </p:txBody>
        </p:sp>
        <p:sp>
          <p:nvSpPr>
            <p:cNvPr id="31" name="Text Box 91">
              <a:extLst>
                <a:ext uri="{FF2B5EF4-FFF2-40B4-BE49-F238E27FC236}">
                  <a16:creationId xmlns:a16="http://schemas.microsoft.com/office/drawing/2014/main" id="{82890635-6FE9-DE49-B5DE-76056D1DD5CF}"/>
                </a:ext>
              </a:extLst>
            </p:cNvPr>
            <p:cNvSpPr txBox="1">
              <a:spLocks noChangeArrowheads="1"/>
            </p:cNvSpPr>
            <p:nvPr/>
          </p:nvSpPr>
          <p:spPr bwMode="auto">
            <a:xfrm>
              <a:off x="5878690" y="1477082"/>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&lt;</a:t>
              </a:r>
            </a:p>
          </p:txBody>
        </p:sp>
        <p:sp>
          <p:nvSpPr>
            <p:cNvPr id="32" name="Text Box 92">
              <a:extLst>
                <a:ext uri="{FF2B5EF4-FFF2-40B4-BE49-F238E27FC236}">
                  <a16:creationId xmlns:a16="http://schemas.microsoft.com/office/drawing/2014/main" id="{81A1F5C6-D195-F849-807B-D40509E040E6}"/>
                </a:ext>
              </a:extLst>
            </p:cNvPr>
            <p:cNvSpPr txBox="1">
              <a:spLocks noChangeArrowheads="1"/>
            </p:cNvSpPr>
            <p:nvPr/>
          </p:nvSpPr>
          <p:spPr bwMode="auto">
            <a:xfrm>
              <a:off x="5650090" y="2010482"/>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&gt;</a:t>
              </a:r>
            </a:p>
          </p:txBody>
        </p:sp>
      </p:grpSp>
    </p:spTree>
    <p:extLst>
      <p:ext uri="{BB962C8B-B14F-4D97-AF65-F5344CB8AC3E}">
        <p14:creationId xmlns:p14="http://schemas.microsoft.com/office/powerpoint/2010/main" val="3658626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F90C-5817-BA44-BA1C-2D4F65266D82}"/>
              </a:ext>
            </a:extLst>
          </p:cNvPr>
          <p:cNvSpPr>
            <a:spLocks noGrp="1"/>
          </p:cNvSpPr>
          <p:nvPr>
            <p:ph type="title"/>
          </p:nvPr>
        </p:nvSpPr>
        <p:spPr/>
        <p:txBody>
          <a:bodyPr/>
          <a:lstStyle/>
          <a:p>
            <a:r>
              <a:rPr lang="en-US" dirty="0"/>
              <a:t>BST Remove – 1 internal child</a:t>
            </a:r>
          </a:p>
        </p:txBody>
      </p:sp>
      <p:sp>
        <p:nvSpPr>
          <p:cNvPr id="3" name="Content Placeholder 2">
            <a:extLst>
              <a:ext uri="{FF2B5EF4-FFF2-40B4-BE49-F238E27FC236}">
                <a16:creationId xmlns:a16="http://schemas.microsoft.com/office/drawing/2014/main" id="{F0BE98FF-59B7-3C4B-ABEC-88966D21B7C8}"/>
              </a:ext>
            </a:extLst>
          </p:cNvPr>
          <p:cNvSpPr>
            <a:spLocks noGrp="1"/>
          </p:cNvSpPr>
          <p:nvPr>
            <p:ph idx="1"/>
          </p:nvPr>
        </p:nvSpPr>
        <p:spPr>
          <a:xfrm>
            <a:off x="457200" y="1600200"/>
            <a:ext cx="5257800" cy="4525963"/>
          </a:xfrm>
        </p:spPr>
        <p:txBody>
          <a:bodyPr/>
          <a:lstStyle/>
          <a:p>
            <a:r>
              <a:rPr lang="en-US" dirty="0"/>
              <a:t>If node v has one child w, we remove v and attach w as the child of v’s parent</a:t>
            </a:r>
          </a:p>
          <a:p>
            <a:r>
              <a:rPr lang="en-US" dirty="0"/>
              <a:t>“Ask grandparent to take care of single child”</a:t>
            </a:r>
          </a:p>
          <a:p>
            <a:r>
              <a:rPr lang="en-US" dirty="0"/>
              <a:t>Example: remove (4)</a:t>
            </a:r>
          </a:p>
          <a:p>
            <a:endParaRPr lang="en-US" dirty="0"/>
          </a:p>
          <a:p>
            <a:endParaRPr lang="en-US" dirty="0"/>
          </a:p>
        </p:txBody>
      </p:sp>
      <p:grpSp>
        <p:nvGrpSpPr>
          <p:cNvPr id="4" name="Group 3">
            <a:extLst>
              <a:ext uri="{FF2B5EF4-FFF2-40B4-BE49-F238E27FC236}">
                <a16:creationId xmlns:a16="http://schemas.microsoft.com/office/drawing/2014/main" id="{D3A086A7-2306-0E4A-84F9-9674FE729070}"/>
              </a:ext>
            </a:extLst>
          </p:cNvPr>
          <p:cNvGrpSpPr/>
          <p:nvPr/>
        </p:nvGrpSpPr>
        <p:grpSpPr>
          <a:xfrm>
            <a:off x="5550254" y="4251325"/>
            <a:ext cx="3270250" cy="1327150"/>
            <a:chOff x="5013325" y="4251325"/>
            <a:chExt cx="3270250" cy="1327150"/>
          </a:xfrm>
        </p:grpSpPr>
        <p:sp>
          <p:nvSpPr>
            <p:cNvPr id="5" name="Oval 66">
              <a:extLst>
                <a:ext uri="{FF2B5EF4-FFF2-40B4-BE49-F238E27FC236}">
                  <a16:creationId xmlns:a16="http://schemas.microsoft.com/office/drawing/2014/main" id="{06BDD2E6-1DE5-1E4D-B00C-E3CC3B94A8C8}"/>
                </a:ext>
              </a:extLst>
            </p:cNvPr>
            <p:cNvSpPr>
              <a:spLocks noChangeArrowheads="1"/>
            </p:cNvSpPr>
            <p:nvPr/>
          </p:nvSpPr>
          <p:spPr bwMode="auto">
            <a:xfrm>
              <a:off x="6553200" y="4251325"/>
              <a:ext cx="320675" cy="319088"/>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6</a:t>
              </a:r>
            </a:p>
          </p:txBody>
        </p:sp>
        <p:sp>
          <p:nvSpPr>
            <p:cNvPr id="6" name="Oval 67">
              <a:extLst>
                <a:ext uri="{FF2B5EF4-FFF2-40B4-BE49-F238E27FC236}">
                  <a16:creationId xmlns:a16="http://schemas.microsoft.com/office/drawing/2014/main" id="{83FD262D-DF58-9645-9628-DA02BCF87EEE}"/>
                </a:ext>
              </a:extLst>
            </p:cNvPr>
            <p:cNvSpPr>
              <a:spLocks noChangeArrowheads="1"/>
            </p:cNvSpPr>
            <p:nvPr/>
          </p:nvSpPr>
          <p:spPr bwMode="auto">
            <a:xfrm>
              <a:off x="7964488" y="4762500"/>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9</a:t>
              </a:r>
            </a:p>
          </p:txBody>
        </p:sp>
        <p:sp>
          <p:nvSpPr>
            <p:cNvPr id="7" name="Oval 68">
              <a:extLst>
                <a:ext uri="{FF2B5EF4-FFF2-40B4-BE49-F238E27FC236}">
                  <a16:creationId xmlns:a16="http://schemas.microsoft.com/office/drawing/2014/main" id="{A71DC438-3093-6A47-8DA4-F75AB0BC62D8}"/>
                </a:ext>
              </a:extLst>
            </p:cNvPr>
            <p:cNvSpPr>
              <a:spLocks noChangeArrowheads="1"/>
            </p:cNvSpPr>
            <p:nvPr/>
          </p:nvSpPr>
          <p:spPr bwMode="auto">
            <a:xfrm>
              <a:off x="5600700" y="4762500"/>
              <a:ext cx="319088"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ym typeface="Symbol" charset="0"/>
                </a:rPr>
                <a:t>2</a:t>
              </a:r>
            </a:p>
          </p:txBody>
        </p:sp>
        <p:sp>
          <p:nvSpPr>
            <p:cNvPr id="8" name="Oval 69">
              <a:extLst>
                <a:ext uri="{FF2B5EF4-FFF2-40B4-BE49-F238E27FC236}">
                  <a16:creationId xmlns:a16="http://schemas.microsoft.com/office/drawing/2014/main" id="{E87E7DB0-D029-834F-8D13-D44C8DB4374C}"/>
                </a:ext>
              </a:extLst>
            </p:cNvPr>
            <p:cNvSpPr>
              <a:spLocks noChangeArrowheads="1"/>
            </p:cNvSpPr>
            <p:nvPr/>
          </p:nvSpPr>
          <p:spPr bwMode="auto">
            <a:xfrm>
              <a:off x="6188075" y="5257800"/>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ym typeface="Symbol" charset="0"/>
                </a:rPr>
                <a:t>5</a:t>
              </a:r>
            </a:p>
          </p:txBody>
        </p:sp>
        <p:cxnSp>
          <p:nvCxnSpPr>
            <p:cNvPr id="9" name="AutoShape 73">
              <a:extLst>
                <a:ext uri="{FF2B5EF4-FFF2-40B4-BE49-F238E27FC236}">
                  <a16:creationId xmlns:a16="http://schemas.microsoft.com/office/drawing/2014/main" id="{1D855873-145F-BE4C-A2BD-62BA72C62005}"/>
                </a:ext>
              </a:extLst>
            </p:cNvPr>
            <p:cNvCxnSpPr>
              <a:cxnSpLocks noChangeShapeType="1"/>
              <a:stCxn id="5" idx="3"/>
              <a:endCxn id="7" idx="7"/>
            </p:cNvCxnSpPr>
            <p:nvPr/>
          </p:nvCxnSpPr>
          <p:spPr bwMode="auto">
            <a:xfrm flipH="1">
              <a:off x="5873750"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 name="AutoShape 74">
              <a:extLst>
                <a:ext uri="{FF2B5EF4-FFF2-40B4-BE49-F238E27FC236}">
                  <a16:creationId xmlns:a16="http://schemas.microsoft.com/office/drawing/2014/main" id="{2B7E675B-4AA6-AB47-8E7D-C544912DCE3F}"/>
                </a:ext>
              </a:extLst>
            </p:cNvPr>
            <p:cNvCxnSpPr>
              <a:cxnSpLocks noChangeShapeType="1"/>
              <a:stCxn id="6" idx="1"/>
              <a:endCxn id="5" idx="5"/>
            </p:cNvCxnSpPr>
            <p:nvPr/>
          </p:nvCxnSpPr>
          <p:spPr bwMode="auto">
            <a:xfrm flipH="1" flipV="1">
              <a:off x="6826250"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76">
              <a:extLst>
                <a:ext uri="{FF2B5EF4-FFF2-40B4-BE49-F238E27FC236}">
                  <a16:creationId xmlns:a16="http://schemas.microsoft.com/office/drawing/2014/main" id="{D8AFDCCC-CE5A-2543-ABAB-3237968393E6}"/>
                </a:ext>
              </a:extLst>
            </p:cNvPr>
            <p:cNvCxnSpPr>
              <a:cxnSpLocks noChangeShapeType="1"/>
              <a:stCxn id="15" idx="7"/>
              <a:endCxn id="6" idx="3"/>
            </p:cNvCxnSpPr>
            <p:nvPr/>
          </p:nvCxnSpPr>
          <p:spPr bwMode="auto">
            <a:xfrm flipV="1">
              <a:off x="7743825" y="5045075"/>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79">
              <a:extLst>
                <a:ext uri="{FF2B5EF4-FFF2-40B4-BE49-F238E27FC236}">
                  <a16:creationId xmlns:a16="http://schemas.microsoft.com/office/drawing/2014/main" id="{F484BB7A-3281-F043-B209-AF4AFBA4BC8F}"/>
                </a:ext>
              </a:extLst>
            </p:cNvPr>
            <p:cNvCxnSpPr>
              <a:cxnSpLocks noChangeShapeType="1"/>
              <a:stCxn id="14" idx="7"/>
              <a:endCxn id="7" idx="3"/>
            </p:cNvCxnSpPr>
            <p:nvPr/>
          </p:nvCxnSpPr>
          <p:spPr bwMode="auto">
            <a:xfrm flipV="1">
              <a:off x="5286375" y="5064125"/>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80">
              <a:extLst>
                <a:ext uri="{FF2B5EF4-FFF2-40B4-BE49-F238E27FC236}">
                  <a16:creationId xmlns:a16="http://schemas.microsoft.com/office/drawing/2014/main" id="{BDF66FA6-FB9D-6646-9CA4-985E7CB6C57E}"/>
                </a:ext>
              </a:extLst>
            </p:cNvPr>
            <p:cNvCxnSpPr>
              <a:cxnSpLocks noChangeShapeType="1"/>
              <a:stCxn id="8" idx="1"/>
              <a:endCxn id="7" idx="5"/>
            </p:cNvCxnSpPr>
            <p:nvPr/>
          </p:nvCxnSpPr>
          <p:spPr bwMode="auto">
            <a:xfrm flipH="1" flipV="1">
              <a:off x="5873750" y="506412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4" name="Oval 81">
              <a:extLst>
                <a:ext uri="{FF2B5EF4-FFF2-40B4-BE49-F238E27FC236}">
                  <a16:creationId xmlns:a16="http://schemas.microsoft.com/office/drawing/2014/main" id="{0E82B8B4-520E-C24C-AE71-87AD58E978B4}"/>
                </a:ext>
              </a:extLst>
            </p:cNvPr>
            <p:cNvSpPr>
              <a:spLocks noChangeArrowheads="1"/>
            </p:cNvSpPr>
            <p:nvPr/>
          </p:nvSpPr>
          <p:spPr bwMode="auto">
            <a:xfrm>
              <a:off x="5013325" y="5257800"/>
              <a:ext cx="319088"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1</a:t>
              </a:r>
            </a:p>
          </p:txBody>
        </p:sp>
        <p:sp>
          <p:nvSpPr>
            <p:cNvPr id="15" name="Oval 86">
              <a:extLst>
                <a:ext uri="{FF2B5EF4-FFF2-40B4-BE49-F238E27FC236}">
                  <a16:creationId xmlns:a16="http://schemas.microsoft.com/office/drawing/2014/main" id="{8D1867DF-9908-B347-8695-463C184ED181}"/>
                </a:ext>
              </a:extLst>
            </p:cNvPr>
            <p:cNvSpPr>
              <a:spLocks noChangeArrowheads="1"/>
            </p:cNvSpPr>
            <p:nvPr/>
          </p:nvSpPr>
          <p:spPr bwMode="auto">
            <a:xfrm>
              <a:off x="7470775" y="5257800"/>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8</a:t>
              </a:r>
            </a:p>
          </p:txBody>
        </p:sp>
      </p:grpSp>
      <p:sp>
        <p:nvSpPr>
          <p:cNvPr id="16" name="Oval 15">
            <a:extLst>
              <a:ext uri="{FF2B5EF4-FFF2-40B4-BE49-F238E27FC236}">
                <a16:creationId xmlns:a16="http://schemas.microsoft.com/office/drawing/2014/main" id="{37CA773F-F22A-B846-B0FB-A41C6ADCC26E}"/>
              </a:ext>
            </a:extLst>
          </p:cNvPr>
          <p:cNvSpPr>
            <a:spLocks noChangeArrowheads="1"/>
          </p:cNvSpPr>
          <p:nvPr/>
        </p:nvSpPr>
        <p:spPr bwMode="auto">
          <a:xfrm>
            <a:off x="7473950" y="1416757"/>
            <a:ext cx="320675" cy="319088"/>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6</a:t>
            </a:r>
          </a:p>
        </p:txBody>
      </p:sp>
      <p:sp>
        <p:nvSpPr>
          <p:cNvPr id="17" name="Oval 16">
            <a:extLst>
              <a:ext uri="{FF2B5EF4-FFF2-40B4-BE49-F238E27FC236}">
                <a16:creationId xmlns:a16="http://schemas.microsoft.com/office/drawing/2014/main" id="{A98F2738-4FEC-A34D-8F44-46BA06A9127D}"/>
              </a:ext>
            </a:extLst>
          </p:cNvPr>
          <p:cNvSpPr>
            <a:spLocks noChangeArrowheads="1"/>
          </p:cNvSpPr>
          <p:nvPr/>
        </p:nvSpPr>
        <p:spPr bwMode="auto">
          <a:xfrm>
            <a:off x="8672513" y="1927932"/>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dirty="0">
                <a:sym typeface="Symbol" charset="0"/>
              </a:rPr>
              <a:t>9</a:t>
            </a:r>
          </a:p>
        </p:txBody>
      </p:sp>
      <p:sp>
        <p:nvSpPr>
          <p:cNvPr id="18" name="Oval 17">
            <a:extLst>
              <a:ext uri="{FF2B5EF4-FFF2-40B4-BE49-F238E27FC236}">
                <a16:creationId xmlns:a16="http://schemas.microsoft.com/office/drawing/2014/main" id="{BACA6FEB-9787-244C-88AD-7D71ED10E266}"/>
              </a:ext>
            </a:extLst>
          </p:cNvPr>
          <p:cNvSpPr>
            <a:spLocks noChangeArrowheads="1"/>
          </p:cNvSpPr>
          <p:nvPr/>
        </p:nvSpPr>
        <p:spPr bwMode="auto">
          <a:xfrm>
            <a:off x="6116638" y="1927932"/>
            <a:ext cx="319087"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olidFill>
                  <a:schemeClr val="tx2"/>
                </a:solidFill>
                <a:sym typeface="Symbol" charset="0"/>
              </a:rPr>
              <a:t>2</a:t>
            </a:r>
          </a:p>
        </p:txBody>
      </p:sp>
      <p:sp>
        <p:nvSpPr>
          <p:cNvPr id="19" name="Oval 18">
            <a:extLst>
              <a:ext uri="{FF2B5EF4-FFF2-40B4-BE49-F238E27FC236}">
                <a16:creationId xmlns:a16="http://schemas.microsoft.com/office/drawing/2014/main" id="{E679781C-8C3B-EE43-908A-AEF68410D4D1}"/>
              </a:ext>
            </a:extLst>
          </p:cNvPr>
          <p:cNvSpPr>
            <a:spLocks noChangeArrowheads="1"/>
          </p:cNvSpPr>
          <p:nvPr/>
        </p:nvSpPr>
        <p:spPr bwMode="auto">
          <a:xfrm>
            <a:off x="6704013" y="2423232"/>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sym typeface="Symbol" charset="0"/>
              </a:rPr>
              <a:t>4</a:t>
            </a:r>
          </a:p>
        </p:txBody>
      </p:sp>
      <p:cxnSp>
        <p:nvCxnSpPr>
          <p:cNvPr id="20" name="AutoShape 10">
            <a:extLst>
              <a:ext uri="{FF2B5EF4-FFF2-40B4-BE49-F238E27FC236}">
                <a16:creationId xmlns:a16="http://schemas.microsoft.com/office/drawing/2014/main" id="{732BCE2D-9290-5347-A751-6D965E279B16}"/>
              </a:ext>
            </a:extLst>
          </p:cNvPr>
          <p:cNvCxnSpPr>
            <a:cxnSpLocks noChangeShapeType="1"/>
            <a:stCxn id="16" idx="3"/>
            <a:endCxn id="18" idx="7"/>
          </p:cNvCxnSpPr>
          <p:nvPr/>
        </p:nvCxnSpPr>
        <p:spPr bwMode="auto">
          <a:xfrm flipH="1">
            <a:off x="6389688" y="1718382"/>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21" name="AutoShape 11">
            <a:extLst>
              <a:ext uri="{FF2B5EF4-FFF2-40B4-BE49-F238E27FC236}">
                <a16:creationId xmlns:a16="http://schemas.microsoft.com/office/drawing/2014/main" id="{4CE6254B-536B-ED4E-A76D-5DC9B7799130}"/>
              </a:ext>
            </a:extLst>
          </p:cNvPr>
          <p:cNvCxnSpPr>
            <a:cxnSpLocks noChangeShapeType="1"/>
            <a:stCxn id="17" idx="1"/>
            <a:endCxn id="16" idx="5"/>
          </p:cNvCxnSpPr>
          <p:nvPr/>
        </p:nvCxnSpPr>
        <p:spPr bwMode="auto">
          <a:xfrm flipH="1" flipV="1">
            <a:off x="7747000" y="1718382"/>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 name="AutoShape 13">
            <a:extLst>
              <a:ext uri="{FF2B5EF4-FFF2-40B4-BE49-F238E27FC236}">
                <a16:creationId xmlns:a16="http://schemas.microsoft.com/office/drawing/2014/main" id="{738C3278-734B-AE4F-A53E-2CF2FBAAC624}"/>
              </a:ext>
            </a:extLst>
          </p:cNvPr>
          <p:cNvCxnSpPr>
            <a:cxnSpLocks noChangeShapeType="1"/>
            <a:stCxn id="27" idx="7"/>
            <a:endCxn id="17" idx="3"/>
          </p:cNvCxnSpPr>
          <p:nvPr/>
        </p:nvCxnSpPr>
        <p:spPr bwMode="auto">
          <a:xfrm flipV="1">
            <a:off x="8451850" y="2210507"/>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 name="AutoShape 14">
            <a:extLst>
              <a:ext uri="{FF2B5EF4-FFF2-40B4-BE49-F238E27FC236}">
                <a16:creationId xmlns:a16="http://schemas.microsoft.com/office/drawing/2014/main" id="{0B69A833-4835-A848-BC0E-9B6C90B032CF}"/>
              </a:ext>
            </a:extLst>
          </p:cNvPr>
          <p:cNvCxnSpPr>
            <a:cxnSpLocks noChangeShapeType="1"/>
            <a:stCxn id="28" idx="1"/>
            <a:endCxn id="19" idx="5"/>
          </p:cNvCxnSpPr>
          <p:nvPr/>
        </p:nvCxnSpPr>
        <p:spPr bwMode="auto">
          <a:xfrm flipH="1" flipV="1">
            <a:off x="6977063" y="2724857"/>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24" name="AutoShape 16">
            <a:extLst>
              <a:ext uri="{FF2B5EF4-FFF2-40B4-BE49-F238E27FC236}">
                <a16:creationId xmlns:a16="http://schemas.microsoft.com/office/drawing/2014/main" id="{ED20B1E7-23A9-D145-BBF3-18BF780C8BD3}"/>
              </a:ext>
            </a:extLst>
          </p:cNvPr>
          <p:cNvCxnSpPr>
            <a:cxnSpLocks noChangeShapeType="1"/>
            <a:stCxn id="26" idx="7"/>
            <a:endCxn id="18" idx="3"/>
          </p:cNvCxnSpPr>
          <p:nvPr/>
        </p:nvCxnSpPr>
        <p:spPr bwMode="auto">
          <a:xfrm flipV="1">
            <a:off x="5802313" y="2229557"/>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 name="AutoShape 17">
            <a:extLst>
              <a:ext uri="{FF2B5EF4-FFF2-40B4-BE49-F238E27FC236}">
                <a16:creationId xmlns:a16="http://schemas.microsoft.com/office/drawing/2014/main" id="{B575BDD7-EB27-CA4B-A790-05236FA7348D}"/>
              </a:ext>
            </a:extLst>
          </p:cNvPr>
          <p:cNvCxnSpPr>
            <a:cxnSpLocks noChangeShapeType="1"/>
            <a:stCxn id="19" idx="1"/>
            <a:endCxn id="18" idx="5"/>
          </p:cNvCxnSpPr>
          <p:nvPr/>
        </p:nvCxnSpPr>
        <p:spPr bwMode="auto">
          <a:xfrm flipH="1" flipV="1">
            <a:off x="6389688" y="2229557"/>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26" name="Oval 25">
            <a:extLst>
              <a:ext uri="{FF2B5EF4-FFF2-40B4-BE49-F238E27FC236}">
                <a16:creationId xmlns:a16="http://schemas.microsoft.com/office/drawing/2014/main" id="{03F43D65-1CDE-0148-BB75-CAD772BDCE39}"/>
              </a:ext>
            </a:extLst>
          </p:cNvPr>
          <p:cNvSpPr>
            <a:spLocks noChangeArrowheads="1"/>
          </p:cNvSpPr>
          <p:nvPr/>
        </p:nvSpPr>
        <p:spPr bwMode="auto">
          <a:xfrm>
            <a:off x="5529263" y="2423232"/>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1</a:t>
            </a:r>
          </a:p>
        </p:txBody>
      </p:sp>
      <p:sp>
        <p:nvSpPr>
          <p:cNvPr id="27" name="Oval 26">
            <a:extLst>
              <a:ext uri="{FF2B5EF4-FFF2-40B4-BE49-F238E27FC236}">
                <a16:creationId xmlns:a16="http://schemas.microsoft.com/office/drawing/2014/main" id="{BE793DCC-DA4E-5948-B16D-F577CD125751}"/>
              </a:ext>
            </a:extLst>
          </p:cNvPr>
          <p:cNvSpPr>
            <a:spLocks noChangeArrowheads="1"/>
          </p:cNvSpPr>
          <p:nvPr/>
        </p:nvSpPr>
        <p:spPr bwMode="auto">
          <a:xfrm>
            <a:off x="8178800" y="2423232"/>
            <a:ext cx="320675"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ym typeface="Symbol" charset="0"/>
              </a:rPr>
              <a:t>8</a:t>
            </a:r>
          </a:p>
        </p:txBody>
      </p:sp>
      <p:sp>
        <p:nvSpPr>
          <p:cNvPr id="28" name="Oval 27">
            <a:extLst>
              <a:ext uri="{FF2B5EF4-FFF2-40B4-BE49-F238E27FC236}">
                <a16:creationId xmlns:a16="http://schemas.microsoft.com/office/drawing/2014/main" id="{A5D0E863-56E7-914E-97A6-F16B844571B2}"/>
              </a:ext>
            </a:extLst>
          </p:cNvPr>
          <p:cNvSpPr>
            <a:spLocks noChangeArrowheads="1"/>
          </p:cNvSpPr>
          <p:nvPr/>
        </p:nvSpPr>
        <p:spPr bwMode="auto">
          <a:xfrm>
            <a:off x="7127875" y="2940757"/>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sym typeface="Symbol" charset="0"/>
              </a:rPr>
              <a:t>5</a:t>
            </a:r>
          </a:p>
        </p:txBody>
      </p:sp>
      <p:sp>
        <p:nvSpPr>
          <p:cNvPr id="29" name="Text Box 33">
            <a:extLst>
              <a:ext uri="{FF2B5EF4-FFF2-40B4-BE49-F238E27FC236}">
                <a16:creationId xmlns:a16="http://schemas.microsoft.com/office/drawing/2014/main" id="{5DA847FA-48D9-3040-857D-75380AE97B91}"/>
              </a:ext>
            </a:extLst>
          </p:cNvPr>
          <p:cNvSpPr txBox="1">
            <a:spLocks noChangeArrowheads="1"/>
          </p:cNvSpPr>
          <p:nvPr/>
        </p:nvSpPr>
        <p:spPr bwMode="auto">
          <a:xfrm>
            <a:off x="7016750" y="2315282"/>
            <a:ext cx="3797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mn-lt"/>
                <a:sym typeface="Symbol" charset="0"/>
              </a:rPr>
              <a:t>v</a:t>
            </a:r>
          </a:p>
        </p:txBody>
      </p:sp>
      <p:sp>
        <p:nvSpPr>
          <p:cNvPr id="30" name="Text Box 34">
            <a:extLst>
              <a:ext uri="{FF2B5EF4-FFF2-40B4-BE49-F238E27FC236}">
                <a16:creationId xmlns:a16="http://schemas.microsoft.com/office/drawing/2014/main" id="{867988BB-68BC-C843-A3D3-46F2ADE2F1E8}"/>
              </a:ext>
            </a:extLst>
          </p:cNvPr>
          <p:cNvSpPr txBox="1">
            <a:spLocks noChangeArrowheads="1"/>
          </p:cNvSpPr>
          <p:nvPr/>
        </p:nvSpPr>
        <p:spPr bwMode="auto">
          <a:xfrm>
            <a:off x="6985942" y="3175707"/>
            <a:ext cx="44135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dirty="0">
                <a:solidFill>
                  <a:schemeClr val="tx2"/>
                </a:solidFill>
                <a:latin typeface="+mn-lt"/>
                <a:sym typeface="Symbol" charset="0"/>
              </a:rPr>
              <a:t>w</a:t>
            </a:r>
          </a:p>
        </p:txBody>
      </p:sp>
      <p:sp>
        <p:nvSpPr>
          <p:cNvPr id="31" name="Text Box 91">
            <a:extLst>
              <a:ext uri="{FF2B5EF4-FFF2-40B4-BE49-F238E27FC236}">
                <a16:creationId xmlns:a16="http://schemas.microsoft.com/office/drawing/2014/main" id="{77588CA4-1CB7-B04B-8D56-5EF99CE59A08}"/>
              </a:ext>
            </a:extLst>
          </p:cNvPr>
          <p:cNvSpPr txBox="1">
            <a:spLocks noChangeArrowheads="1"/>
          </p:cNvSpPr>
          <p:nvPr/>
        </p:nvSpPr>
        <p:spPr bwMode="auto">
          <a:xfrm>
            <a:off x="6711950" y="1477082"/>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&lt;</a:t>
            </a:r>
          </a:p>
        </p:txBody>
      </p:sp>
      <p:sp>
        <p:nvSpPr>
          <p:cNvPr id="32" name="Text Box 92">
            <a:extLst>
              <a:ext uri="{FF2B5EF4-FFF2-40B4-BE49-F238E27FC236}">
                <a16:creationId xmlns:a16="http://schemas.microsoft.com/office/drawing/2014/main" id="{B93FD61A-9F46-1D42-98E7-4A38B01236B8}"/>
              </a:ext>
            </a:extLst>
          </p:cNvPr>
          <p:cNvSpPr txBox="1">
            <a:spLocks noChangeArrowheads="1"/>
          </p:cNvSpPr>
          <p:nvPr/>
        </p:nvSpPr>
        <p:spPr bwMode="auto">
          <a:xfrm>
            <a:off x="6483350" y="2010482"/>
            <a:ext cx="3557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mn-lt"/>
                <a:sym typeface="Symbol" charset="0"/>
              </a:rPr>
              <a:t>&gt;</a:t>
            </a:r>
          </a:p>
        </p:txBody>
      </p:sp>
      <p:sp>
        <p:nvSpPr>
          <p:cNvPr id="33" name="AutoShape 96">
            <a:extLst>
              <a:ext uri="{FF2B5EF4-FFF2-40B4-BE49-F238E27FC236}">
                <a16:creationId xmlns:a16="http://schemas.microsoft.com/office/drawing/2014/main" id="{23ADC162-085E-374A-A0FF-70B3065E1CB8}"/>
              </a:ext>
            </a:extLst>
          </p:cNvPr>
          <p:cNvSpPr>
            <a:spLocks noChangeArrowheads="1"/>
          </p:cNvSpPr>
          <p:nvPr/>
        </p:nvSpPr>
        <p:spPr bwMode="auto">
          <a:xfrm rot="2401582" flipH="1">
            <a:off x="6474951" y="2529624"/>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84559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9"/>
                                        </p:tgtEl>
                                        <p:attrNameLst>
                                          <p:attrName>style.color</p:attrName>
                                        </p:attrNameLst>
                                      </p:cBhvr>
                                      <p:to>
                                        <a:schemeClr val="accent2"/>
                                      </p:to>
                                    </p:animClr>
                                  </p:childTnLst>
                                </p:cTn>
                              </p:par>
                              <p:par>
                                <p:cTn id="7" presetID="3" presetClass="emph" presetSubtype="2" fill="hold" grpId="0" nodeType="withEffect">
                                  <p:stCondLst>
                                    <p:cond delay="0"/>
                                  </p:stCondLst>
                                  <p:childTnLst>
                                    <p:animClr clrSpc="rgb" dir="cw">
                                      <p:cBhvr override="childStyle">
                                        <p:cTn id="8" dur="2000" fill="hold"/>
                                        <p:tgtEl>
                                          <p:spTgt spid="29"/>
                                        </p:tgtEl>
                                        <p:attrNameLst>
                                          <p:attrName>style.color</p:attrName>
                                        </p:attrNameLst>
                                      </p:cBhvr>
                                      <p:to>
                                        <a:schemeClr val="accent2"/>
                                      </p:to>
                                    </p:animClr>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33"/>
                                        </p:tgtEl>
                                        <p:attrNameLst>
                                          <p:attrName>style.color</p:attrName>
                                        </p:attrNameLst>
                                      </p:cBhvr>
                                      <p:by>
                                        <p:hsl h="7200000" s="0" l="0"/>
                                      </p:by>
                                    </p:animClr>
                                    <p:animClr clrSpc="hsl" dir="cw">
                                      <p:cBhvr>
                                        <p:cTn id="13" dur="500" fill="hold"/>
                                        <p:tgtEl>
                                          <p:spTgt spid="33"/>
                                        </p:tgtEl>
                                        <p:attrNameLst>
                                          <p:attrName>fillcolor</p:attrName>
                                        </p:attrNameLst>
                                      </p:cBhvr>
                                      <p:by>
                                        <p:hsl h="7200000" s="0" l="0"/>
                                      </p:by>
                                    </p:animClr>
                                    <p:animClr clrSpc="hsl" dir="cw">
                                      <p:cBhvr>
                                        <p:cTn id="14" dur="500" fill="hold"/>
                                        <p:tgtEl>
                                          <p:spTgt spid="33"/>
                                        </p:tgtEl>
                                        <p:attrNameLst>
                                          <p:attrName>stroke.color</p:attrName>
                                        </p:attrNameLst>
                                      </p:cBhvr>
                                      <p:by>
                                        <p:hsl h="7200000" s="0" l="0"/>
                                      </p:by>
                                    </p:animClr>
                                    <p:set>
                                      <p:cBhvr>
                                        <p:cTn id="15" dur="500" fill="hold"/>
                                        <p:tgtEl>
                                          <p:spTgt spid="33"/>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EEC4-18D7-A24E-A045-05EEDDA698E9}"/>
              </a:ext>
            </a:extLst>
          </p:cNvPr>
          <p:cNvSpPr>
            <a:spLocks noGrp="1"/>
          </p:cNvSpPr>
          <p:nvPr>
            <p:ph type="title"/>
          </p:nvPr>
        </p:nvSpPr>
        <p:spPr/>
        <p:txBody>
          <a:bodyPr/>
          <a:lstStyle/>
          <a:p>
            <a:r>
              <a:rPr lang="en-US" dirty="0"/>
              <a:t>BST Remove – 2 internal children</a:t>
            </a:r>
          </a:p>
        </p:txBody>
      </p:sp>
      <p:sp>
        <p:nvSpPr>
          <p:cNvPr id="3" name="Content Placeholder 2">
            <a:extLst>
              <a:ext uri="{FF2B5EF4-FFF2-40B4-BE49-F238E27FC236}">
                <a16:creationId xmlns:a16="http://schemas.microsoft.com/office/drawing/2014/main" id="{BEFD7702-15B1-B948-B09B-22764BBF5C02}"/>
              </a:ext>
            </a:extLst>
          </p:cNvPr>
          <p:cNvSpPr>
            <a:spLocks noGrp="1"/>
          </p:cNvSpPr>
          <p:nvPr>
            <p:ph idx="1"/>
          </p:nvPr>
        </p:nvSpPr>
        <p:spPr>
          <a:xfrm>
            <a:off x="457200" y="1600200"/>
            <a:ext cx="4343400" cy="4525963"/>
          </a:xfrm>
        </p:spPr>
        <p:txBody>
          <a:bodyPr/>
          <a:lstStyle/>
          <a:p>
            <a:pPr>
              <a:buFont typeface="Wingdings" charset="2"/>
              <a:buChar char="q"/>
            </a:pPr>
            <a:r>
              <a:rPr lang="en-US" sz="2000" dirty="0"/>
              <a:t>Consider the case where the key </a:t>
            </a:r>
            <a:r>
              <a:rPr lang="en-US" sz="2000" b="1" i="1" dirty="0"/>
              <a:t>k</a:t>
            </a:r>
            <a:r>
              <a:rPr lang="en-US" sz="2000" dirty="0"/>
              <a:t> to be removed is stored at a node </a:t>
            </a:r>
            <a:r>
              <a:rPr lang="en-US" sz="2000" b="1" i="1" dirty="0"/>
              <a:t>v</a:t>
            </a:r>
            <a:r>
              <a:rPr lang="en-US" sz="2000" dirty="0"/>
              <a:t> whose children are both internal</a:t>
            </a:r>
          </a:p>
          <a:p>
            <a:pPr lvl="1">
              <a:buClrTx/>
              <a:buFont typeface="Wingdings" charset="2"/>
              <a:buChar char="§"/>
            </a:pPr>
            <a:r>
              <a:rPr lang="en-US" sz="1800" dirty="0"/>
              <a:t>Find the internal node </a:t>
            </a:r>
            <a:r>
              <a:rPr lang="en-US" sz="1800" b="1" i="1" dirty="0"/>
              <a:t>w </a:t>
            </a:r>
            <a:r>
              <a:rPr lang="en-US" sz="1800" dirty="0"/>
              <a:t>that </a:t>
            </a:r>
            <a:r>
              <a:rPr lang="en-US" sz="1800" dirty="0">
                <a:solidFill>
                  <a:srgbClr val="FF0000"/>
                </a:solidFill>
              </a:rPr>
              <a:t>follows </a:t>
            </a:r>
            <a:r>
              <a:rPr lang="en-US" sz="1800" b="1" i="1" dirty="0">
                <a:solidFill>
                  <a:srgbClr val="FF0000"/>
                </a:solidFill>
              </a:rPr>
              <a:t>v</a:t>
            </a:r>
            <a:r>
              <a:rPr lang="en-US" sz="1800" dirty="0">
                <a:solidFill>
                  <a:srgbClr val="FF0000"/>
                </a:solidFill>
              </a:rPr>
              <a:t> in an </a:t>
            </a:r>
            <a:r>
              <a:rPr lang="en-US" sz="1800" dirty="0" err="1">
                <a:solidFill>
                  <a:srgbClr val="FF0000"/>
                </a:solidFill>
              </a:rPr>
              <a:t>inorder</a:t>
            </a:r>
            <a:r>
              <a:rPr lang="en-US" sz="1800" dirty="0">
                <a:solidFill>
                  <a:srgbClr val="FF0000"/>
                </a:solidFill>
              </a:rPr>
              <a:t> traversal</a:t>
            </a:r>
          </a:p>
          <a:p>
            <a:pPr lvl="1">
              <a:buClrTx/>
              <a:buFont typeface="Wingdings" charset="2"/>
              <a:buChar char="§"/>
            </a:pPr>
            <a:r>
              <a:rPr lang="en-US" sz="1800" dirty="0"/>
              <a:t>Copy </a:t>
            </a:r>
            <a:r>
              <a:rPr lang="en-US" sz="1800" b="1" i="1" dirty="0"/>
              <a:t>key</a:t>
            </a:r>
            <a:r>
              <a:rPr lang="en-US" sz="1800" dirty="0"/>
              <a:t>(</a:t>
            </a:r>
            <a:r>
              <a:rPr lang="en-US" sz="1800" b="1" i="1" dirty="0"/>
              <a:t>w</a:t>
            </a:r>
            <a:r>
              <a:rPr lang="en-US" sz="1800" dirty="0"/>
              <a:t>) into node </a:t>
            </a:r>
            <a:r>
              <a:rPr lang="en-US" sz="1800" b="1" i="1" dirty="0"/>
              <a:t>v</a:t>
            </a:r>
            <a:endParaRPr lang="en-US" sz="1800" dirty="0"/>
          </a:p>
          <a:p>
            <a:pPr lvl="1">
              <a:buClrTx/>
              <a:buFont typeface="Wingdings" charset="2"/>
              <a:buChar char="§"/>
            </a:pPr>
            <a:r>
              <a:rPr lang="en-US" sz="1800" dirty="0"/>
              <a:t>Remove node </a:t>
            </a:r>
            <a:r>
              <a:rPr lang="en-US" sz="1800" b="1" i="1" dirty="0"/>
              <a:t>w – </a:t>
            </a:r>
            <a:r>
              <a:rPr lang="en-US" sz="1800" dirty="0"/>
              <a:t>this node will have at most one child</a:t>
            </a:r>
          </a:p>
          <a:p>
            <a:pPr>
              <a:buFont typeface="Wingdings" charset="2"/>
              <a:buChar char="q"/>
            </a:pPr>
            <a:r>
              <a:rPr lang="en-US" sz="2000" dirty="0"/>
              <a:t>Example: remove (3)</a:t>
            </a:r>
          </a:p>
        </p:txBody>
      </p:sp>
      <p:sp>
        <p:nvSpPr>
          <p:cNvPr id="4" name="Oval 3">
            <a:extLst>
              <a:ext uri="{FF2B5EF4-FFF2-40B4-BE49-F238E27FC236}">
                <a16:creationId xmlns:a16="http://schemas.microsoft.com/office/drawing/2014/main" id="{DA7118EB-1DF7-0D4F-8AC3-27CF4F807D25}"/>
              </a:ext>
            </a:extLst>
          </p:cNvPr>
          <p:cNvSpPr>
            <a:spLocks noChangeArrowheads="1"/>
          </p:cNvSpPr>
          <p:nvPr/>
        </p:nvSpPr>
        <p:spPr bwMode="auto">
          <a:xfrm flipH="1">
            <a:off x="6248400" y="2287060"/>
            <a:ext cx="320675" cy="319087"/>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latin typeface="Times New Roman" charset="0"/>
                <a:sym typeface="Symbol" charset="0"/>
              </a:rPr>
              <a:t>3</a:t>
            </a:r>
          </a:p>
        </p:txBody>
      </p:sp>
      <p:sp>
        <p:nvSpPr>
          <p:cNvPr id="5" name="Oval 4">
            <a:extLst>
              <a:ext uri="{FF2B5EF4-FFF2-40B4-BE49-F238E27FC236}">
                <a16:creationId xmlns:a16="http://schemas.microsoft.com/office/drawing/2014/main" id="{323C0630-A4FB-F048-93C6-5F7D6E000A1F}"/>
              </a:ext>
            </a:extLst>
          </p:cNvPr>
          <p:cNvSpPr>
            <a:spLocks noChangeArrowheads="1"/>
          </p:cNvSpPr>
          <p:nvPr/>
        </p:nvSpPr>
        <p:spPr bwMode="auto">
          <a:xfrm flipH="1">
            <a:off x="5257800" y="1904472"/>
            <a:ext cx="319088"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latin typeface="Times New Roman" charset="0"/>
                <a:sym typeface="Symbol" charset="0"/>
              </a:rPr>
              <a:t>1</a:t>
            </a:r>
          </a:p>
        </p:txBody>
      </p:sp>
      <p:sp>
        <p:nvSpPr>
          <p:cNvPr id="6" name="Oval 5">
            <a:extLst>
              <a:ext uri="{FF2B5EF4-FFF2-40B4-BE49-F238E27FC236}">
                <a16:creationId xmlns:a16="http://schemas.microsoft.com/office/drawing/2014/main" id="{D170F7AA-00BB-F64E-8F96-4C1398726AC0}"/>
              </a:ext>
            </a:extLst>
          </p:cNvPr>
          <p:cNvSpPr>
            <a:spLocks noChangeArrowheads="1"/>
          </p:cNvSpPr>
          <p:nvPr/>
        </p:nvSpPr>
        <p:spPr bwMode="auto">
          <a:xfrm flipH="1">
            <a:off x="7586663" y="2666472"/>
            <a:ext cx="319087"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8</a:t>
            </a:r>
          </a:p>
        </p:txBody>
      </p:sp>
      <p:sp>
        <p:nvSpPr>
          <p:cNvPr id="7" name="Oval 6">
            <a:extLst>
              <a:ext uri="{FF2B5EF4-FFF2-40B4-BE49-F238E27FC236}">
                <a16:creationId xmlns:a16="http://schemas.microsoft.com/office/drawing/2014/main" id="{6D938303-CEC9-7543-9E40-482C4C544F53}"/>
              </a:ext>
            </a:extLst>
          </p:cNvPr>
          <p:cNvSpPr>
            <a:spLocks noChangeArrowheads="1"/>
          </p:cNvSpPr>
          <p:nvPr/>
        </p:nvSpPr>
        <p:spPr bwMode="auto">
          <a:xfrm flipH="1">
            <a:off x="6997700" y="3139547"/>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cxnSp>
        <p:nvCxnSpPr>
          <p:cNvPr id="8" name="AutoShape 10">
            <a:extLst>
              <a:ext uri="{FF2B5EF4-FFF2-40B4-BE49-F238E27FC236}">
                <a16:creationId xmlns:a16="http://schemas.microsoft.com/office/drawing/2014/main" id="{6C987ED8-538A-6F44-8740-70487C4E3389}"/>
              </a:ext>
            </a:extLst>
          </p:cNvPr>
          <p:cNvCxnSpPr>
            <a:cxnSpLocks noChangeShapeType="1"/>
            <a:stCxn id="4" idx="3"/>
            <a:endCxn id="6" idx="7"/>
          </p:cNvCxnSpPr>
          <p:nvPr/>
        </p:nvCxnSpPr>
        <p:spPr bwMode="auto">
          <a:xfrm>
            <a:off x="6521450" y="2587097"/>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 name="AutoShape 11">
            <a:extLst>
              <a:ext uri="{FF2B5EF4-FFF2-40B4-BE49-F238E27FC236}">
                <a16:creationId xmlns:a16="http://schemas.microsoft.com/office/drawing/2014/main" id="{B7DB3505-5A30-1344-9DA1-3C836E541F47}"/>
              </a:ext>
            </a:extLst>
          </p:cNvPr>
          <p:cNvCxnSpPr>
            <a:cxnSpLocks noChangeShapeType="1"/>
            <a:stCxn id="5" idx="3"/>
            <a:endCxn id="4" idx="7"/>
          </p:cNvCxnSpPr>
          <p:nvPr/>
        </p:nvCxnSpPr>
        <p:spPr bwMode="auto">
          <a:xfrm>
            <a:off x="5530850" y="2206097"/>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 name="AutoShape 14">
            <a:extLst>
              <a:ext uri="{FF2B5EF4-FFF2-40B4-BE49-F238E27FC236}">
                <a16:creationId xmlns:a16="http://schemas.microsoft.com/office/drawing/2014/main" id="{2EB6F173-2DCD-594F-8D83-FC73B9F0F918}"/>
              </a:ext>
            </a:extLst>
          </p:cNvPr>
          <p:cNvCxnSpPr>
            <a:cxnSpLocks noChangeShapeType="1"/>
            <a:stCxn id="14" idx="1"/>
            <a:endCxn id="7" idx="5"/>
          </p:cNvCxnSpPr>
          <p:nvPr/>
        </p:nvCxnSpPr>
        <p:spPr bwMode="auto">
          <a:xfrm flipV="1">
            <a:off x="6846888" y="3441172"/>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 name="AutoShape 16">
            <a:extLst>
              <a:ext uri="{FF2B5EF4-FFF2-40B4-BE49-F238E27FC236}">
                <a16:creationId xmlns:a16="http://schemas.microsoft.com/office/drawing/2014/main" id="{5148147E-D8B6-D24E-AFCC-152EB300E996}"/>
              </a:ext>
            </a:extLst>
          </p:cNvPr>
          <p:cNvCxnSpPr>
            <a:cxnSpLocks noChangeShapeType="1"/>
            <a:stCxn id="13" idx="7"/>
            <a:endCxn id="6" idx="3"/>
          </p:cNvCxnSpPr>
          <p:nvPr/>
        </p:nvCxnSpPr>
        <p:spPr bwMode="auto">
          <a:xfrm flipH="1" flipV="1">
            <a:off x="7859713" y="2968097"/>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17">
            <a:extLst>
              <a:ext uri="{FF2B5EF4-FFF2-40B4-BE49-F238E27FC236}">
                <a16:creationId xmlns:a16="http://schemas.microsoft.com/office/drawing/2014/main" id="{C0BAB974-EBDC-A64A-8EDF-7DFB25A0F958}"/>
              </a:ext>
            </a:extLst>
          </p:cNvPr>
          <p:cNvCxnSpPr>
            <a:cxnSpLocks noChangeShapeType="1"/>
            <a:stCxn id="7" idx="1"/>
            <a:endCxn id="6" idx="5"/>
          </p:cNvCxnSpPr>
          <p:nvPr/>
        </p:nvCxnSpPr>
        <p:spPr bwMode="auto">
          <a:xfrm flipV="1">
            <a:off x="7270750" y="2968097"/>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3" name="Oval 18">
            <a:extLst>
              <a:ext uri="{FF2B5EF4-FFF2-40B4-BE49-F238E27FC236}">
                <a16:creationId xmlns:a16="http://schemas.microsoft.com/office/drawing/2014/main" id="{7EEFF063-1F09-704E-9878-604D942EB525}"/>
              </a:ext>
            </a:extLst>
          </p:cNvPr>
          <p:cNvSpPr>
            <a:spLocks noChangeArrowheads="1"/>
          </p:cNvSpPr>
          <p:nvPr/>
        </p:nvSpPr>
        <p:spPr bwMode="auto">
          <a:xfrm flipH="1">
            <a:off x="8174038" y="3139547"/>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 name="Oval 28">
            <a:extLst>
              <a:ext uri="{FF2B5EF4-FFF2-40B4-BE49-F238E27FC236}">
                <a16:creationId xmlns:a16="http://schemas.microsoft.com/office/drawing/2014/main" id="{A988191F-6B83-F04D-9063-F08E501A164F}"/>
              </a:ext>
            </a:extLst>
          </p:cNvPr>
          <p:cNvSpPr>
            <a:spLocks noChangeArrowheads="1"/>
          </p:cNvSpPr>
          <p:nvPr/>
        </p:nvSpPr>
        <p:spPr bwMode="auto">
          <a:xfrm flipH="1">
            <a:off x="6573838" y="3628497"/>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5" name="Text Box 33">
            <a:extLst>
              <a:ext uri="{FF2B5EF4-FFF2-40B4-BE49-F238E27FC236}">
                <a16:creationId xmlns:a16="http://schemas.microsoft.com/office/drawing/2014/main" id="{FA61798E-E6AA-DF45-9B82-0EA615149F48}"/>
              </a:ext>
            </a:extLst>
          </p:cNvPr>
          <p:cNvSpPr txBox="1">
            <a:spLocks noChangeArrowheads="1"/>
          </p:cNvSpPr>
          <p:nvPr/>
        </p:nvSpPr>
        <p:spPr bwMode="auto">
          <a:xfrm flipH="1">
            <a:off x="6477000" y="1996547"/>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6" name="Text Box 34">
            <a:extLst>
              <a:ext uri="{FF2B5EF4-FFF2-40B4-BE49-F238E27FC236}">
                <a16:creationId xmlns:a16="http://schemas.microsoft.com/office/drawing/2014/main" id="{CC025DC6-D767-354D-9C34-413128E93933}"/>
              </a:ext>
            </a:extLst>
          </p:cNvPr>
          <p:cNvSpPr txBox="1">
            <a:spLocks noChangeArrowheads="1"/>
          </p:cNvSpPr>
          <p:nvPr/>
        </p:nvSpPr>
        <p:spPr bwMode="auto">
          <a:xfrm flipH="1">
            <a:off x="6286500" y="3393547"/>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dirty="0">
                <a:solidFill>
                  <a:schemeClr val="tx2"/>
                </a:solidFill>
                <a:latin typeface="Times New Roman" charset="0"/>
                <a:sym typeface="Symbol" charset="0"/>
              </a:rPr>
              <a:t>w</a:t>
            </a:r>
          </a:p>
        </p:txBody>
      </p:sp>
      <p:sp>
        <p:nvSpPr>
          <p:cNvPr id="17" name="Oval 41">
            <a:extLst>
              <a:ext uri="{FF2B5EF4-FFF2-40B4-BE49-F238E27FC236}">
                <a16:creationId xmlns:a16="http://schemas.microsoft.com/office/drawing/2014/main" id="{9137408C-49DD-FE41-AB84-E27383DC8ECF}"/>
              </a:ext>
            </a:extLst>
          </p:cNvPr>
          <p:cNvSpPr>
            <a:spLocks noChangeArrowheads="1"/>
          </p:cNvSpPr>
          <p:nvPr/>
        </p:nvSpPr>
        <p:spPr bwMode="auto">
          <a:xfrm flipH="1">
            <a:off x="5486400" y="2666472"/>
            <a:ext cx="319088"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cxnSp>
        <p:nvCxnSpPr>
          <p:cNvPr id="18" name="AutoShape 47">
            <a:extLst>
              <a:ext uri="{FF2B5EF4-FFF2-40B4-BE49-F238E27FC236}">
                <a16:creationId xmlns:a16="http://schemas.microsoft.com/office/drawing/2014/main" id="{12D8B5D1-46F5-D045-BEA6-F80E46F53F59}"/>
              </a:ext>
            </a:extLst>
          </p:cNvPr>
          <p:cNvCxnSpPr>
            <a:cxnSpLocks noChangeShapeType="1"/>
            <a:stCxn id="17" idx="1"/>
            <a:endCxn id="4" idx="5"/>
          </p:cNvCxnSpPr>
          <p:nvPr/>
        </p:nvCxnSpPr>
        <p:spPr bwMode="auto">
          <a:xfrm flipV="1">
            <a:off x="5759450" y="2587097"/>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grpSp>
        <p:nvGrpSpPr>
          <p:cNvPr id="19" name="Group 18">
            <a:extLst>
              <a:ext uri="{FF2B5EF4-FFF2-40B4-BE49-F238E27FC236}">
                <a16:creationId xmlns:a16="http://schemas.microsoft.com/office/drawing/2014/main" id="{30CDF76E-51F5-6F4D-8B14-6936FC5BEE06}"/>
              </a:ext>
            </a:extLst>
          </p:cNvPr>
          <p:cNvGrpSpPr/>
          <p:nvPr/>
        </p:nvGrpSpPr>
        <p:grpSpPr>
          <a:xfrm>
            <a:off x="5178779" y="4875212"/>
            <a:ext cx="3235325" cy="1525588"/>
            <a:chOff x="5178779" y="4244623"/>
            <a:chExt cx="3235325" cy="1525588"/>
          </a:xfrm>
        </p:grpSpPr>
        <p:sp>
          <p:nvSpPr>
            <p:cNvPr id="20" name="Oval 48">
              <a:extLst>
                <a:ext uri="{FF2B5EF4-FFF2-40B4-BE49-F238E27FC236}">
                  <a16:creationId xmlns:a16="http://schemas.microsoft.com/office/drawing/2014/main" id="{BFEAF1D9-54BD-F34D-AE85-6A8E7B3CABA4}"/>
                </a:ext>
              </a:extLst>
            </p:cNvPr>
            <p:cNvSpPr>
              <a:spLocks noChangeArrowheads="1"/>
            </p:cNvSpPr>
            <p:nvPr/>
          </p:nvSpPr>
          <p:spPr bwMode="auto">
            <a:xfrm flipH="1">
              <a:off x="6169379" y="4627211"/>
              <a:ext cx="320675" cy="319087"/>
            </a:xfrm>
            <a:prstGeom prst="ellipse">
              <a:avLst/>
            </a:prstGeom>
            <a:solidFill>
              <a:srgbClr val="CFDCF0"/>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5</a:t>
              </a:r>
            </a:p>
          </p:txBody>
        </p:sp>
        <p:sp>
          <p:nvSpPr>
            <p:cNvPr id="21" name="Oval 49">
              <a:extLst>
                <a:ext uri="{FF2B5EF4-FFF2-40B4-BE49-F238E27FC236}">
                  <a16:creationId xmlns:a16="http://schemas.microsoft.com/office/drawing/2014/main" id="{AA10A0BA-239E-4247-8670-64A65AE39C4F}"/>
                </a:ext>
              </a:extLst>
            </p:cNvPr>
            <p:cNvSpPr>
              <a:spLocks noChangeArrowheads="1"/>
            </p:cNvSpPr>
            <p:nvPr/>
          </p:nvSpPr>
          <p:spPr bwMode="auto">
            <a:xfrm flipH="1">
              <a:off x="5178779" y="4244623"/>
              <a:ext cx="319088"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22" name="Oval 50">
              <a:extLst>
                <a:ext uri="{FF2B5EF4-FFF2-40B4-BE49-F238E27FC236}">
                  <a16:creationId xmlns:a16="http://schemas.microsoft.com/office/drawing/2014/main" id="{A135D8A2-2876-9946-A3BE-11872C9BC6AA}"/>
                </a:ext>
              </a:extLst>
            </p:cNvPr>
            <p:cNvSpPr>
              <a:spLocks noChangeArrowheads="1"/>
            </p:cNvSpPr>
            <p:nvPr/>
          </p:nvSpPr>
          <p:spPr bwMode="auto">
            <a:xfrm flipH="1">
              <a:off x="7507642" y="4976461"/>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23" name="Oval 51">
              <a:extLst>
                <a:ext uri="{FF2B5EF4-FFF2-40B4-BE49-F238E27FC236}">
                  <a16:creationId xmlns:a16="http://schemas.microsoft.com/office/drawing/2014/main" id="{85BBEE99-ECBB-C64B-B07F-D0B681CE7A78}"/>
                </a:ext>
              </a:extLst>
            </p:cNvPr>
            <p:cNvSpPr>
              <a:spLocks noChangeArrowheads="1"/>
            </p:cNvSpPr>
            <p:nvPr/>
          </p:nvSpPr>
          <p:spPr bwMode="auto">
            <a:xfrm flipH="1">
              <a:off x="6918679" y="5449536"/>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cxnSp>
          <p:nvCxnSpPr>
            <p:cNvPr id="24" name="AutoShape 53">
              <a:extLst>
                <a:ext uri="{FF2B5EF4-FFF2-40B4-BE49-F238E27FC236}">
                  <a16:creationId xmlns:a16="http://schemas.microsoft.com/office/drawing/2014/main" id="{97BB0B6C-D95D-894C-A3DE-DE66CA875371}"/>
                </a:ext>
              </a:extLst>
            </p:cNvPr>
            <p:cNvCxnSpPr>
              <a:cxnSpLocks noChangeShapeType="1"/>
              <a:stCxn id="20" idx="3"/>
              <a:endCxn id="22" idx="7"/>
            </p:cNvCxnSpPr>
            <p:nvPr/>
          </p:nvCxnSpPr>
          <p:spPr bwMode="auto">
            <a:xfrm>
              <a:off x="6442429" y="4927248"/>
              <a:ext cx="1112838" cy="85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 name="AutoShape 54">
              <a:extLst>
                <a:ext uri="{FF2B5EF4-FFF2-40B4-BE49-F238E27FC236}">
                  <a16:creationId xmlns:a16="http://schemas.microsoft.com/office/drawing/2014/main" id="{75F28ECE-1B8F-0C49-B402-73182E7ACF23}"/>
                </a:ext>
              </a:extLst>
            </p:cNvPr>
            <p:cNvCxnSpPr>
              <a:cxnSpLocks noChangeShapeType="1"/>
              <a:stCxn id="21" idx="3"/>
              <a:endCxn id="20" idx="7"/>
            </p:cNvCxnSpPr>
            <p:nvPr/>
          </p:nvCxnSpPr>
          <p:spPr bwMode="auto">
            <a:xfrm>
              <a:off x="5451829" y="4527198"/>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 name="AutoShape 58">
              <a:extLst>
                <a:ext uri="{FF2B5EF4-FFF2-40B4-BE49-F238E27FC236}">
                  <a16:creationId xmlns:a16="http://schemas.microsoft.com/office/drawing/2014/main" id="{4631436B-C1A3-554A-AED0-4A80E796E4C3}"/>
                </a:ext>
              </a:extLst>
            </p:cNvPr>
            <p:cNvCxnSpPr>
              <a:cxnSpLocks noChangeShapeType="1"/>
              <a:stCxn id="28" idx="7"/>
              <a:endCxn id="22" idx="3"/>
            </p:cNvCxnSpPr>
            <p:nvPr/>
          </p:nvCxnSpPr>
          <p:spPr bwMode="auto">
            <a:xfrm flipH="1" flipV="1">
              <a:off x="7780692" y="5259036"/>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 name="AutoShape 59">
              <a:extLst>
                <a:ext uri="{FF2B5EF4-FFF2-40B4-BE49-F238E27FC236}">
                  <a16:creationId xmlns:a16="http://schemas.microsoft.com/office/drawing/2014/main" id="{5AFC708D-9B29-9448-9857-9B1D540FE820}"/>
                </a:ext>
              </a:extLst>
            </p:cNvPr>
            <p:cNvCxnSpPr>
              <a:cxnSpLocks noChangeShapeType="1"/>
              <a:stCxn id="23" idx="1"/>
              <a:endCxn id="22" idx="5"/>
            </p:cNvCxnSpPr>
            <p:nvPr/>
          </p:nvCxnSpPr>
          <p:spPr bwMode="auto">
            <a:xfrm flipV="1">
              <a:off x="7191729" y="5259036"/>
              <a:ext cx="363538" cy="2079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8" name="Oval 60">
              <a:extLst>
                <a:ext uri="{FF2B5EF4-FFF2-40B4-BE49-F238E27FC236}">
                  <a16:creationId xmlns:a16="http://schemas.microsoft.com/office/drawing/2014/main" id="{8B551D03-9497-3A49-A2F8-116DEEB6FB88}"/>
                </a:ext>
              </a:extLst>
            </p:cNvPr>
            <p:cNvSpPr>
              <a:spLocks noChangeArrowheads="1"/>
            </p:cNvSpPr>
            <p:nvPr/>
          </p:nvSpPr>
          <p:spPr bwMode="auto">
            <a:xfrm flipH="1">
              <a:off x="8095017" y="5449536"/>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29" name="Text Box 70">
              <a:extLst>
                <a:ext uri="{FF2B5EF4-FFF2-40B4-BE49-F238E27FC236}">
                  <a16:creationId xmlns:a16="http://schemas.microsoft.com/office/drawing/2014/main" id="{3CD28F99-2FE3-1F4B-8506-09DEADB805B5}"/>
                </a:ext>
              </a:extLst>
            </p:cNvPr>
            <p:cNvSpPr txBox="1">
              <a:spLocks noChangeArrowheads="1"/>
            </p:cNvSpPr>
            <p:nvPr/>
          </p:nvSpPr>
          <p:spPr bwMode="auto">
            <a:xfrm flipH="1">
              <a:off x="6397979" y="4320823"/>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30" name="Oval 73">
              <a:extLst>
                <a:ext uri="{FF2B5EF4-FFF2-40B4-BE49-F238E27FC236}">
                  <a16:creationId xmlns:a16="http://schemas.microsoft.com/office/drawing/2014/main" id="{41F00B4C-3758-9945-95FD-F59B0148D109}"/>
                </a:ext>
              </a:extLst>
            </p:cNvPr>
            <p:cNvSpPr>
              <a:spLocks noChangeArrowheads="1"/>
            </p:cNvSpPr>
            <p:nvPr/>
          </p:nvSpPr>
          <p:spPr bwMode="auto">
            <a:xfrm flipH="1">
              <a:off x="5407379" y="4976461"/>
              <a:ext cx="319088"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cxnSp>
          <p:nvCxnSpPr>
            <p:cNvPr id="31" name="AutoShape 79">
              <a:extLst>
                <a:ext uri="{FF2B5EF4-FFF2-40B4-BE49-F238E27FC236}">
                  <a16:creationId xmlns:a16="http://schemas.microsoft.com/office/drawing/2014/main" id="{3F2179AA-FE9F-7149-92E2-3AF13D5EE6D8}"/>
                </a:ext>
              </a:extLst>
            </p:cNvPr>
            <p:cNvCxnSpPr>
              <a:cxnSpLocks noChangeShapeType="1"/>
              <a:stCxn id="30" idx="1"/>
              <a:endCxn id="20" idx="5"/>
            </p:cNvCxnSpPr>
            <p:nvPr/>
          </p:nvCxnSpPr>
          <p:spPr bwMode="auto">
            <a:xfrm flipV="1">
              <a:off x="5680429" y="4927248"/>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03333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15"/>
                                        </p:tgtEl>
                                        <p:attrNameLst>
                                          <p:attrName>style.color</p:attrName>
                                        </p:attrNameLst>
                                      </p:cBhvr>
                                      <p:by>
                                        <p:hsl h="7200000" s="0" l="0"/>
                                      </p:by>
                                    </p:animClr>
                                    <p:animClr clrSpc="hsl" dir="cw">
                                      <p:cBhvr>
                                        <p:cTn id="12" dur="500" fill="hold"/>
                                        <p:tgtEl>
                                          <p:spTgt spid="15"/>
                                        </p:tgtEl>
                                        <p:attrNameLst>
                                          <p:attrName>fillcolor</p:attrName>
                                        </p:attrNameLst>
                                      </p:cBhvr>
                                      <p:by>
                                        <p:hsl h="7200000" s="0" l="0"/>
                                      </p:by>
                                    </p:animClr>
                                    <p:animClr clrSpc="hsl" dir="cw">
                                      <p:cBhvr>
                                        <p:cTn id="13" dur="500" fill="hold"/>
                                        <p:tgtEl>
                                          <p:spTgt spid="15"/>
                                        </p:tgtEl>
                                        <p:attrNameLst>
                                          <p:attrName>stroke.color</p:attrName>
                                        </p:attrNameLst>
                                      </p:cBhvr>
                                      <p:by>
                                        <p:hsl h="7200000" s="0" l="0"/>
                                      </p:by>
                                    </p:animClr>
                                    <p:set>
                                      <p:cBhvr>
                                        <p:cTn id="14" dur="500" fill="hold"/>
                                        <p:tgtEl>
                                          <p:spTgt spid="1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grpId="0" nodeType="clickEffect">
                                  <p:stCondLst>
                                    <p:cond delay="0"/>
                                  </p:stCondLst>
                                  <p:childTnLst>
                                    <p:animClr clrSpc="hsl" dir="cw">
                                      <p:cBhvr override="childStyle">
                                        <p:cTn id="18" dur="500" fill="hold"/>
                                        <p:tgtEl>
                                          <p:spTgt spid="14"/>
                                        </p:tgtEl>
                                        <p:attrNameLst>
                                          <p:attrName>style.color</p:attrName>
                                        </p:attrNameLst>
                                      </p:cBhvr>
                                      <p:by>
                                        <p:hsl h="7200000" s="0" l="0"/>
                                      </p:by>
                                    </p:animClr>
                                    <p:animClr clrSpc="hsl" dir="cw">
                                      <p:cBhvr>
                                        <p:cTn id="19" dur="500" fill="hold"/>
                                        <p:tgtEl>
                                          <p:spTgt spid="14"/>
                                        </p:tgtEl>
                                        <p:attrNameLst>
                                          <p:attrName>fillcolor</p:attrName>
                                        </p:attrNameLst>
                                      </p:cBhvr>
                                      <p:by>
                                        <p:hsl h="7200000" s="0" l="0"/>
                                      </p:by>
                                    </p:animClr>
                                    <p:animClr clrSpc="hsl" dir="cw">
                                      <p:cBhvr>
                                        <p:cTn id="20" dur="500" fill="hold"/>
                                        <p:tgtEl>
                                          <p:spTgt spid="14"/>
                                        </p:tgtEl>
                                        <p:attrNameLst>
                                          <p:attrName>stroke.color</p:attrName>
                                        </p:attrNameLst>
                                      </p:cBhvr>
                                      <p:by>
                                        <p:hsl h="7200000" s="0" l="0"/>
                                      </p:by>
                                    </p:animClr>
                                    <p:set>
                                      <p:cBhvr>
                                        <p:cTn id="21" dur="500" fill="hold"/>
                                        <p:tgtEl>
                                          <p:spTgt spid="14"/>
                                        </p:tgtEl>
                                        <p:attrNameLst>
                                          <p:attrName>fill.type</p:attrName>
                                        </p:attrNameLst>
                                      </p:cBhvr>
                                      <p:to>
                                        <p:strVal val="solid"/>
                                      </p:to>
                                    </p:set>
                                  </p:childTnLst>
                                </p:cTn>
                              </p:par>
                              <p:par>
                                <p:cTn id="22" presetID="21" presetClass="emph" presetSubtype="0" fill="hold" grpId="0" nodeType="withEffect">
                                  <p:stCondLst>
                                    <p:cond delay="0"/>
                                  </p:stCondLst>
                                  <p:childTnLst>
                                    <p:animClr clrSpc="hsl" dir="cw">
                                      <p:cBhvr override="childStyle">
                                        <p:cTn id="23" dur="500" fill="hold"/>
                                        <p:tgtEl>
                                          <p:spTgt spid="16"/>
                                        </p:tgtEl>
                                        <p:attrNameLst>
                                          <p:attrName>style.color</p:attrName>
                                        </p:attrNameLst>
                                      </p:cBhvr>
                                      <p:by>
                                        <p:hsl h="7200000" s="0" l="0"/>
                                      </p:by>
                                    </p:animClr>
                                    <p:animClr clrSpc="hsl" dir="cw">
                                      <p:cBhvr>
                                        <p:cTn id="24" dur="500" fill="hold"/>
                                        <p:tgtEl>
                                          <p:spTgt spid="16"/>
                                        </p:tgtEl>
                                        <p:attrNameLst>
                                          <p:attrName>fillcolor</p:attrName>
                                        </p:attrNameLst>
                                      </p:cBhvr>
                                      <p:by>
                                        <p:hsl h="7200000" s="0" l="0"/>
                                      </p:by>
                                    </p:animClr>
                                    <p:animClr clrSpc="hsl" dir="cw">
                                      <p:cBhvr>
                                        <p:cTn id="25" dur="500" fill="hold"/>
                                        <p:tgtEl>
                                          <p:spTgt spid="16"/>
                                        </p:tgtEl>
                                        <p:attrNameLst>
                                          <p:attrName>stroke.color</p:attrName>
                                        </p:attrNameLst>
                                      </p:cBhvr>
                                      <p:by>
                                        <p:hsl h="7200000" s="0" l="0"/>
                                      </p:by>
                                    </p:animClr>
                                    <p:set>
                                      <p:cBhvr>
                                        <p:cTn id="26" dur="500" fill="hold"/>
                                        <p:tgtEl>
                                          <p:spTgt spid="16"/>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F685-E310-C346-B4C9-A29B911217C1}"/>
              </a:ext>
            </a:extLst>
          </p:cNvPr>
          <p:cNvSpPr>
            <a:spLocks noGrp="1"/>
          </p:cNvSpPr>
          <p:nvPr>
            <p:ph type="title"/>
          </p:nvPr>
        </p:nvSpPr>
        <p:spPr/>
        <p:txBody>
          <a:bodyPr>
            <a:noAutofit/>
          </a:bodyPr>
          <a:lstStyle/>
          <a:p>
            <a:r>
              <a:rPr lang="en-US" sz="3600" dirty="0"/>
              <a:t>BST Remove – 2 internal children (contd.)</a:t>
            </a:r>
          </a:p>
        </p:txBody>
      </p:sp>
      <p:sp>
        <p:nvSpPr>
          <p:cNvPr id="3" name="Content Placeholder 2">
            <a:extLst>
              <a:ext uri="{FF2B5EF4-FFF2-40B4-BE49-F238E27FC236}">
                <a16:creationId xmlns:a16="http://schemas.microsoft.com/office/drawing/2014/main" id="{6E4D56C4-4793-8E49-99B6-B08F206F89CE}"/>
              </a:ext>
            </a:extLst>
          </p:cNvPr>
          <p:cNvSpPr>
            <a:spLocks noGrp="1"/>
          </p:cNvSpPr>
          <p:nvPr>
            <p:ph idx="1"/>
          </p:nvPr>
        </p:nvSpPr>
        <p:spPr>
          <a:xfrm>
            <a:off x="457200" y="1600200"/>
            <a:ext cx="4267200" cy="4525963"/>
          </a:xfrm>
        </p:spPr>
        <p:txBody>
          <a:bodyPr/>
          <a:lstStyle/>
          <a:p>
            <a:pPr>
              <a:buClrTx/>
              <a:buFont typeface="Wingdings" charset="2"/>
              <a:buChar char="§"/>
            </a:pPr>
            <a:r>
              <a:rPr lang="en-US" sz="2000" dirty="0"/>
              <a:t>How to find the internal node </a:t>
            </a:r>
            <a:r>
              <a:rPr lang="en-US" sz="2000" b="1" i="1" dirty="0"/>
              <a:t>w </a:t>
            </a:r>
            <a:r>
              <a:rPr lang="en-US" sz="2000" dirty="0"/>
              <a:t>that follows </a:t>
            </a:r>
            <a:r>
              <a:rPr lang="en-US" sz="2000" b="1" i="1" dirty="0"/>
              <a:t>v</a:t>
            </a:r>
            <a:r>
              <a:rPr lang="en-US" sz="2000" dirty="0"/>
              <a:t> in an </a:t>
            </a:r>
            <a:r>
              <a:rPr lang="en-US" sz="2000" dirty="0" err="1"/>
              <a:t>inorder</a:t>
            </a:r>
            <a:r>
              <a:rPr lang="en-US" sz="2000" dirty="0"/>
              <a:t> traversal?</a:t>
            </a:r>
          </a:p>
          <a:p>
            <a:pPr lvl="1">
              <a:buClrTx/>
              <a:buFont typeface="Wingdings" charset="2"/>
              <a:buChar char="§"/>
            </a:pPr>
            <a:r>
              <a:rPr lang="en-US" sz="1800" dirty="0"/>
              <a:t>Find </a:t>
            </a:r>
            <a:r>
              <a:rPr lang="en-US" sz="1800" b="1" i="1" dirty="0"/>
              <a:t>v</a:t>
            </a:r>
            <a:r>
              <a:rPr lang="en-US" sz="1800" dirty="0"/>
              <a:t>’s successor by going right, then left, left,</a:t>
            </a:r>
            <a:r>
              <a:rPr lang="is-IS" sz="1800" dirty="0"/>
              <a:t>…</a:t>
            </a:r>
          </a:p>
          <a:p>
            <a:pPr>
              <a:buClrTx/>
              <a:buFont typeface="Wingdings" charset="2"/>
              <a:buChar char="§"/>
            </a:pPr>
            <a:r>
              <a:rPr lang="is-IS" sz="2000" dirty="0"/>
              <a:t>Examples:</a:t>
            </a:r>
          </a:p>
          <a:p>
            <a:pPr>
              <a:buClrTx/>
              <a:buFont typeface="Wingdings" charset="2"/>
              <a:buChar char="§"/>
            </a:pPr>
            <a:r>
              <a:rPr lang="is-IS" sz="2000" dirty="0"/>
              <a:t>Successor of 3 is </a:t>
            </a:r>
          </a:p>
          <a:p>
            <a:pPr>
              <a:buClrTx/>
              <a:buFont typeface="Wingdings" charset="2"/>
              <a:buChar char="§"/>
            </a:pPr>
            <a:r>
              <a:rPr lang="is-IS" sz="2000" dirty="0"/>
              <a:t>Successor of 8 is </a:t>
            </a:r>
            <a:endParaRPr lang="en-US" sz="2000" dirty="0"/>
          </a:p>
        </p:txBody>
      </p:sp>
      <p:sp>
        <p:nvSpPr>
          <p:cNvPr id="4" name="Oval 28">
            <a:extLst>
              <a:ext uri="{FF2B5EF4-FFF2-40B4-BE49-F238E27FC236}">
                <a16:creationId xmlns:a16="http://schemas.microsoft.com/office/drawing/2014/main" id="{042CDEA5-3EA4-5641-A034-188D73C8446C}"/>
              </a:ext>
            </a:extLst>
          </p:cNvPr>
          <p:cNvSpPr>
            <a:spLocks noChangeArrowheads="1"/>
          </p:cNvSpPr>
          <p:nvPr/>
        </p:nvSpPr>
        <p:spPr bwMode="auto">
          <a:xfrm flipH="1">
            <a:off x="2804231" y="3565525"/>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latin typeface="Times New Roman" charset="0"/>
                <a:sym typeface="Symbol" charset="0"/>
              </a:rPr>
              <a:t>5</a:t>
            </a:r>
          </a:p>
        </p:txBody>
      </p:sp>
      <p:sp>
        <p:nvSpPr>
          <p:cNvPr id="5" name="Oval 28">
            <a:extLst>
              <a:ext uri="{FF2B5EF4-FFF2-40B4-BE49-F238E27FC236}">
                <a16:creationId xmlns:a16="http://schemas.microsoft.com/office/drawing/2014/main" id="{6B8796E2-256C-004B-ADF4-88B59B91B9AB}"/>
              </a:ext>
            </a:extLst>
          </p:cNvPr>
          <p:cNvSpPr>
            <a:spLocks noChangeArrowheads="1"/>
          </p:cNvSpPr>
          <p:nvPr/>
        </p:nvSpPr>
        <p:spPr bwMode="auto">
          <a:xfrm flipH="1">
            <a:off x="2804231" y="3962400"/>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latin typeface="Times New Roman" charset="0"/>
                <a:sym typeface="Symbol" charset="0"/>
              </a:rPr>
              <a:t>9</a:t>
            </a:r>
          </a:p>
        </p:txBody>
      </p:sp>
      <p:sp>
        <p:nvSpPr>
          <p:cNvPr id="6" name="Oval 5">
            <a:extLst>
              <a:ext uri="{FF2B5EF4-FFF2-40B4-BE49-F238E27FC236}">
                <a16:creationId xmlns:a16="http://schemas.microsoft.com/office/drawing/2014/main" id="{18EBA018-4D8D-6144-AF5D-1D8800622545}"/>
              </a:ext>
            </a:extLst>
          </p:cNvPr>
          <p:cNvSpPr>
            <a:spLocks noChangeArrowheads="1"/>
          </p:cNvSpPr>
          <p:nvPr/>
        </p:nvSpPr>
        <p:spPr bwMode="auto">
          <a:xfrm flipH="1">
            <a:off x="6248400" y="2452688"/>
            <a:ext cx="320675" cy="319087"/>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latin typeface="Times New Roman" charset="0"/>
                <a:sym typeface="Symbol" charset="0"/>
              </a:rPr>
              <a:t>3</a:t>
            </a:r>
          </a:p>
        </p:txBody>
      </p:sp>
      <p:sp>
        <p:nvSpPr>
          <p:cNvPr id="7" name="Oval 6">
            <a:extLst>
              <a:ext uri="{FF2B5EF4-FFF2-40B4-BE49-F238E27FC236}">
                <a16:creationId xmlns:a16="http://schemas.microsoft.com/office/drawing/2014/main" id="{AD3F9596-FBBB-DF42-81B4-25D508EA12A8}"/>
              </a:ext>
            </a:extLst>
          </p:cNvPr>
          <p:cNvSpPr>
            <a:spLocks noChangeArrowheads="1"/>
          </p:cNvSpPr>
          <p:nvPr/>
        </p:nvSpPr>
        <p:spPr bwMode="auto">
          <a:xfrm flipH="1">
            <a:off x="5257800" y="2070100"/>
            <a:ext cx="319088"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dirty="0">
                <a:solidFill>
                  <a:schemeClr val="tx2"/>
                </a:solidFill>
                <a:latin typeface="Times New Roman" charset="0"/>
                <a:sym typeface="Symbol" charset="0"/>
              </a:rPr>
              <a:t>1</a:t>
            </a:r>
          </a:p>
        </p:txBody>
      </p:sp>
      <p:sp>
        <p:nvSpPr>
          <p:cNvPr id="8" name="Oval 7">
            <a:extLst>
              <a:ext uri="{FF2B5EF4-FFF2-40B4-BE49-F238E27FC236}">
                <a16:creationId xmlns:a16="http://schemas.microsoft.com/office/drawing/2014/main" id="{05429F72-CB0D-DF40-BEF3-298522A7DDB4}"/>
              </a:ext>
            </a:extLst>
          </p:cNvPr>
          <p:cNvSpPr>
            <a:spLocks noChangeArrowheads="1"/>
          </p:cNvSpPr>
          <p:nvPr/>
        </p:nvSpPr>
        <p:spPr bwMode="auto">
          <a:xfrm flipH="1">
            <a:off x="7586663" y="2832100"/>
            <a:ext cx="319087"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8</a:t>
            </a:r>
          </a:p>
        </p:txBody>
      </p:sp>
      <p:sp>
        <p:nvSpPr>
          <p:cNvPr id="9" name="Oval 8">
            <a:extLst>
              <a:ext uri="{FF2B5EF4-FFF2-40B4-BE49-F238E27FC236}">
                <a16:creationId xmlns:a16="http://schemas.microsoft.com/office/drawing/2014/main" id="{3E0EB127-9D91-3945-AFEA-AD35241F0F8F}"/>
              </a:ext>
            </a:extLst>
          </p:cNvPr>
          <p:cNvSpPr>
            <a:spLocks noChangeArrowheads="1"/>
          </p:cNvSpPr>
          <p:nvPr/>
        </p:nvSpPr>
        <p:spPr bwMode="auto">
          <a:xfrm flipH="1">
            <a:off x="6997700" y="3305175"/>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cxnSp>
        <p:nvCxnSpPr>
          <p:cNvPr id="10" name="AutoShape 10">
            <a:extLst>
              <a:ext uri="{FF2B5EF4-FFF2-40B4-BE49-F238E27FC236}">
                <a16:creationId xmlns:a16="http://schemas.microsoft.com/office/drawing/2014/main" id="{DAF73087-263F-7A4D-A701-D35847F7B9EE}"/>
              </a:ext>
            </a:extLst>
          </p:cNvPr>
          <p:cNvCxnSpPr>
            <a:cxnSpLocks noChangeShapeType="1"/>
            <a:stCxn id="6" idx="3"/>
            <a:endCxn id="8" idx="7"/>
          </p:cNvCxnSpPr>
          <p:nvPr/>
        </p:nvCxnSpPr>
        <p:spPr bwMode="auto">
          <a:xfrm>
            <a:off x="6521450" y="2752725"/>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 name="AutoShape 11">
            <a:extLst>
              <a:ext uri="{FF2B5EF4-FFF2-40B4-BE49-F238E27FC236}">
                <a16:creationId xmlns:a16="http://schemas.microsoft.com/office/drawing/2014/main" id="{988B65D2-1CAB-D945-926F-D987E84183DA}"/>
              </a:ext>
            </a:extLst>
          </p:cNvPr>
          <p:cNvCxnSpPr>
            <a:cxnSpLocks noChangeShapeType="1"/>
            <a:stCxn id="7" idx="3"/>
            <a:endCxn id="6" idx="7"/>
          </p:cNvCxnSpPr>
          <p:nvPr/>
        </p:nvCxnSpPr>
        <p:spPr bwMode="auto">
          <a:xfrm>
            <a:off x="5530850" y="2371725"/>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2" name="AutoShape 14">
            <a:extLst>
              <a:ext uri="{FF2B5EF4-FFF2-40B4-BE49-F238E27FC236}">
                <a16:creationId xmlns:a16="http://schemas.microsoft.com/office/drawing/2014/main" id="{048226D8-6F78-B842-906B-5E58FAF00875}"/>
              </a:ext>
            </a:extLst>
          </p:cNvPr>
          <p:cNvCxnSpPr>
            <a:cxnSpLocks noChangeShapeType="1"/>
            <a:stCxn id="16" idx="1"/>
            <a:endCxn id="9" idx="5"/>
          </p:cNvCxnSpPr>
          <p:nvPr/>
        </p:nvCxnSpPr>
        <p:spPr bwMode="auto">
          <a:xfrm flipV="1">
            <a:off x="6846888" y="3606800"/>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3" name="AutoShape 16">
            <a:extLst>
              <a:ext uri="{FF2B5EF4-FFF2-40B4-BE49-F238E27FC236}">
                <a16:creationId xmlns:a16="http://schemas.microsoft.com/office/drawing/2014/main" id="{B15BC8C7-BC95-0644-8184-ADA80A16A658}"/>
              </a:ext>
            </a:extLst>
          </p:cNvPr>
          <p:cNvCxnSpPr>
            <a:cxnSpLocks noChangeShapeType="1"/>
            <a:stCxn id="15" idx="7"/>
            <a:endCxn id="8" idx="3"/>
          </p:cNvCxnSpPr>
          <p:nvPr/>
        </p:nvCxnSpPr>
        <p:spPr bwMode="auto">
          <a:xfrm flipH="1" flipV="1">
            <a:off x="7859713" y="3133725"/>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17">
            <a:extLst>
              <a:ext uri="{FF2B5EF4-FFF2-40B4-BE49-F238E27FC236}">
                <a16:creationId xmlns:a16="http://schemas.microsoft.com/office/drawing/2014/main" id="{AA24B04C-9AC8-0447-80FA-D5F36B740ADF}"/>
              </a:ext>
            </a:extLst>
          </p:cNvPr>
          <p:cNvCxnSpPr>
            <a:cxnSpLocks noChangeShapeType="1"/>
            <a:stCxn id="9" idx="1"/>
            <a:endCxn id="8" idx="5"/>
          </p:cNvCxnSpPr>
          <p:nvPr/>
        </p:nvCxnSpPr>
        <p:spPr bwMode="auto">
          <a:xfrm flipV="1">
            <a:off x="7270750" y="3133725"/>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5" name="Oval 18">
            <a:extLst>
              <a:ext uri="{FF2B5EF4-FFF2-40B4-BE49-F238E27FC236}">
                <a16:creationId xmlns:a16="http://schemas.microsoft.com/office/drawing/2014/main" id="{8F5DB64C-DFD5-0C40-82F8-35DC00AEBFB5}"/>
              </a:ext>
            </a:extLst>
          </p:cNvPr>
          <p:cNvSpPr>
            <a:spLocks noChangeArrowheads="1"/>
          </p:cNvSpPr>
          <p:nvPr/>
        </p:nvSpPr>
        <p:spPr bwMode="auto">
          <a:xfrm flipH="1">
            <a:off x="8174038" y="3305175"/>
            <a:ext cx="319087" cy="320675"/>
          </a:xfrm>
          <a:prstGeom prst="ellipse">
            <a:avLst/>
          </a:prstGeom>
          <a:solidFill>
            <a:srgbClr val="CFDCF0"/>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6" name="Oval 28">
            <a:extLst>
              <a:ext uri="{FF2B5EF4-FFF2-40B4-BE49-F238E27FC236}">
                <a16:creationId xmlns:a16="http://schemas.microsoft.com/office/drawing/2014/main" id="{AB633B73-B18D-974C-8239-AF822A8EAB21}"/>
              </a:ext>
            </a:extLst>
          </p:cNvPr>
          <p:cNvSpPr>
            <a:spLocks noChangeArrowheads="1"/>
          </p:cNvSpPr>
          <p:nvPr/>
        </p:nvSpPr>
        <p:spPr bwMode="auto">
          <a:xfrm flipH="1">
            <a:off x="6573838" y="3794125"/>
            <a:ext cx="320675"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7" name="Text Box 33">
            <a:extLst>
              <a:ext uri="{FF2B5EF4-FFF2-40B4-BE49-F238E27FC236}">
                <a16:creationId xmlns:a16="http://schemas.microsoft.com/office/drawing/2014/main" id="{8780D19B-A613-DA4C-9672-12616CA06C09}"/>
              </a:ext>
            </a:extLst>
          </p:cNvPr>
          <p:cNvSpPr txBox="1">
            <a:spLocks noChangeArrowheads="1"/>
          </p:cNvSpPr>
          <p:nvPr/>
        </p:nvSpPr>
        <p:spPr bwMode="auto">
          <a:xfrm flipH="1">
            <a:off x="6477000" y="2162175"/>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8" name="Text Box 34">
            <a:extLst>
              <a:ext uri="{FF2B5EF4-FFF2-40B4-BE49-F238E27FC236}">
                <a16:creationId xmlns:a16="http://schemas.microsoft.com/office/drawing/2014/main" id="{F36A3FAC-166A-A546-ABF3-9BE8242FA372}"/>
              </a:ext>
            </a:extLst>
          </p:cNvPr>
          <p:cNvSpPr txBox="1">
            <a:spLocks noChangeArrowheads="1"/>
          </p:cNvSpPr>
          <p:nvPr/>
        </p:nvSpPr>
        <p:spPr bwMode="auto">
          <a:xfrm flipH="1">
            <a:off x="6286500" y="355917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dirty="0">
                <a:solidFill>
                  <a:schemeClr val="tx2"/>
                </a:solidFill>
                <a:latin typeface="Times New Roman" charset="0"/>
                <a:sym typeface="Symbol" charset="0"/>
              </a:rPr>
              <a:t>w</a:t>
            </a:r>
          </a:p>
        </p:txBody>
      </p:sp>
      <p:sp>
        <p:nvSpPr>
          <p:cNvPr id="19" name="Oval 41">
            <a:extLst>
              <a:ext uri="{FF2B5EF4-FFF2-40B4-BE49-F238E27FC236}">
                <a16:creationId xmlns:a16="http://schemas.microsoft.com/office/drawing/2014/main" id="{08A2327E-9F57-914D-A494-0CF3FEFC72C3}"/>
              </a:ext>
            </a:extLst>
          </p:cNvPr>
          <p:cNvSpPr>
            <a:spLocks noChangeArrowheads="1"/>
          </p:cNvSpPr>
          <p:nvPr/>
        </p:nvSpPr>
        <p:spPr bwMode="auto">
          <a:xfrm flipH="1">
            <a:off x="5486400" y="2832100"/>
            <a:ext cx="319088" cy="320675"/>
          </a:xfrm>
          <a:prstGeom prst="ellipse">
            <a:avLst/>
          </a:prstGeom>
          <a:solidFill>
            <a:srgbClr val="CFDCF0"/>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cxnSp>
        <p:nvCxnSpPr>
          <p:cNvPr id="20" name="AutoShape 47">
            <a:extLst>
              <a:ext uri="{FF2B5EF4-FFF2-40B4-BE49-F238E27FC236}">
                <a16:creationId xmlns:a16="http://schemas.microsoft.com/office/drawing/2014/main" id="{A49847BE-316F-6942-880A-F83B3CAEFD22}"/>
              </a:ext>
            </a:extLst>
          </p:cNvPr>
          <p:cNvCxnSpPr>
            <a:cxnSpLocks noChangeShapeType="1"/>
            <a:stCxn id="19" idx="1"/>
            <a:endCxn id="6" idx="5"/>
          </p:cNvCxnSpPr>
          <p:nvPr/>
        </p:nvCxnSpPr>
        <p:spPr bwMode="auto">
          <a:xfrm flipV="1">
            <a:off x="5759450" y="2752725"/>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0175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533400" y="574785"/>
            <a:ext cx="3321337" cy="3182161"/>
            <a:chOff x="557898" y="4395917"/>
            <a:chExt cx="3321337" cy="3182161"/>
          </a:xfrm>
        </p:grpSpPr>
        <p:sp>
          <p:nvSpPr>
            <p:cNvPr id="5" name="Oval 4"/>
            <p:cNvSpPr/>
            <p:nvPr/>
          </p:nvSpPr>
          <p:spPr>
            <a:xfrm>
              <a:off x="1297464" y="4395917"/>
              <a:ext cx="484953"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1</a:t>
              </a:r>
            </a:p>
          </p:txBody>
        </p:sp>
        <p:sp>
          <p:nvSpPr>
            <p:cNvPr id="6" name="Oval 5"/>
            <p:cNvSpPr/>
            <p:nvPr/>
          </p:nvSpPr>
          <p:spPr>
            <a:xfrm>
              <a:off x="1319466" y="5908960"/>
              <a:ext cx="435232"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3</a:t>
              </a:r>
            </a:p>
          </p:txBody>
        </p:sp>
        <p:sp>
          <p:nvSpPr>
            <p:cNvPr id="7" name="Oval 6"/>
            <p:cNvSpPr/>
            <p:nvPr/>
          </p:nvSpPr>
          <p:spPr>
            <a:xfrm>
              <a:off x="2885410" y="5873244"/>
              <a:ext cx="464306"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4</a:t>
              </a:r>
            </a:p>
          </p:txBody>
        </p:sp>
        <p:sp>
          <p:nvSpPr>
            <p:cNvPr id="8" name="Oval 7"/>
            <p:cNvSpPr/>
            <p:nvPr/>
          </p:nvSpPr>
          <p:spPr>
            <a:xfrm>
              <a:off x="2856646" y="4399327"/>
              <a:ext cx="436106"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2</a:t>
              </a:r>
            </a:p>
          </p:txBody>
        </p:sp>
        <p:sp>
          <p:nvSpPr>
            <p:cNvPr id="9" name="Oval 8"/>
            <p:cNvSpPr/>
            <p:nvPr/>
          </p:nvSpPr>
          <p:spPr>
            <a:xfrm>
              <a:off x="557898" y="7136630"/>
              <a:ext cx="431052"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5</a:t>
              </a:r>
            </a:p>
          </p:txBody>
        </p:sp>
        <p:sp>
          <p:nvSpPr>
            <p:cNvPr id="10" name="Oval 9"/>
            <p:cNvSpPr/>
            <p:nvPr/>
          </p:nvSpPr>
          <p:spPr>
            <a:xfrm>
              <a:off x="1905000" y="7126438"/>
              <a:ext cx="441446"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6</a:t>
              </a:r>
            </a:p>
          </p:txBody>
        </p:sp>
        <p:sp>
          <p:nvSpPr>
            <p:cNvPr id="11" name="Oval 10"/>
            <p:cNvSpPr/>
            <p:nvPr/>
          </p:nvSpPr>
          <p:spPr>
            <a:xfrm>
              <a:off x="3410091" y="7126438"/>
              <a:ext cx="469144"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7</a:t>
              </a:r>
            </a:p>
          </p:txBody>
        </p:sp>
        <p:cxnSp>
          <p:nvCxnSpPr>
            <p:cNvPr id="12" name="Straight Connector 11"/>
            <p:cNvCxnSpPr>
              <a:stCxn id="5" idx="4"/>
              <a:endCxn id="6" idx="0"/>
            </p:cNvCxnSpPr>
            <p:nvPr/>
          </p:nvCxnSpPr>
          <p:spPr>
            <a:xfrm flipH="1">
              <a:off x="1537082" y="4837365"/>
              <a:ext cx="2859" cy="1071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8" idx="2"/>
            </p:cNvCxnSpPr>
            <p:nvPr/>
          </p:nvCxnSpPr>
          <p:spPr>
            <a:xfrm>
              <a:off x="1782417" y="4616641"/>
              <a:ext cx="1074229" cy="34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2"/>
              <a:endCxn id="9" idx="6"/>
            </p:cNvCxnSpPr>
            <p:nvPr/>
          </p:nvCxnSpPr>
          <p:spPr>
            <a:xfrm flipH="1">
              <a:off x="988950" y="7347162"/>
              <a:ext cx="916050" cy="10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6"/>
            </p:cNvCxnSpPr>
            <p:nvPr/>
          </p:nvCxnSpPr>
          <p:spPr>
            <a:xfrm flipH="1">
              <a:off x="1754698" y="6093968"/>
              <a:ext cx="1130712" cy="357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4"/>
              <a:endCxn id="10" idx="7"/>
            </p:cNvCxnSpPr>
            <p:nvPr/>
          </p:nvCxnSpPr>
          <p:spPr>
            <a:xfrm flipH="1">
              <a:off x="2281798" y="6314692"/>
              <a:ext cx="835765" cy="8763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7"/>
              <a:endCxn id="8" idx="2"/>
            </p:cNvCxnSpPr>
            <p:nvPr/>
          </p:nvCxnSpPr>
          <p:spPr>
            <a:xfrm flipV="1">
              <a:off x="1690960" y="4620051"/>
              <a:ext cx="1165686" cy="13535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0"/>
              <a:endCxn id="8" idx="4"/>
            </p:cNvCxnSpPr>
            <p:nvPr/>
          </p:nvCxnSpPr>
          <p:spPr>
            <a:xfrm flipH="1" flipV="1">
              <a:off x="3074699" y="4840775"/>
              <a:ext cx="42864" cy="10324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0"/>
              <a:endCxn id="6" idx="4"/>
            </p:cNvCxnSpPr>
            <p:nvPr/>
          </p:nvCxnSpPr>
          <p:spPr>
            <a:xfrm flipH="1" flipV="1">
              <a:off x="1537082" y="6350408"/>
              <a:ext cx="588641" cy="776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2346446" y="7347162"/>
              <a:ext cx="10636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16" name="Table 115"/>
          <p:cNvGraphicFramePr>
            <a:graphicFrameLocks noGrp="1"/>
          </p:cNvGraphicFramePr>
          <p:nvPr/>
        </p:nvGraphicFramePr>
        <p:xfrm>
          <a:off x="5105398" y="685800"/>
          <a:ext cx="3476354" cy="2560320"/>
        </p:xfrm>
        <a:graphic>
          <a:graphicData uri="http://schemas.openxmlformats.org/drawingml/2006/table">
            <a:tbl>
              <a:tblPr firstRow="1" bandRow="1">
                <a:tableStyleId>{2D5ABB26-0587-4C30-8999-92F81FD0307C}</a:tableStyleId>
              </a:tblPr>
              <a:tblGrid>
                <a:gridCol w="496622">
                  <a:extLst>
                    <a:ext uri="{9D8B030D-6E8A-4147-A177-3AD203B41FA5}">
                      <a16:colId xmlns:a16="http://schemas.microsoft.com/office/drawing/2014/main" val="20000"/>
                    </a:ext>
                  </a:extLst>
                </a:gridCol>
                <a:gridCol w="496622">
                  <a:extLst>
                    <a:ext uri="{9D8B030D-6E8A-4147-A177-3AD203B41FA5}">
                      <a16:colId xmlns:a16="http://schemas.microsoft.com/office/drawing/2014/main" val="20001"/>
                    </a:ext>
                  </a:extLst>
                </a:gridCol>
                <a:gridCol w="496622">
                  <a:extLst>
                    <a:ext uri="{9D8B030D-6E8A-4147-A177-3AD203B41FA5}">
                      <a16:colId xmlns:a16="http://schemas.microsoft.com/office/drawing/2014/main" val="20002"/>
                    </a:ext>
                  </a:extLst>
                </a:gridCol>
                <a:gridCol w="496622">
                  <a:extLst>
                    <a:ext uri="{9D8B030D-6E8A-4147-A177-3AD203B41FA5}">
                      <a16:colId xmlns:a16="http://schemas.microsoft.com/office/drawing/2014/main" val="20003"/>
                    </a:ext>
                  </a:extLst>
                </a:gridCol>
                <a:gridCol w="496622">
                  <a:extLst>
                    <a:ext uri="{9D8B030D-6E8A-4147-A177-3AD203B41FA5}">
                      <a16:colId xmlns:a16="http://schemas.microsoft.com/office/drawing/2014/main" val="20004"/>
                    </a:ext>
                  </a:extLst>
                </a:gridCol>
                <a:gridCol w="496622">
                  <a:extLst>
                    <a:ext uri="{9D8B030D-6E8A-4147-A177-3AD203B41FA5}">
                      <a16:colId xmlns:a16="http://schemas.microsoft.com/office/drawing/2014/main" val="20005"/>
                    </a:ext>
                  </a:extLst>
                </a:gridCol>
                <a:gridCol w="496622">
                  <a:extLst>
                    <a:ext uri="{9D8B030D-6E8A-4147-A177-3AD203B41FA5}">
                      <a16:colId xmlns:a16="http://schemas.microsoft.com/office/drawing/2014/main" val="20006"/>
                    </a:ext>
                  </a:extLst>
                </a:gridCol>
              </a:tblGrid>
              <a:tr h="35176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r h="35176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5176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r h="35176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5176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5176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5"/>
                  </a:ext>
                </a:extLst>
              </a:tr>
              <a:tr h="35176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bl>
          </a:graphicData>
        </a:graphic>
      </p:graphicFrame>
      <p:sp>
        <p:nvSpPr>
          <p:cNvPr id="119" name="Left Bracket 118"/>
          <p:cNvSpPr/>
          <p:nvPr/>
        </p:nvSpPr>
        <p:spPr>
          <a:xfrm>
            <a:off x="4799034" y="533400"/>
            <a:ext cx="249400" cy="2842161"/>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ight Bracket 119"/>
          <p:cNvSpPr/>
          <p:nvPr/>
        </p:nvSpPr>
        <p:spPr>
          <a:xfrm>
            <a:off x="8686800" y="533400"/>
            <a:ext cx="152400" cy="289560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TextBox 121"/>
          <p:cNvSpPr txBox="1"/>
          <p:nvPr/>
        </p:nvSpPr>
        <p:spPr>
          <a:xfrm>
            <a:off x="938074" y="4006334"/>
            <a:ext cx="2743200" cy="369332"/>
          </a:xfrm>
          <a:prstGeom prst="rect">
            <a:avLst/>
          </a:prstGeom>
          <a:noFill/>
        </p:spPr>
        <p:txBody>
          <a:bodyPr wrap="square" rtlCol="0">
            <a:spAutoFit/>
          </a:bodyPr>
          <a:lstStyle/>
          <a:p>
            <a:r>
              <a:rPr lang="en-US" dirty="0"/>
              <a:t>(a) An undirected graph</a:t>
            </a:r>
          </a:p>
        </p:txBody>
      </p:sp>
      <p:sp>
        <p:nvSpPr>
          <p:cNvPr id="123" name="TextBox 122"/>
          <p:cNvSpPr txBox="1"/>
          <p:nvPr/>
        </p:nvSpPr>
        <p:spPr>
          <a:xfrm>
            <a:off x="5257800" y="3977635"/>
            <a:ext cx="2743200" cy="369332"/>
          </a:xfrm>
          <a:prstGeom prst="rect">
            <a:avLst/>
          </a:prstGeom>
          <a:noFill/>
        </p:spPr>
        <p:txBody>
          <a:bodyPr wrap="square" rtlCol="0">
            <a:spAutoFit/>
          </a:bodyPr>
          <a:lstStyle/>
          <a:p>
            <a:r>
              <a:rPr lang="en-US" dirty="0"/>
              <a:t>(b) Its adjacency matrix</a:t>
            </a:r>
          </a:p>
        </p:txBody>
      </p:sp>
    </p:spTree>
    <p:extLst>
      <p:ext uri="{BB962C8B-B14F-4D97-AF65-F5344CB8AC3E}">
        <p14:creationId xmlns:p14="http://schemas.microsoft.com/office/powerpoint/2010/main" val="727299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CD9B-F07C-F84E-AC8B-FA75F0C0D186}"/>
              </a:ext>
            </a:extLst>
          </p:cNvPr>
          <p:cNvSpPr>
            <a:spLocks noGrp="1"/>
          </p:cNvSpPr>
          <p:nvPr>
            <p:ph type="title"/>
          </p:nvPr>
        </p:nvSpPr>
        <p:spPr/>
        <p:txBody>
          <a:bodyPr/>
          <a:lstStyle/>
          <a:p>
            <a:r>
              <a:rPr lang="en-US" dirty="0"/>
              <a:t>Number of BST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46AFD-64B1-5C48-A1F3-4ACEC09532E1}"/>
                  </a:ext>
                </a:extLst>
              </p:cNvPr>
              <p:cNvSpPr>
                <a:spLocks noGrp="1"/>
              </p:cNvSpPr>
              <p:nvPr>
                <p:ph idx="1"/>
              </p:nvPr>
            </p:nvSpPr>
            <p:spPr/>
            <p:txBody>
              <a:bodyPr/>
              <a:lstStyle/>
              <a:p>
                <a:r>
                  <a:rPr lang="en-US" dirty="0"/>
                  <a:t> The total number of binary search trees with n keys is equal to the nth Catalan number,</a:t>
                </a:r>
                <a:br>
                  <a:rPr lang="en-US" dirty="0"/>
                </a:b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2</m:t>
                            </m:r>
                            <m:r>
                              <a:rPr lang="en-US" b="0" i="1" smtClean="0">
                                <a:latin typeface="Cambria Math" panose="02040503050406030204" pitchFamily="18" charset="0"/>
                              </a:rPr>
                              <m:t>𝑛</m:t>
                            </m:r>
                          </m:e>
                          <m:e>
                            <m:r>
                              <a:rPr lang="en-US" b="0" i="1" smtClean="0">
                                <a:latin typeface="Cambria Math" panose="02040503050406030204" pitchFamily="18" charset="0"/>
                              </a:rPr>
                              <m:t>𝑛</m:t>
                            </m:r>
                          </m:e>
                        </m:eqArr>
                      </m:e>
                    </m:d>
                  </m:oMath>
                </a14:m>
                <a:r>
                  <a:rPr lang="en-US" dirty="0"/>
                  <a:t> for n&gt;0, c(0)=1.</a:t>
                </a:r>
              </a:p>
              <a:p>
                <a:pPr marL="0" indent="0">
                  <a:buNone/>
                </a:pPr>
                <a:r>
                  <a:rPr lang="en-US" dirty="0"/>
                  <a:t>which grows to infinity as fast as 4</a:t>
                </a:r>
                <a:r>
                  <a:rPr lang="en-US" baseline="30000" dirty="0"/>
                  <a:t>n</a:t>
                </a:r>
                <a:r>
                  <a:rPr lang="en-US" dirty="0"/>
                  <a:t>/n</a:t>
                </a:r>
                <a:r>
                  <a:rPr lang="en-US" baseline="30000" dirty="0"/>
                  <a:t>1.5</a:t>
                </a:r>
              </a:p>
            </p:txBody>
          </p:sp>
        </mc:Choice>
        <mc:Fallback xmlns="">
          <p:sp>
            <p:nvSpPr>
              <p:cNvPr id="3" name="Content Placeholder 2">
                <a:extLst>
                  <a:ext uri="{FF2B5EF4-FFF2-40B4-BE49-F238E27FC236}">
                    <a16:creationId xmlns:a16="http://schemas.microsoft.com/office/drawing/2014/main" id="{B5C46AFD-64B1-5C48-A1F3-4ACEC09532E1}"/>
                  </a:ext>
                </a:extLst>
              </p:cNvPr>
              <p:cNvSpPr>
                <a:spLocks noGrp="1" noRot="1" noChangeAspect="1" noMove="1" noResize="1" noEditPoints="1" noAdjustHandles="1" noChangeArrowheads="1" noChangeShapeType="1" noTextEdit="1"/>
              </p:cNvSpPr>
              <p:nvPr>
                <p:ph idx="1"/>
              </p:nvPr>
            </p:nvSpPr>
            <p:spPr>
              <a:blipFill>
                <a:blip r:embed="rId2"/>
                <a:stretch>
                  <a:fillRect l="-1852" t="-1401"/>
                </a:stretch>
              </a:blipFill>
            </p:spPr>
            <p:txBody>
              <a:bodyPr/>
              <a:lstStyle/>
              <a:p>
                <a:r>
                  <a:rPr lang="en-US">
                    <a:noFill/>
                  </a:rPr>
                  <a:t> </a:t>
                </a:r>
              </a:p>
            </p:txBody>
          </p:sp>
        </mc:Fallback>
      </mc:AlternateContent>
    </p:spTree>
    <p:extLst>
      <p:ext uri="{BB962C8B-B14F-4D97-AF65-F5344CB8AC3E}">
        <p14:creationId xmlns:p14="http://schemas.microsoft.com/office/powerpoint/2010/main" val="50750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272966" y="574785"/>
            <a:ext cx="484953"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1</a:t>
            </a:r>
          </a:p>
        </p:txBody>
      </p:sp>
      <p:sp>
        <p:nvSpPr>
          <p:cNvPr id="6" name="Oval 5"/>
          <p:cNvSpPr/>
          <p:nvPr/>
        </p:nvSpPr>
        <p:spPr>
          <a:xfrm>
            <a:off x="1294968" y="2087828"/>
            <a:ext cx="435232"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3</a:t>
            </a:r>
          </a:p>
        </p:txBody>
      </p:sp>
      <p:sp>
        <p:nvSpPr>
          <p:cNvPr id="7" name="Oval 6"/>
          <p:cNvSpPr/>
          <p:nvPr/>
        </p:nvSpPr>
        <p:spPr>
          <a:xfrm>
            <a:off x="2860912" y="2052112"/>
            <a:ext cx="464306"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4</a:t>
            </a:r>
          </a:p>
        </p:txBody>
      </p:sp>
      <p:sp>
        <p:nvSpPr>
          <p:cNvPr id="8" name="Oval 7"/>
          <p:cNvSpPr/>
          <p:nvPr/>
        </p:nvSpPr>
        <p:spPr>
          <a:xfrm>
            <a:off x="2832148" y="578195"/>
            <a:ext cx="436106"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2</a:t>
            </a:r>
          </a:p>
        </p:txBody>
      </p:sp>
      <p:sp>
        <p:nvSpPr>
          <p:cNvPr id="9" name="Oval 8"/>
          <p:cNvSpPr/>
          <p:nvPr/>
        </p:nvSpPr>
        <p:spPr>
          <a:xfrm>
            <a:off x="533400" y="3315498"/>
            <a:ext cx="431052"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5</a:t>
            </a:r>
          </a:p>
        </p:txBody>
      </p:sp>
      <p:sp>
        <p:nvSpPr>
          <p:cNvPr id="10" name="Oval 9"/>
          <p:cNvSpPr/>
          <p:nvPr/>
        </p:nvSpPr>
        <p:spPr>
          <a:xfrm>
            <a:off x="1880502" y="3305306"/>
            <a:ext cx="441446"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6</a:t>
            </a:r>
          </a:p>
        </p:txBody>
      </p:sp>
      <p:sp>
        <p:nvSpPr>
          <p:cNvPr id="11" name="Oval 10"/>
          <p:cNvSpPr/>
          <p:nvPr/>
        </p:nvSpPr>
        <p:spPr>
          <a:xfrm>
            <a:off x="3385593" y="3305306"/>
            <a:ext cx="469144" cy="441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dirty="0">
                <a:solidFill>
                  <a:schemeClr val="tx1"/>
                </a:solidFill>
              </a:rPr>
              <a:t>7</a:t>
            </a:r>
          </a:p>
        </p:txBody>
      </p:sp>
      <p:cxnSp>
        <p:nvCxnSpPr>
          <p:cNvPr id="12" name="Straight Connector 11"/>
          <p:cNvCxnSpPr>
            <a:stCxn id="5" idx="4"/>
            <a:endCxn id="6" idx="0"/>
          </p:cNvCxnSpPr>
          <p:nvPr/>
        </p:nvCxnSpPr>
        <p:spPr>
          <a:xfrm flipH="1">
            <a:off x="1512584" y="1016233"/>
            <a:ext cx="2859" cy="1071595"/>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8" idx="2"/>
          </p:cNvCxnSpPr>
          <p:nvPr/>
        </p:nvCxnSpPr>
        <p:spPr>
          <a:xfrm>
            <a:off x="1757919" y="795509"/>
            <a:ext cx="1074229"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2"/>
            <a:endCxn id="9" idx="6"/>
          </p:cNvCxnSpPr>
          <p:nvPr/>
        </p:nvCxnSpPr>
        <p:spPr>
          <a:xfrm flipH="1">
            <a:off x="964452" y="3526030"/>
            <a:ext cx="916050" cy="10192"/>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6"/>
          </p:cNvCxnSpPr>
          <p:nvPr/>
        </p:nvCxnSpPr>
        <p:spPr>
          <a:xfrm flipH="1">
            <a:off x="1730200" y="2272836"/>
            <a:ext cx="1130712" cy="3571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4"/>
            <a:endCxn id="10" idx="7"/>
          </p:cNvCxnSpPr>
          <p:nvPr/>
        </p:nvCxnSpPr>
        <p:spPr>
          <a:xfrm flipH="1">
            <a:off x="2257300" y="2493560"/>
            <a:ext cx="835765" cy="876395"/>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7"/>
            <a:endCxn id="8" idx="2"/>
          </p:cNvCxnSpPr>
          <p:nvPr/>
        </p:nvCxnSpPr>
        <p:spPr>
          <a:xfrm flipV="1">
            <a:off x="1666462" y="798919"/>
            <a:ext cx="1165686" cy="1353558"/>
          </a:xfrm>
          <a:prstGeom prst="line">
            <a:avLst/>
          </a:prstGeom>
          <a:ln w="12700">
            <a:solidFill>
              <a:schemeClr val="tx1"/>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0"/>
            <a:endCxn id="8" idx="4"/>
          </p:cNvCxnSpPr>
          <p:nvPr/>
        </p:nvCxnSpPr>
        <p:spPr>
          <a:xfrm flipH="1" flipV="1">
            <a:off x="3050201" y="1019643"/>
            <a:ext cx="42864" cy="1032469"/>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0"/>
            <a:endCxn id="6" idx="4"/>
          </p:cNvCxnSpPr>
          <p:nvPr/>
        </p:nvCxnSpPr>
        <p:spPr>
          <a:xfrm flipH="1" flipV="1">
            <a:off x="1512584" y="2529276"/>
            <a:ext cx="588641" cy="776030"/>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2321948" y="3526030"/>
            <a:ext cx="1063645" cy="0"/>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116" name="Table 115"/>
          <p:cNvGraphicFramePr>
            <a:graphicFrameLocks noGrp="1"/>
          </p:cNvGraphicFramePr>
          <p:nvPr/>
        </p:nvGraphicFramePr>
        <p:xfrm>
          <a:off x="5105398" y="685800"/>
          <a:ext cx="3476354" cy="2560320"/>
        </p:xfrm>
        <a:graphic>
          <a:graphicData uri="http://schemas.openxmlformats.org/drawingml/2006/table">
            <a:tbl>
              <a:tblPr firstRow="1" bandRow="1">
                <a:tableStyleId>{2D5ABB26-0587-4C30-8999-92F81FD0307C}</a:tableStyleId>
              </a:tblPr>
              <a:tblGrid>
                <a:gridCol w="496622">
                  <a:extLst>
                    <a:ext uri="{9D8B030D-6E8A-4147-A177-3AD203B41FA5}">
                      <a16:colId xmlns:a16="http://schemas.microsoft.com/office/drawing/2014/main" val="20000"/>
                    </a:ext>
                  </a:extLst>
                </a:gridCol>
                <a:gridCol w="496622">
                  <a:extLst>
                    <a:ext uri="{9D8B030D-6E8A-4147-A177-3AD203B41FA5}">
                      <a16:colId xmlns:a16="http://schemas.microsoft.com/office/drawing/2014/main" val="20001"/>
                    </a:ext>
                  </a:extLst>
                </a:gridCol>
                <a:gridCol w="496622">
                  <a:extLst>
                    <a:ext uri="{9D8B030D-6E8A-4147-A177-3AD203B41FA5}">
                      <a16:colId xmlns:a16="http://schemas.microsoft.com/office/drawing/2014/main" val="20002"/>
                    </a:ext>
                  </a:extLst>
                </a:gridCol>
                <a:gridCol w="496622">
                  <a:extLst>
                    <a:ext uri="{9D8B030D-6E8A-4147-A177-3AD203B41FA5}">
                      <a16:colId xmlns:a16="http://schemas.microsoft.com/office/drawing/2014/main" val="20003"/>
                    </a:ext>
                  </a:extLst>
                </a:gridCol>
                <a:gridCol w="496622">
                  <a:extLst>
                    <a:ext uri="{9D8B030D-6E8A-4147-A177-3AD203B41FA5}">
                      <a16:colId xmlns:a16="http://schemas.microsoft.com/office/drawing/2014/main" val="20004"/>
                    </a:ext>
                  </a:extLst>
                </a:gridCol>
                <a:gridCol w="496622">
                  <a:extLst>
                    <a:ext uri="{9D8B030D-6E8A-4147-A177-3AD203B41FA5}">
                      <a16:colId xmlns:a16="http://schemas.microsoft.com/office/drawing/2014/main" val="20005"/>
                    </a:ext>
                  </a:extLst>
                </a:gridCol>
                <a:gridCol w="496622">
                  <a:extLst>
                    <a:ext uri="{9D8B030D-6E8A-4147-A177-3AD203B41FA5}">
                      <a16:colId xmlns:a16="http://schemas.microsoft.com/office/drawing/2014/main" val="20006"/>
                    </a:ext>
                  </a:extLst>
                </a:gridCol>
              </a:tblGrid>
              <a:tr h="351760">
                <a:tc>
                  <a:txBody>
                    <a:bodyPr/>
                    <a:lstStyle/>
                    <a:p>
                      <a:r>
                        <a:rPr lang="en-US" dirty="0"/>
                        <a:t>0</a:t>
                      </a:r>
                    </a:p>
                  </a:txBody>
                  <a:tcPr/>
                </a:tc>
                <a:tc>
                  <a:txBody>
                    <a:bodyPr/>
                    <a:lstStyle/>
                    <a:p>
                      <a:r>
                        <a:rPr lang="en-US" dirty="0"/>
                        <a:t>25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0"/>
                  </a:ext>
                </a:extLst>
              </a:tr>
              <a:tr h="351760">
                <a:tc>
                  <a:txBody>
                    <a:bodyPr/>
                    <a:lstStyle/>
                    <a:p>
                      <a:r>
                        <a:rPr lang="en-US" dirty="0"/>
                        <a:t>∞</a:t>
                      </a:r>
                    </a:p>
                  </a:txBody>
                  <a:tcPr/>
                </a:tc>
                <a:tc>
                  <a:txBody>
                    <a:bodyPr/>
                    <a:lstStyle/>
                    <a:p>
                      <a:r>
                        <a:rPr lang="en-US" dirty="0"/>
                        <a:t>0</a:t>
                      </a:r>
                    </a:p>
                  </a:txBody>
                  <a:tcPr/>
                </a:tc>
                <a:tc>
                  <a:txBody>
                    <a:bodyPr/>
                    <a:lstStyle/>
                    <a:p>
                      <a:r>
                        <a:rPr lang="en-US" dirty="0"/>
                        <a:t>10</a:t>
                      </a:r>
                    </a:p>
                  </a:txBody>
                  <a:tcPr/>
                </a:tc>
                <a:tc>
                  <a:txBody>
                    <a:bodyPr/>
                    <a:lstStyle/>
                    <a:p>
                      <a:r>
                        <a:rPr lang="en-US" dirty="0"/>
                        <a:t>14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1"/>
                  </a:ext>
                </a:extLst>
              </a:tr>
              <a:tr h="351760">
                <a:tc>
                  <a:txBody>
                    <a:bodyPr/>
                    <a:lstStyle/>
                    <a:p>
                      <a:r>
                        <a:rPr lang="en-US" dirty="0"/>
                        <a:t>5</a:t>
                      </a:r>
                    </a:p>
                  </a:txBody>
                  <a:tcPr/>
                </a:tc>
                <a:tc>
                  <a:txBody>
                    <a:bodyPr/>
                    <a:lstStyle/>
                    <a:p>
                      <a:r>
                        <a:rPr lang="en-US" dirty="0"/>
                        <a:t>∞</a:t>
                      </a:r>
                    </a:p>
                  </a:txBody>
                  <a:tcPr/>
                </a:tc>
                <a:tc>
                  <a:txBody>
                    <a:bodyPr/>
                    <a:lstStyle/>
                    <a:p>
                      <a:r>
                        <a:rPr lang="en-US" dirty="0"/>
                        <a:t>0</a:t>
                      </a:r>
                    </a:p>
                  </a:txBody>
                  <a:tcPr/>
                </a:tc>
                <a:tc>
                  <a:txBody>
                    <a:bodyPr/>
                    <a:lstStyle/>
                    <a:p>
                      <a:r>
                        <a:rPr lang="en-US" dirty="0"/>
                        <a:t>∞</a:t>
                      </a:r>
                    </a:p>
                  </a:txBody>
                  <a:tcPr/>
                </a:tc>
                <a:tc>
                  <a:txBody>
                    <a:bodyPr/>
                    <a:lstStyle/>
                    <a:p>
                      <a:r>
                        <a:rPr lang="en-US" dirty="0"/>
                        <a:t>∞</a:t>
                      </a:r>
                    </a:p>
                  </a:txBody>
                  <a:tcPr/>
                </a:tc>
                <a:tc>
                  <a:txBody>
                    <a:bodyPr/>
                    <a:lstStyle/>
                    <a:p>
                      <a:r>
                        <a:rPr lang="en-US" dirty="0"/>
                        <a:t>16</a:t>
                      </a:r>
                    </a:p>
                  </a:txBody>
                  <a:tcPr/>
                </a:tc>
                <a:tc>
                  <a:txBody>
                    <a:bodyPr/>
                    <a:lstStyle/>
                    <a:p>
                      <a:r>
                        <a:rPr lang="en-US" dirty="0"/>
                        <a:t>∞</a:t>
                      </a:r>
                    </a:p>
                  </a:txBody>
                  <a:tcPr/>
                </a:tc>
                <a:extLst>
                  <a:ext uri="{0D108BD9-81ED-4DB2-BD59-A6C34878D82A}">
                    <a16:rowId xmlns:a16="http://schemas.microsoft.com/office/drawing/2014/main" val="10002"/>
                  </a:ext>
                </a:extLst>
              </a:tr>
              <a:tr h="351760">
                <a:tc>
                  <a:txBody>
                    <a:bodyPr/>
                    <a:lstStyle/>
                    <a:p>
                      <a:r>
                        <a:rPr lang="en-US" dirty="0"/>
                        <a:t>∞</a:t>
                      </a:r>
                    </a:p>
                  </a:txBody>
                  <a:tcPr/>
                </a:tc>
                <a:tc>
                  <a:txBody>
                    <a:bodyPr/>
                    <a:lstStyle/>
                    <a:p>
                      <a:r>
                        <a:rPr lang="en-US" dirty="0"/>
                        <a:t>6</a:t>
                      </a:r>
                    </a:p>
                  </a:txBody>
                  <a:tcPr/>
                </a:tc>
                <a:tc>
                  <a:txBody>
                    <a:bodyPr/>
                    <a:lstStyle/>
                    <a:p>
                      <a:r>
                        <a:rPr lang="en-US" dirty="0"/>
                        <a:t>18</a:t>
                      </a:r>
                    </a:p>
                  </a:txBody>
                  <a:tcPr/>
                </a:tc>
                <a:tc>
                  <a:txBody>
                    <a:bodyPr/>
                    <a:lstStyle/>
                    <a:p>
                      <a:r>
                        <a:rPr lang="en-US" dirty="0"/>
                        <a:t>0</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3"/>
                  </a:ext>
                </a:extLst>
              </a:tr>
              <a:tr h="35176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0</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5176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32</a:t>
                      </a:r>
                    </a:p>
                  </a:txBody>
                  <a:tcPr/>
                </a:tc>
                <a:tc>
                  <a:txBody>
                    <a:bodyPr/>
                    <a:lstStyle/>
                    <a:p>
                      <a:r>
                        <a:rPr lang="en-US" dirty="0"/>
                        <a:t>42</a:t>
                      </a:r>
                    </a:p>
                  </a:txBody>
                  <a:tcPr/>
                </a:tc>
                <a:tc>
                  <a:txBody>
                    <a:bodyPr/>
                    <a:lstStyle/>
                    <a:p>
                      <a:r>
                        <a:rPr lang="en-US" dirty="0"/>
                        <a:t>0</a:t>
                      </a:r>
                    </a:p>
                  </a:txBody>
                  <a:tcPr/>
                </a:tc>
                <a:tc>
                  <a:txBody>
                    <a:bodyPr/>
                    <a:lstStyle/>
                    <a:p>
                      <a:r>
                        <a:rPr lang="en-US" dirty="0"/>
                        <a:t>14</a:t>
                      </a:r>
                    </a:p>
                  </a:txBody>
                  <a:tcPr/>
                </a:tc>
                <a:extLst>
                  <a:ext uri="{0D108BD9-81ED-4DB2-BD59-A6C34878D82A}">
                    <a16:rowId xmlns:a16="http://schemas.microsoft.com/office/drawing/2014/main" val="10005"/>
                  </a:ext>
                </a:extLst>
              </a:tr>
              <a:tr h="35176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11</a:t>
                      </a:r>
                    </a:p>
                  </a:txBody>
                  <a:tcPr/>
                </a:tc>
                <a:tc>
                  <a:txBody>
                    <a:bodyPr/>
                    <a:lstStyle/>
                    <a:p>
                      <a:r>
                        <a:rPr lang="en-US" dirty="0"/>
                        <a:t>0</a:t>
                      </a:r>
                    </a:p>
                  </a:txBody>
                  <a:tcPr/>
                </a:tc>
                <a:extLst>
                  <a:ext uri="{0D108BD9-81ED-4DB2-BD59-A6C34878D82A}">
                    <a16:rowId xmlns:a16="http://schemas.microsoft.com/office/drawing/2014/main" val="10006"/>
                  </a:ext>
                </a:extLst>
              </a:tr>
            </a:tbl>
          </a:graphicData>
        </a:graphic>
      </p:graphicFrame>
      <p:sp>
        <p:nvSpPr>
          <p:cNvPr id="119" name="Left Bracket 118"/>
          <p:cNvSpPr/>
          <p:nvPr/>
        </p:nvSpPr>
        <p:spPr>
          <a:xfrm>
            <a:off x="4799034" y="533400"/>
            <a:ext cx="249400" cy="2842161"/>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Right Bracket 119"/>
          <p:cNvSpPr/>
          <p:nvPr/>
        </p:nvSpPr>
        <p:spPr>
          <a:xfrm>
            <a:off x="8686800" y="533400"/>
            <a:ext cx="152400" cy="289560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TextBox 121"/>
          <p:cNvSpPr txBox="1"/>
          <p:nvPr/>
        </p:nvSpPr>
        <p:spPr>
          <a:xfrm>
            <a:off x="527288" y="4359850"/>
            <a:ext cx="3147874" cy="369332"/>
          </a:xfrm>
          <a:prstGeom prst="rect">
            <a:avLst/>
          </a:prstGeom>
          <a:noFill/>
        </p:spPr>
        <p:txBody>
          <a:bodyPr wrap="square" rtlCol="0">
            <a:spAutoFit/>
          </a:bodyPr>
          <a:lstStyle/>
          <a:p>
            <a:pPr marL="342900" indent="-342900">
              <a:buAutoNum type="alphaLcParenBoth"/>
            </a:pPr>
            <a:r>
              <a:rPr lang="en-US" dirty="0"/>
              <a:t>An weighted directed graph</a:t>
            </a:r>
          </a:p>
        </p:txBody>
      </p:sp>
      <p:sp>
        <p:nvSpPr>
          <p:cNvPr id="123" name="TextBox 122"/>
          <p:cNvSpPr txBox="1"/>
          <p:nvPr/>
        </p:nvSpPr>
        <p:spPr>
          <a:xfrm>
            <a:off x="5257800" y="4359850"/>
            <a:ext cx="2743200" cy="369332"/>
          </a:xfrm>
          <a:prstGeom prst="rect">
            <a:avLst/>
          </a:prstGeom>
          <a:noFill/>
        </p:spPr>
        <p:txBody>
          <a:bodyPr wrap="square" rtlCol="0">
            <a:spAutoFit/>
          </a:bodyPr>
          <a:lstStyle/>
          <a:p>
            <a:r>
              <a:rPr lang="en-US" dirty="0"/>
              <a:t>(b) Its weight matrix</a:t>
            </a:r>
          </a:p>
        </p:txBody>
      </p:sp>
      <p:sp>
        <p:nvSpPr>
          <p:cNvPr id="2" name="TextBox 1"/>
          <p:cNvSpPr txBox="1"/>
          <p:nvPr/>
        </p:nvSpPr>
        <p:spPr>
          <a:xfrm>
            <a:off x="2036577" y="423411"/>
            <a:ext cx="441446" cy="381000"/>
          </a:xfrm>
          <a:prstGeom prst="rect">
            <a:avLst/>
          </a:prstGeom>
          <a:noFill/>
        </p:spPr>
        <p:txBody>
          <a:bodyPr wrap="square" rtlCol="0">
            <a:spAutoFit/>
          </a:bodyPr>
          <a:lstStyle/>
          <a:p>
            <a:r>
              <a:rPr lang="en-US" dirty="0"/>
              <a:t>25</a:t>
            </a:r>
          </a:p>
        </p:txBody>
      </p:sp>
      <p:sp>
        <p:nvSpPr>
          <p:cNvPr id="25" name="TextBox 24"/>
          <p:cNvSpPr txBox="1"/>
          <p:nvPr/>
        </p:nvSpPr>
        <p:spPr>
          <a:xfrm>
            <a:off x="3620257" y="1305791"/>
            <a:ext cx="441446" cy="381000"/>
          </a:xfrm>
          <a:prstGeom prst="rect">
            <a:avLst/>
          </a:prstGeom>
          <a:noFill/>
        </p:spPr>
        <p:txBody>
          <a:bodyPr wrap="square" rtlCol="0">
            <a:spAutoFit/>
          </a:bodyPr>
          <a:lstStyle/>
          <a:p>
            <a:r>
              <a:rPr lang="en-US" dirty="0"/>
              <a:t>6</a:t>
            </a:r>
          </a:p>
        </p:txBody>
      </p:sp>
      <p:sp>
        <p:nvSpPr>
          <p:cNvPr id="26" name="TextBox 25"/>
          <p:cNvSpPr txBox="1"/>
          <p:nvPr/>
        </p:nvSpPr>
        <p:spPr>
          <a:xfrm>
            <a:off x="1738030" y="1229665"/>
            <a:ext cx="441446" cy="381000"/>
          </a:xfrm>
          <a:prstGeom prst="rect">
            <a:avLst/>
          </a:prstGeom>
          <a:noFill/>
        </p:spPr>
        <p:txBody>
          <a:bodyPr wrap="square" rtlCol="0">
            <a:spAutoFit/>
          </a:bodyPr>
          <a:lstStyle/>
          <a:p>
            <a:r>
              <a:rPr lang="en-US" dirty="0"/>
              <a:t>10</a:t>
            </a:r>
          </a:p>
        </p:txBody>
      </p:sp>
      <p:sp>
        <p:nvSpPr>
          <p:cNvPr id="27" name="TextBox 26"/>
          <p:cNvSpPr txBox="1"/>
          <p:nvPr/>
        </p:nvSpPr>
        <p:spPr>
          <a:xfrm>
            <a:off x="2129239" y="1927427"/>
            <a:ext cx="441446" cy="381000"/>
          </a:xfrm>
          <a:prstGeom prst="rect">
            <a:avLst/>
          </a:prstGeom>
          <a:noFill/>
        </p:spPr>
        <p:txBody>
          <a:bodyPr wrap="square" rtlCol="0">
            <a:spAutoFit/>
          </a:bodyPr>
          <a:lstStyle/>
          <a:p>
            <a:r>
              <a:rPr lang="en-US" dirty="0"/>
              <a:t>18</a:t>
            </a:r>
          </a:p>
        </p:txBody>
      </p:sp>
      <p:sp>
        <p:nvSpPr>
          <p:cNvPr id="28" name="TextBox 27"/>
          <p:cNvSpPr txBox="1"/>
          <p:nvPr/>
        </p:nvSpPr>
        <p:spPr>
          <a:xfrm>
            <a:off x="991594" y="1299255"/>
            <a:ext cx="441446" cy="381000"/>
          </a:xfrm>
          <a:prstGeom prst="rect">
            <a:avLst/>
          </a:prstGeom>
          <a:noFill/>
        </p:spPr>
        <p:txBody>
          <a:bodyPr wrap="square" rtlCol="0">
            <a:spAutoFit/>
          </a:bodyPr>
          <a:lstStyle/>
          <a:p>
            <a:r>
              <a:rPr lang="en-US" dirty="0"/>
              <a:t>5</a:t>
            </a:r>
          </a:p>
        </p:txBody>
      </p:sp>
      <p:sp>
        <p:nvSpPr>
          <p:cNvPr id="29" name="TextBox 28"/>
          <p:cNvSpPr txBox="1"/>
          <p:nvPr/>
        </p:nvSpPr>
        <p:spPr>
          <a:xfrm>
            <a:off x="2295033" y="2654250"/>
            <a:ext cx="441446" cy="381000"/>
          </a:xfrm>
          <a:prstGeom prst="rect">
            <a:avLst/>
          </a:prstGeom>
          <a:noFill/>
        </p:spPr>
        <p:txBody>
          <a:bodyPr wrap="square" rtlCol="0">
            <a:spAutoFit/>
          </a:bodyPr>
          <a:lstStyle/>
          <a:p>
            <a:r>
              <a:rPr lang="en-US" dirty="0"/>
              <a:t>32</a:t>
            </a:r>
          </a:p>
        </p:txBody>
      </p:sp>
      <p:sp>
        <p:nvSpPr>
          <p:cNvPr id="30" name="TextBox 29"/>
          <p:cNvSpPr txBox="1"/>
          <p:nvPr/>
        </p:nvSpPr>
        <p:spPr>
          <a:xfrm>
            <a:off x="1343210" y="2750000"/>
            <a:ext cx="441446" cy="381000"/>
          </a:xfrm>
          <a:prstGeom prst="rect">
            <a:avLst/>
          </a:prstGeom>
          <a:noFill/>
        </p:spPr>
        <p:txBody>
          <a:bodyPr wrap="square" rtlCol="0">
            <a:spAutoFit/>
          </a:bodyPr>
          <a:lstStyle/>
          <a:p>
            <a:r>
              <a:rPr lang="en-US" dirty="0"/>
              <a:t>16</a:t>
            </a:r>
          </a:p>
        </p:txBody>
      </p:sp>
      <p:sp>
        <p:nvSpPr>
          <p:cNvPr id="31" name="TextBox 30"/>
          <p:cNvSpPr txBox="1"/>
          <p:nvPr/>
        </p:nvSpPr>
        <p:spPr>
          <a:xfrm>
            <a:off x="2680101" y="3155222"/>
            <a:ext cx="441446" cy="381000"/>
          </a:xfrm>
          <a:prstGeom prst="rect">
            <a:avLst/>
          </a:prstGeom>
          <a:noFill/>
        </p:spPr>
        <p:txBody>
          <a:bodyPr wrap="square" rtlCol="0">
            <a:spAutoFit/>
          </a:bodyPr>
          <a:lstStyle/>
          <a:p>
            <a:r>
              <a:rPr lang="en-US" dirty="0"/>
              <a:t>11</a:t>
            </a:r>
          </a:p>
        </p:txBody>
      </p:sp>
      <p:sp>
        <p:nvSpPr>
          <p:cNvPr id="32" name="TextBox 31"/>
          <p:cNvSpPr txBox="1"/>
          <p:nvPr/>
        </p:nvSpPr>
        <p:spPr>
          <a:xfrm>
            <a:off x="1109525" y="3216257"/>
            <a:ext cx="441446" cy="381000"/>
          </a:xfrm>
          <a:prstGeom prst="rect">
            <a:avLst/>
          </a:prstGeom>
          <a:noFill/>
        </p:spPr>
        <p:txBody>
          <a:bodyPr wrap="square" rtlCol="0">
            <a:spAutoFit/>
          </a:bodyPr>
          <a:lstStyle/>
          <a:p>
            <a:r>
              <a:rPr lang="en-US" dirty="0"/>
              <a:t>42</a:t>
            </a:r>
          </a:p>
        </p:txBody>
      </p:sp>
      <p:sp>
        <p:nvSpPr>
          <p:cNvPr id="21" name="Freeform 20"/>
          <p:cNvSpPr/>
          <p:nvPr/>
        </p:nvSpPr>
        <p:spPr>
          <a:xfrm>
            <a:off x="3265714" y="878774"/>
            <a:ext cx="308759" cy="1235034"/>
          </a:xfrm>
          <a:custGeom>
            <a:avLst/>
            <a:gdLst>
              <a:gd name="connsiteX0" fmla="*/ 0 w 308759"/>
              <a:gd name="connsiteY0" fmla="*/ 0 h 1235034"/>
              <a:gd name="connsiteX1" fmla="*/ 308759 w 308759"/>
              <a:gd name="connsiteY1" fmla="*/ 629392 h 1235034"/>
              <a:gd name="connsiteX2" fmla="*/ 0 w 308759"/>
              <a:gd name="connsiteY2" fmla="*/ 1235034 h 1235034"/>
            </a:gdLst>
            <a:ahLst/>
            <a:cxnLst>
              <a:cxn ang="0">
                <a:pos x="connsiteX0" y="connsiteY0"/>
              </a:cxn>
              <a:cxn ang="0">
                <a:pos x="connsiteX1" y="connsiteY1"/>
              </a:cxn>
              <a:cxn ang="0">
                <a:pos x="connsiteX2" y="connsiteY2"/>
              </a:cxn>
            </a:cxnLst>
            <a:rect l="l" t="t" r="r" b="b"/>
            <a:pathLst>
              <a:path w="308759" h="1235034">
                <a:moveTo>
                  <a:pt x="0" y="0"/>
                </a:moveTo>
                <a:cubicBezTo>
                  <a:pt x="154379" y="211776"/>
                  <a:pt x="308759" y="423553"/>
                  <a:pt x="308759" y="629392"/>
                </a:cubicBezTo>
                <a:cubicBezTo>
                  <a:pt x="308759" y="835231"/>
                  <a:pt x="154379" y="1035132"/>
                  <a:pt x="0" y="1235034"/>
                </a:cubicBezTo>
              </a:path>
            </a:pathLst>
          </a:custGeom>
          <a:noFill/>
          <a:ln w="12700">
            <a:solidFill>
              <a:schemeClr val="tx1"/>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30869" y="1350822"/>
            <a:ext cx="441446" cy="381000"/>
          </a:xfrm>
          <a:prstGeom prst="rect">
            <a:avLst/>
          </a:prstGeom>
          <a:noFill/>
        </p:spPr>
        <p:txBody>
          <a:bodyPr wrap="square" rtlCol="0">
            <a:spAutoFit/>
          </a:bodyPr>
          <a:lstStyle/>
          <a:p>
            <a:r>
              <a:rPr lang="en-US" dirty="0"/>
              <a:t>14</a:t>
            </a:r>
          </a:p>
        </p:txBody>
      </p:sp>
      <p:sp>
        <p:nvSpPr>
          <p:cNvPr id="22" name="Freeform 21"/>
          <p:cNvSpPr/>
          <p:nvPr/>
        </p:nvSpPr>
        <p:spPr>
          <a:xfrm>
            <a:off x="2185060" y="3728852"/>
            <a:ext cx="1365662" cy="225657"/>
          </a:xfrm>
          <a:custGeom>
            <a:avLst/>
            <a:gdLst>
              <a:gd name="connsiteX0" fmla="*/ 0 w 1365662"/>
              <a:gd name="connsiteY0" fmla="*/ 0 h 225657"/>
              <a:gd name="connsiteX1" fmla="*/ 712519 w 1365662"/>
              <a:gd name="connsiteY1" fmla="*/ 225631 h 225657"/>
              <a:gd name="connsiteX2" fmla="*/ 1365662 w 1365662"/>
              <a:gd name="connsiteY2" fmla="*/ 11875 h 225657"/>
            </a:gdLst>
            <a:ahLst/>
            <a:cxnLst>
              <a:cxn ang="0">
                <a:pos x="connsiteX0" y="connsiteY0"/>
              </a:cxn>
              <a:cxn ang="0">
                <a:pos x="connsiteX1" y="connsiteY1"/>
              </a:cxn>
              <a:cxn ang="0">
                <a:pos x="connsiteX2" y="connsiteY2"/>
              </a:cxn>
            </a:cxnLst>
            <a:rect l="l" t="t" r="r" b="b"/>
            <a:pathLst>
              <a:path w="1365662" h="225657">
                <a:moveTo>
                  <a:pt x="0" y="0"/>
                </a:moveTo>
                <a:cubicBezTo>
                  <a:pt x="242454" y="111826"/>
                  <a:pt x="484909" y="223652"/>
                  <a:pt x="712519" y="225631"/>
                </a:cubicBezTo>
                <a:cubicBezTo>
                  <a:pt x="940129" y="227610"/>
                  <a:pt x="1152895" y="119742"/>
                  <a:pt x="1365662" y="11875"/>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727490" y="3619343"/>
            <a:ext cx="441446" cy="381000"/>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21200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p:cNvSpPr txBox="1"/>
          <p:nvPr/>
        </p:nvSpPr>
        <p:spPr>
          <a:xfrm>
            <a:off x="598486" y="2805529"/>
            <a:ext cx="2601913" cy="307777"/>
          </a:xfrm>
          <a:prstGeom prst="rect">
            <a:avLst/>
          </a:prstGeom>
          <a:noFill/>
        </p:spPr>
        <p:txBody>
          <a:bodyPr wrap="square" rtlCol="0">
            <a:spAutoFit/>
          </a:bodyPr>
          <a:lstStyle/>
          <a:p>
            <a:pPr marL="342900" indent="-342900">
              <a:buAutoNum type="alphaLcParenBoth"/>
            </a:pPr>
            <a:r>
              <a:rPr lang="en-US" sz="1400" dirty="0"/>
              <a:t>An weighted directed graph</a:t>
            </a:r>
          </a:p>
        </p:txBody>
      </p:sp>
      <p:sp>
        <p:nvSpPr>
          <p:cNvPr id="123" name="TextBox 122"/>
          <p:cNvSpPr txBox="1"/>
          <p:nvPr/>
        </p:nvSpPr>
        <p:spPr>
          <a:xfrm>
            <a:off x="5257800" y="2794099"/>
            <a:ext cx="2743200" cy="307777"/>
          </a:xfrm>
          <a:prstGeom prst="rect">
            <a:avLst/>
          </a:prstGeom>
          <a:noFill/>
        </p:spPr>
        <p:txBody>
          <a:bodyPr wrap="square" rtlCol="0">
            <a:spAutoFit/>
          </a:bodyPr>
          <a:lstStyle/>
          <a:p>
            <a:r>
              <a:rPr lang="en-US" sz="1400" dirty="0"/>
              <a:t>(b) Its weight matrix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46" y="152400"/>
            <a:ext cx="2424580" cy="252914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285" y="279419"/>
            <a:ext cx="3170230" cy="2275106"/>
          </a:xfrm>
          <a:prstGeom prst="rect">
            <a:avLst/>
          </a:prstGeom>
        </p:spPr>
      </p:pic>
      <p:sp>
        <p:nvSpPr>
          <p:cNvPr id="24" name="Rectangle 23"/>
          <p:cNvSpPr/>
          <p:nvPr/>
        </p:nvSpPr>
        <p:spPr>
          <a:xfrm>
            <a:off x="464946" y="3352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762000" y="353227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402080" y="3360420"/>
            <a:ext cx="1264920" cy="311987"/>
            <a:chOff x="1402080" y="3360420"/>
            <a:chExt cx="1264920" cy="311987"/>
          </a:xfrm>
        </p:grpSpPr>
        <p:sp>
          <p:nvSpPr>
            <p:cNvPr id="41" name="Rectangle 40"/>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2</a:t>
              </a:r>
            </a:p>
          </p:txBody>
        </p:sp>
        <p:sp>
          <p:nvSpPr>
            <p:cNvPr id="43" name="Rectangle 42"/>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25</a:t>
              </a:r>
            </a:p>
          </p:txBody>
        </p:sp>
        <p:sp>
          <p:nvSpPr>
            <p:cNvPr id="44" name="Rectangle 43"/>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nil</a:t>
              </a:r>
            </a:p>
          </p:txBody>
        </p:sp>
      </p:grpSp>
      <p:sp>
        <p:nvSpPr>
          <p:cNvPr id="46" name="Rectangle 45"/>
          <p:cNvSpPr/>
          <p:nvPr/>
        </p:nvSpPr>
        <p:spPr>
          <a:xfrm>
            <a:off x="457200" y="3733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754254" y="391327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394334" y="3741420"/>
            <a:ext cx="1264920" cy="311987"/>
            <a:chOff x="1402080" y="3360420"/>
            <a:chExt cx="1264920" cy="311987"/>
          </a:xfrm>
        </p:grpSpPr>
        <p:sp>
          <p:nvSpPr>
            <p:cNvPr id="49" name="Rectangle 48"/>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3</a:t>
              </a:r>
            </a:p>
          </p:txBody>
        </p:sp>
        <p:sp>
          <p:nvSpPr>
            <p:cNvPr id="50" name="Rectangle 49"/>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10</a:t>
              </a:r>
            </a:p>
          </p:txBody>
        </p:sp>
        <p:sp>
          <p:nvSpPr>
            <p:cNvPr id="51" name="Rectangle 50"/>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US" sz="1400" dirty="0">
                <a:solidFill>
                  <a:schemeClr val="tx1"/>
                </a:solidFill>
              </a:endParaRPr>
            </a:p>
          </p:txBody>
        </p:sp>
      </p:grpSp>
      <p:sp>
        <p:nvSpPr>
          <p:cNvPr id="52" name="Rectangle 51"/>
          <p:cNvSpPr/>
          <p:nvPr/>
        </p:nvSpPr>
        <p:spPr>
          <a:xfrm>
            <a:off x="457200" y="4114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54254" y="429427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394334" y="4122420"/>
            <a:ext cx="1264920" cy="311987"/>
            <a:chOff x="1402080" y="3360420"/>
            <a:chExt cx="1264920" cy="311987"/>
          </a:xfrm>
        </p:grpSpPr>
        <p:sp>
          <p:nvSpPr>
            <p:cNvPr id="55" name="Rectangle 54"/>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a:t>
              </a:r>
            </a:p>
          </p:txBody>
        </p:sp>
        <p:sp>
          <p:nvSpPr>
            <p:cNvPr id="56" name="Rectangle 55"/>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5</a:t>
              </a:r>
            </a:p>
          </p:txBody>
        </p:sp>
        <p:sp>
          <p:nvSpPr>
            <p:cNvPr id="57" name="Rectangle 56"/>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US" sz="1400" dirty="0">
                <a:solidFill>
                  <a:schemeClr val="tx1"/>
                </a:solidFill>
              </a:endParaRPr>
            </a:p>
          </p:txBody>
        </p:sp>
      </p:grpSp>
      <p:sp>
        <p:nvSpPr>
          <p:cNvPr id="58" name="Rectangle 57"/>
          <p:cNvSpPr/>
          <p:nvPr/>
        </p:nvSpPr>
        <p:spPr>
          <a:xfrm>
            <a:off x="457200" y="4495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54254" y="467527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94334" y="4503420"/>
            <a:ext cx="1264920" cy="311987"/>
            <a:chOff x="1402080" y="3360420"/>
            <a:chExt cx="1264920" cy="311987"/>
          </a:xfrm>
        </p:grpSpPr>
        <p:sp>
          <p:nvSpPr>
            <p:cNvPr id="61" name="Rectangle 60"/>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2</a:t>
              </a:r>
            </a:p>
          </p:txBody>
        </p:sp>
        <p:sp>
          <p:nvSpPr>
            <p:cNvPr id="62" name="Rectangle 61"/>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6</a:t>
              </a:r>
            </a:p>
          </p:txBody>
        </p:sp>
        <p:sp>
          <p:nvSpPr>
            <p:cNvPr id="63" name="Rectangle 62"/>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US" sz="1400" dirty="0">
                <a:solidFill>
                  <a:schemeClr val="tx1"/>
                </a:solidFill>
              </a:endParaRPr>
            </a:p>
          </p:txBody>
        </p:sp>
      </p:grpSp>
      <p:sp>
        <p:nvSpPr>
          <p:cNvPr id="64" name="Rectangle 63"/>
          <p:cNvSpPr/>
          <p:nvPr/>
        </p:nvSpPr>
        <p:spPr>
          <a:xfrm>
            <a:off x="457200" y="4876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nil</a:t>
            </a:r>
          </a:p>
        </p:txBody>
      </p:sp>
      <p:sp>
        <p:nvSpPr>
          <p:cNvPr id="70" name="Rectangle 69"/>
          <p:cNvSpPr/>
          <p:nvPr/>
        </p:nvSpPr>
        <p:spPr>
          <a:xfrm>
            <a:off x="457200" y="5257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754254" y="543727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394334" y="5265420"/>
            <a:ext cx="1264920" cy="311987"/>
            <a:chOff x="1402080" y="3360420"/>
            <a:chExt cx="1264920" cy="311987"/>
          </a:xfrm>
        </p:grpSpPr>
        <p:sp>
          <p:nvSpPr>
            <p:cNvPr id="73" name="Rectangle 72"/>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4</a:t>
              </a:r>
            </a:p>
          </p:txBody>
        </p:sp>
        <p:sp>
          <p:nvSpPr>
            <p:cNvPr id="74" name="Rectangle 73"/>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32</a:t>
              </a:r>
            </a:p>
          </p:txBody>
        </p:sp>
        <p:sp>
          <p:nvSpPr>
            <p:cNvPr id="75" name="Rectangle 74"/>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US" sz="1400" dirty="0">
                <a:solidFill>
                  <a:schemeClr val="tx1"/>
                </a:solidFill>
              </a:endParaRPr>
            </a:p>
          </p:txBody>
        </p:sp>
      </p:grpSp>
      <p:sp>
        <p:nvSpPr>
          <p:cNvPr id="76" name="Rectangle 75"/>
          <p:cNvSpPr/>
          <p:nvPr/>
        </p:nvSpPr>
        <p:spPr>
          <a:xfrm>
            <a:off x="457200" y="5638800"/>
            <a:ext cx="449454"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754254" y="581827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1394334" y="5646420"/>
            <a:ext cx="1264920" cy="311987"/>
            <a:chOff x="1402080" y="3360420"/>
            <a:chExt cx="1264920" cy="311987"/>
          </a:xfrm>
        </p:grpSpPr>
        <p:sp>
          <p:nvSpPr>
            <p:cNvPr id="79" name="Rectangle 78"/>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6</a:t>
              </a:r>
            </a:p>
          </p:txBody>
        </p:sp>
        <p:sp>
          <p:nvSpPr>
            <p:cNvPr id="80" name="Rectangle 79"/>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11</a:t>
              </a:r>
            </a:p>
          </p:txBody>
        </p:sp>
        <p:sp>
          <p:nvSpPr>
            <p:cNvPr id="81" name="Rectangle 80"/>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nil</a:t>
              </a:r>
            </a:p>
          </p:txBody>
        </p:sp>
      </p:grpSp>
      <p:cxnSp>
        <p:nvCxnSpPr>
          <p:cNvPr id="82" name="Straight Connector 81"/>
          <p:cNvCxnSpPr/>
          <p:nvPr/>
        </p:nvCxnSpPr>
        <p:spPr>
          <a:xfrm>
            <a:off x="2400174" y="3891898"/>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3070734" y="3757276"/>
            <a:ext cx="1264920" cy="311987"/>
            <a:chOff x="1402080" y="3360420"/>
            <a:chExt cx="1264920" cy="311987"/>
          </a:xfrm>
        </p:grpSpPr>
        <p:sp>
          <p:nvSpPr>
            <p:cNvPr id="84" name="Rectangle 83"/>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4</a:t>
              </a:r>
            </a:p>
          </p:txBody>
        </p:sp>
        <p:sp>
          <p:nvSpPr>
            <p:cNvPr id="85" name="Rectangle 84"/>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14</a:t>
              </a:r>
            </a:p>
          </p:txBody>
        </p:sp>
        <p:sp>
          <p:nvSpPr>
            <p:cNvPr id="86" name="Rectangle 85"/>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nil</a:t>
              </a:r>
            </a:p>
          </p:txBody>
        </p:sp>
      </p:grpSp>
      <p:cxnSp>
        <p:nvCxnSpPr>
          <p:cNvPr id="87" name="Straight Connector 86"/>
          <p:cNvCxnSpPr/>
          <p:nvPr/>
        </p:nvCxnSpPr>
        <p:spPr>
          <a:xfrm>
            <a:off x="2407920" y="4249422"/>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078480" y="4114800"/>
            <a:ext cx="1264920" cy="311987"/>
            <a:chOff x="1402080" y="3360420"/>
            <a:chExt cx="1264920" cy="311987"/>
          </a:xfrm>
        </p:grpSpPr>
        <p:sp>
          <p:nvSpPr>
            <p:cNvPr id="89" name="Rectangle 88"/>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6</a:t>
              </a:r>
            </a:p>
          </p:txBody>
        </p:sp>
        <p:sp>
          <p:nvSpPr>
            <p:cNvPr id="90" name="Rectangle 89"/>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16</a:t>
              </a:r>
            </a:p>
          </p:txBody>
        </p:sp>
        <p:sp>
          <p:nvSpPr>
            <p:cNvPr id="91" name="Rectangle 90"/>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nil</a:t>
              </a:r>
            </a:p>
          </p:txBody>
        </p:sp>
      </p:grpSp>
      <p:cxnSp>
        <p:nvCxnSpPr>
          <p:cNvPr id="92" name="Straight Connector 91"/>
          <p:cNvCxnSpPr/>
          <p:nvPr/>
        </p:nvCxnSpPr>
        <p:spPr>
          <a:xfrm>
            <a:off x="2407920" y="4623235"/>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3078480" y="4488613"/>
            <a:ext cx="1264920" cy="311987"/>
            <a:chOff x="1402080" y="3360420"/>
            <a:chExt cx="1264920" cy="311987"/>
          </a:xfrm>
        </p:grpSpPr>
        <p:sp>
          <p:nvSpPr>
            <p:cNvPr id="94" name="Rectangle 93"/>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3</a:t>
              </a:r>
            </a:p>
          </p:txBody>
        </p:sp>
        <p:sp>
          <p:nvSpPr>
            <p:cNvPr id="95" name="Rectangle 94"/>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18</a:t>
              </a:r>
            </a:p>
          </p:txBody>
        </p:sp>
        <p:sp>
          <p:nvSpPr>
            <p:cNvPr id="96" name="Rectangle 95"/>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nil</a:t>
              </a:r>
            </a:p>
          </p:txBody>
        </p:sp>
      </p:grpSp>
      <p:cxnSp>
        <p:nvCxnSpPr>
          <p:cNvPr id="97" name="Straight Connector 96"/>
          <p:cNvCxnSpPr/>
          <p:nvPr/>
        </p:nvCxnSpPr>
        <p:spPr>
          <a:xfrm>
            <a:off x="2446020" y="5429650"/>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3086100" y="5257800"/>
            <a:ext cx="1264920" cy="311987"/>
            <a:chOff x="1402080" y="3360420"/>
            <a:chExt cx="1264920" cy="311987"/>
          </a:xfrm>
        </p:grpSpPr>
        <p:sp>
          <p:nvSpPr>
            <p:cNvPr id="99" name="Rectangle 98"/>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5</a:t>
              </a:r>
            </a:p>
          </p:txBody>
        </p:sp>
        <p:sp>
          <p:nvSpPr>
            <p:cNvPr id="100" name="Rectangle 99"/>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42</a:t>
              </a:r>
            </a:p>
          </p:txBody>
        </p:sp>
        <p:sp>
          <p:nvSpPr>
            <p:cNvPr id="101" name="Rectangle 100"/>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US" sz="1400" dirty="0">
                <a:solidFill>
                  <a:schemeClr val="tx1"/>
                </a:solidFill>
              </a:endParaRPr>
            </a:p>
          </p:txBody>
        </p:sp>
      </p:grpSp>
      <p:cxnSp>
        <p:nvCxnSpPr>
          <p:cNvPr id="102" name="Straight Connector 101"/>
          <p:cNvCxnSpPr/>
          <p:nvPr/>
        </p:nvCxnSpPr>
        <p:spPr>
          <a:xfrm>
            <a:off x="4114800" y="5385235"/>
            <a:ext cx="640080" cy="341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4785360" y="5250613"/>
            <a:ext cx="1264920" cy="311987"/>
            <a:chOff x="1402080" y="3360420"/>
            <a:chExt cx="1264920" cy="311987"/>
          </a:xfrm>
        </p:grpSpPr>
        <p:sp>
          <p:nvSpPr>
            <p:cNvPr id="104" name="Rectangle 103"/>
            <p:cNvSpPr/>
            <p:nvPr/>
          </p:nvSpPr>
          <p:spPr>
            <a:xfrm>
              <a:off x="1402080" y="3362942"/>
              <a:ext cx="3505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7</a:t>
              </a:r>
            </a:p>
          </p:txBody>
        </p:sp>
        <p:sp>
          <p:nvSpPr>
            <p:cNvPr id="105" name="Rectangle 104"/>
            <p:cNvSpPr/>
            <p:nvPr/>
          </p:nvSpPr>
          <p:spPr>
            <a:xfrm>
              <a:off x="1752600" y="3360420"/>
              <a:ext cx="48768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14</a:t>
              </a:r>
            </a:p>
          </p:txBody>
        </p:sp>
        <p:sp>
          <p:nvSpPr>
            <p:cNvPr id="106" name="Rectangle 105"/>
            <p:cNvSpPr/>
            <p:nvPr/>
          </p:nvSpPr>
          <p:spPr>
            <a:xfrm>
              <a:off x="2240280" y="3364630"/>
              <a:ext cx="426720"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400" dirty="0">
                  <a:solidFill>
                    <a:schemeClr val="tx1"/>
                  </a:solidFill>
                </a:rPr>
                <a:t>nil</a:t>
              </a:r>
            </a:p>
          </p:txBody>
        </p:sp>
      </p:grpSp>
      <p:sp>
        <p:nvSpPr>
          <p:cNvPr id="68" name="TextBox 67"/>
          <p:cNvSpPr txBox="1"/>
          <p:nvPr/>
        </p:nvSpPr>
        <p:spPr>
          <a:xfrm>
            <a:off x="2381250" y="6302101"/>
            <a:ext cx="2743200" cy="307777"/>
          </a:xfrm>
          <a:prstGeom prst="rect">
            <a:avLst/>
          </a:prstGeom>
          <a:noFill/>
        </p:spPr>
        <p:txBody>
          <a:bodyPr wrap="square" rtlCol="0">
            <a:spAutoFit/>
          </a:bodyPr>
          <a:lstStyle/>
          <a:p>
            <a:r>
              <a:rPr lang="en-US" sz="1400" dirty="0"/>
              <a:t>(b) Its adjacency lists</a:t>
            </a:r>
          </a:p>
        </p:txBody>
      </p:sp>
    </p:spTree>
    <p:extLst>
      <p:ext uri="{BB962C8B-B14F-4D97-AF65-F5344CB8AC3E}">
        <p14:creationId xmlns:p14="http://schemas.microsoft.com/office/powerpoint/2010/main" val="295768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BD6D-8ED5-B24B-8174-B60894E2E389}"/>
              </a:ext>
            </a:extLst>
          </p:cNvPr>
          <p:cNvSpPr>
            <a:spLocks noGrp="1"/>
          </p:cNvSpPr>
          <p:nvPr>
            <p:ph type="title"/>
          </p:nvPr>
        </p:nvSpPr>
        <p:spPr>
          <a:xfrm>
            <a:off x="457200" y="160337"/>
            <a:ext cx="8229600" cy="1143000"/>
          </a:xfrm>
        </p:spPr>
        <p:txBody>
          <a:bodyPr>
            <a:normAutofit fontScale="90000"/>
          </a:bodyPr>
          <a:lstStyle/>
          <a:p>
            <a:r>
              <a:rPr lang="en-US" dirty="0"/>
              <a:t>State-space graph</a:t>
            </a:r>
            <a:br>
              <a:rPr lang="en-US" dirty="0"/>
            </a:br>
            <a:r>
              <a:rPr lang="en-US" sz="2700" dirty="0"/>
              <a:t>(taken from Levitin, page 246-248)</a:t>
            </a:r>
          </a:p>
        </p:txBody>
      </p:sp>
      <p:sp>
        <p:nvSpPr>
          <p:cNvPr id="3" name="Content Placeholder 2">
            <a:extLst>
              <a:ext uri="{FF2B5EF4-FFF2-40B4-BE49-F238E27FC236}">
                <a16:creationId xmlns:a16="http://schemas.microsoft.com/office/drawing/2014/main" id="{F8A26B8D-3F7F-F54E-8798-3DC2E571AB6E}"/>
              </a:ext>
            </a:extLst>
          </p:cNvPr>
          <p:cNvSpPr>
            <a:spLocks noGrp="1"/>
          </p:cNvSpPr>
          <p:nvPr>
            <p:ph idx="1"/>
          </p:nvPr>
        </p:nvSpPr>
        <p:spPr>
          <a:xfrm>
            <a:off x="457200" y="1600200"/>
            <a:ext cx="8229600" cy="4953000"/>
          </a:xfrm>
        </p:spPr>
        <p:txBody>
          <a:bodyPr>
            <a:normAutofit fontScale="70000" lnSpcReduction="20000"/>
          </a:bodyPr>
          <a:lstStyle/>
          <a:p>
            <a:r>
              <a:rPr lang="en-US" dirty="0"/>
              <a:t>Many puzzles and games can be solved by a reduction to one of the standard graph problems. </a:t>
            </a:r>
          </a:p>
          <a:p>
            <a:pPr lvl="1"/>
            <a:r>
              <a:rPr lang="en-US" dirty="0"/>
              <a:t>vertices of a graph typically represent possible states of the problem in question, and </a:t>
            </a:r>
          </a:p>
          <a:p>
            <a:pPr lvl="1"/>
            <a:r>
              <a:rPr lang="en-US" dirty="0"/>
              <a:t>edges indicate permitted transitions among such states: one of the graph’s vertices represents an initial state and another represents a goal state of the problem</a:t>
            </a:r>
          </a:p>
          <a:p>
            <a:pPr lvl="1"/>
            <a:r>
              <a:rPr lang="en-US" dirty="0"/>
              <a:t>The problem reduces to finding a path from the initial-state vertex to a goal-state vertex.</a:t>
            </a:r>
          </a:p>
          <a:p>
            <a:r>
              <a:rPr lang="en-US" dirty="0"/>
              <a:t>Applications: state-space graphs are very important to AI</a:t>
            </a:r>
          </a:p>
          <a:p>
            <a:r>
              <a:rPr lang="en-US" dirty="0"/>
              <a:t>Example: A peasant finds himself on a river bank with a wolf, a goat, and a head of cabbage. He needs to transport all three to the other side of the river in his boat. However, the boat has room only for the peasant himself and one other item (either the wolf, the goat, or the cabbage). In his absence, the wolf would eat the goat, and the goat would eat the cabbage. Find a way for the peasant to solve his problem or prove that it has no solution.</a:t>
            </a:r>
          </a:p>
        </p:txBody>
      </p:sp>
    </p:spTree>
    <p:extLst>
      <p:ext uri="{BB962C8B-B14F-4D97-AF65-F5344CB8AC3E}">
        <p14:creationId xmlns:p14="http://schemas.microsoft.com/office/powerpoint/2010/main" val="805713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3287</TotalTime>
  <Words>4582</Words>
  <Application>Microsoft Office PowerPoint</Application>
  <PresentationFormat>On-screen Show (4:3)</PresentationFormat>
  <Paragraphs>1026</Paragraphs>
  <Slides>60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MS PGothic</vt:lpstr>
      <vt:lpstr>MS PGothic</vt:lpstr>
      <vt:lpstr>Arial</vt:lpstr>
      <vt:lpstr>Calibri</vt:lpstr>
      <vt:lpstr>Cambria Math</vt:lpstr>
      <vt:lpstr>Courier New</vt:lpstr>
      <vt:lpstr>Menlo</vt:lpstr>
      <vt:lpstr>新細明體</vt:lpstr>
      <vt:lpstr>Symbol</vt:lpstr>
      <vt:lpstr>Times New Roman</vt:lpstr>
      <vt:lpstr>Trebuchet MS</vt:lpstr>
      <vt:lpstr>Wingdings</vt:lpstr>
      <vt:lpstr>Office Theme</vt:lpstr>
      <vt:lpstr>CPSC 535: Advanced Algorithms</vt:lpstr>
      <vt:lpstr>Graphs</vt:lpstr>
      <vt:lpstr>PowerPoint Presentation</vt:lpstr>
      <vt:lpstr>PowerPoint Presentation</vt:lpstr>
      <vt:lpstr>PowerPoint Presentation</vt:lpstr>
      <vt:lpstr>PowerPoint Presentation</vt:lpstr>
      <vt:lpstr>PowerPoint Presentation</vt:lpstr>
      <vt:lpstr>PowerPoint Presentation</vt:lpstr>
      <vt:lpstr>State-space graph (taken from Levitin, page 246-248)</vt:lpstr>
      <vt:lpstr>River crossing example</vt:lpstr>
      <vt:lpstr>Trees</vt:lpstr>
      <vt:lpstr>PowerPoint Presentation</vt:lpstr>
      <vt:lpstr>Depth</vt:lpstr>
      <vt:lpstr>Height</vt:lpstr>
      <vt:lpstr>Topological Sorting (application of DFS) (slides taken from www.cs.toronto.edu/~tabrown/csc263/week9) </vt:lpstr>
      <vt:lpstr>DFS (Pages 603-610 of CLRS)</vt:lpstr>
      <vt:lpstr>DFS Pseudocode (page 604)</vt:lpstr>
      <vt:lpstr>Example (pg 605 CLRS) tree edges are shaded, the rest are dotted</vt:lpstr>
      <vt:lpstr>Edge classification by DFS</vt:lpstr>
      <vt:lpstr>Edge classification by DFS</vt:lpstr>
      <vt:lpstr>Edge classification by DFS</vt:lpstr>
      <vt:lpstr>DAGs and back edges</vt:lpstr>
      <vt:lpstr>Topological Sort</vt:lpstr>
      <vt:lpstr>Algorithm for TS (page 613 of CLRS)</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Time complexity of TS(G)</vt:lpstr>
      <vt:lpstr>Proof of correctness</vt:lpstr>
      <vt:lpstr>Proof of correctness</vt:lpstr>
      <vt:lpstr>Proof of correctness</vt:lpstr>
      <vt:lpstr>Proof of correctness</vt:lpstr>
      <vt:lpstr>Binary Trees</vt:lpstr>
      <vt:lpstr>PowerPoint Presentation</vt:lpstr>
      <vt:lpstr>PowerPoint Presentation</vt:lpstr>
      <vt:lpstr>Binary Tree Traversal</vt:lpstr>
      <vt:lpstr>Preorder traversal</vt:lpstr>
      <vt:lpstr>Inorder traversal</vt:lpstr>
      <vt:lpstr>Postorder traversal</vt:lpstr>
      <vt:lpstr>Binary Search Tree</vt:lpstr>
      <vt:lpstr>Binary Search Trees (BST)</vt:lpstr>
      <vt:lpstr>PowerPoint Presentation</vt:lpstr>
      <vt:lpstr>Search in a BST</vt:lpstr>
      <vt:lpstr>BST Search</vt:lpstr>
      <vt:lpstr>Insert in a BST</vt:lpstr>
      <vt:lpstr>Delete from a BST</vt:lpstr>
      <vt:lpstr>BST Remove – 0 children</vt:lpstr>
      <vt:lpstr>BST Remove – 1 internal child</vt:lpstr>
      <vt:lpstr>BST Remove – 2 internal children</vt:lpstr>
      <vt:lpstr>BST Remove – 2 internal children (contd.)</vt:lpstr>
      <vt:lpstr>Number of BST trees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Doina Bein</dc:creator>
  <cp:lastModifiedBy>Bein, Doina</cp:lastModifiedBy>
  <cp:revision>182</cp:revision>
  <cp:lastPrinted>2016-02-10T20:41:19Z</cp:lastPrinted>
  <dcterms:created xsi:type="dcterms:W3CDTF">2013-08-26T06:32:24Z</dcterms:created>
  <dcterms:modified xsi:type="dcterms:W3CDTF">2020-02-21T23:06:39Z</dcterms:modified>
</cp:coreProperties>
</file>