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9309100" cy="7023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Er8ffWMpg1TAJAcxb+iFtysW2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f77219438_0_0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f77219438_0_0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Floyd%E2%80%93Warshall_algorith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eeksforgeeks.org/largest-sum-contiguous-subarray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geeksforgeeks.org/largest-sum-contiguous-subarray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geeksforgeeks.org/top-20-dynamic-programming-interview-questions/" TargetMode="External"/><Relationship Id="rId4" Type="http://schemas.openxmlformats.org/officeDocument/2006/relationships/hyperlink" Target="https://www.geeksforgeeks.org/top-50-dynamic-programming-coding-problems-for-interviews/" TargetMode="External"/><Relationship Id="rId5" Type="http://schemas.openxmlformats.org/officeDocument/2006/relationships/hyperlink" Target="https://medium.com/techie-delight/top-10-dynamic-programming-problems-5da486eeb360" TargetMode="External"/><Relationship Id="rId6" Type="http://schemas.openxmlformats.org/officeDocument/2006/relationships/hyperlink" Target="https://igotanoffer.com/blogs/tech/dynamic-programming-interview-question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219201"/>
            <a:ext cx="77724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CPSC 535: Advanced Algorithms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914400" y="3886200"/>
            <a:ext cx="7391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Instructor: Dr. Doina Bein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457200" y="381000"/>
            <a:ext cx="84582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Optimal Substructure Property</a:t>
            </a:r>
            <a:r>
              <a:rPr lang="en-US"/>
              <a:t>: given a shortest path, any subpath is also a shortest path between corresponding nodes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 </a:t>
            </a: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V={1,2,…,N} </a:t>
            </a:r>
            <a:r>
              <a:rPr lang="en-US"/>
              <a:t>be the set of nodes in the graph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 function </a:t>
            </a: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shortestPath(i,j,k)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return the shortest path from </a:t>
            </a: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to </a:t>
            </a: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/>
              <a:t> using vertices only from the set </a:t>
            </a: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{1,2,...,k} </a:t>
            </a:r>
            <a:r>
              <a:rPr lang="en-US"/>
              <a:t>as intermediate points along the way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Our goal: shortest path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/>
              <a:t> between </a:t>
            </a: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 and </a:t>
            </a: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is the return of function </a:t>
            </a: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shortestPath(i,j,N)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Dynamic programming: calculate </a:t>
            </a: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shortestPath(i,j,k+1)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using the previous calculated shortest paths; it could be either</a:t>
            </a:r>
            <a:endParaRPr/>
          </a:p>
          <a:p>
            <a:pPr indent="0" lvl="1" marL="400050" rtl="0" algn="l">
              <a:lnSpc>
                <a:spcPct val="12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(1) a path that only uses vertices in the set {1, ..., k} =&gt; </a:t>
            </a: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shortestPath(i,j,k)</a:t>
            </a:r>
            <a:endParaRPr/>
          </a:p>
          <a:p>
            <a:pPr indent="0" lvl="1" marL="400050" rtl="0" algn="l">
              <a:lnSpc>
                <a:spcPct val="12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(2) a path that goes from i to k + 1 and then from k + 1 to j =&gt; </a:t>
            </a: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shortestPath(i,k+1,k)+shortestPath(k+1,j,k)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457200" y="381000"/>
            <a:ext cx="82296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Compute shortestPath(i, j, k) for all (i, j) pairs starting with k = 1, then k = 2, … until k=N.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Floyd-Warshall algorithm: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for</a:t>
            </a:r>
            <a:r>
              <a:rPr lang="en-US"/>
              <a:t> i = 1 to |V| </a:t>
            </a:r>
            <a:r>
              <a:rPr b="1" lang="en-US"/>
              <a:t>do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for</a:t>
            </a:r>
            <a:r>
              <a:rPr lang="en-US"/>
              <a:t> j = 1 to |V| </a:t>
            </a:r>
            <a:r>
              <a:rPr b="1" lang="en-US"/>
              <a:t>do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dist[ i, j ] = ∞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for</a:t>
            </a:r>
            <a:r>
              <a:rPr lang="en-US"/>
              <a:t> i = 1 to |V| </a:t>
            </a:r>
            <a:r>
              <a:rPr b="1" lang="en-US"/>
              <a:t>do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dist[ i, i ] = 0 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for</a:t>
            </a:r>
            <a:r>
              <a:rPr lang="en-US"/>
              <a:t> each edge (u,v) </a:t>
            </a:r>
            <a:r>
              <a:rPr b="1" lang="en-US"/>
              <a:t>do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dist[ u, v ] = w(u,v)  // the weight of the edge (u,v)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for</a:t>
            </a:r>
            <a:r>
              <a:rPr lang="en-US"/>
              <a:t> k = 1 to |V| </a:t>
            </a:r>
            <a:r>
              <a:rPr b="1" lang="en-US"/>
              <a:t>do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for</a:t>
            </a:r>
            <a:r>
              <a:rPr lang="en-US"/>
              <a:t> i = 1 to |V| </a:t>
            </a:r>
            <a:r>
              <a:rPr b="1" lang="en-US"/>
              <a:t>do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 for</a:t>
            </a:r>
            <a:r>
              <a:rPr lang="en-US"/>
              <a:t> j = 1 to |V| </a:t>
            </a:r>
            <a:r>
              <a:rPr b="1" lang="en-US"/>
              <a:t>do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</a:t>
            </a:r>
            <a:r>
              <a:rPr b="1" lang="en-US"/>
              <a:t>if</a:t>
            </a:r>
            <a:r>
              <a:rPr lang="en-US"/>
              <a:t> dist[ i, j ] &gt; dist[ i, k ] + dist[ k, j ] </a:t>
            </a:r>
            <a:r>
              <a:rPr b="1" lang="en-US"/>
              <a:t>then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dist[ i, j ] = dist[ i, k ] + dist[ k, j ]</a:t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228600" y="1524000"/>
            <a:ext cx="8229600" cy="5029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457200" y="381000"/>
            <a:ext cx="85344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Take the example from Wikipedia: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https://en.wikipedia.org/wiki/Floyd%E2%80%93Warshall_algorithm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there are negative cycles in the graph, the Floyd–Warshall algorithm can be used to detect them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path between a node and itself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dist[i,i] </a:t>
            </a:r>
            <a:r>
              <a:rPr lang="en-US"/>
              <a:t>should remain 0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Initially,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dist[i,i]=0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F-W algorithm tried to improve any path, including the one between a node and itself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value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dist[i,i]=0 </a:t>
            </a:r>
            <a:r>
              <a:rPr lang="en-US"/>
              <a:t>will be negative if there exists a negative-length path from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 back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One can inspect the diagonal of the matrix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lang="en-US"/>
              <a:t>, and the presence of a negative number indicates that the graph contains at least one negative cycle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457200" y="381000"/>
            <a:ext cx="82296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Other algorithms: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Johnson</a:t>
            </a:r>
            <a:r>
              <a:rPr lang="en-US"/>
              <a:t>'s algorithm solves all pairs shortest paths and may be faster than Floyd–Warshall on sparse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Viterbi</a:t>
            </a:r>
            <a:r>
              <a:rPr lang="en-US"/>
              <a:t> algorithm solves the shortest stochastic path problem with an additional probabilistic weight on each node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Johnson’s Algorithm</a:t>
            </a:r>
            <a:endParaRPr/>
          </a:p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allows some of the edge weights to be negative numbers, but no negative-weight cycles may exist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Steps:</a:t>
            </a:r>
            <a:endParaRPr/>
          </a:p>
          <a:p>
            <a:pPr indent="-285750" lvl="0" marL="28575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 new node q is added to the graph, connected by zero-weight edges to all other nodes.</a:t>
            </a:r>
            <a:endParaRPr/>
          </a:p>
          <a:p>
            <a:pPr indent="-285750" lvl="0" marL="28575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The Bellman–Ford algorithm is used: the starting vertex q, find for each vertex v the minimum weight h(v) of a path from q to v; if a negative cycle is detected, the algorithm is terminated.</a:t>
            </a:r>
            <a:endParaRPr/>
          </a:p>
          <a:p>
            <a:pPr indent="-285750" lvl="0" marL="28575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The edges of the original graph are reweighted using the values computed by the Bellman–Ford algorithm: an edge from u to v, having length w(u,v), is given the new length w(u,v) + h(u) − h(v).</a:t>
            </a:r>
            <a:endParaRPr/>
          </a:p>
          <a:p>
            <a:pPr indent="-285750" lvl="0" marL="28575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Node q is removed and Dijkstra's algorithm is used to find the shortest paths from each node s to every other vertex in the reweighted graph.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457200" y="381000"/>
            <a:ext cx="83820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time complexity is O(V</a:t>
            </a:r>
            <a:r>
              <a:rPr baseline="30000" lang="en-US"/>
              <a:t>2</a:t>
            </a:r>
            <a:r>
              <a:rPr lang="en-US"/>
              <a:t>log V + VE) which is faster than F-W’s time complexity of O(V</a:t>
            </a:r>
            <a:r>
              <a:rPr baseline="30000" lang="en-US"/>
              <a:t>3</a:t>
            </a:r>
            <a:r>
              <a:rPr lang="en-US"/>
              <a:t>) for sparse graphs ( E = O(V) 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similar reweighting technique is also used in Suurballe's algorithm for finding two disjoint paths of minimum total length between the same two vertices in a graph with non-negative edge weights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Longest path in a graph</a:t>
            </a:r>
            <a:endParaRPr/>
          </a:p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longest path problem is NP-hard and the decision version of the problem, which asks whether a path exists of at least some given length, is NP-complete.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However, the longest path problem has a linear time solution for directed acyclic graphs.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idea is similar to the linear time solution for shortest path in a directed acyclic graph by using Topological Sorting.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Pseudocode</a:t>
            </a:r>
            <a:endParaRPr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457200" y="1219200"/>
            <a:ext cx="8229600" cy="536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Longest-path-DAG(G)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Input: Unweighted DAG G = (V, E)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Output: Longest path in G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1:  Topologically sort G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2:  Initialize array dist[] = {MIN_INT, ….MIN_INT} // size N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3:  dist[0] = 0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4:  for each vertex u ∈ V in linearized order do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// compute dist(u) = max</a:t>
            </a:r>
            <a:r>
              <a:rPr baseline="-25000" lang="en-US"/>
              <a:t>(v,u)∈E</a:t>
            </a:r>
            <a:r>
              <a:rPr lang="en-US"/>
              <a:t> {dist(v) + 1}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5:       for every v ∈ V do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6:           if ( A[u][v] == 1 &amp;&amp; dist[v] &lt; dist[u] + 1 )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7:                then  dist[v] = dist[u] + 1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8:           endif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9:       enddo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10:  endfor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11:  return max</a:t>
            </a:r>
            <a:r>
              <a:rPr baseline="-25000" lang="en-US"/>
              <a:t>v∈V</a:t>
            </a:r>
            <a:r>
              <a:rPr lang="en-US"/>
              <a:t> {dist(v)}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Maximum subarray problem</a:t>
            </a:r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785" l="-1406" r="0" t="-254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Greedy fails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Straightforward greedy algorithm would be: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buy at the lowest price or sell at the highest price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incorrect; best "run" could be elsewhere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example: -3, -2, 4, -1, -2, 1, 5, 4, -3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Greedy suggests: -3, </a:t>
            </a:r>
            <a:r>
              <a:rPr b="1" lang="en-US">
                <a:solidFill>
                  <a:srgbClr val="FF0000"/>
                </a:solidFill>
              </a:rPr>
              <a:t>-2, 4, -1, -2, 1, 5</a:t>
            </a:r>
            <a:r>
              <a:rPr lang="en-US"/>
              <a:t>, 4, -3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optimal is -3, -2, </a:t>
            </a:r>
            <a:r>
              <a:rPr b="1" lang="en-US">
                <a:solidFill>
                  <a:srgbClr val="00B050"/>
                </a:solidFill>
              </a:rPr>
              <a:t>4, -1, -2, 1, 5, 4</a:t>
            </a:r>
            <a:r>
              <a:rPr lang="en-US"/>
              <a:t>, -3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Programming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Applicable to only a narrow range of problems, but offers impressive efficiency gains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pattern is suited to problems with a divide-and-conquer structure (e.g. decrease-by-one or decrease-by-half) where there is “overlap” between the sub-instances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Instead of re-computing each sub-instance, keep the result in an array called the </a:t>
            </a:r>
            <a:r>
              <a:rPr i="1" lang="en-US"/>
              <a:t>cache</a:t>
            </a:r>
            <a:r>
              <a:rPr lang="en-US"/>
              <a:t> and access it when needed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 array (list) T is used as a cache for sub-instance solutions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first time a particular sub-instance is solved, its solution is stored in T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Later, when needed, directly access the solution by a fast array lookup rather than re-compute it from scratch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Exhaustive optimization, aka brute force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2" r="0" t="-19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Divide-and-conquer (D&amp;C) - brainstorm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381000" y="1600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Divide</a:t>
            </a:r>
            <a:r>
              <a:rPr lang="en-US" sz="2400"/>
              <a:t>: chop array in half into two smaller arrays L and 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Conquer</a:t>
            </a:r>
            <a:r>
              <a:rPr lang="en-US" sz="2400"/>
              <a:t>: recursively compute maximum subarray in L and in 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Combine</a:t>
            </a:r>
            <a:r>
              <a:rPr lang="en-US" sz="2400"/>
              <a:t>: choose a subarray of entire P that offers the maximum sum; the subarray P could be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1. subarray entirely in L;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 subarray entirely in R; or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3. crossing subarray that starts in L and ends in 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Combine, options 1 and 2 are easy, option 3 is tricky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Identify crossing subarray - try 1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57200" y="1600200"/>
            <a:ext cx="8229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Suppose the two pieces of P are P[</a:t>
            </a:r>
            <a:r>
              <a:rPr i="1" lang="en-US" sz="2200"/>
              <a:t>low</a:t>
            </a:r>
            <a:r>
              <a:rPr lang="en-US" sz="2200"/>
              <a:t> … </a:t>
            </a:r>
            <a:r>
              <a:rPr i="1" lang="en-US" sz="2200"/>
              <a:t>mid</a:t>
            </a:r>
            <a:r>
              <a:rPr lang="en-US" sz="2200"/>
              <a:t>] and P[</a:t>
            </a:r>
            <a:r>
              <a:rPr i="1" lang="en-US" sz="2200"/>
              <a:t>mid</a:t>
            </a:r>
            <a:r>
              <a:rPr lang="en-US" sz="2200"/>
              <a:t> + 1 … </a:t>
            </a:r>
            <a:r>
              <a:rPr i="1" lang="en-US" sz="2200"/>
              <a:t>high</a:t>
            </a:r>
            <a:r>
              <a:rPr lang="en-US" sz="2200"/>
              <a:t>]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Tempting to try all pairs of </a:t>
            </a:r>
            <a:r>
              <a:rPr i="1" lang="en-US" sz="2200"/>
              <a:t>s</a:t>
            </a:r>
            <a:r>
              <a:rPr lang="en-US" sz="2200"/>
              <a:t> є {</a:t>
            </a:r>
            <a:r>
              <a:rPr i="1" lang="en-US" sz="2200"/>
              <a:t>low </a:t>
            </a:r>
            <a:r>
              <a:rPr lang="en-US" sz="2200"/>
              <a:t>… </a:t>
            </a:r>
            <a:r>
              <a:rPr i="1" lang="en-US" sz="2200"/>
              <a:t>mid</a:t>
            </a:r>
            <a:r>
              <a:rPr lang="en-US" sz="2200"/>
              <a:t>} and </a:t>
            </a:r>
            <a:r>
              <a:rPr i="1" lang="en-US" sz="2200"/>
              <a:t>e</a:t>
            </a:r>
            <a:r>
              <a:rPr lang="en-US" sz="2200"/>
              <a:t> є {</a:t>
            </a:r>
            <a:r>
              <a:rPr i="1" lang="en-US" sz="2200"/>
              <a:t>mid</a:t>
            </a:r>
            <a:r>
              <a:rPr lang="en-US" sz="2200"/>
              <a:t> + 1, …., </a:t>
            </a:r>
            <a:r>
              <a:rPr i="1" lang="en-US" sz="2200"/>
              <a:t>high</a:t>
            </a:r>
            <a:r>
              <a:rPr lang="en-US" sz="2200"/>
              <a:t>} would work, but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time becomes T(n) = 2T(n/2) + Θ(n</a:t>
            </a:r>
            <a:r>
              <a:rPr baseline="30000" lang="en-US" sz="2200"/>
              <a:t>2</a:t>
            </a:r>
            <a:r>
              <a:rPr lang="en-US" sz="2200"/>
              <a:t>) which is Θ(n</a:t>
            </a:r>
            <a:r>
              <a:rPr baseline="30000" lang="en-US" sz="2200"/>
              <a:t>2</a:t>
            </a:r>
            <a:r>
              <a:rPr lang="en-US" sz="2200"/>
              <a:t>) by master theorem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same time as brute force, but more complicated → not a win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Identify crossing subarray - try 2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0" y="1600200"/>
            <a:ext cx="8991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Not using the fact that a crossing subarray must cross </a:t>
            </a:r>
            <a:r>
              <a:rPr i="1" lang="en-US" sz="2200"/>
              <a:t>mid</a:t>
            </a:r>
            <a:r>
              <a:rPr lang="en-US" sz="2200"/>
              <a:t>: </a:t>
            </a:r>
            <a:r>
              <a:rPr i="1" lang="en-US" sz="2200"/>
              <a:t>s</a:t>
            </a:r>
            <a:r>
              <a:rPr lang="en-US" sz="2200"/>
              <a:t> is how far before </a:t>
            </a:r>
            <a:r>
              <a:rPr i="1" lang="en-US" sz="2200"/>
              <a:t>mid</a:t>
            </a:r>
            <a:r>
              <a:rPr lang="en-US" sz="2200"/>
              <a:t>; </a:t>
            </a:r>
            <a:r>
              <a:rPr i="1" lang="en-US" sz="2200"/>
              <a:t>separately</a:t>
            </a:r>
            <a:r>
              <a:rPr lang="en-US" sz="2200"/>
              <a:t>, </a:t>
            </a:r>
            <a:r>
              <a:rPr i="1" lang="en-US" sz="2200"/>
              <a:t>e</a:t>
            </a:r>
            <a:r>
              <a:rPr lang="en-US" sz="2200"/>
              <a:t> is how far after </a:t>
            </a:r>
            <a:r>
              <a:rPr i="1" lang="en-US" sz="2200"/>
              <a:t>mid</a:t>
            </a:r>
            <a:r>
              <a:rPr lang="en-US" sz="2200"/>
              <a:t>?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two separate 1D searches → two linear loops: Θ (n) + Θ (n) = Θ (2n) = Θ (n) time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versus </a:t>
            </a:r>
            <a:r>
              <a:rPr i="1" lang="en-US" sz="2200"/>
              <a:t>s</a:t>
            </a:r>
            <a:r>
              <a:rPr lang="en-US" sz="2200"/>
              <a:t> is where, and </a:t>
            </a:r>
            <a:r>
              <a:rPr i="1" lang="en-US" sz="2200"/>
              <a:t>e</a:t>
            </a:r>
            <a:r>
              <a:rPr lang="en-US" sz="2200"/>
              <a:t> is how much later? → 2D search → two nested loops → Θ(n</a:t>
            </a:r>
            <a:r>
              <a:rPr baseline="30000" lang="en-US" sz="2200"/>
              <a:t>2</a:t>
            </a:r>
            <a:r>
              <a:rPr lang="en-US" sz="2200"/>
              <a:t>) time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Identify crossing subarray - try 2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1: function MAX-CROSSING-SUBARRAY(P, low, mid, high)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2:    leftsum = rightsum = - infinity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3:    sum = 0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4:    for i from mid down to low do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5:       sum = sum + P[i ]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6:       if sum &gt; leftsum then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7:          leftsum = sum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8:          maxleft = i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9:       end if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10:    end for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11:    sum = 0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12:    for i from mid + 1 to high do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13:       sum = sum + P[i ]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14:       if sum &gt; rightsum then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15:          rightsum = sum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16:          maxright = i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17:       end if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18:    end for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19:    return (maxleft; maxright; leftsum + rightsum)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20: end function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52400" y="274638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Maximum subarray algorithm – D&amp;C solution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1: function MAX-SUBARRAY(P, low, high)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2:    if low == high then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3:       return (low, high, P[low])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4:    else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5:       mid = floor((low + high)/2)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6:       (leftlow, lefthigh, leftsum) = MAX-SUBARRAY(P, low, mid)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7:       (rightlow, righthigh, rightsum) = MAX-SUBARRAY(P, mid + 1, high)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8:       (crosslow, crosshigh, crosssum) = MAX-CROSSING-SUBARRAY(A, low, mid, high)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9:       if leftsum &gt;= rightsum and leftsum &gt;= crosssum then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10:       return (leftlow, lefthigh, leftsum) // entirely-left subarray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11:    else if rightsum &gt;= leftsum and rightsum &gt;= crosssum then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12:          return (rightlow, righthigh, rightsum) // entirely-right subarray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13:       else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14:          return (crosslow, crosshigh, crosssum) // mid-crossing subarray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15:       end if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16:    end if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17: end function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complexity of D&amp;C solution</a:t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D&amp;C runtime is T(n) = 2T(n/2) + Θ(n)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Solves to Θ(n log n), by master theorem, same as merge sort.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D&amp;C is much faster than brute force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D&amp;C benefits from observation that subarrays are contiguous, so extend in two directions from a middle, while brute force is oblivious to this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524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Best algorithm – Dynamic Programming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152400" y="1600200"/>
            <a:ext cx="8763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Best algorithm is Kadane’s algorithm  and uses Dynamic Programming</a:t>
            </a:r>
            <a:endParaRPr/>
          </a:p>
          <a:p>
            <a:pPr indent="-342900" lvl="0" marL="34290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Read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https://www.geeksforgeeks.org/largest-sum-contiguous-subarray/</a:t>
            </a:r>
            <a:r>
              <a:rPr lang="en-US" sz="2600"/>
              <a:t> </a:t>
            </a:r>
            <a:endParaRPr/>
          </a:p>
          <a:p>
            <a:pPr indent="-342900" lvl="0" marL="34290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IDEA: </a:t>
            </a:r>
            <a:endParaRPr/>
          </a:p>
          <a:p>
            <a:pPr indent="-285750" lvl="1" marL="74295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600"/>
              <a:t>look for all positive contiguous segments of the array (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max_ending_here</a:t>
            </a:r>
            <a:r>
              <a:rPr lang="en-US" sz="2600"/>
              <a:t> is used for this)</a:t>
            </a:r>
            <a:endParaRPr/>
          </a:p>
          <a:p>
            <a:pPr indent="-285750" lvl="1" marL="74295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600"/>
              <a:t>and keep track of maximum sum contiguous segment among all positive segments (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max_so_far</a:t>
            </a:r>
            <a:r>
              <a:rPr lang="en-US" sz="2600"/>
              <a:t> is used for this)</a:t>
            </a:r>
            <a:endParaRPr/>
          </a:p>
          <a:p>
            <a:pPr indent="-285750" lvl="1" marL="74295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600"/>
              <a:t>each time we get a positive sum compare it with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max_so_far</a:t>
            </a:r>
            <a:r>
              <a:rPr lang="en-US" sz="2600"/>
              <a:t> and update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max_so_far</a:t>
            </a:r>
            <a:r>
              <a:rPr lang="en-US" sz="2600"/>
              <a:t> if it is greater than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max_so_far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Kadane’s alg</a:t>
            </a:r>
            <a:br>
              <a:rPr lang="en-US"/>
            </a:br>
            <a:r>
              <a:rPr lang="en-US" sz="2000"/>
              <a:t>(taken from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https://www.geeksforgeeks.org/largest-sum-contiguous-subarray/</a:t>
            </a:r>
            <a:r>
              <a:rPr lang="en-US" sz="2000"/>
              <a:t> )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1: function DYN-PROG-MAX-SUBARRAY(P)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2:   max_so_far = INT_MIN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3:   max_ending_here = 0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4:   start = end = s = 0;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5:   for i from 1 to n do 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6:      max_ending_here = max_ending_here + P[i]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7:      if (max_so_far &lt; max_ending_here)  then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8:          max_so_far = max_ending_here</a:t>
            </a:r>
            <a:endParaRPr sz="3300"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9:          start = s; 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10:        end = i; 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11:     endif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12:     if (max_ending_here &lt; 0) then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13:        max_ending_here = 0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14:        s = i + 1;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15:    endif</a:t>
            </a:r>
            <a:endParaRPr sz="3300"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16:   endfor</a:t>
            </a:r>
            <a:endParaRPr sz="3300"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17: return (max_so_far, start, end)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/>
              <a:t>18: end function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f77219438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</a:t>
            </a:r>
            <a:r>
              <a:rPr lang="en-US"/>
              <a:t>resources</a:t>
            </a:r>
            <a:r>
              <a:rPr lang="en-US"/>
              <a:t> on Dynamic Programming</a:t>
            </a:r>
            <a:endParaRPr/>
          </a:p>
        </p:txBody>
      </p:sp>
      <p:sp>
        <p:nvSpPr>
          <p:cNvPr id="247" name="Google Shape;247;gff77219438_0_0"/>
          <p:cNvSpPr txBox="1"/>
          <p:nvPr>
            <p:ph idx="1" type="body"/>
          </p:nvPr>
        </p:nvSpPr>
        <p:spPr>
          <a:xfrm>
            <a:off x="457200" y="1600200"/>
            <a:ext cx="8229600" cy="49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https://www.geeksforgeeks.org/top-20-dynamic-programming-interview-questions/</a:t>
            </a:r>
            <a:r>
              <a:rPr lang="en-US" sz="3000"/>
              <a:t> </a:t>
            </a:r>
            <a:endParaRPr sz="30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https://www.geeksforgeeks.org/top-50-dynamic-programming-coding-problems-for-interviews/</a:t>
            </a:r>
            <a:endParaRPr sz="30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https://medium.com/techie-delight/top-10-dynamic-programming-problems-5da486eeb360</a:t>
            </a:r>
            <a:r>
              <a:rPr lang="en-US" sz="3000"/>
              <a:t> </a:t>
            </a:r>
            <a:endParaRPr sz="30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AutoNum type="arabicPeriod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https://igotanoffer.com/blogs/tech/dynamic-programming-interview-questions</a:t>
            </a:r>
            <a:r>
              <a:rPr lang="en-US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idx="1" type="body"/>
          </p:nvPr>
        </p:nvSpPr>
        <p:spPr>
          <a:xfrm>
            <a:off x="457200" y="304800"/>
            <a:ext cx="8229600" cy="5821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dynamic programming algorithm is analyzed by its </a:t>
            </a:r>
            <a:r>
              <a:rPr i="1" lang="en-US"/>
              <a:t>dimension</a:t>
            </a:r>
            <a:r>
              <a:rPr lang="en-US"/>
              <a:t> = the number of nested for loops needed to </a:t>
            </a:r>
            <a:r>
              <a:rPr i="1" lang="en-US"/>
              <a:t>fully initialize </a:t>
            </a:r>
            <a:r>
              <a:rPr lang="en-US"/>
              <a:t>the cache T </a:t>
            </a:r>
            <a:r>
              <a:rPr b="1" lang="en-US"/>
              <a:t>and</a:t>
            </a:r>
            <a:r>
              <a:rPr lang="en-US"/>
              <a:t> </a:t>
            </a:r>
            <a:r>
              <a:rPr i="1" lang="en-US"/>
              <a:t>solve</a:t>
            </a:r>
            <a:r>
              <a:rPr lang="en-US"/>
              <a:t> the full-sized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457200" y="304800"/>
            <a:ext cx="8229600" cy="5821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1D (one-dimensional) dynamic programming pattern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def</a:t>
            </a:r>
            <a:r>
              <a:rPr lang="en-US" sz="2400"/>
              <a:t> dynamic_programming_1D(instance):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T = one dimensional empty array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&lt;INITIALIZE BASE CASE ELEMENTS OF 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</a:t>
            </a:r>
            <a:r>
              <a:rPr b="1" lang="en-US" sz="2400"/>
              <a:t>for</a:t>
            </a:r>
            <a:r>
              <a:rPr lang="en-US" sz="2400"/>
              <a:t> i =&lt;LEAST NON-BASE CASE&gt; </a:t>
            </a:r>
            <a:r>
              <a:rPr b="1" lang="en-US" sz="2400"/>
              <a:t>to</a:t>
            </a:r>
            <a:r>
              <a:rPr lang="en-US" sz="2400"/>
              <a:t> &lt;GREATEST INSTANCE&gt; </a:t>
            </a:r>
            <a:r>
              <a:rPr b="1" lang="en-US" sz="2400"/>
              <a:t>do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&lt;INITIALIZE T[i] USING ONLY ELEMENTS OF T THAT HAVE </a:t>
            </a:r>
            <a:br>
              <a:rPr lang="en-US" sz="2400"/>
            </a:br>
            <a:r>
              <a:rPr lang="en-US" sz="2400"/>
              <a:t>      ALREADY BEEN INITIALIZED&gt;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</a:t>
            </a:r>
            <a:r>
              <a:rPr b="1" lang="en-US" sz="2400"/>
              <a:t>return</a:t>
            </a:r>
            <a:r>
              <a:rPr lang="en-US" sz="2400"/>
              <a:t> T[&lt;SOLUTION INDEX&gt;]</a:t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457200" y="1981200"/>
            <a:ext cx="8077200" cy="3048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All-pairs Shortest Paths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Shortest path problems </a:t>
            </a:r>
            <a:r>
              <a:rPr lang="en-US"/>
              <a:t>involve computing minimal-weight paths between vertices in weighted graphs.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a weighted graph, each edge may have a numeric weight: &lt; 0, zero or &gt; 0.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Numeric weights may be unconstrained or be required to be non-negative.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All-pairs shortest path problems </a:t>
            </a:r>
            <a:r>
              <a:rPr lang="en-US"/>
              <a:t>involve computing paths between all pairs of distinct vertices.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All-pairs Shortest Paths</a:t>
            </a:r>
            <a:endParaRPr/>
          </a:p>
        </p:txBody>
      </p:sp>
      <p:pic>
        <p:nvPicPr>
          <p:cNvPr id="114" name="Google Shape;11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8" cy="384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521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Floyd-Warshall Algorithm</a:t>
            </a:r>
            <a:endParaRPr/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2286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Also known as Floyd's algorithm, the Roy-Warshall algorithm, the Roy-Floyd algorithm, or the WFI algorithm.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Finds the shortest paths between all pairs of nodes in a weighted graph with no negative weight cycles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does not return details of the paths themselves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similar to Bellman-Ford-Moore algorithm: incrementally improves an estimate on the shortest path between two vertices until the estimate is optimal.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Transitive closure of a graph</a:t>
            </a:r>
            <a:endParaRPr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457200" y="1600201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transitive closure of a directed graph with n vertices can be defined as the n × n boolean matrix T = {t</a:t>
            </a:r>
            <a:r>
              <a:rPr baseline="-25000" lang="en-US"/>
              <a:t>ij</a:t>
            </a:r>
            <a:r>
              <a:rPr lang="en-US"/>
              <a:t> }, in which the element in the i th row and the jth column is 1 if there exists a nontrivial path (i.e., directed path of a positive length) from the ith vertex to the jth vertex; otherwise, t</a:t>
            </a:r>
            <a:r>
              <a:rPr baseline="-25000" lang="en-US"/>
              <a:t>ij</a:t>
            </a:r>
            <a:r>
              <a:rPr lang="en-US"/>
              <a:t> is 0.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 example of a digraph, its adjacency matrix, and its transitive closure is given in Figure 8.11.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2013-08-26T06:32:24Z</dcterms:created>
  <dc:creator>Doina Bein</dc:creator>
</cp:coreProperties>
</file>