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6858000" cx="9144000"/>
  <p:notesSz cx="9309100" cy="7023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0" roundtripDataSignature="AMtx7miPxx8Sg4DQA/WFpWJT/X+GUqjI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c1092b7d_0_105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26c1092b7d_0_105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c1092b7d_0_110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26c1092b7d_0_110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c1092b7d_0_116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26c1092b7d_0_116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c1092b7d_0_121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26c1092b7d_0_121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6c1092b7d_0_125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26c1092b7d_0_125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c1092b7d_0_129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26c1092b7d_0_129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6c1092b7d_0_134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26c1092b7d_0_134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6c1092b7d_0_139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26c1092b7d_0_139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6c1092b7d_0_144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26c1092b7d_0_144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6c1092b7d_0_149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26c1092b7d_0_149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5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c1092b7d_0_0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26c1092b7d_0_0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0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1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5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6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7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8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9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c1092b7d_0_5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26c1092b7d_0_5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26c1092b7d_0_5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0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1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1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2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3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4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c1092b7d_0_11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26c1092b7d_0_11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c1092b7d_0_16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26c1092b7d_0_16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c1092b7d_0_95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26c1092b7d_0_95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c1092b7d_0_100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26c1092b7d_0_100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6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kevinwortman/advanced-algorithms-slides/blob/master/03-divide-and-conquer.pd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users.cs.duke.edu/~reif/courses/alglectures/demleis.lectures/lec3.pdf" TargetMode="External"/><Relationship Id="rId4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users.cs.duke.edu/~reif/courses/alglectures/demleis.lectures/lec3.pdf" TargetMode="External"/><Relationship Id="rId4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users.cs.duke.edu/~reif/courses/alglectures/demleis.lectures/lec3.pdf" TargetMode="External"/><Relationship Id="rId4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geeksforgeeks.org/easy-way-remember-strassens-matrix-equation/" TargetMode="External"/><Relationship Id="rId4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219201"/>
            <a:ext cx="77724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CPSC 535: Advanced Algorithms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914400" y="3886200"/>
            <a:ext cx="7391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Instructor: Dr. Doina Bein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6c1092b7d_0_105"/>
          <p:cNvSpPr txBox="1"/>
          <p:nvPr>
            <p:ph type="title"/>
          </p:nvPr>
        </p:nvSpPr>
        <p:spPr>
          <a:xfrm>
            <a:off x="457200" y="3748"/>
            <a:ext cx="8229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Case 2: All roots are real, some repeat</a:t>
            </a:r>
            <a:endParaRPr/>
          </a:p>
        </p:txBody>
      </p:sp>
      <p:sp>
        <p:nvSpPr>
          <p:cNvPr id="139" name="Google Shape;139;g126c1092b7d_0_105"/>
          <p:cNvSpPr txBox="1"/>
          <p:nvPr>
            <p:ph idx="1" type="body"/>
          </p:nvPr>
        </p:nvSpPr>
        <p:spPr>
          <a:xfrm>
            <a:off x="152400" y="914400"/>
            <a:ext cx="8839200" cy="579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59" r="0" t="-17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c1092b7d_0_110"/>
          <p:cNvSpPr txBox="1"/>
          <p:nvPr>
            <p:ph type="title"/>
          </p:nvPr>
        </p:nvSpPr>
        <p:spPr>
          <a:xfrm>
            <a:off x="457200" y="3748"/>
            <a:ext cx="8229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Case 3: Some roots are complex</a:t>
            </a:r>
            <a:endParaRPr/>
          </a:p>
        </p:txBody>
      </p:sp>
      <p:sp>
        <p:nvSpPr>
          <p:cNvPr id="145" name="Google Shape;145;g126c1092b7d_0_110"/>
          <p:cNvSpPr txBox="1"/>
          <p:nvPr>
            <p:ph idx="1" type="body"/>
          </p:nvPr>
        </p:nvSpPr>
        <p:spPr>
          <a:xfrm>
            <a:off x="152400" y="9144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n grows asymptotically, a complex root makes for oscillating values for t(n) (like sine or cosine)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makes no sense in the analysis of the r.t., so please check the correctness of your recurrence.</a:t>
            </a:r>
            <a:endParaRPr/>
          </a:p>
        </p:txBody>
      </p:sp>
      <p:pic>
        <p:nvPicPr>
          <p:cNvPr id="146" name="Google Shape;146;g126c1092b7d_0_110"/>
          <p:cNvPicPr preferRelativeResize="0"/>
          <p:nvPr/>
        </p:nvPicPr>
        <p:blipFill rotWithShape="1">
          <a:blip r:embed="rId3">
            <a:alphaModFix/>
          </a:blip>
          <a:srcRect b="0" l="0" r="4223" t="0"/>
          <a:stretch/>
        </p:blipFill>
        <p:spPr>
          <a:xfrm>
            <a:off x="1447800" y="2545307"/>
            <a:ext cx="4644788" cy="2015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6c1092b7d_0_116"/>
          <p:cNvSpPr txBox="1"/>
          <p:nvPr>
            <p:ph type="title"/>
          </p:nvPr>
        </p:nvSpPr>
        <p:spPr>
          <a:xfrm>
            <a:off x="457200" y="31845"/>
            <a:ext cx="82296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Inhomogeneous Recurrences</a:t>
            </a:r>
            <a:endParaRPr/>
          </a:p>
        </p:txBody>
      </p:sp>
      <p:pic>
        <p:nvPicPr>
          <p:cNvPr id="152" name="Google Shape;152;g126c1092b7d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8839202" cy="4992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126c1092b7d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556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126c1092b7d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919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c1092b7d_0_129"/>
          <p:cNvSpPr txBox="1"/>
          <p:nvPr>
            <p:ph type="title"/>
          </p:nvPr>
        </p:nvSpPr>
        <p:spPr>
          <a:xfrm>
            <a:off x="457200" y="4549"/>
            <a:ext cx="82296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Change of Variables</a:t>
            </a:r>
            <a:endParaRPr/>
          </a:p>
        </p:txBody>
      </p:sp>
      <p:pic>
        <p:nvPicPr>
          <p:cNvPr id="168" name="Google Shape;168;g126c1092b7d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8533812" cy="57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6c1092b7d_0_134"/>
          <p:cNvSpPr txBox="1"/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Master Theorem</a:t>
            </a:r>
            <a:endParaRPr/>
          </a:p>
        </p:txBody>
      </p:sp>
      <p:pic>
        <p:nvPicPr>
          <p:cNvPr id="174" name="Google Shape;174;g126c1092b7d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8839199" cy="57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6c1092b7d_0_1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180" name="Google Shape;180;g126c1092b7d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8" cy="4648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6c1092b7d_0_1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186" name="Google Shape;186;g126c1092b7d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200" cy="417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6c1092b7d_0_1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192" name="Google Shape;192;g126c1092b7d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0" y="710738"/>
            <a:ext cx="727891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762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Decrease-by-half or Divide and Conquer</a:t>
            </a:r>
            <a:br>
              <a:rPr lang="en-US"/>
            </a:br>
            <a:r>
              <a:rPr lang="en-US" sz="1600"/>
              <a:t>(taken from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https://github.com/kevinwortman/advanced-algorithms-slides/blob/master/03-divide-and-conquer.pdf</a:t>
            </a:r>
            <a:r>
              <a:rPr lang="en-US" sz="1600"/>
              <a:t> )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118110" y="1219200"/>
            <a:ext cx="894969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One of the big ideas of computer science problem solving: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Divide a problem into smaller parts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Conquer the smaller problems recursively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Combine the smaller solutions into one solution for the original problem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(Ancient Roman politicians: divide your enemies (by getting them to distrust each other) and then conquer them one after another.)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Divide-and-conquer, outside of algorithm design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Software design; breaking features into classes, functions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Networking; OSI seven layer model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Parallel processing; MapReduce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Software process; agile methods; sprints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>
            <p:ph type="title"/>
          </p:nvPr>
        </p:nvSpPr>
        <p:spPr>
          <a:xfrm>
            <a:off x="473765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Merge Sort</a:t>
            </a:r>
            <a:endParaRPr/>
          </a:p>
        </p:txBody>
      </p:sp>
      <p:sp>
        <p:nvSpPr>
          <p:cNvPr id="198" name="Google Shape;198;p6"/>
          <p:cNvSpPr txBox="1"/>
          <p:nvPr>
            <p:ph idx="1" type="body"/>
          </p:nvPr>
        </p:nvSpPr>
        <p:spPr>
          <a:xfrm>
            <a:off x="228600" y="914400"/>
            <a:ext cx="8763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Merge sort is a divide-and-conquer algorithm that was invented by John von Neumann in 1945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Given a vector of </a:t>
            </a:r>
            <a:r>
              <a:rPr i="1" lang="en-US"/>
              <a:t>n</a:t>
            </a:r>
            <a:r>
              <a:rPr lang="en-US"/>
              <a:t> comparable elements V, stored in an array V[1 ...n], sort the sequence in non-descending order; Objective: the sorted sequence S is a permutation S of V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Follow the divide-and-conquer paradigm for sorting:</a:t>
            </a:r>
            <a:endParaRPr/>
          </a:p>
          <a:p>
            <a:pPr indent="-60325" lvl="1" marL="60325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Divide: Split V down the middle into two subsequences, each of size roughly </a:t>
            </a:r>
            <a:r>
              <a:rPr i="1" lang="en-US"/>
              <a:t>n</a:t>
            </a:r>
            <a:r>
              <a:rPr lang="en-US"/>
              <a:t>/2.</a:t>
            </a:r>
            <a:endParaRPr/>
          </a:p>
          <a:p>
            <a:pPr indent="-60325" lvl="1" marL="60325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Conquer: Sort each subsequence (by calling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merge_sort</a:t>
            </a:r>
            <a:r>
              <a:rPr lang="en-US"/>
              <a:t> recursively on each).</a:t>
            </a:r>
            <a:endParaRPr/>
          </a:p>
          <a:p>
            <a:pPr indent="-60325" lvl="1" marL="60325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Combine: Merge the two sorted subsequences into a single sorted list (by calling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lang="en-US"/>
              <a:t>).</a:t>
            </a:r>
            <a:endParaRPr/>
          </a:p>
          <a:p>
            <a:pPr indent="0" lvl="1" marL="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Merge-Sort(A,i,j)</a:t>
            </a:r>
            <a:endParaRPr/>
          </a:p>
          <a:p>
            <a:pPr indent="0" lvl="1" marL="4572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if (i&lt;j) then</a:t>
            </a:r>
            <a:endParaRPr/>
          </a:p>
          <a:p>
            <a:pPr indent="0" lvl="1" marL="4572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m = (i+j)/2</a:t>
            </a:r>
            <a:endParaRPr/>
          </a:p>
          <a:p>
            <a:pPr indent="0" lvl="1" marL="4572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Merge-Sort(A,i,m)</a:t>
            </a:r>
            <a:endParaRPr/>
          </a:p>
          <a:p>
            <a:pPr indent="0" lvl="1" marL="4572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Merge-Sort(A,m+1,j)</a:t>
            </a:r>
            <a:endParaRPr/>
          </a:p>
          <a:p>
            <a:pPr indent="0" lvl="1" marL="4572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merge(A,i,m,j)</a:t>
            </a:r>
            <a:endParaRPr/>
          </a:p>
          <a:p>
            <a:pPr indent="0" lvl="1" marL="4572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321" y="0"/>
            <a:ext cx="563335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518" y="0"/>
            <a:ext cx="659096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/>
        </p:nvSpPr>
        <p:spPr>
          <a:xfrm>
            <a:off x="304800" y="2971800"/>
            <a:ext cx="51054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Pseudocode: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MergeSort(array V, int p, int 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(p == r) then // do nothing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 we have at least 2 items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q = (p + r)/2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MergeSort(V, p, q) // sort V[p..q]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MergeSort(V, q+1, r) // sort V[q+1..r]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Merge(V, p, q, r) // merge everything together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5791200" y="4191000"/>
            <a:ext cx="2895600" cy="6463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Procedure Merge is described on the next slide.</a:t>
            </a:r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9144000" cy="242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/>
        </p:nvSpPr>
        <p:spPr>
          <a:xfrm>
            <a:off x="685800" y="19665"/>
            <a:ext cx="7391400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Merge(array V, int p, int q, int r)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merges V[p..q] with V[q+1..r]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declare a temporary array S to store the sorted sequence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S[p..r]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k = p // initialize pointers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q+1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(i &lt;= q and j &lt;= r)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while both subarrays are nonempty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(V[i] &lt;= V[j]) then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copy from left subarray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S[k++] = V[i++]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copy from right subarray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S[k++] = V[j++]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copy any leftover to B from the left subarray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(i &lt;= q)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S[k++] = V[i++]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copy any leftover to B from the right subarray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(j &lt;= r) 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S[k++] = V[j++]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copy B back to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= p to r do V[i] = S[i]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5867400" y="4419600"/>
            <a:ext cx="2514600" cy="14773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Observe that of the last two while-loops in the Merge procedure, only one will be executed. Why?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/>
        </p:nvSpPr>
        <p:spPr>
          <a:xfrm>
            <a:off x="76200" y="152400"/>
            <a:ext cx="44958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MergeSort(array V, int p, int 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(p == r) then // do nothing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 we have at least 2 items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q = (p + r)/2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MergeSort(V, p, q) // sort V[p..q]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MergeSort(V, q+1, r) // sort V[q+1..r]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Merge(V, p, q, r) // merge everything together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27" name="Google Shape;227;p11"/>
          <p:cNvSpPr txBox="1"/>
          <p:nvPr/>
        </p:nvSpPr>
        <p:spPr>
          <a:xfrm>
            <a:off x="4800600" y="228600"/>
            <a:ext cx="4191000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Merge(array V, int p, int q, int r)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merges V[p..q] with V[q+1..r]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declare a temporary array S to store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the sorted sequence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S[p..r]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k = p // initialize pointers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q+1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(i &lt;= q and j &lt;= r)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while both subarrays are nonempty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(V[i] &lt;= V[j]) then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copy from left subarray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S[k++] = V[i++]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copy from right subarray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S[k++] = V[j++]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copy any leftover to B from the left subarray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(i &lt;= q)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S[k++] = V[i++]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copy any leftover to B from the right subarray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(j &lt;= r) 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S[k++] = V[j++]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copy B back to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= p to r do V[i] = S[i]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/>
          <p:nvPr>
            <p:ph type="title"/>
          </p:nvPr>
        </p:nvSpPr>
        <p:spPr>
          <a:xfrm>
            <a:off x="419100" y="30480"/>
            <a:ext cx="8229600" cy="80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Merge Sort is a Stable Sorting Algorithm</a:t>
            </a:r>
            <a:endParaRPr/>
          </a:p>
        </p:txBody>
      </p:sp>
      <p:sp>
        <p:nvSpPr>
          <p:cNvPr id="233" name="Google Shape;233;p12"/>
          <p:cNvSpPr txBox="1"/>
          <p:nvPr>
            <p:ph idx="1" type="body"/>
          </p:nvPr>
        </p:nvSpPr>
        <p:spPr>
          <a:xfrm>
            <a:off x="76200" y="1143000"/>
            <a:ext cx="8991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Suppose that instead of the if-statement “if (V[i] &lt;= V[j])”, we have the if-statement “if (V[i] &lt; V[j])” .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 this case, if (V[i]==V[j]) we would copy from the right subvector.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wouldn’t have mattered for equal elements, if instead of copying from the left subvector we had copied from the right subvector; since the elements are equal, they can appear in either order in the final subvector.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reason to prefer this particular choice: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Many times we are sorting data that does not have a single attribute, but has many attributes (name, SSN, grade, etc.) Often the list may already have been sorted on one attribute (say, name). If we sort on a second attribute (say, grade), then it would be nice if people with same grade are still sorted by name.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sorting algorithm that has the property that equal items will appear in the final sorted list in the same relative order that they appeared in the initial input is called a </a:t>
            </a:r>
            <a:r>
              <a:rPr i="1" lang="en-US"/>
              <a:t>stable sorting</a:t>
            </a:r>
            <a:r>
              <a:rPr lang="en-US"/>
              <a:t> algorithm.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By favoring elements from the left sublist over the right, we preserve the relative order of elements.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can be shown by induction that Merge Sort is a stable sorting algorithm.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Search</a:t>
            </a:r>
            <a:endParaRPr/>
          </a:p>
        </p:txBody>
      </p:sp>
      <p:sp>
        <p:nvSpPr>
          <p:cNvPr id="239" name="Google Shape;239;p13"/>
          <p:cNvSpPr txBox="1"/>
          <p:nvPr>
            <p:ph idx="1" type="body"/>
          </p:nvPr>
        </p:nvSpPr>
        <p:spPr>
          <a:xfrm>
            <a:off x="152400" y="838200"/>
            <a:ext cx="8915400" cy="601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04" l="-1366" r="-1297" t="-263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152400" y="228600"/>
            <a:ext cx="8915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Follows the divide-and-conquer paradigm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Divide: the n-element vector V[i..j], i=1 and j=n, into two subsequence of n/2 length, V[i..m] and V[m+1..j] where m=(i+j)/2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Conquer: compare the middle element of the sequence with q and search the correct subsequence out of the two using binary-search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Combine: nothing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idx="1" type="body"/>
          </p:nvPr>
        </p:nvSpPr>
        <p:spPr>
          <a:xfrm>
            <a:off x="152400" y="228600"/>
            <a:ext cx="891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/>
              <a:t>Binary-Search(V, i, j, q)</a:t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100"/>
              <a:t>  if</a:t>
            </a:r>
            <a:r>
              <a:rPr lang="en-US" sz="3100"/>
              <a:t> (i == j) then</a:t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/>
              <a:t>    return (V[i] == q)</a:t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/>
              <a:t>  </a:t>
            </a:r>
            <a:r>
              <a:rPr b="1" lang="en-US" sz="3100"/>
              <a:t>else</a:t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/>
              <a:t>    m = (i+j)/2</a:t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/>
              <a:t>    </a:t>
            </a:r>
            <a:r>
              <a:rPr b="1" lang="en-US" sz="3100"/>
              <a:t>if</a:t>
            </a:r>
            <a:r>
              <a:rPr lang="en-US" sz="3100"/>
              <a:t> ( V[m] == q ) </a:t>
            </a:r>
            <a:r>
              <a:rPr b="1" lang="en-US" sz="3100"/>
              <a:t>then</a:t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/>
              <a:t>      </a:t>
            </a:r>
            <a:r>
              <a:rPr b="1" lang="en-US" sz="3100"/>
              <a:t>return</a:t>
            </a:r>
            <a:r>
              <a:rPr lang="en-US" sz="3100"/>
              <a:t> True</a:t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/>
              <a:t>    </a:t>
            </a:r>
            <a:r>
              <a:rPr b="1" lang="en-US" sz="3100"/>
              <a:t>else</a:t>
            </a:r>
            <a:r>
              <a:rPr lang="en-US" sz="3100"/>
              <a:t> </a:t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/>
              <a:t>      </a:t>
            </a:r>
            <a:r>
              <a:rPr b="1" lang="en-US" sz="3100"/>
              <a:t>if</a:t>
            </a:r>
            <a:r>
              <a:rPr lang="en-US" sz="3100"/>
              <a:t> ( q &lt; V[m] ) </a:t>
            </a:r>
            <a:r>
              <a:rPr b="1" lang="en-US" sz="3100"/>
              <a:t>then</a:t>
            </a:r>
            <a:r>
              <a:rPr lang="en-US" sz="3100"/>
              <a:t> </a:t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/>
              <a:t>        </a:t>
            </a:r>
            <a:r>
              <a:rPr b="1" lang="en-US" sz="3100"/>
              <a:t>return</a:t>
            </a:r>
            <a:r>
              <a:rPr lang="en-US" sz="3100"/>
              <a:t> Binary-Search(V,i,m-1,q)</a:t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/>
              <a:t>      </a:t>
            </a:r>
            <a:r>
              <a:rPr b="1" lang="en-US" sz="3100"/>
              <a:t>else</a:t>
            </a:r>
            <a:r>
              <a:rPr lang="en-US" sz="3100"/>
              <a:t> </a:t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/>
              <a:t>      // ( q &gt; V[m] ) </a:t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/>
              <a:t>        </a:t>
            </a:r>
            <a:r>
              <a:rPr b="1" lang="en-US" sz="3100"/>
              <a:t>return</a:t>
            </a:r>
            <a:r>
              <a:rPr lang="en-US" sz="3100"/>
              <a:t> Binary-Search(V,m+1,j,q) 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Divide-and-conquer pattern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1: function DIVIDE-AND-CONQUER(INPUT)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2:    if INPUT is base case then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3:       return trivial base case solution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4:    else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5:        x1, x2, …, xk = divide INPUT into k pieces (often 2)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6:        s1 = DIVIDE-AND-CONQUER(x1)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7:        ⁞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8:        sk = DIVIDE-AND-CONQUER(xk 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9:        S = combine s1, …, sk into one solution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10:      return S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11:    end if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12: end function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685800"/>
            <a:ext cx="7696200" cy="491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6"/>
          <p:cNvSpPr txBox="1"/>
          <p:nvPr/>
        </p:nvSpPr>
        <p:spPr>
          <a:xfrm>
            <a:off x="1295400" y="5791200"/>
            <a:ext cx="586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taken from wikipedia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Complexity of Mergesort</a:t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80" r="0" t="-35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655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Complexity of Binary Search</a:t>
            </a:r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7650"/>
            <a:ext cx="8730050" cy="545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457200" y="76200"/>
            <a:ext cx="8229600" cy="1341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Powering a number</a:t>
            </a:r>
            <a:br>
              <a:rPr lang="en-US"/>
            </a:br>
            <a:r>
              <a:rPr lang="en-US" sz="2000"/>
              <a:t>(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https://users.cs.duke.edu/~reif/courses/alglectures/demleis.lectures/lec3.pdf</a:t>
            </a:r>
            <a:r>
              <a:rPr lang="en-US" sz="2000"/>
              <a:t>)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457200" y="1417638"/>
            <a:ext cx="8229600" cy="53641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14" r="0" t="-35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Powering a number (contd.)</a:t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457200" y="838200"/>
            <a:ext cx="8229600" cy="57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We use the following relation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By the master theorem: T(n) = T(n/2) + O(1) =&gt; T(n) = O(log n).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r>
              <a:rPr lang="en-US"/>
              <a:t>DaC(a,n)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if n ==0) return(1)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elsif (n==1) return(a)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elsif (n%2 == 0) // even number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  B = DaC(a,n/2)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  return(B*B)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else // odd number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  B = DaC(a,(n-1)/2)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  return(B*B*a)</a:t>
            </a:r>
            <a:br>
              <a:rPr lang="en-US"/>
            </a:br>
            <a:endParaRPr/>
          </a:p>
        </p:txBody>
      </p:sp>
      <p:pic>
        <p:nvPicPr>
          <p:cNvPr descr="A screenshot of a cell phone&#10;&#10;Description automatically generated" id="285" name="Google Shape;28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101" y="1357690"/>
            <a:ext cx="4102099" cy="77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Computing Fibonacci numbers</a:t>
            </a:r>
            <a:br>
              <a:rPr lang="en-US"/>
            </a:br>
            <a:r>
              <a:rPr lang="en-US" sz="2000"/>
              <a:t>(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https://users.cs.duke.edu/~reif/courses/alglectures/demleis.lectures/lec3.pdf</a:t>
            </a:r>
            <a:r>
              <a:rPr lang="en-US" sz="2000"/>
              <a:t>)</a:t>
            </a:r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703694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Computing Fibonacci numbers (contd.)</a:t>
            </a:r>
            <a:br>
              <a:rPr lang="en-US"/>
            </a:br>
            <a:r>
              <a:rPr lang="en-US" sz="2000"/>
              <a:t>(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https://users.cs.duke.edu/~reif/courses/alglectures/demleis.lectures/lec3.pdf</a:t>
            </a:r>
            <a:r>
              <a:rPr lang="en-US" sz="2000"/>
              <a:t>)</a:t>
            </a:r>
            <a:endParaRPr/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457200" y="1600200"/>
            <a:ext cx="8534400" cy="49831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636" r="-1785" t="-254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Matrix Multiplication</a:t>
            </a:r>
            <a:endParaRPr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457200" y="160020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Given two matrices A=[a</a:t>
            </a:r>
            <a:r>
              <a:rPr baseline="-25000" lang="en-US"/>
              <a:t>ij</a:t>
            </a:r>
            <a:r>
              <a:rPr lang="en-US"/>
              <a:t>] and B=[b</a:t>
            </a:r>
            <a:r>
              <a:rPr baseline="-25000" lang="en-US"/>
              <a:t>ij</a:t>
            </a:r>
            <a:r>
              <a:rPr lang="en-US"/>
              <a:t>] , compute C= [c</a:t>
            </a:r>
            <a:r>
              <a:rPr baseline="-25000" lang="en-US"/>
              <a:t>ij</a:t>
            </a:r>
            <a:r>
              <a:rPr lang="en-US"/>
              <a:t>] =A⋅B, with i,j=1,..n.</a:t>
            </a:r>
            <a:endParaRPr/>
          </a:p>
        </p:txBody>
      </p:sp>
      <p:pic>
        <p:nvPicPr>
          <p:cNvPr descr="A close up of text on a white background&#10;&#10;Description automatically generated" id="304" name="Google Shape;30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43200"/>
            <a:ext cx="6866998" cy="397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Matrix Multiplication (contd.)</a:t>
            </a:r>
            <a:endParaRPr/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Algorithm learnt in school: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for i=1 to n do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for j = 1 to n do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c[i][j] = 0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for k=1 to n do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c[i][j] = c[i][j] + a[i][k] * b[k][j]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 complexity: O(n</a:t>
            </a:r>
            <a:r>
              <a:rPr baseline="30000" lang="en-US"/>
              <a:t>3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6c1092b7d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complexity</a:t>
            </a:r>
            <a:endParaRPr/>
          </a:p>
        </p:txBody>
      </p:sp>
      <p:sp>
        <p:nvSpPr>
          <p:cNvPr id="103" name="Google Shape;103;g126c1092b7d_0_0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4637" l="-1228" r="-929" t="-281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Matrix Multiplication (contd.)</a:t>
            </a:r>
            <a:endParaRPr/>
          </a:p>
        </p:txBody>
      </p:sp>
      <p:sp>
        <p:nvSpPr>
          <p:cNvPr id="316" name="Google Shape;316;p40"/>
          <p:cNvSpPr txBox="1"/>
          <p:nvPr>
            <p:ph idx="1" type="body"/>
          </p:nvPr>
        </p:nvSpPr>
        <p:spPr>
          <a:xfrm>
            <a:off x="457200" y="1600201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Divide-and-conquer: the n×n matrix is equivalent to a 2×2 matrix, each element being an (n/2)×(n/2) submatrix</a:t>
            </a:r>
            <a:endParaRPr/>
          </a:p>
        </p:txBody>
      </p:sp>
      <p:pic>
        <p:nvPicPr>
          <p:cNvPr descr="A close up of text on a white background&#10;&#10;Description automatically generated" id="317" name="Google Shape;31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971800"/>
            <a:ext cx="7718303" cy="349557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0"/>
          <p:cNvSpPr txBox="1"/>
          <p:nvPr/>
        </p:nvSpPr>
        <p:spPr>
          <a:xfrm>
            <a:off x="3200400" y="6096000"/>
            <a:ext cx="2315699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mults = multiplications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= additions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Matrix Multiplication (contd.)</a:t>
            </a:r>
            <a:endParaRPr/>
          </a:p>
        </p:txBody>
      </p:sp>
      <p:sp>
        <p:nvSpPr>
          <p:cNvPr id="324" name="Google Shape;324;p41"/>
          <p:cNvSpPr txBox="1"/>
          <p:nvPr>
            <p:ph idx="1" type="body"/>
          </p:nvPr>
        </p:nvSpPr>
        <p:spPr>
          <a:xfrm>
            <a:off x="457200" y="1600201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Divide-and-conquer: the n×n matrix is equivalent to a 2×2 matrix, each element being an (n/2)×(n/2) submatrix</a:t>
            </a:r>
            <a:endParaRPr/>
          </a:p>
        </p:txBody>
      </p:sp>
      <p:pic>
        <p:nvPicPr>
          <p:cNvPr descr="A close up of text on a white background&#10;&#10;Description automatically generated" id="325" name="Google Shape;32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529" y="3205995"/>
            <a:ext cx="7848600" cy="3442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Matrix Multiplication (contd.)</a:t>
            </a:r>
            <a:endParaRPr/>
          </a:p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228600" y="3200400"/>
            <a:ext cx="8686800" cy="33829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6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descr="A picture containing object, clock&#10;&#10;Description automatically generated" id="332" name="Google Shape;33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3999" y="1259068"/>
            <a:ext cx="6651171" cy="194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Matrix multiplication: Strassen idea</a:t>
            </a:r>
            <a:endParaRPr/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Strassen idea: Multiply 2×2 matrices using only 7 recursive mults.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 A and B be the two input matrices, 2x2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 C = A⋅B, so we would have to have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 = a⋅e + b⋅g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 = a⋅f + b⋅h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 = c⋅e+d⋅g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 = c⋅f+d⋅h</a:t>
            </a:r>
            <a:br>
              <a:rPr lang="en-US"/>
            </a:br>
            <a:r>
              <a:rPr lang="en-US"/>
              <a:t>which is the standard matrix multiplication.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Instead, we consider 7 new terms: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P1 = a ⋅ (f-h)		and we now have	r = P5 + P4 - P2 + P6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P2 = (a+b) ⋅ h				s = P1 + P2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P3 = (c+d) ⋅ e				t = P3 + P4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P4 = d ⋅ (g-e)				u = P5 + P1 - P3 - P7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P5 = (a+d) ⋅ (e+h)			with a total of </a:t>
            </a:r>
            <a:r>
              <a:rPr b="1" lang="en-US">
                <a:solidFill>
                  <a:srgbClr val="FF0000"/>
                </a:solidFill>
              </a:rPr>
              <a:t>7 mults and 18 adds/subs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P6 = (b-d) ⋅ (g+h)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P7 = (a-e) ⋅ (e+f)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Strassen’s algorithm for any matrices</a:t>
            </a:r>
            <a:endParaRPr/>
          </a:p>
        </p:txBody>
      </p:sp>
      <p:sp>
        <p:nvSpPr>
          <p:cNvPr id="344" name="Google Shape;344;p44"/>
          <p:cNvSpPr txBox="1"/>
          <p:nvPr>
            <p:ph idx="1" type="body"/>
          </p:nvPr>
        </p:nvSpPr>
        <p:spPr>
          <a:xfrm>
            <a:off x="457200" y="16002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can be generalized to any pair of n×n matrices A and B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 complexity: T(n) = 7T(n/2) + O(n</a:t>
            </a:r>
            <a:r>
              <a:rPr baseline="30000" lang="en-US"/>
              <a:t>2</a:t>
            </a:r>
            <a:r>
              <a:rPr lang="en-US"/>
              <a:t>)</a:t>
            </a:r>
            <a:endParaRPr/>
          </a:p>
        </p:txBody>
      </p:sp>
      <p:pic>
        <p:nvPicPr>
          <p:cNvPr descr="A close up of a sign&#10;&#10;Description automatically generated" id="345" name="Google Shape;3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590800"/>
            <a:ext cx="6200011" cy="30237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Strassen’s algorithm for any matrices (contd.)</a:t>
            </a:r>
            <a:endParaRPr/>
          </a:p>
        </p:txBody>
      </p:sp>
      <p:sp>
        <p:nvSpPr>
          <p:cNvPr id="351" name="Google Shape;351;p45"/>
          <p:cNvSpPr txBox="1"/>
          <p:nvPr>
            <p:ph idx="1" type="body"/>
          </p:nvPr>
        </p:nvSpPr>
        <p:spPr>
          <a:xfrm>
            <a:off x="152400" y="1600200"/>
            <a:ext cx="8763000" cy="49831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03" r="0" t="-101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457200" y="265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Easy way to remember Strassen</a:t>
            </a:r>
            <a:br>
              <a:rPr lang="en-US"/>
            </a:br>
            <a:r>
              <a:rPr lang="en-US" sz="2200"/>
              <a:t>(taken from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https://www.geeksforgeeks.org/easy-way-remember-strassens-matrix-equation/</a:t>
            </a:r>
            <a:r>
              <a:rPr lang="en-US" sz="2200"/>
              <a:t>)</a:t>
            </a:r>
            <a:endParaRPr/>
          </a:p>
        </p:txBody>
      </p:sp>
      <p:sp>
        <p:nvSpPr>
          <p:cNvPr id="357" name="Google Shape;357;p46"/>
          <p:cNvSpPr txBox="1"/>
          <p:nvPr>
            <p:ph idx="1" type="body"/>
          </p:nvPr>
        </p:nvSpPr>
        <p:spPr>
          <a:xfrm>
            <a:off x="381000" y="4930852"/>
            <a:ext cx="8229600" cy="177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just need to remember 4 Rules :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AHED (Learn it as ‘Ahead’)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Diagonal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Last CR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First CR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Also, consider X as (Row +) and Y as (Column -) matrixraw</a:t>
            </a:r>
            <a:endParaRPr/>
          </a:p>
        </p:txBody>
      </p:sp>
      <p:pic>
        <p:nvPicPr>
          <p:cNvPr id="358" name="Google Shape;35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2476" y="1161491"/>
            <a:ext cx="6219048" cy="374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348535"/>
            <a:ext cx="4921142" cy="154706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457200" y="1524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Follow the Steps :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Write P1 = A; P2 = H; P3 = E; P4 = D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 P5 we will use Diagonal Rule i.e. (Sum the Diagonal Elements Of Matrix X ) * (Sum the Diagonal Elements Of Matrix Y ), we get</a:t>
            </a:r>
            <a:br>
              <a:rPr lang="en-US"/>
            </a:br>
            <a:r>
              <a:rPr lang="en-US"/>
              <a:t>P5 = (A + D)* (E + H)</a:t>
            </a:r>
            <a:endParaRPr/>
          </a:p>
        </p:txBody>
      </p:sp>
      <p:sp>
        <p:nvSpPr>
          <p:cNvPr id="365" name="Google Shape;365;p47"/>
          <p:cNvSpPr txBox="1"/>
          <p:nvPr/>
        </p:nvSpPr>
        <p:spPr>
          <a:xfrm>
            <a:off x="381000" y="2575679"/>
            <a:ext cx="814804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=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P2= 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P3=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P4=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P5= ( A + D ) * ( E + H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P6 we will use Last CR Rule i.e. Last Column of X and Last Row of Y and remember that Row+ and Column- so i.e. (B – D) * (G + H), we get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= (B – D) * (G + 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P7 we will use First CR Rule i.e. First Column of X and First Row of Y and remember that Row+ and Column- so i.e. (A – C) * (E + F), we get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= (A – C) * (E + F)</a:t>
            </a:r>
            <a:endParaRPr/>
          </a:p>
        </p:txBody>
      </p:sp>
      <p:pic>
        <p:nvPicPr>
          <p:cNvPr id="366" name="Google Shape;36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5430014"/>
            <a:ext cx="4887220" cy="128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/>
          <p:nvPr>
            <p:ph idx="1" type="body"/>
          </p:nvPr>
        </p:nvSpPr>
        <p:spPr>
          <a:xfrm>
            <a:off x="304800" y="152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P1 = A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P2= H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P3= E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P4= 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P5= ( A + D ) * ( E + H )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P6= ( B – D ) * ( G + H)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P7= ( A – C ) * ( E + F)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Come Back to P1 : we have A there and it’s adjacent element in Y Matrix is E, since Y is Column Matrix so we select a column in Y such that E won’t come, we find F H Column, so multiply A with (F – H)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So, finally P1 = A * (F – H)</a:t>
            </a:r>
            <a:endParaRPr/>
          </a:p>
        </p:txBody>
      </p:sp>
      <p:pic>
        <p:nvPicPr>
          <p:cNvPr id="372" name="Google Shape;37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711493"/>
            <a:ext cx="6630325" cy="168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>
            <p:ph idx="1" type="body"/>
          </p:nvPr>
        </p:nvSpPr>
        <p:spPr>
          <a:xfrm>
            <a:off x="304800" y="49697"/>
            <a:ext cx="8229600" cy="4369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P1 = A * ( F – H)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P2= H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P3= E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P4= D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P5= ( A + D ) * ( E + H 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P6= ( B – D ) * ( G + H)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P7= ( A – C ) * ( E + F)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Come Back to P2 : we have H there and it’s adjacent element in X Matrix is D, since X is Row Matrix so we select a Row in X such that D won’t come, we find A B Column, so multiply H with (A + B)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So, finally P2 = H * (A + B)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Come Back to P3 : we have E there and it’s adjacent element in X Matrix is A, since X is Row Matrix so we select a Row in X such that A won’t come, we find C D Column, so multiply E with (C + D)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So, finally P3 = E * (C + D)</a:t>
            </a:r>
            <a:endParaRPr/>
          </a:p>
        </p:txBody>
      </p:sp>
      <p:pic>
        <p:nvPicPr>
          <p:cNvPr id="378" name="Google Shape;37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572000"/>
            <a:ext cx="6401693" cy="163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c1092b7d_0_5"/>
          <p:cNvSpPr txBox="1"/>
          <p:nvPr>
            <p:ph type="title"/>
          </p:nvPr>
        </p:nvSpPr>
        <p:spPr>
          <a:xfrm>
            <a:off x="228600" y="274638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Taking liberties with recurrence functions</a:t>
            </a:r>
            <a:endParaRPr/>
          </a:p>
        </p:txBody>
      </p:sp>
      <p:sp>
        <p:nvSpPr>
          <p:cNvPr id="110" name="Google Shape;110;g126c1092b7d_0_5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4328" l="-1389" r="-609" t="-12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5766" y="5334000"/>
            <a:ext cx="4001895" cy="154387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0"/>
          <p:cNvSpPr txBox="1"/>
          <p:nvPr>
            <p:ph idx="1" type="body"/>
          </p:nvPr>
        </p:nvSpPr>
        <p:spPr>
          <a:xfrm>
            <a:off x="304800" y="2286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P1= A * ( F – H 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P2= H * ( A + B 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P3= E * ( C + D 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P4= D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P5= ( A + D ) * ( E + H 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P6= ( B – D ) * ( G + H)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P7= ( A – C ) * ( E + F)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Come Back to P4 : we have D there and it’s adjacent element in Y Matrix is H, since Y is Column Matrix so we select a column in Y such that H won’t come, we find G E Column, so multiply D with (G – E)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So, finally P4 = D * (G – E)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We are done with P1 – P7 equations, so now we move to C1 – C4 equations in Final Matrix C :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Remember Counting : Write P1 + P2 at C2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Write P3 + P4 at its diagonal Position i.e. at C3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Write P4 + P5 + P6 at 1st position and subtract P2 i.e. C1 = P4 + P5 + P6 – P2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Write odd values at last Position with alternating – and + sign i.e. P1 P3 P5 P7 becomes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C4 = P1 – P3 + P5 – P7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Counting paths between two vertices in a graph</a:t>
            </a:r>
            <a:br>
              <a:rPr lang="en-US" sz="3200"/>
            </a:br>
            <a:r>
              <a:rPr lang="en-US" sz="2000"/>
              <a:t>(taken from Levitin, page 242)</a:t>
            </a:r>
            <a:endParaRPr/>
          </a:p>
        </p:txBody>
      </p:sp>
      <p:sp>
        <p:nvSpPr>
          <p:cNvPr id="390" name="Google Shape;390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not difficult to prove by mathematical induction that the number of different paths of length k &gt; 0 from the ith vertex to the jth vertex of a graph (undirected or directed) equals the (i, j)th element of A</a:t>
            </a:r>
            <a:r>
              <a:rPr baseline="30000" lang="en-US"/>
              <a:t>k</a:t>
            </a:r>
            <a:r>
              <a:rPr lang="en-US"/>
              <a:t> where A is the adjacency matrix of the graph.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Therefore, the problem of counting a graph’s paths can be solved with an algorithm for computing an appropriate power of its adjacency matrix.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Note that the exponentiation algorithms we discussed before for computing powers of numbers are applicable to matrices as well.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br>
              <a:rPr lang="en-US"/>
            </a:br>
            <a:r>
              <a:rPr lang="en-US" sz="2200"/>
              <a:t>(taken from Levitin, page 242)</a:t>
            </a:r>
            <a:endParaRPr/>
          </a:p>
        </p:txBody>
      </p:sp>
      <p:sp>
        <p:nvSpPr>
          <p:cNvPr id="396" name="Google Shape;396;p52"/>
          <p:cNvSpPr txBox="1"/>
          <p:nvPr>
            <p:ph idx="1" type="body"/>
          </p:nvPr>
        </p:nvSpPr>
        <p:spPr>
          <a:xfrm>
            <a:off x="457200" y="1600200"/>
            <a:ext cx="82296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Consider the graph of Figure 6.16.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Its adjacency matrix A and its square A</a:t>
            </a:r>
            <a:r>
              <a:rPr baseline="30000" lang="en-US"/>
              <a:t>2</a:t>
            </a:r>
            <a:r>
              <a:rPr lang="en-US"/>
              <a:t> indicate the numbers of paths of length 1 and 2, respectively, between the corresponding vertices of the graph.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are three paths of length 2 that start and end at vertex a, (a − b − a, a − c − a, and a − d − a), but there is only one path of length 2 from a to c, (a − d − c).</a:t>
            </a:r>
            <a:endParaRPr/>
          </a:p>
        </p:txBody>
      </p:sp>
      <p:pic>
        <p:nvPicPr>
          <p:cNvPr descr="A screenshot of a cell phone&#10;&#10;Description automatically generated" id="397" name="Google Shape;39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9" y="4286248"/>
            <a:ext cx="8482803" cy="229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Indivisible Problems</a:t>
            </a:r>
            <a:endParaRPr/>
          </a:p>
        </p:txBody>
      </p:sp>
      <p:sp>
        <p:nvSpPr>
          <p:cNvPr id="403" name="Google Shape;403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decrease-by-a-fraction pattern cannot be used to solve all problems.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viability of the pattern depends on two properties of the problem at hand: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It must always be possible to divide any instance into two sub-instances of roughly equal size; and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It must always be possible to combine the solutions to those sub-instances into a correct output for the entire original instance.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indivisible problems</a:t>
            </a:r>
            <a:endParaRPr/>
          </a:p>
        </p:txBody>
      </p:sp>
      <p:sp>
        <p:nvSpPr>
          <p:cNvPr id="409" name="Google Shape;409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3" r="-1110" t="-22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6c1092b7d_0_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Master Theorem</a:t>
            </a:r>
            <a:endParaRPr/>
          </a:p>
        </p:txBody>
      </p:sp>
      <p:pic>
        <p:nvPicPr>
          <p:cNvPr id="116" name="Google Shape;116;g126c1092b7d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795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c1092b7d_0_16"/>
          <p:cNvSpPr txBox="1"/>
          <p:nvPr>
            <p:ph idx="1" type="body"/>
          </p:nvPr>
        </p:nvSpPr>
        <p:spPr>
          <a:xfrm>
            <a:off x="457200" y="381000"/>
            <a:ext cx="8229600" cy="609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49" r="-1539" t="-12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6c1092b7d_0_95"/>
          <p:cNvSpPr txBox="1"/>
          <p:nvPr>
            <p:ph type="title"/>
          </p:nvPr>
        </p:nvSpPr>
        <p:spPr>
          <a:xfrm>
            <a:off x="457200" y="34977"/>
            <a:ext cx="82296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Homogeneous Recurrences</a:t>
            </a:r>
            <a:endParaRPr/>
          </a:p>
        </p:txBody>
      </p:sp>
      <p:pic>
        <p:nvPicPr>
          <p:cNvPr id="127" name="Google Shape;127;g126c1092b7d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8496379" cy="586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c1092b7d_0_100"/>
          <p:cNvSpPr txBox="1"/>
          <p:nvPr>
            <p:ph type="title"/>
          </p:nvPr>
        </p:nvSpPr>
        <p:spPr>
          <a:xfrm>
            <a:off x="457200" y="3748"/>
            <a:ext cx="8229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Case 1: All roots are real and distinct</a:t>
            </a:r>
            <a:endParaRPr/>
          </a:p>
        </p:txBody>
      </p:sp>
      <p:pic>
        <p:nvPicPr>
          <p:cNvPr id="133" name="Google Shape;133;g126c1092b7d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651200" cy="579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2013-08-26T06:32:24Z</dcterms:created>
  <dc:creator>Doina Bein</dc:creator>
</cp:coreProperties>
</file>