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08" r:id="rId4"/>
  </p:sldMasterIdLst>
  <p:notesMasterIdLst>
    <p:notesMasterId r:id="rId27"/>
  </p:notesMasterIdLst>
  <p:handoutMasterIdLst>
    <p:handoutMasterId r:id="rId28"/>
  </p:handoutMasterIdLst>
  <p:sldIdLst>
    <p:sldId id="271" r:id="rId5"/>
    <p:sldId id="272" r:id="rId6"/>
    <p:sldId id="270" r:id="rId7"/>
    <p:sldId id="265" r:id="rId8"/>
    <p:sldId id="268" r:id="rId9"/>
    <p:sldId id="273" r:id="rId10"/>
    <p:sldId id="274" r:id="rId11"/>
    <p:sldId id="275" r:id="rId12"/>
    <p:sldId id="276" r:id="rId13"/>
    <p:sldId id="277" r:id="rId14"/>
    <p:sldId id="278" r:id="rId15"/>
    <p:sldId id="281" r:id="rId16"/>
    <p:sldId id="288" r:id="rId17"/>
    <p:sldId id="280" r:id="rId18"/>
    <p:sldId id="285" r:id="rId19"/>
    <p:sldId id="286" r:id="rId20"/>
    <p:sldId id="282" r:id="rId21"/>
    <p:sldId id="279" r:id="rId22"/>
    <p:sldId id="284" r:id="rId23"/>
    <p:sldId id="283" r:id="rId24"/>
    <p:sldId id="287" r:id="rId25"/>
    <p:sldId id="26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408"/>
    <a:srgbClr val="118116"/>
    <a:srgbClr val="1F73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35" autoAdjust="0"/>
  </p:normalViewPr>
  <p:slideViewPr>
    <p:cSldViewPr snapToGrid="0">
      <p:cViewPr>
        <p:scale>
          <a:sx n="66" d="100"/>
          <a:sy n="66" d="100"/>
        </p:scale>
        <p:origin x="684" y="234"/>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6F6619-D40A-4F80-9793-0966222F7E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69F8D3D-6614-4795-9F62-45A513345F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21C772-9A4E-41B8-AFA2-98ED321DB4A6}" type="datetimeFigureOut">
              <a:rPr lang="en-US" smtClean="0"/>
              <a:t>10/12/2022</a:t>
            </a:fld>
            <a:endParaRPr lang="en-US" dirty="0"/>
          </a:p>
        </p:txBody>
      </p:sp>
      <p:sp>
        <p:nvSpPr>
          <p:cNvPr id="4" name="Footer Placeholder 3">
            <a:extLst>
              <a:ext uri="{FF2B5EF4-FFF2-40B4-BE49-F238E27FC236}">
                <a16:creationId xmlns:a16="http://schemas.microsoft.com/office/drawing/2014/main" id="{D7359F01-2F94-45B7-934F-417D3F930E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2D99601-88E4-466A-922A-716DC698C6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1856DE-02AF-4D3A-A7DF-F957F55EF3F7}" type="slidenum">
              <a:rPr lang="en-US" smtClean="0"/>
              <a:t>‹#›</a:t>
            </a:fld>
            <a:endParaRPr lang="en-US" dirty="0"/>
          </a:p>
        </p:txBody>
      </p:sp>
    </p:spTree>
    <p:extLst>
      <p:ext uri="{BB962C8B-B14F-4D97-AF65-F5344CB8AC3E}">
        <p14:creationId xmlns:p14="http://schemas.microsoft.com/office/powerpoint/2010/main" val="810238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59A1B-68CC-4822-B53F-ABB4D5826619}" type="datetimeFigureOut">
              <a:rPr lang="en-US" smtClean="0"/>
              <a:t>10/12/2022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95845-AB23-429F-BB6B-BB634305DF1D}" type="slidenum">
              <a:rPr lang="en-US" smtClean="0"/>
              <a:t>‹#›</a:t>
            </a:fld>
            <a:endParaRPr lang="en-US" dirty="0"/>
          </a:p>
        </p:txBody>
      </p:sp>
    </p:spTree>
    <p:extLst>
      <p:ext uri="{BB962C8B-B14F-4D97-AF65-F5344CB8AC3E}">
        <p14:creationId xmlns:p14="http://schemas.microsoft.com/office/powerpoint/2010/main" val="206750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3</a:t>
            </a:fld>
            <a:endParaRPr lang="en-US" dirty="0"/>
          </a:p>
        </p:txBody>
      </p:sp>
    </p:spTree>
    <p:extLst>
      <p:ext uri="{BB962C8B-B14F-4D97-AF65-F5344CB8AC3E}">
        <p14:creationId xmlns:p14="http://schemas.microsoft.com/office/powerpoint/2010/main" val="402252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4</a:t>
            </a:fld>
            <a:endParaRPr lang="en-US" dirty="0"/>
          </a:p>
        </p:txBody>
      </p:sp>
    </p:spTree>
    <p:extLst>
      <p:ext uri="{BB962C8B-B14F-4D97-AF65-F5344CB8AC3E}">
        <p14:creationId xmlns:p14="http://schemas.microsoft.com/office/powerpoint/2010/main" val="180930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5</a:t>
            </a:fld>
            <a:endParaRPr lang="en-US" dirty="0"/>
          </a:p>
        </p:txBody>
      </p:sp>
    </p:spTree>
    <p:extLst>
      <p:ext uri="{BB962C8B-B14F-4D97-AF65-F5344CB8AC3E}">
        <p14:creationId xmlns:p14="http://schemas.microsoft.com/office/powerpoint/2010/main" val="341173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495845-AB23-429F-BB6B-BB634305DF1D}" type="slidenum">
              <a:rPr lang="en-US" smtClean="0"/>
              <a:t>22</a:t>
            </a:fld>
            <a:endParaRPr lang="en-US" dirty="0"/>
          </a:p>
        </p:txBody>
      </p:sp>
    </p:spTree>
    <p:extLst>
      <p:ext uri="{BB962C8B-B14F-4D97-AF65-F5344CB8AC3E}">
        <p14:creationId xmlns:p14="http://schemas.microsoft.com/office/powerpoint/2010/main" val="310583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70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037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6077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75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97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266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41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89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3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56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10/12/2022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39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10/12/2022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0353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0" descr="Sports balls Stock Photos, Royalty Free Sports balls Images | Depositpho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8" descr="Assorted sports equipment on black Royalty Free Stock Imag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0" descr="Cups of winners award, Sport equipment and balls Royalty Free Stock Photo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0" y="7936"/>
            <a:ext cx="12183698" cy="6850063"/>
          </a:xfrm>
          <a:prstGeom prst="rect">
            <a:avLst/>
          </a:prstGeom>
        </p:spPr>
      </p:pic>
      <p:sp>
        <p:nvSpPr>
          <p:cNvPr id="13" name="Rectangle 12"/>
          <p:cNvSpPr/>
          <p:nvPr/>
        </p:nvSpPr>
        <p:spPr>
          <a:xfrm>
            <a:off x="0" y="4051495"/>
            <a:ext cx="8229600" cy="2194560"/>
          </a:xfrm>
          <a:prstGeom prst="rect">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smtClean="0">
                <a:solidFill>
                  <a:schemeClr val="tx1"/>
                </a:solidFill>
                <a:latin typeface="Baskerville Old Face" panose="02020602080505020303" pitchFamily="18" charset="0"/>
              </a:rPr>
              <a:t>GoodSports Goods</a:t>
            </a:r>
          </a:p>
          <a:p>
            <a:pPr algn="ctr"/>
            <a:endParaRPr lang="en-US" b="1" dirty="0" smtClean="0">
              <a:solidFill>
                <a:schemeClr val="tx1"/>
              </a:solidFill>
            </a:endParaRPr>
          </a:p>
          <a:p>
            <a:pPr algn="ctr"/>
            <a:r>
              <a:rPr lang="en-US" sz="2800" b="1" i="1" dirty="0" smtClean="0">
                <a:solidFill>
                  <a:schemeClr val="tx1"/>
                </a:solidFill>
              </a:rPr>
              <a:t>Play with Passion</a:t>
            </a:r>
            <a:endParaRPr lang="en-US" sz="2800" b="1" i="1" dirty="0">
              <a:solidFill>
                <a:schemeClr val="tx1"/>
              </a:solidFill>
            </a:endParaRPr>
          </a:p>
        </p:txBody>
      </p:sp>
      <p:cxnSp>
        <p:nvCxnSpPr>
          <p:cNvPr id="15" name="Straight Connector 14"/>
          <p:cNvCxnSpPr/>
          <p:nvPr/>
        </p:nvCxnSpPr>
        <p:spPr>
          <a:xfrm>
            <a:off x="1116867" y="5148775"/>
            <a:ext cx="7112733" cy="0"/>
          </a:xfrm>
          <a:prstGeom prst="line">
            <a:avLst/>
          </a:prstGeom>
          <a:ln w="69850">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5793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48343" y="449943"/>
            <a:ext cx="11117943" cy="1569660"/>
          </a:xfrm>
          <a:prstGeom prst="rect">
            <a:avLst/>
          </a:prstGeom>
          <a:noFill/>
        </p:spPr>
        <p:txBody>
          <a:bodyPr wrap="square" rtlCol="0">
            <a:spAutoFit/>
          </a:bodyPr>
          <a:lstStyle/>
          <a:p>
            <a:pPr algn="ctr"/>
            <a:r>
              <a:rPr lang="en-US" sz="4800" b="1" dirty="0">
                <a:solidFill>
                  <a:schemeClr val="bg1"/>
                </a:solidFill>
                <a:latin typeface="Arial Narrow" panose="020B0606020202030204" pitchFamily="34" charset="0"/>
              </a:rPr>
              <a:t>Business Assumptions and Dependencies</a:t>
            </a:r>
          </a:p>
          <a:p>
            <a:pPr algn="ctr"/>
            <a:endParaRPr lang="en-US" sz="4800" dirty="0">
              <a:solidFill>
                <a:schemeClr val="bg1"/>
              </a:solidFill>
              <a:latin typeface="Arial Narrow" panose="020B0606020202030204" pitchFamily="34" charset="0"/>
            </a:endParaRPr>
          </a:p>
        </p:txBody>
      </p:sp>
      <p:sp>
        <p:nvSpPr>
          <p:cNvPr id="7" name="TextBox 6"/>
          <p:cNvSpPr txBox="1"/>
          <p:nvPr/>
        </p:nvSpPr>
        <p:spPr>
          <a:xfrm>
            <a:off x="754742" y="1234773"/>
            <a:ext cx="10682515" cy="5355312"/>
          </a:xfrm>
          <a:prstGeom prst="rect">
            <a:avLst/>
          </a:prstGeom>
          <a:noFill/>
        </p:spPr>
        <p:txBody>
          <a:bodyPr wrap="square" rtlCol="0">
            <a:spAutoFit/>
          </a:bodyPr>
          <a:lstStyle/>
          <a:p>
            <a:r>
              <a:rPr lang="en-US" dirty="0" smtClean="0">
                <a:solidFill>
                  <a:schemeClr val="bg1"/>
                </a:solidFill>
                <a:latin typeface="Bahnschrift Light" panose="020B0502040204020203" pitchFamily="34" charset="0"/>
              </a:rPr>
              <a:t>Assumptions:</a:t>
            </a:r>
          </a:p>
          <a:p>
            <a:pPr marL="285750" indent="-285750">
              <a:buFont typeface="Arial" panose="020B0604020202020204" pitchFamily="34" charset="0"/>
              <a:buChar char="•"/>
            </a:pPr>
            <a:r>
              <a:rPr lang="en-US" dirty="0" smtClean="0">
                <a:solidFill>
                  <a:schemeClr val="bg1"/>
                </a:solidFill>
                <a:latin typeface="Bahnschrift Light" panose="020B0502040204020203" pitchFamily="34" charset="0"/>
              </a:rPr>
              <a:t>The </a:t>
            </a:r>
            <a:r>
              <a:rPr lang="en-US" dirty="0">
                <a:solidFill>
                  <a:schemeClr val="bg1"/>
                </a:solidFill>
                <a:latin typeface="Bahnschrift Light" panose="020B0502040204020203" pitchFamily="34" charset="0"/>
              </a:rPr>
              <a:t>reliance of major sports organizations to allow the use of their intellectual property on our products. </a:t>
            </a:r>
            <a:endParaRPr lang="en-US" dirty="0" smtClean="0">
              <a:solidFill>
                <a:schemeClr val="bg1"/>
              </a:solidFill>
              <a:latin typeface="Bahnschrift Light" panose="020B0502040204020203" pitchFamily="34" charset="0"/>
            </a:endParaRPr>
          </a:p>
          <a:p>
            <a:pPr marL="285750" indent="-285750">
              <a:buFont typeface="Arial" panose="020B0604020202020204" pitchFamily="34" charset="0"/>
              <a:buChar char="•"/>
            </a:pPr>
            <a:r>
              <a:rPr lang="en-US" dirty="0" smtClean="0">
                <a:solidFill>
                  <a:schemeClr val="bg1"/>
                </a:solidFill>
                <a:latin typeface="Bahnschrift Light" panose="020B0502040204020203" pitchFamily="34" charset="0"/>
              </a:rPr>
              <a:t>Securing </a:t>
            </a:r>
            <a:r>
              <a:rPr lang="en-US" dirty="0">
                <a:solidFill>
                  <a:schemeClr val="bg1"/>
                </a:solidFill>
                <a:latin typeface="Bahnschrift Light" panose="020B0502040204020203" pitchFamily="34" charset="0"/>
              </a:rPr>
              <a:t>partnerships with other sporting </a:t>
            </a:r>
            <a:r>
              <a:rPr lang="en-US" dirty="0" smtClean="0">
                <a:solidFill>
                  <a:schemeClr val="bg1"/>
                </a:solidFill>
                <a:latin typeface="Bahnschrift Light" panose="020B0502040204020203" pitchFamily="34" charset="0"/>
              </a:rPr>
              <a:t>goods </a:t>
            </a:r>
            <a:r>
              <a:rPr lang="en-US" dirty="0">
                <a:solidFill>
                  <a:schemeClr val="bg1"/>
                </a:solidFill>
                <a:latin typeface="Bahnschrift Light" panose="020B0502040204020203" pitchFamily="34" charset="0"/>
              </a:rPr>
              <a:t>makers to customize and sell their products. </a:t>
            </a:r>
            <a:endParaRPr lang="en-US" dirty="0" smtClean="0">
              <a:solidFill>
                <a:schemeClr val="bg1"/>
              </a:solidFill>
              <a:latin typeface="Bahnschrift Light" panose="020B0502040204020203" pitchFamily="34" charset="0"/>
            </a:endParaRPr>
          </a:p>
          <a:p>
            <a:pPr marL="285750" indent="-285750">
              <a:buFont typeface="Arial" panose="020B0604020202020204" pitchFamily="34" charset="0"/>
              <a:buChar char="•"/>
            </a:pPr>
            <a:endParaRPr lang="en-US" dirty="0">
              <a:solidFill>
                <a:schemeClr val="bg1"/>
              </a:solidFill>
              <a:latin typeface="Bahnschrift Light" panose="020B0502040204020203" pitchFamily="34" charset="0"/>
            </a:endParaRPr>
          </a:p>
          <a:p>
            <a:pPr marL="285750" indent="-285750">
              <a:buFont typeface="Arial" panose="020B0604020202020204" pitchFamily="34" charset="0"/>
              <a:buChar char="•"/>
            </a:pPr>
            <a:r>
              <a:rPr lang="en-US" dirty="0" smtClean="0">
                <a:solidFill>
                  <a:schemeClr val="bg1"/>
                </a:solidFill>
                <a:latin typeface="Bahnschrift Light" panose="020B0502040204020203" pitchFamily="34" charset="0"/>
              </a:rPr>
              <a:t>The </a:t>
            </a:r>
            <a:r>
              <a:rPr lang="en-US" dirty="0">
                <a:solidFill>
                  <a:schemeClr val="bg1"/>
                </a:solidFill>
                <a:latin typeface="Bahnschrift Light" panose="020B0502040204020203" pitchFamily="34" charset="0"/>
              </a:rPr>
              <a:t>business will likely not be able to create a large range of products independently, so securing agreements to sell other </a:t>
            </a:r>
            <a:r>
              <a:rPr lang="en-US" dirty="0" smtClean="0">
                <a:solidFill>
                  <a:schemeClr val="bg1"/>
                </a:solidFill>
                <a:latin typeface="Bahnschrift Light" panose="020B0502040204020203" pitchFamily="34" charset="0"/>
              </a:rPr>
              <a:t>makers’ </a:t>
            </a:r>
            <a:r>
              <a:rPr lang="en-US" dirty="0">
                <a:solidFill>
                  <a:schemeClr val="bg1"/>
                </a:solidFill>
                <a:latin typeface="Bahnschrift Light" panose="020B0502040204020203" pitchFamily="34" charset="0"/>
              </a:rPr>
              <a:t>products would broaden the selection for users. </a:t>
            </a:r>
            <a:endParaRPr lang="en-US" dirty="0" smtClean="0">
              <a:solidFill>
                <a:schemeClr val="bg1"/>
              </a:solidFill>
              <a:latin typeface="Bahnschrift Light" panose="020B0502040204020203" pitchFamily="34" charset="0"/>
            </a:endParaRPr>
          </a:p>
          <a:p>
            <a:pPr marL="285750" indent="-285750">
              <a:buFont typeface="Arial" panose="020B0604020202020204" pitchFamily="34" charset="0"/>
              <a:buChar char="•"/>
            </a:pPr>
            <a:endParaRPr lang="en-US" dirty="0">
              <a:solidFill>
                <a:schemeClr val="bg1"/>
              </a:solidFill>
              <a:latin typeface="Bahnschrift Light" panose="020B0502040204020203" pitchFamily="34" charset="0"/>
            </a:endParaRPr>
          </a:p>
          <a:p>
            <a:pPr marL="285750" indent="-285750">
              <a:buFont typeface="Arial" panose="020B0604020202020204" pitchFamily="34" charset="0"/>
              <a:buChar char="•"/>
            </a:pPr>
            <a:r>
              <a:rPr lang="en-US" dirty="0" smtClean="0">
                <a:solidFill>
                  <a:schemeClr val="bg1"/>
                </a:solidFill>
                <a:latin typeface="Bahnschrift Light" panose="020B0502040204020203" pitchFamily="34" charset="0"/>
              </a:rPr>
              <a:t>Having </a:t>
            </a:r>
            <a:r>
              <a:rPr lang="en-US" dirty="0">
                <a:solidFill>
                  <a:schemeClr val="bg1"/>
                </a:solidFill>
                <a:latin typeface="Bahnschrift Light" panose="020B0502040204020203" pitchFamily="34" charset="0"/>
              </a:rPr>
              <a:t>other </a:t>
            </a:r>
            <a:r>
              <a:rPr lang="en-US" dirty="0" smtClean="0">
                <a:solidFill>
                  <a:schemeClr val="bg1"/>
                </a:solidFill>
                <a:latin typeface="Bahnschrift Light" panose="020B0502040204020203" pitchFamily="34" charset="0"/>
              </a:rPr>
              <a:t>makers’ </a:t>
            </a:r>
            <a:r>
              <a:rPr lang="en-US" dirty="0">
                <a:solidFill>
                  <a:schemeClr val="bg1"/>
                </a:solidFill>
                <a:latin typeface="Bahnschrift Light" panose="020B0502040204020203" pitchFamily="34" charset="0"/>
              </a:rPr>
              <a:t>products will also draw in customers who are familiar with and enjoy their brand to shop at our business. </a:t>
            </a:r>
            <a:endParaRPr lang="en-US" dirty="0" smtClean="0">
              <a:solidFill>
                <a:schemeClr val="bg1"/>
              </a:solidFill>
              <a:latin typeface="Bahnschrift Light" panose="020B0502040204020203" pitchFamily="34" charset="0"/>
            </a:endParaRPr>
          </a:p>
          <a:p>
            <a:endParaRPr lang="en-US" dirty="0">
              <a:solidFill>
                <a:schemeClr val="bg1"/>
              </a:solidFill>
              <a:latin typeface="Bahnschrift Light" panose="020B0502040204020203" pitchFamily="34" charset="0"/>
            </a:endParaRPr>
          </a:p>
          <a:p>
            <a:r>
              <a:rPr lang="en-US" dirty="0" smtClean="0">
                <a:solidFill>
                  <a:schemeClr val="bg1"/>
                </a:solidFill>
                <a:latin typeface="Bahnschrift Light" panose="020B0502040204020203" pitchFamily="34" charset="0"/>
              </a:rPr>
              <a:t>Dependencies:</a:t>
            </a:r>
          </a:p>
          <a:p>
            <a:endParaRPr lang="en-US" dirty="0">
              <a:solidFill>
                <a:schemeClr val="bg1"/>
              </a:solidFill>
              <a:latin typeface="Bahnschrift Light" panose="020B0502040204020203" pitchFamily="34" charset="0"/>
            </a:endParaRPr>
          </a:p>
          <a:p>
            <a:pPr marL="285750" indent="-285750">
              <a:buFont typeface="Arial" panose="020B0604020202020204" pitchFamily="34" charset="0"/>
              <a:buChar char="•"/>
            </a:pPr>
            <a:r>
              <a:rPr lang="en-US" dirty="0" smtClean="0">
                <a:solidFill>
                  <a:schemeClr val="bg1"/>
                </a:solidFill>
                <a:latin typeface="Bahnschrift Light" panose="020B0502040204020203" pitchFamily="34" charset="0"/>
              </a:rPr>
              <a:t>Use shipping </a:t>
            </a:r>
            <a:r>
              <a:rPr lang="en-US" dirty="0">
                <a:solidFill>
                  <a:schemeClr val="bg1"/>
                </a:solidFill>
                <a:latin typeface="Bahnschrift Light" panose="020B0502040204020203" pitchFamily="34" charset="0"/>
              </a:rPr>
              <a:t>services to deliver orders to customers, such as UPS, FedEx, or USPS. Due to the nature of developing an e-commerce website, shipping services are a necessity in order to operate. </a:t>
            </a:r>
            <a:endParaRPr lang="en-US" dirty="0" smtClean="0">
              <a:solidFill>
                <a:schemeClr val="bg1"/>
              </a:solidFill>
              <a:latin typeface="Bahnschrift Light" panose="020B0502040204020203" pitchFamily="34" charset="0"/>
            </a:endParaRPr>
          </a:p>
          <a:p>
            <a:pPr marL="285750" indent="-285750">
              <a:buFont typeface="Arial" panose="020B0604020202020204" pitchFamily="34" charset="0"/>
              <a:buChar char="•"/>
            </a:pPr>
            <a:endParaRPr lang="en-US" dirty="0">
              <a:solidFill>
                <a:schemeClr val="bg1"/>
              </a:solidFill>
              <a:latin typeface="Bahnschrift Light" panose="020B0502040204020203" pitchFamily="34" charset="0"/>
            </a:endParaRPr>
          </a:p>
          <a:p>
            <a:pPr marL="285750" indent="-285750">
              <a:buFont typeface="Arial" panose="020B0604020202020204" pitchFamily="34" charset="0"/>
              <a:buChar char="•"/>
            </a:pPr>
            <a:r>
              <a:rPr lang="en-US" dirty="0" smtClean="0">
                <a:solidFill>
                  <a:schemeClr val="bg1"/>
                </a:solidFill>
                <a:latin typeface="Bahnschrift Light" panose="020B0502040204020203" pitchFamily="34" charset="0"/>
              </a:rPr>
              <a:t>Utilization </a:t>
            </a:r>
            <a:r>
              <a:rPr lang="en-US" dirty="0">
                <a:solidFill>
                  <a:schemeClr val="bg1"/>
                </a:solidFill>
                <a:latin typeface="Bahnschrift Light" panose="020B0502040204020203" pitchFamily="34" charset="0"/>
              </a:rPr>
              <a:t>of bank and payment vendors for processing payments. This one is fairly obvious, as e-commerce websites rely on an electronic payment service in order to complete transactions and earn revenue.</a:t>
            </a:r>
          </a:p>
        </p:txBody>
      </p:sp>
    </p:spTree>
    <p:extLst>
      <p:ext uri="{BB962C8B-B14F-4D97-AF65-F5344CB8AC3E}">
        <p14:creationId xmlns:p14="http://schemas.microsoft.com/office/powerpoint/2010/main" val="39344932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1000"/>
                                        <p:tgtEl>
                                          <p:spTgt spid="7">
                                            <p:txEl>
                                              <p:pRg st="4" end="4"/>
                                            </p:txEl>
                                          </p:spTgt>
                                        </p:tgtEl>
                                      </p:cBhvr>
                                    </p:animEffect>
                                    <p:anim calcmode="lin" valueType="num">
                                      <p:cBhvr>
                                        <p:cTn id="2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randombar(horizontal)">
                                      <p:cBhvr>
                                        <p:cTn id="34" dur="500"/>
                                        <p:tgtEl>
                                          <p:spTgt spid="7">
                                            <p:txEl>
                                              <p:pRg st="8" end="8"/>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randombar(horizontal)">
                                      <p:cBhvr>
                                        <p:cTn id="37" dur="500"/>
                                        <p:tgtEl>
                                          <p:spTgt spid="7">
                                            <p:txEl>
                                              <p:pRg st="10" end="10"/>
                                            </p:txEl>
                                          </p:spTgt>
                                        </p:tgtEl>
                                      </p:cBhvr>
                                    </p:animEffect>
                                  </p:childTnLst>
                                </p:cTn>
                              </p:par>
                              <p:par>
                                <p:cTn id="38" presetID="14" presetClass="entr" presetSubtype="10" fill="hold" nodeType="withEffect">
                                  <p:stCondLst>
                                    <p:cond delay="0"/>
                                  </p:stCondLst>
                                  <p:childTnLst>
                                    <p:set>
                                      <p:cBhvr>
                                        <p:cTn id="39" dur="1" fill="hold">
                                          <p:stCondLst>
                                            <p:cond delay="0"/>
                                          </p:stCondLst>
                                        </p:cTn>
                                        <p:tgtEl>
                                          <p:spTgt spid="7">
                                            <p:txEl>
                                              <p:pRg st="12" end="12"/>
                                            </p:txEl>
                                          </p:spTgt>
                                        </p:tgtEl>
                                        <p:attrNameLst>
                                          <p:attrName>style.visibility</p:attrName>
                                        </p:attrNameLst>
                                      </p:cBhvr>
                                      <p:to>
                                        <p:strVal val="visible"/>
                                      </p:to>
                                    </p:set>
                                    <p:animEffect transition="in" filter="randombar(horizontal)">
                                      <p:cBhvr>
                                        <p:cTn id="40"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ll- Black Wallpapers on Wallpaper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3475" y="2598003"/>
            <a:ext cx="9925050" cy="1015663"/>
          </a:xfrm>
          <a:prstGeom prst="rect">
            <a:avLst/>
          </a:prstGeom>
          <a:noFill/>
        </p:spPr>
        <p:txBody>
          <a:bodyPr wrap="square" rtlCol="0">
            <a:spAutoFit/>
          </a:bodyPr>
          <a:lstStyle/>
          <a:p>
            <a:pPr algn="ctr"/>
            <a:r>
              <a:rPr lang="en-US" sz="6000" dirty="0" smtClean="0">
                <a:solidFill>
                  <a:schemeClr val="bg1"/>
                </a:solidFill>
                <a:latin typeface="Bahnschrift SemiBold SemiConden" panose="020B0502040204020203" pitchFamily="34" charset="0"/>
              </a:rPr>
              <a:t>Scope And Limitations</a:t>
            </a:r>
            <a:endParaRPr lang="en-US" sz="6000"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34262740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anim calcmode="lin" valueType="num">
                                      <p:cBhvr>
                                        <p:cTn id="8"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ll- Black Wallpapers on Wallpaper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790950" y="1559511"/>
            <a:ext cx="6324600" cy="4832092"/>
          </a:xfrm>
          <a:prstGeom prst="rect">
            <a:avLst/>
          </a:prstGeom>
          <a:noFill/>
        </p:spPr>
        <p:txBody>
          <a:bodyPr wrap="square" rtlCol="0">
            <a:spAutoFit/>
          </a:bodyPr>
          <a:lstStyle/>
          <a:p>
            <a:endParaRPr lang="en-US" sz="2800" i="1" dirty="0">
              <a:solidFill>
                <a:schemeClr val="bg1"/>
              </a:solidFill>
            </a:endParaRPr>
          </a:p>
          <a:p>
            <a:pPr marL="285750" indent="-285750">
              <a:buFont typeface="Arial" panose="020B0604020202020204" pitchFamily="34" charset="0"/>
              <a:buChar char="•"/>
            </a:pPr>
            <a:r>
              <a:rPr lang="en-US" sz="2800" i="1" dirty="0" smtClean="0">
                <a:solidFill>
                  <a:schemeClr val="bg1"/>
                </a:solidFill>
              </a:rPr>
              <a:t>User-Friendly </a:t>
            </a:r>
            <a:r>
              <a:rPr lang="en-US" sz="2800" i="1" dirty="0">
                <a:solidFill>
                  <a:schemeClr val="bg1"/>
                </a:solidFill>
              </a:rPr>
              <a:t>Navigation</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Site Search</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Footer Navigation</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Product Reviews</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Generous Return Policy</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FAQ For Products</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Order Tracking</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Coupon Codes</a:t>
            </a:r>
            <a:endParaRPr lang="en-US" sz="2800" dirty="0">
              <a:solidFill>
                <a:schemeClr val="bg1"/>
              </a:solidFill>
            </a:endParaRPr>
          </a:p>
          <a:p>
            <a:pPr marL="285750" indent="-285750">
              <a:buFont typeface="Arial" panose="020B0604020202020204" pitchFamily="34" charset="0"/>
              <a:buChar char="•"/>
            </a:pPr>
            <a:r>
              <a:rPr lang="en-US" sz="2800" i="1" dirty="0">
                <a:solidFill>
                  <a:schemeClr val="bg1"/>
                </a:solidFill>
              </a:rPr>
              <a:t>Product </a:t>
            </a:r>
            <a:r>
              <a:rPr lang="en-US" sz="2800" i="1" dirty="0" smtClean="0">
                <a:solidFill>
                  <a:schemeClr val="bg1"/>
                </a:solidFill>
              </a:rPr>
              <a:t>Availability</a:t>
            </a:r>
            <a:r>
              <a:rPr lang="en-US" sz="2800" dirty="0">
                <a:solidFill>
                  <a:schemeClr val="bg1"/>
                </a:solidFill>
              </a:rPr>
              <a:t/>
            </a:r>
            <a:br>
              <a:rPr lang="en-US" sz="2800" dirty="0">
                <a:solidFill>
                  <a:schemeClr val="bg1"/>
                </a:solidFill>
              </a:rPr>
            </a:br>
            <a:endParaRPr lang="en-US" sz="2800" dirty="0">
              <a:solidFill>
                <a:schemeClr val="bg1"/>
              </a:solidFill>
            </a:endParaRPr>
          </a:p>
        </p:txBody>
      </p:sp>
      <p:sp>
        <p:nvSpPr>
          <p:cNvPr id="2" name="TextBox 1"/>
          <p:cNvSpPr txBox="1"/>
          <p:nvPr/>
        </p:nvSpPr>
        <p:spPr>
          <a:xfrm>
            <a:off x="1847850" y="800100"/>
            <a:ext cx="4248150" cy="707886"/>
          </a:xfrm>
          <a:prstGeom prst="rect">
            <a:avLst/>
          </a:prstGeom>
          <a:noFill/>
        </p:spPr>
        <p:txBody>
          <a:bodyPr wrap="square" rtlCol="0">
            <a:spAutoFit/>
          </a:bodyPr>
          <a:lstStyle/>
          <a:p>
            <a:r>
              <a:rPr lang="en-US" sz="4000" i="1" dirty="0">
                <a:solidFill>
                  <a:schemeClr val="bg1"/>
                </a:solidFill>
              </a:rPr>
              <a:t>Major Features</a:t>
            </a:r>
          </a:p>
        </p:txBody>
      </p:sp>
    </p:spTree>
    <p:extLst>
      <p:ext uri="{BB962C8B-B14F-4D97-AF65-F5344CB8AC3E}">
        <p14:creationId xmlns:p14="http://schemas.microsoft.com/office/powerpoint/2010/main" val="2857091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1000"/>
                                        <p:tgtEl>
                                          <p:spTgt spid="8">
                                            <p:txEl>
                                              <p:pRg st="3" end="3"/>
                                            </p:txEl>
                                          </p:spTgt>
                                        </p:tgtEl>
                                      </p:cBhvr>
                                    </p:animEffect>
                                    <p:anim calcmode="lin" valueType="num">
                                      <p:cBhvr>
                                        <p:cTn id="2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1000"/>
                                        <p:tgtEl>
                                          <p:spTgt spid="8">
                                            <p:txEl>
                                              <p:pRg st="5" end="5"/>
                                            </p:txEl>
                                          </p:spTgt>
                                        </p:tgtEl>
                                      </p:cBhvr>
                                    </p:animEffect>
                                    <p:anim calcmode="lin" valueType="num">
                                      <p:cBhvr>
                                        <p:cTn id="36"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1000"/>
                                        <p:tgtEl>
                                          <p:spTgt spid="8">
                                            <p:txEl>
                                              <p:pRg st="6" end="6"/>
                                            </p:txEl>
                                          </p:spTgt>
                                        </p:tgtEl>
                                      </p:cBhvr>
                                    </p:animEffect>
                                    <p:anim calcmode="lin" valueType="num">
                                      <p:cBhvr>
                                        <p:cTn id="4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Effect transition="in" filter="fade">
                                      <p:cBhvr>
                                        <p:cTn id="49" dur="1000"/>
                                        <p:tgtEl>
                                          <p:spTgt spid="8">
                                            <p:txEl>
                                              <p:pRg st="7" end="7"/>
                                            </p:txEl>
                                          </p:spTgt>
                                        </p:tgtEl>
                                      </p:cBhvr>
                                    </p:animEffect>
                                    <p:anim calcmode="lin" valueType="num">
                                      <p:cBhvr>
                                        <p:cTn id="5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fade">
                                      <p:cBhvr>
                                        <p:cTn id="56" dur="1000"/>
                                        <p:tgtEl>
                                          <p:spTgt spid="8">
                                            <p:txEl>
                                              <p:pRg st="8" end="8"/>
                                            </p:txEl>
                                          </p:spTgt>
                                        </p:tgtEl>
                                      </p:cBhvr>
                                    </p:animEffect>
                                    <p:anim calcmode="lin" valueType="num">
                                      <p:cBhvr>
                                        <p:cTn id="57"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8">
                                            <p:txEl>
                                              <p:pRg st="9" end="9"/>
                                            </p:txEl>
                                          </p:spTgt>
                                        </p:tgtEl>
                                        <p:attrNameLst>
                                          <p:attrName>style.visibility</p:attrName>
                                        </p:attrNameLst>
                                      </p:cBhvr>
                                      <p:to>
                                        <p:strVal val="visible"/>
                                      </p:to>
                                    </p:set>
                                    <p:animEffect transition="in" filter="fade">
                                      <p:cBhvr>
                                        <p:cTn id="63" dur="1000"/>
                                        <p:tgtEl>
                                          <p:spTgt spid="8">
                                            <p:txEl>
                                              <p:pRg st="9" end="9"/>
                                            </p:txEl>
                                          </p:spTgt>
                                        </p:tgtEl>
                                      </p:cBhvr>
                                    </p:animEffect>
                                    <p:anim calcmode="lin" valueType="num">
                                      <p:cBhvr>
                                        <p:cTn id="6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legant Background Pictures | Download Free Images on Unsp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657475" y="-2657475"/>
            <a:ext cx="6858000" cy="12172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0160" y="717858"/>
            <a:ext cx="11052629" cy="6386364"/>
          </a:xfrm>
          <a:prstGeom prst="rect">
            <a:avLst/>
          </a:prstGeom>
          <a:noFill/>
        </p:spPr>
        <p:txBody>
          <a:bodyPr wrap="square" rtlCol="0">
            <a:spAutoFit/>
          </a:bodyPr>
          <a:lstStyle/>
          <a:p>
            <a:pPr algn="ctr" fontAlgn="base"/>
            <a:r>
              <a:rPr lang="en-US" sz="2800" b="1" dirty="0" smtClean="0">
                <a:solidFill>
                  <a:schemeClr val="bg1"/>
                </a:solidFill>
                <a:effectLst>
                  <a:outerShdw blurRad="38100" dist="38100" dir="2700000" algn="tl">
                    <a:srgbClr val="000000">
                      <a:alpha val="43137"/>
                    </a:srgbClr>
                  </a:outerShdw>
                </a:effectLst>
                <a:latin typeface="Bahnschrift SemiBold" panose="020B0502040204020203" pitchFamily="34" charset="0"/>
              </a:rPr>
              <a:t>SCOPE OF INITIAL RELEASE</a:t>
            </a:r>
          </a:p>
          <a:p>
            <a:pPr fontAlgn="base"/>
            <a:endParaRPr lang="en-US" b="1" dirty="0">
              <a:solidFill>
                <a:schemeClr val="bg1"/>
              </a:solidFill>
              <a:latin typeface="Bahnschrift SemiBold" panose="020B0502040204020203" pitchFamily="34" charset="0"/>
            </a:endParaRPr>
          </a:p>
          <a:p>
            <a:pPr>
              <a:lnSpc>
                <a:spcPct val="150000"/>
              </a:lnSpc>
            </a:pPr>
            <a:r>
              <a:rPr lang="en-US" dirty="0">
                <a:solidFill>
                  <a:schemeClr val="bg1"/>
                </a:solidFill>
                <a:latin typeface="Bahnschrift SemiBold" panose="020B0502040204020203" pitchFamily="34" charset="0"/>
              </a:rPr>
              <a:t>Some of the major features of ‘</a:t>
            </a:r>
            <a:r>
              <a:rPr lang="en-US" dirty="0" err="1">
                <a:solidFill>
                  <a:schemeClr val="bg1"/>
                </a:solidFill>
                <a:latin typeface="Bahnschrift SemiBold" panose="020B0502040204020203" pitchFamily="34" charset="0"/>
              </a:rPr>
              <a:t>GoodSports</a:t>
            </a:r>
            <a:r>
              <a:rPr lang="en-US" dirty="0">
                <a:solidFill>
                  <a:schemeClr val="bg1"/>
                </a:solidFill>
                <a:latin typeface="Bahnschrift SemiBold" panose="020B0502040204020203" pitchFamily="34" charset="0"/>
              </a:rPr>
              <a:t> Goods’ for the initial release include user-friendly navigation, website menu/footer navigation, product reviews, a product return system, and order tracking. We intend our website to help customers navigate and help them have the best shopping experience. The developed characteristics enable users to navigate through the website as well as enable a great interface. This website is built with an intention of being a one-stop shop for all sporting goods to customers.</a:t>
            </a:r>
          </a:p>
          <a:p>
            <a:endParaRPr lang="en-US" dirty="0">
              <a:solidFill>
                <a:schemeClr val="bg1"/>
              </a:solidFill>
              <a:latin typeface="Bahnschrift SemiBold" panose="020B0502040204020203" pitchFamily="34" charset="0"/>
            </a:endParaRPr>
          </a:p>
          <a:p>
            <a:endParaRPr lang="en-US" dirty="0">
              <a:solidFill>
                <a:schemeClr val="bg1"/>
              </a:solidFill>
              <a:latin typeface="Bahnschrift SemiBold" panose="020B0502040204020203" pitchFamily="34" charset="0"/>
            </a:endParaRPr>
          </a:p>
          <a:p>
            <a:pPr algn="ctr" fontAlgn="base"/>
            <a:r>
              <a:rPr lang="en-US" sz="2800" b="1" dirty="0">
                <a:solidFill>
                  <a:schemeClr val="bg1"/>
                </a:solidFill>
                <a:effectLst>
                  <a:outerShdw blurRad="38100" dist="38100" dir="2700000" algn="tl">
                    <a:srgbClr val="000000">
                      <a:alpha val="43137"/>
                    </a:srgbClr>
                  </a:outerShdw>
                </a:effectLst>
                <a:latin typeface="Bahnschrift SemiBold" panose="020B0502040204020203" pitchFamily="34" charset="0"/>
              </a:rPr>
              <a:t>SCOPE OF SUBSEQUENT RELEASES</a:t>
            </a:r>
          </a:p>
          <a:p>
            <a:pPr algn="ctr" fontAlgn="base"/>
            <a:endParaRPr lang="en-US" sz="20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a:p>
            <a:pPr>
              <a:lnSpc>
                <a:spcPct val="150000"/>
              </a:lnSpc>
            </a:pPr>
            <a:r>
              <a:rPr lang="en-US" dirty="0">
                <a:solidFill>
                  <a:schemeClr val="bg1"/>
                </a:solidFill>
                <a:latin typeface="Bahnschrift SemiBold" panose="020B0502040204020203" pitchFamily="34" charset="0"/>
              </a:rPr>
              <a:t>Updates made to the website over time will help not only increase the scope of the website, but they will allow for a better user experience. Some of the additional features planned for subsequent releases include a product availability system, a FAQ system for products, and a coupon code system, in order of planned releases.</a:t>
            </a:r>
          </a:p>
          <a:p>
            <a:r>
              <a:rPr lang="en-US" dirty="0">
                <a:solidFill>
                  <a:schemeClr val="bg1"/>
                </a:solidFill>
                <a:latin typeface="Bahnschrift SemiBold" panose="020B0502040204020203" pitchFamily="34" charset="0"/>
              </a:rPr>
              <a:t/>
            </a:r>
            <a:br>
              <a:rPr lang="en-US" dirty="0">
                <a:solidFill>
                  <a:schemeClr val="bg1"/>
                </a:solidFill>
                <a:latin typeface="Bahnschrift SemiBold" panose="020B0502040204020203" pitchFamily="34" charset="0"/>
              </a:rPr>
            </a:br>
            <a:endParaRPr lang="en-US"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2757515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80">
                                          <p:stCondLst>
                                            <p:cond delay="0"/>
                                          </p:stCondLst>
                                        </p:cTn>
                                        <p:tgtEl>
                                          <p:spTgt spid="6">
                                            <p:txEl>
                                              <p:pRg st="0" end="0"/>
                                            </p:txEl>
                                          </p:spTgt>
                                        </p:tgtEl>
                                      </p:cBhvr>
                                    </p:animEffect>
                                    <p:anim calcmode="lin" valueType="num">
                                      <p:cBhvr>
                                        <p:cTn id="13"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xEl>
                                              <p:pRg st="0" end="0"/>
                                            </p:txEl>
                                          </p:spTgt>
                                        </p:tgtEl>
                                      </p:cBhvr>
                                      <p:to x="100000" y="60000"/>
                                    </p:animScale>
                                    <p:animScale>
                                      <p:cBhvr>
                                        <p:cTn id="19" dur="166" decel="50000">
                                          <p:stCondLst>
                                            <p:cond delay="676"/>
                                          </p:stCondLst>
                                        </p:cTn>
                                        <p:tgtEl>
                                          <p:spTgt spid="6">
                                            <p:txEl>
                                              <p:pRg st="0" end="0"/>
                                            </p:txEl>
                                          </p:spTgt>
                                        </p:tgtEl>
                                      </p:cBhvr>
                                      <p:to x="100000" y="100000"/>
                                    </p:animScale>
                                    <p:animScale>
                                      <p:cBhvr>
                                        <p:cTn id="20" dur="26">
                                          <p:stCondLst>
                                            <p:cond delay="1312"/>
                                          </p:stCondLst>
                                        </p:cTn>
                                        <p:tgtEl>
                                          <p:spTgt spid="6">
                                            <p:txEl>
                                              <p:pRg st="0" end="0"/>
                                            </p:txEl>
                                          </p:spTgt>
                                        </p:tgtEl>
                                      </p:cBhvr>
                                      <p:to x="100000" y="80000"/>
                                    </p:animScale>
                                    <p:animScale>
                                      <p:cBhvr>
                                        <p:cTn id="21" dur="166" decel="50000">
                                          <p:stCondLst>
                                            <p:cond delay="1338"/>
                                          </p:stCondLst>
                                        </p:cTn>
                                        <p:tgtEl>
                                          <p:spTgt spid="6">
                                            <p:txEl>
                                              <p:pRg st="0" end="0"/>
                                            </p:txEl>
                                          </p:spTgt>
                                        </p:tgtEl>
                                      </p:cBhvr>
                                      <p:to x="100000" y="100000"/>
                                    </p:animScale>
                                    <p:animScale>
                                      <p:cBhvr>
                                        <p:cTn id="22" dur="26">
                                          <p:stCondLst>
                                            <p:cond delay="1642"/>
                                          </p:stCondLst>
                                        </p:cTn>
                                        <p:tgtEl>
                                          <p:spTgt spid="6">
                                            <p:txEl>
                                              <p:pRg st="0" end="0"/>
                                            </p:txEl>
                                          </p:spTgt>
                                        </p:tgtEl>
                                      </p:cBhvr>
                                      <p:to x="100000" y="90000"/>
                                    </p:animScale>
                                    <p:animScale>
                                      <p:cBhvr>
                                        <p:cTn id="23" dur="166" decel="50000">
                                          <p:stCondLst>
                                            <p:cond delay="1668"/>
                                          </p:stCondLst>
                                        </p:cTn>
                                        <p:tgtEl>
                                          <p:spTgt spid="6">
                                            <p:txEl>
                                              <p:pRg st="0" end="0"/>
                                            </p:txEl>
                                          </p:spTgt>
                                        </p:tgtEl>
                                      </p:cBhvr>
                                      <p:to x="100000" y="100000"/>
                                    </p:animScale>
                                    <p:animScale>
                                      <p:cBhvr>
                                        <p:cTn id="24" dur="26">
                                          <p:stCondLst>
                                            <p:cond delay="1808"/>
                                          </p:stCondLst>
                                        </p:cTn>
                                        <p:tgtEl>
                                          <p:spTgt spid="6">
                                            <p:txEl>
                                              <p:pRg st="0" end="0"/>
                                            </p:txEl>
                                          </p:spTgt>
                                        </p:tgtEl>
                                      </p:cBhvr>
                                      <p:to x="100000" y="95000"/>
                                    </p:animScale>
                                    <p:animScale>
                                      <p:cBhvr>
                                        <p:cTn id="25" dur="166" decel="50000">
                                          <p:stCondLst>
                                            <p:cond delay="1834"/>
                                          </p:stCondLst>
                                        </p:cTn>
                                        <p:tgtEl>
                                          <p:spTgt spid="6">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wipe(down)">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down)">
                                      <p:cBhvr>
                                        <p:cTn id="35" dur="580">
                                          <p:stCondLst>
                                            <p:cond delay="0"/>
                                          </p:stCondLst>
                                        </p:cTn>
                                        <p:tgtEl>
                                          <p:spTgt spid="6">
                                            <p:txEl>
                                              <p:pRg st="5" end="5"/>
                                            </p:txEl>
                                          </p:spTgt>
                                        </p:tgtEl>
                                      </p:cBhvr>
                                    </p:animEffect>
                                    <p:anim calcmode="lin" valueType="num">
                                      <p:cBhvr>
                                        <p:cTn id="36" dur="1822" tmFilter="0,0; 0.14,0.36; 0.43,0.73; 0.71,0.91; 1.0,1.0">
                                          <p:stCondLst>
                                            <p:cond delay="0"/>
                                          </p:stCondLst>
                                        </p:cTn>
                                        <p:tgtEl>
                                          <p:spTgt spid="6">
                                            <p:txEl>
                                              <p:pRg st="5" end="5"/>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txEl>
                                              <p:pRg st="5" end="5"/>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txEl>
                                              <p:pRg st="5" end="5"/>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txEl>
                                              <p:pRg st="5" end="5"/>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txEl>
                                              <p:pRg st="5" end="5"/>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txEl>
                                              <p:pRg st="5" end="5"/>
                                            </p:txEl>
                                          </p:spTgt>
                                        </p:tgtEl>
                                      </p:cBhvr>
                                      <p:to x="100000" y="60000"/>
                                    </p:animScale>
                                    <p:animScale>
                                      <p:cBhvr>
                                        <p:cTn id="42" dur="166" decel="50000">
                                          <p:stCondLst>
                                            <p:cond delay="676"/>
                                          </p:stCondLst>
                                        </p:cTn>
                                        <p:tgtEl>
                                          <p:spTgt spid="6">
                                            <p:txEl>
                                              <p:pRg st="5" end="5"/>
                                            </p:txEl>
                                          </p:spTgt>
                                        </p:tgtEl>
                                      </p:cBhvr>
                                      <p:to x="100000" y="100000"/>
                                    </p:animScale>
                                    <p:animScale>
                                      <p:cBhvr>
                                        <p:cTn id="43" dur="26">
                                          <p:stCondLst>
                                            <p:cond delay="1312"/>
                                          </p:stCondLst>
                                        </p:cTn>
                                        <p:tgtEl>
                                          <p:spTgt spid="6">
                                            <p:txEl>
                                              <p:pRg st="5" end="5"/>
                                            </p:txEl>
                                          </p:spTgt>
                                        </p:tgtEl>
                                      </p:cBhvr>
                                      <p:to x="100000" y="80000"/>
                                    </p:animScale>
                                    <p:animScale>
                                      <p:cBhvr>
                                        <p:cTn id="44" dur="166" decel="50000">
                                          <p:stCondLst>
                                            <p:cond delay="1338"/>
                                          </p:stCondLst>
                                        </p:cTn>
                                        <p:tgtEl>
                                          <p:spTgt spid="6">
                                            <p:txEl>
                                              <p:pRg st="5" end="5"/>
                                            </p:txEl>
                                          </p:spTgt>
                                        </p:tgtEl>
                                      </p:cBhvr>
                                      <p:to x="100000" y="100000"/>
                                    </p:animScale>
                                    <p:animScale>
                                      <p:cBhvr>
                                        <p:cTn id="45" dur="26">
                                          <p:stCondLst>
                                            <p:cond delay="1642"/>
                                          </p:stCondLst>
                                        </p:cTn>
                                        <p:tgtEl>
                                          <p:spTgt spid="6">
                                            <p:txEl>
                                              <p:pRg st="5" end="5"/>
                                            </p:txEl>
                                          </p:spTgt>
                                        </p:tgtEl>
                                      </p:cBhvr>
                                      <p:to x="100000" y="90000"/>
                                    </p:animScale>
                                    <p:animScale>
                                      <p:cBhvr>
                                        <p:cTn id="46" dur="166" decel="50000">
                                          <p:stCondLst>
                                            <p:cond delay="1668"/>
                                          </p:stCondLst>
                                        </p:cTn>
                                        <p:tgtEl>
                                          <p:spTgt spid="6">
                                            <p:txEl>
                                              <p:pRg st="5" end="5"/>
                                            </p:txEl>
                                          </p:spTgt>
                                        </p:tgtEl>
                                      </p:cBhvr>
                                      <p:to x="100000" y="100000"/>
                                    </p:animScale>
                                    <p:animScale>
                                      <p:cBhvr>
                                        <p:cTn id="47" dur="26">
                                          <p:stCondLst>
                                            <p:cond delay="1808"/>
                                          </p:stCondLst>
                                        </p:cTn>
                                        <p:tgtEl>
                                          <p:spTgt spid="6">
                                            <p:txEl>
                                              <p:pRg st="5" end="5"/>
                                            </p:txEl>
                                          </p:spTgt>
                                        </p:tgtEl>
                                      </p:cBhvr>
                                      <p:to x="100000" y="95000"/>
                                    </p:animScale>
                                    <p:animScale>
                                      <p:cBhvr>
                                        <p:cTn id="48" dur="166" decel="50000">
                                          <p:stCondLst>
                                            <p:cond delay="1834"/>
                                          </p:stCondLst>
                                        </p:cTn>
                                        <p:tgtEl>
                                          <p:spTgt spid="6">
                                            <p:txEl>
                                              <p:pRg st="5" end="5"/>
                                            </p:txEl>
                                          </p:spTgt>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animEffect transition="in" filter="wipe(down)">
                                      <p:cBhvr>
                                        <p:cTn id="5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ll- Black Wallpapers on Wallpaper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67148" y="1176202"/>
            <a:ext cx="6934200" cy="4893647"/>
          </a:xfrm>
          <a:prstGeom prst="rect">
            <a:avLst/>
          </a:prstGeom>
          <a:noFill/>
        </p:spPr>
        <p:txBody>
          <a:bodyPr wrap="square" rtlCol="0">
            <a:spAutoFit/>
          </a:bodyPr>
          <a:lstStyle/>
          <a:p>
            <a:pPr algn="ctr" fontAlgn="base"/>
            <a:r>
              <a:rPr lang="en-US" sz="2400" i="1" dirty="0" smtClean="0">
                <a:solidFill>
                  <a:schemeClr val="bg1"/>
                </a:solidFill>
              </a:rPr>
              <a:t>Limitations</a:t>
            </a:r>
            <a:endParaRPr lang="en-US" sz="2400" i="1" dirty="0" smtClean="0">
              <a:solidFill>
                <a:schemeClr val="bg1"/>
              </a:solidFill>
            </a:endParaRPr>
          </a:p>
          <a:p>
            <a:pPr fontAlgn="base"/>
            <a:endParaRPr lang="en-US" sz="2400" i="1" dirty="0">
              <a:solidFill>
                <a:schemeClr val="bg1"/>
              </a:solidFill>
            </a:endParaRPr>
          </a:p>
          <a:p>
            <a:pPr marL="342900" indent="-342900" fontAlgn="base">
              <a:buFont typeface="Arial" panose="020B0604020202020204" pitchFamily="34" charset="0"/>
              <a:buChar char="•"/>
            </a:pPr>
            <a:r>
              <a:rPr lang="en-US" sz="2400" i="1" dirty="0" smtClean="0">
                <a:solidFill>
                  <a:schemeClr val="bg1"/>
                </a:solidFill>
              </a:rPr>
              <a:t>The </a:t>
            </a:r>
            <a:r>
              <a:rPr lang="en-US" sz="2400" i="1" dirty="0">
                <a:solidFill>
                  <a:schemeClr val="bg1"/>
                </a:solidFill>
              </a:rPr>
              <a:t>employee portal is only accessible to employees, using their unique employee ID. If employees enter </a:t>
            </a:r>
            <a:r>
              <a:rPr lang="en-US" sz="2400" i="1" dirty="0" smtClean="0">
                <a:solidFill>
                  <a:schemeClr val="bg1"/>
                </a:solidFill>
              </a:rPr>
              <a:t>the incorrect </a:t>
            </a:r>
            <a:r>
              <a:rPr lang="en-US" sz="2400" i="1" dirty="0">
                <a:solidFill>
                  <a:schemeClr val="bg1"/>
                </a:solidFill>
              </a:rPr>
              <a:t>password </a:t>
            </a:r>
            <a:r>
              <a:rPr lang="en-US" sz="2400" i="1" dirty="0" smtClean="0">
                <a:solidFill>
                  <a:schemeClr val="bg1"/>
                </a:solidFill>
              </a:rPr>
              <a:t>up to </a:t>
            </a:r>
            <a:r>
              <a:rPr lang="en-US" sz="2400" i="1" dirty="0">
                <a:solidFill>
                  <a:schemeClr val="bg1"/>
                </a:solidFill>
              </a:rPr>
              <a:t>3 times in a row, the account will get locked and requires IT assistance to re-open</a:t>
            </a:r>
            <a:r>
              <a:rPr lang="en-US" sz="2400" i="1" dirty="0" smtClean="0">
                <a:solidFill>
                  <a:schemeClr val="bg1"/>
                </a:solidFill>
              </a:rPr>
              <a:t>.</a:t>
            </a:r>
          </a:p>
          <a:p>
            <a:pPr marL="342900" indent="-342900" fontAlgn="base">
              <a:buFont typeface="Arial" panose="020B0604020202020204" pitchFamily="34" charset="0"/>
              <a:buChar char="•"/>
            </a:pPr>
            <a:endParaRPr lang="en-US" sz="2400" i="1" dirty="0" smtClean="0">
              <a:solidFill>
                <a:schemeClr val="bg1"/>
              </a:solidFill>
            </a:endParaRPr>
          </a:p>
          <a:p>
            <a:pPr marL="342900" indent="-342900" fontAlgn="base">
              <a:buFont typeface="Arial" panose="020B0604020202020204" pitchFamily="34" charset="0"/>
              <a:buChar char="•"/>
            </a:pPr>
            <a:r>
              <a:rPr lang="en-US" sz="2400" i="1" dirty="0">
                <a:solidFill>
                  <a:schemeClr val="bg1"/>
                </a:solidFill>
              </a:rPr>
              <a:t>Product purchases, reviews, questions, and returns can only be done by users who have created an account with the website</a:t>
            </a:r>
            <a:r>
              <a:rPr lang="en-US" sz="2400" i="1" dirty="0" smtClean="0">
                <a:solidFill>
                  <a:schemeClr val="bg1"/>
                </a:solidFill>
              </a:rPr>
              <a:t>.</a:t>
            </a:r>
          </a:p>
          <a:p>
            <a:pPr marL="342900" indent="-342900" fontAlgn="base">
              <a:buFont typeface="Arial" panose="020B0604020202020204" pitchFamily="34" charset="0"/>
              <a:buChar char="•"/>
            </a:pPr>
            <a:endParaRPr lang="en-US" sz="2400" i="1" dirty="0">
              <a:solidFill>
                <a:schemeClr val="bg1"/>
              </a:solidFill>
            </a:endParaRPr>
          </a:p>
          <a:p>
            <a:pPr marL="342900" indent="-342900" fontAlgn="base">
              <a:buFont typeface="Arial" panose="020B0604020202020204" pitchFamily="34" charset="0"/>
              <a:buChar char="•"/>
            </a:pPr>
            <a:r>
              <a:rPr lang="en-US" sz="2400" i="1" dirty="0">
                <a:solidFill>
                  <a:schemeClr val="bg1"/>
                </a:solidFill>
              </a:rPr>
              <a:t>The “filter” feature works based on the details provided by the employees during data entry in the </a:t>
            </a:r>
            <a:r>
              <a:rPr lang="en-US" sz="2400" i="1" dirty="0" smtClean="0">
                <a:solidFill>
                  <a:schemeClr val="bg1"/>
                </a:solidFill>
              </a:rPr>
              <a:t>system</a:t>
            </a:r>
            <a:endParaRPr lang="en-US" sz="2400" dirty="0">
              <a:solidFill>
                <a:schemeClr val="bg1"/>
              </a:solidFill>
            </a:endParaRPr>
          </a:p>
        </p:txBody>
      </p:sp>
    </p:spTree>
    <p:extLst>
      <p:ext uri="{BB962C8B-B14F-4D97-AF65-F5344CB8AC3E}">
        <p14:creationId xmlns:p14="http://schemas.microsoft.com/office/powerpoint/2010/main" val="37558523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par>
                                <p:cTn id="21" presetID="53" presetClass="entr" presetSubtype="16"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p:cTn id="23"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5" dur="500"/>
                                        <p:tgtEl>
                                          <p:spTgt spid="5">
                                            <p:txEl>
                                              <p:pRg st="2" end="2"/>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 calcmode="lin" valueType="num">
                                      <p:cBhvr>
                                        <p:cTn id="28"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5">
                                            <p:txEl>
                                              <p:pRg st="4" end="4"/>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p:cTn id="3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imple Elegant Desktop Wallpapers - Top Free Simple Elegant Desktop  Backgrounds - WallpaperAc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57846" y="2028616"/>
            <a:ext cx="7696200" cy="2800767"/>
          </a:xfrm>
          <a:prstGeom prst="rect">
            <a:avLst/>
          </a:prstGeom>
          <a:noFill/>
        </p:spPr>
        <p:txBody>
          <a:bodyPr wrap="square" rtlCol="0">
            <a:spAutoFit/>
          </a:bodyPr>
          <a:lstStyle/>
          <a:p>
            <a:pPr algn="ctr"/>
            <a:r>
              <a:rPr lang="en-US" sz="8800" b="1" dirty="0" smtClean="0">
                <a:solidFill>
                  <a:schemeClr val="bg1"/>
                </a:solidFill>
                <a:effectLst>
                  <a:outerShdw blurRad="38100" dist="38100" dir="2700000" algn="tl">
                    <a:srgbClr val="000000">
                      <a:alpha val="43137"/>
                    </a:srgbClr>
                  </a:outerShdw>
                </a:effectLst>
                <a:latin typeface="Bahnschrift SemiBold" panose="020B0502040204020203" pitchFamily="34" charset="0"/>
              </a:rPr>
              <a:t>BUSINESS </a:t>
            </a:r>
            <a:r>
              <a:rPr lang="en-US" sz="8800" b="1" dirty="0">
                <a:solidFill>
                  <a:schemeClr val="bg1"/>
                </a:solidFill>
                <a:effectLst>
                  <a:outerShdw blurRad="38100" dist="38100" dir="2700000" algn="tl">
                    <a:srgbClr val="000000">
                      <a:alpha val="43137"/>
                    </a:srgbClr>
                  </a:outerShdw>
                </a:effectLst>
                <a:latin typeface="Bahnschrift SemiBold" panose="020B0502040204020203" pitchFamily="34" charset="0"/>
              </a:rPr>
              <a:t>C</a:t>
            </a:r>
            <a:r>
              <a:rPr lang="en-US" sz="8800" b="1" dirty="0" smtClean="0">
                <a:solidFill>
                  <a:schemeClr val="bg1"/>
                </a:solidFill>
                <a:effectLst>
                  <a:outerShdw blurRad="38100" dist="38100" dir="2700000" algn="tl">
                    <a:srgbClr val="000000">
                      <a:alpha val="43137"/>
                    </a:srgbClr>
                  </a:outerShdw>
                </a:effectLst>
                <a:latin typeface="Bahnschrift SemiBold" panose="020B0502040204020203" pitchFamily="34" charset="0"/>
              </a:rPr>
              <a:t>ONTEXT</a:t>
            </a:r>
            <a:endParaRPr lang="en-US" sz="8800" b="1" dirty="0">
              <a:solidFill>
                <a:schemeClr val="bg1"/>
              </a:solidFill>
              <a:effectLst>
                <a:outerShdw blurRad="38100" dist="38100" dir="2700000" algn="tl">
                  <a:srgbClr val="000000">
                    <a:alpha val="43137"/>
                  </a:srgbClr>
                </a:outerShdw>
              </a:effectLst>
              <a:latin typeface="Bahnschrift SemiBold" panose="020B0502040204020203" pitchFamily="34" charset="0"/>
            </a:endParaRPr>
          </a:p>
        </p:txBody>
      </p:sp>
    </p:spTree>
    <p:extLst>
      <p:ext uri="{BB962C8B-B14F-4D97-AF65-F5344CB8AC3E}">
        <p14:creationId xmlns:p14="http://schemas.microsoft.com/office/powerpoint/2010/main" val="174222781"/>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anim calcmode="lin" valueType="num">
                                      <p:cBhvr>
                                        <p:cTn id="8"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ure Black Wallpaper Shop, GET 59% OFF, www.quadrantkindercentra.n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30" y="0"/>
            <a:ext cx="13200730" cy="7423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1094" y="1931126"/>
            <a:ext cx="10248900" cy="3046988"/>
          </a:xfrm>
          <a:prstGeom prst="rect">
            <a:avLst/>
          </a:prstGeom>
          <a:noFill/>
        </p:spPr>
        <p:txBody>
          <a:bodyPr wrap="square" rtlCol="0">
            <a:spAutoFit/>
          </a:bodyPr>
          <a:lstStyle/>
          <a:p>
            <a:pPr algn="ctr"/>
            <a:r>
              <a:rPr lang="en-US" sz="9600" dirty="0" smtClean="0">
                <a:solidFill>
                  <a:schemeClr val="bg1"/>
                </a:solidFill>
                <a:latin typeface="Bahnschrift SemiBold" panose="020B0502040204020203" pitchFamily="34" charset="0"/>
              </a:rPr>
              <a:t>STAKEHOLDERS PRIORITIES</a:t>
            </a:r>
            <a:endParaRPr lang="en-US" sz="96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0212287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All- Black Wallpapers on WallpaperD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2100" y="1460500"/>
            <a:ext cx="11569700" cy="4991100"/>
          </a:xfrm>
          <a:prstGeom prst="rect">
            <a:avLst/>
          </a:prstGeom>
          <a:noFill/>
        </p:spPr>
        <p:txBody>
          <a:bodyPr wrap="square" rtlCol="0">
            <a:spAutoFit/>
          </a:bodyPr>
          <a:lstStyle/>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793694001"/>
              </p:ext>
            </p:extLst>
          </p:nvPr>
        </p:nvGraphicFramePr>
        <p:xfrm>
          <a:off x="695506" y="1610162"/>
          <a:ext cx="2936513" cy="4145976"/>
        </p:xfrm>
        <a:graphic>
          <a:graphicData uri="http://schemas.openxmlformats.org/drawingml/2006/table">
            <a:tbl>
              <a:tblPr/>
              <a:tblGrid>
                <a:gridCol w="498288">
                  <a:extLst>
                    <a:ext uri="{9D8B030D-6E8A-4147-A177-3AD203B41FA5}">
                      <a16:colId xmlns:a16="http://schemas.microsoft.com/office/drawing/2014/main" val="3417306808"/>
                    </a:ext>
                  </a:extLst>
                </a:gridCol>
                <a:gridCol w="464424">
                  <a:extLst>
                    <a:ext uri="{9D8B030D-6E8A-4147-A177-3AD203B41FA5}">
                      <a16:colId xmlns:a16="http://schemas.microsoft.com/office/drawing/2014/main" val="903532991"/>
                    </a:ext>
                  </a:extLst>
                </a:gridCol>
                <a:gridCol w="667609">
                  <a:extLst>
                    <a:ext uri="{9D8B030D-6E8A-4147-A177-3AD203B41FA5}">
                      <a16:colId xmlns:a16="http://schemas.microsoft.com/office/drawing/2014/main" val="2209309803"/>
                    </a:ext>
                  </a:extLst>
                </a:gridCol>
                <a:gridCol w="754689">
                  <a:extLst>
                    <a:ext uri="{9D8B030D-6E8A-4147-A177-3AD203B41FA5}">
                      <a16:colId xmlns:a16="http://schemas.microsoft.com/office/drawing/2014/main" val="2022279835"/>
                    </a:ext>
                  </a:extLst>
                </a:gridCol>
                <a:gridCol w="551503">
                  <a:extLst>
                    <a:ext uri="{9D8B030D-6E8A-4147-A177-3AD203B41FA5}">
                      <a16:colId xmlns:a16="http://schemas.microsoft.com/office/drawing/2014/main" val="79432700"/>
                    </a:ext>
                  </a:extLst>
                </a:gridCol>
              </a:tblGrid>
              <a:tr h="216731">
                <a:tc>
                  <a:txBody>
                    <a:bodyPr/>
                    <a:lstStyle/>
                    <a:p>
                      <a:pPr algn="ctr" rtl="0" fontAlgn="t">
                        <a:spcBef>
                          <a:spcPts val="0"/>
                        </a:spcBef>
                        <a:spcAft>
                          <a:spcPts val="0"/>
                        </a:spcAft>
                      </a:pPr>
                      <a:r>
                        <a:rPr lang="en-US" sz="600" b="1" i="1" u="none" strike="noStrike">
                          <a:solidFill>
                            <a:srgbClr val="000000"/>
                          </a:solidFill>
                          <a:effectLst/>
                          <a:latin typeface="Arial" panose="020B0604020202020204" pitchFamily="34" charset="0"/>
                        </a:rPr>
                        <a:t/>
                      </a:r>
                      <a:br>
                        <a:rPr lang="en-US" sz="600" b="1" i="1" u="none" strike="noStrike">
                          <a:solidFill>
                            <a:srgbClr val="000000"/>
                          </a:solidFill>
                          <a:effectLst/>
                          <a:latin typeface="Arial" panose="020B0604020202020204" pitchFamily="34" charset="0"/>
                        </a:rPr>
                      </a:br>
                      <a:r>
                        <a:rPr lang="en-US" sz="600" b="1" i="1" u="none" strike="noStrike">
                          <a:solidFill>
                            <a:srgbClr val="000000"/>
                          </a:solidFill>
                          <a:effectLst/>
                          <a:latin typeface="Arial" panose="020B0604020202020204" pitchFamily="34" charset="0"/>
                        </a:rPr>
                        <a:t>Stakeholder</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1" i="1" u="none" strike="noStrike">
                          <a:solidFill>
                            <a:srgbClr val="000000"/>
                          </a:solidFill>
                          <a:effectLst/>
                          <a:latin typeface="Arial" panose="020B0604020202020204" pitchFamily="34" charset="0"/>
                        </a:rPr>
                        <a:t>Major Value</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1" i="1" u="none" strike="noStrike">
                          <a:solidFill>
                            <a:srgbClr val="000000"/>
                          </a:solidFill>
                          <a:effectLst/>
                          <a:latin typeface="Arial" panose="020B0604020202020204" pitchFamily="34" charset="0"/>
                        </a:rPr>
                        <a:t/>
                      </a:r>
                      <a:br>
                        <a:rPr lang="en-US" sz="600" b="1" i="1" u="none" strike="noStrike">
                          <a:solidFill>
                            <a:srgbClr val="000000"/>
                          </a:solidFill>
                          <a:effectLst/>
                          <a:latin typeface="Arial" panose="020B0604020202020204" pitchFamily="34" charset="0"/>
                        </a:rPr>
                      </a:br>
                      <a:r>
                        <a:rPr lang="en-US" sz="600" b="1" i="1" u="none" strike="noStrike">
                          <a:solidFill>
                            <a:srgbClr val="000000"/>
                          </a:solidFill>
                          <a:effectLst/>
                          <a:latin typeface="Arial" panose="020B0604020202020204" pitchFamily="34" charset="0"/>
                        </a:rPr>
                        <a:t>Attitudes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1" i="1" u="none" strike="noStrike">
                          <a:solidFill>
                            <a:srgbClr val="000000"/>
                          </a:solidFill>
                          <a:effectLst/>
                          <a:latin typeface="Arial" panose="020B0604020202020204" pitchFamily="34" charset="0"/>
                        </a:rPr>
                        <a:t/>
                      </a:r>
                      <a:br>
                        <a:rPr lang="en-US" sz="600" b="1" i="1" u="none" strike="noStrike">
                          <a:solidFill>
                            <a:srgbClr val="000000"/>
                          </a:solidFill>
                          <a:effectLst/>
                          <a:latin typeface="Arial" panose="020B0604020202020204" pitchFamily="34" charset="0"/>
                        </a:rPr>
                      </a:br>
                      <a:r>
                        <a:rPr lang="en-US" sz="600" b="1" i="1" u="none" strike="noStrike">
                          <a:solidFill>
                            <a:srgbClr val="000000"/>
                          </a:solidFill>
                          <a:effectLst/>
                          <a:latin typeface="Arial" panose="020B0604020202020204" pitchFamily="34" charset="0"/>
                        </a:rPr>
                        <a:t>Major Interests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600" b="1" i="1" u="none" strike="noStrike">
                          <a:solidFill>
                            <a:srgbClr val="000000"/>
                          </a:solidFill>
                          <a:effectLst/>
                          <a:latin typeface="Arial" panose="020B0604020202020204" pitchFamily="34" charset="0"/>
                        </a:rPr>
                        <a:t/>
                      </a:r>
                      <a:br>
                        <a:rPr lang="en-US" sz="600" b="1" i="1" u="none" strike="noStrike">
                          <a:solidFill>
                            <a:srgbClr val="000000"/>
                          </a:solidFill>
                          <a:effectLst/>
                          <a:latin typeface="Arial" panose="020B0604020202020204" pitchFamily="34" charset="0"/>
                        </a:rPr>
                      </a:br>
                      <a:r>
                        <a:rPr lang="en-US" sz="600" b="1" i="1" u="none" strike="noStrike">
                          <a:solidFill>
                            <a:srgbClr val="000000"/>
                          </a:solidFill>
                          <a:effectLst/>
                          <a:latin typeface="Arial" panose="020B0604020202020204" pitchFamily="34" charset="0"/>
                        </a:rPr>
                        <a:t>Constraints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80904"/>
                  </a:ext>
                </a:extLst>
              </a:tr>
              <a:tr h="301876">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Director/Manager/CEO</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Generate more revenue</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Increase in the market share </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Better product compared to the competitors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Over Budget Product</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3102203"/>
                  </a:ext>
                </a:extLst>
              </a:tr>
              <a:tr h="727598">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IT Team</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Ease of functionality with advanced features </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ensuring the security, well- structured functionality and its implementation, appropriate third- party service integration</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Proper use of digital infrastructure without any other impact</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Development not completed within the given time</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089883"/>
                  </a:ext>
                </a:extLst>
              </a:tr>
              <a:tr h="570209">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Supply Chain Manager</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Ensuring the quality,</a:t>
                      </a:r>
                      <a:endParaRPr lang="en-US" sz="900">
                        <a:effectLst/>
                      </a:endParaRPr>
                    </a:p>
                    <a:p>
                      <a:pPr rtl="0" fontAlgn="t">
                        <a:spcBef>
                          <a:spcPts val="100"/>
                        </a:spcBef>
                        <a:spcAft>
                          <a:spcPts val="100"/>
                        </a:spcAft>
                      </a:pPr>
                      <a:r>
                        <a:rPr lang="en-US" sz="600" b="0" i="1" u="none" strike="noStrike">
                          <a:solidFill>
                            <a:srgbClr val="000000"/>
                          </a:solidFill>
                          <a:effectLst/>
                          <a:latin typeface="Calibri" panose="020F0502020204030204" pitchFamily="34" charset="0"/>
                        </a:rPr>
                        <a:t>conform to current standards or regulations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Quality control and product shipment</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Inventory and delivery are well managed compared to other suppliers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Lack of employees for delivery</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089081"/>
                  </a:ext>
                </a:extLst>
              </a:tr>
              <a:tr h="642453">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Marketing &amp; Sales Team</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Drive traffic toward the website using various digital marketing strategies </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SEO, Email Marketing, Paid Ads, social media marketing</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Better discounts, promotions, and rewards compared to other competitors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Lack of building connections, like missing out on famous brands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6753374"/>
                  </a:ext>
                </a:extLst>
              </a:tr>
              <a:tr h="301876">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Operations team</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Keep track of goods displayed.</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match the inventory and streamline the business process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Automate and optimize the tasks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Mismatch with the goods tracking system </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149644"/>
                  </a:ext>
                </a:extLst>
              </a:tr>
              <a:tr h="387020">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Finance Team</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Budget, cost savings and market speculation</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operations must be performed within the budget</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Proper income statements</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Maintain the budget as per the growth</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7111898"/>
                  </a:ext>
                </a:extLst>
              </a:tr>
              <a:tr h="301876">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Customers</a:t>
                      </a:r>
                      <a:endParaRPr lang="en-US" sz="900">
                        <a:effectLst/>
                      </a:endParaRPr>
                    </a:p>
                  </a:txBody>
                  <a:tcPr marL="37089" marR="37089" marT="23221" marB="23221">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Good quality at a lower cost</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Product Satisfaction</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a:solidFill>
                            <a:srgbClr val="000000"/>
                          </a:solidFill>
                          <a:effectLst/>
                          <a:latin typeface="Calibri" panose="020F0502020204030204" pitchFamily="34" charset="0"/>
                        </a:rPr>
                        <a:t>Good and cost-effective service</a:t>
                      </a:r>
                      <a:endParaRPr lang="en-US" sz="900">
                        <a:effectLst/>
                      </a:endParaRPr>
                    </a:p>
                  </a:txBody>
                  <a:tcPr marL="37089" marR="37089" marT="23221" marB="232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t">
                        <a:spcBef>
                          <a:spcPts val="100"/>
                        </a:spcBef>
                        <a:spcAft>
                          <a:spcPts val="100"/>
                        </a:spcAft>
                      </a:pPr>
                      <a:r>
                        <a:rPr lang="en-US" sz="600" b="0" i="1" u="none" strike="noStrike" dirty="0">
                          <a:solidFill>
                            <a:srgbClr val="000000"/>
                          </a:solidFill>
                          <a:effectLst/>
                          <a:latin typeface="Calibri" panose="020F0502020204030204" pitchFamily="34" charset="0"/>
                        </a:rPr>
                        <a:t>Feedback is completely ignored</a:t>
                      </a:r>
                      <a:endParaRPr lang="en-US" sz="900" dirty="0">
                        <a:effectLst/>
                      </a:endParaRPr>
                    </a:p>
                  </a:txBody>
                  <a:tcPr marL="37089" marR="37089" marT="23221" marB="23221">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5461792"/>
                  </a:ext>
                </a:extLst>
              </a:tr>
            </a:tbl>
          </a:graphicData>
        </a:graphic>
      </p:graphicFrame>
      <p:sp>
        <p:nvSpPr>
          <p:cNvPr id="13" name="Rectangle 4"/>
          <p:cNvSpPr>
            <a:spLocks noChangeArrowheads="1"/>
          </p:cNvSpPr>
          <p:nvPr/>
        </p:nvSpPr>
        <p:spPr bwMode="auto">
          <a:xfrm>
            <a:off x="695325" y="151610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bg1"/>
                </a:solidFill>
                <a:effectLst/>
                <a:latin typeface="Arial" panose="020B0604020202020204" pitchFamily="34" charset="0"/>
              </a:rPr>
              <a:t/>
            </a:r>
            <a:br>
              <a:rPr kumimoji="0" lang="en-US" altLang="en-US" sz="1800" b="0" i="0" u="none" strike="noStrike" cap="none" normalizeH="0" baseline="0" smtClean="0">
                <a:ln>
                  <a:noFill/>
                </a:ln>
                <a:solidFill>
                  <a:schemeClr val="bg1"/>
                </a:solidFill>
                <a:effectLst/>
                <a:latin typeface="Arial" panose="020B0604020202020204" pitchFamily="34" charset="0"/>
              </a:rPr>
            </a:br>
            <a:endParaRPr kumimoji="0" lang="en-US" altLang="en-US" sz="1800" b="0" i="0" u="none" strike="noStrike" cap="none" normalizeH="0" baseline="0" smtClean="0">
              <a:ln>
                <a:noFill/>
              </a:ln>
              <a:solidFill>
                <a:schemeClr val="bg1"/>
              </a:solidFill>
              <a:effectLst/>
              <a:latin typeface="Arial" panose="020B0604020202020204" pitchFamily="34"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2907065382"/>
              </p:ext>
            </p:extLst>
          </p:nvPr>
        </p:nvGraphicFramePr>
        <p:xfrm>
          <a:off x="0" y="0"/>
          <a:ext cx="12192000" cy="6857999"/>
        </p:xfrm>
        <a:graphic>
          <a:graphicData uri="http://schemas.openxmlformats.org/drawingml/2006/table">
            <a:tbl>
              <a:tblPr firstRow="1" bandRow="1">
                <a:tableStyleId>{5C22544A-7EE6-4342-B048-85BDC9FD1C3A}</a:tableStyleId>
              </a:tblPr>
              <a:tblGrid>
                <a:gridCol w="2149893">
                  <a:extLst>
                    <a:ext uri="{9D8B030D-6E8A-4147-A177-3AD203B41FA5}">
                      <a16:colId xmlns:a16="http://schemas.microsoft.com/office/drawing/2014/main" val="4021803157"/>
                    </a:ext>
                  </a:extLst>
                </a:gridCol>
                <a:gridCol w="2441157">
                  <a:extLst>
                    <a:ext uri="{9D8B030D-6E8A-4147-A177-3AD203B41FA5}">
                      <a16:colId xmlns:a16="http://schemas.microsoft.com/office/drawing/2014/main" val="2221575085"/>
                    </a:ext>
                  </a:extLst>
                </a:gridCol>
                <a:gridCol w="3196773">
                  <a:extLst>
                    <a:ext uri="{9D8B030D-6E8A-4147-A177-3AD203B41FA5}">
                      <a16:colId xmlns:a16="http://schemas.microsoft.com/office/drawing/2014/main" val="410209800"/>
                    </a:ext>
                  </a:extLst>
                </a:gridCol>
                <a:gridCol w="1965777">
                  <a:extLst>
                    <a:ext uri="{9D8B030D-6E8A-4147-A177-3AD203B41FA5}">
                      <a16:colId xmlns:a16="http://schemas.microsoft.com/office/drawing/2014/main" val="4170874001"/>
                    </a:ext>
                  </a:extLst>
                </a:gridCol>
                <a:gridCol w="2438400">
                  <a:extLst>
                    <a:ext uri="{9D8B030D-6E8A-4147-A177-3AD203B41FA5}">
                      <a16:colId xmlns:a16="http://schemas.microsoft.com/office/drawing/2014/main" val="3855862122"/>
                    </a:ext>
                  </a:extLst>
                </a:gridCol>
              </a:tblGrid>
              <a:tr h="1469571">
                <a:tc>
                  <a:txBody>
                    <a:bodyPr/>
                    <a:lstStyle/>
                    <a:p>
                      <a:pPr algn="ctr" rtl="0" fontAlgn="t">
                        <a:spcBef>
                          <a:spcPts val="0"/>
                        </a:spcBef>
                        <a:spcAft>
                          <a:spcPts val="0"/>
                        </a:spcAft>
                      </a:pPr>
                      <a:r>
                        <a:rPr lang="en-US" sz="2400" b="1" i="1" u="none" strike="noStrike" dirty="0">
                          <a:solidFill>
                            <a:srgbClr val="000000"/>
                          </a:solidFill>
                          <a:effectLst/>
                          <a:latin typeface="Arial" panose="020B0604020202020204" pitchFamily="34" charset="0"/>
                          <a:cs typeface="Arial" panose="020B0604020202020204" pitchFamily="34" charset="0"/>
                        </a:rPr>
                        <a:t/>
                      </a:r>
                      <a:br>
                        <a:rPr lang="en-US" sz="2400" b="1" i="1" u="none" strike="noStrike" dirty="0">
                          <a:solidFill>
                            <a:srgbClr val="000000"/>
                          </a:solidFill>
                          <a:effectLst/>
                          <a:latin typeface="Arial" panose="020B0604020202020204" pitchFamily="34" charset="0"/>
                          <a:cs typeface="Arial" panose="020B0604020202020204" pitchFamily="34" charset="0"/>
                        </a:rPr>
                      </a:br>
                      <a:r>
                        <a:rPr lang="en-US" sz="2400" b="1" i="1" u="none" strike="noStrike" dirty="0">
                          <a:solidFill>
                            <a:srgbClr val="000000"/>
                          </a:solidFill>
                          <a:effectLst/>
                          <a:latin typeface="Arial" panose="020B0604020202020204" pitchFamily="34" charset="0"/>
                          <a:cs typeface="Arial" panose="020B0604020202020204" pitchFamily="34" charset="0"/>
                        </a:rPr>
                        <a:t>Stakeholder</a:t>
                      </a:r>
                      <a:endParaRPr lang="en-US" sz="2400" dirty="0">
                        <a:effectLst/>
                        <a:latin typeface="Arial" panose="020B0604020202020204" pitchFamily="34" charset="0"/>
                        <a:cs typeface="Arial" panose="020B0604020202020204" pitchFamily="34" charset="0"/>
                      </a:endParaRPr>
                    </a:p>
                  </a:txBody>
                  <a:tcPr marL="73025" marR="73025"/>
                </a:tc>
                <a:tc>
                  <a:txBody>
                    <a:bodyPr/>
                    <a:lstStyle/>
                    <a:p>
                      <a:pPr algn="ctr" rtl="0" fontAlgn="t">
                        <a:spcBef>
                          <a:spcPts val="0"/>
                        </a:spcBef>
                        <a:spcAft>
                          <a:spcPts val="0"/>
                        </a:spcAft>
                      </a:pPr>
                      <a:endParaRPr lang="en-US" sz="2400" b="1" i="1" u="none" strike="noStrike" dirty="0" smtClean="0">
                        <a:solidFill>
                          <a:srgbClr val="000000"/>
                        </a:solidFill>
                        <a:effectLst/>
                        <a:latin typeface="Arial" panose="020B0604020202020204" pitchFamily="34" charset="0"/>
                        <a:cs typeface="Arial" panose="020B0604020202020204" pitchFamily="34" charset="0"/>
                      </a:endParaRPr>
                    </a:p>
                    <a:p>
                      <a:pPr algn="ctr" rtl="0" fontAlgn="t">
                        <a:spcBef>
                          <a:spcPts val="0"/>
                        </a:spcBef>
                        <a:spcAft>
                          <a:spcPts val="0"/>
                        </a:spcAft>
                      </a:pPr>
                      <a:r>
                        <a:rPr lang="en-US" sz="2400" b="1" i="1" u="none" strike="noStrike" dirty="0" smtClean="0">
                          <a:solidFill>
                            <a:srgbClr val="000000"/>
                          </a:solidFill>
                          <a:effectLst/>
                          <a:latin typeface="Arial" panose="020B0604020202020204" pitchFamily="34" charset="0"/>
                          <a:cs typeface="Arial" panose="020B0604020202020204" pitchFamily="34" charset="0"/>
                        </a:rPr>
                        <a:t>Major </a:t>
                      </a:r>
                      <a:r>
                        <a:rPr lang="en-US" sz="2400" b="1" i="1" u="none" strike="noStrike" dirty="0">
                          <a:solidFill>
                            <a:srgbClr val="000000"/>
                          </a:solidFill>
                          <a:effectLst/>
                          <a:latin typeface="Arial" panose="020B0604020202020204" pitchFamily="34" charset="0"/>
                          <a:cs typeface="Arial" panose="020B0604020202020204" pitchFamily="34" charset="0"/>
                        </a:rPr>
                        <a:t>Value</a:t>
                      </a:r>
                      <a:endParaRPr lang="en-US" sz="2400" dirty="0">
                        <a:effectLst/>
                        <a:latin typeface="Arial" panose="020B0604020202020204" pitchFamily="34" charset="0"/>
                        <a:cs typeface="Arial" panose="020B0604020202020204" pitchFamily="34" charset="0"/>
                      </a:endParaRPr>
                    </a:p>
                  </a:txBody>
                  <a:tcPr marL="73025" marR="73025"/>
                </a:tc>
                <a:tc>
                  <a:txBody>
                    <a:bodyPr/>
                    <a:lstStyle/>
                    <a:p>
                      <a:pPr algn="ctr" rtl="0" fontAlgn="t">
                        <a:spcBef>
                          <a:spcPts val="0"/>
                        </a:spcBef>
                        <a:spcAft>
                          <a:spcPts val="0"/>
                        </a:spcAft>
                      </a:pPr>
                      <a:r>
                        <a:rPr lang="en-US" sz="2400" b="1" i="1" u="none" strike="noStrike" dirty="0">
                          <a:solidFill>
                            <a:srgbClr val="000000"/>
                          </a:solidFill>
                          <a:effectLst/>
                          <a:latin typeface="Arial" panose="020B0604020202020204" pitchFamily="34" charset="0"/>
                          <a:cs typeface="Arial" panose="020B0604020202020204" pitchFamily="34" charset="0"/>
                        </a:rPr>
                        <a:t/>
                      </a:r>
                      <a:br>
                        <a:rPr lang="en-US" sz="2400" b="1" i="1" u="none" strike="noStrike" dirty="0">
                          <a:solidFill>
                            <a:srgbClr val="000000"/>
                          </a:solidFill>
                          <a:effectLst/>
                          <a:latin typeface="Arial" panose="020B0604020202020204" pitchFamily="34" charset="0"/>
                          <a:cs typeface="Arial" panose="020B0604020202020204" pitchFamily="34" charset="0"/>
                        </a:rPr>
                      </a:br>
                      <a:r>
                        <a:rPr lang="en-US" sz="2400" b="1" i="1" u="none" strike="noStrike" dirty="0">
                          <a:solidFill>
                            <a:srgbClr val="000000"/>
                          </a:solidFill>
                          <a:effectLst/>
                          <a:latin typeface="Arial" panose="020B0604020202020204" pitchFamily="34" charset="0"/>
                          <a:cs typeface="Arial" panose="020B0604020202020204" pitchFamily="34" charset="0"/>
                        </a:rPr>
                        <a:t>Attitudes</a:t>
                      </a:r>
                      <a:endParaRPr lang="en-US" sz="2400" dirty="0">
                        <a:effectLst/>
                        <a:latin typeface="Arial" panose="020B0604020202020204" pitchFamily="34" charset="0"/>
                        <a:cs typeface="Arial" panose="020B0604020202020204" pitchFamily="34" charset="0"/>
                      </a:endParaRPr>
                    </a:p>
                  </a:txBody>
                  <a:tcPr marL="73025" marR="73025"/>
                </a:tc>
                <a:tc>
                  <a:txBody>
                    <a:bodyPr/>
                    <a:lstStyle/>
                    <a:p>
                      <a:pPr algn="ctr" rtl="0" fontAlgn="t">
                        <a:spcBef>
                          <a:spcPts val="0"/>
                        </a:spcBef>
                        <a:spcAft>
                          <a:spcPts val="0"/>
                        </a:spcAft>
                      </a:pPr>
                      <a:endParaRPr lang="en-US" sz="2400" b="1" i="1" u="none" strike="noStrike" dirty="0" smtClean="0">
                        <a:solidFill>
                          <a:srgbClr val="000000"/>
                        </a:solidFill>
                        <a:effectLst/>
                        <a:latin typeface="Arial" panose="020B0604020202020204" pitchFamily="34" charset="0"/>
                        <a:cs typeface="Arial" panose="020B0604020202020204" pitchFamily="34" charset="0"/>
                      </a:endParaRPr>
                    </a:p>
                    <a:p>
                      <a:pPr algn="ctr" rtl="0" fontAlgn="t">
                        <a:spcBef>
                          <a:spcPts val="0"/>
                        </a:spcBef>
                        <a:spcAft>
                          <a:spcPts val="0"/>
                        </a:spcAft>
                      </a:pPr>
                      <a:r>
                        <a:rPr lang="en-US" sz="2400" b="1" i="1" u="none" strike="noStrike" dirty="0" smtClean="0">
                          <a:solidFill>
                            <a:srgbClr val="000000"/>
                          </a:solidFill>
                          <a:effectLst/>
                          <a:latin typeface="Arial" panose="020B0604020202020204" pitchFamily="34" charset="0"/>
                          <a:cs typeface="Arial" panose="020B0604020202020204" pitchFamily="34" charset="0"/>
                        </a:rPr>
                        <a:t>Major </a:t>
                      </a:r>
                      <a:r>
                        <a:rPr lang="en-US" sz="2400" b="1" i="1" u="none" strike="noStrike" dirty="0">
                          <a:solidFill>
                            <a:srgbClr val="000000"/>
                          </a:solidFill>
                          <a:effectLst/>
                          <a:latin typeface="Arial" panose="020B0604020202020204" pitchFamily="34" charset="0"/>
                          <a:cs typeface="Arial" panose="020B0604020202020204" pitchFamily="34" charset="0"/>
                        </a:rPr>
                        <a:t>Interests</a:t>
                      </a:r>
                      <a:endParaRPr lang="en-US" sz="2400" dirty="0">
                        <a:effectLst/>
                        <a:latin typeface="Arial" panose="020B0604020202020204" pitchFamily="34" charset="0"/>
                        <a:cs typeface="Arial" panose="020B0604020202020204" pitchFamily="34" charset="0"/>
                      </a:endParaRPr>
                    </a:p>
                  </a:txBody>
                  <a:tcPr marL="73025" marR="73025"/>
                </a:tc>
                <a:tc>
                  <a:txBody>
                    <a:bodyPr/>
                    <a:lstStyle/>
                    <a:p>
                      <a:pPr algn="ctr" rtl="0" fontAlgn="t">
                        <a:spcBef>
                          <a:spcPts val="0"/>
                        </a:spcBef>
                        <a:spcAft>
                          <a:spcPts val="0"/>
                        </a:spcAft>
                      </a:pPr>
                      <a:r>
                        <a:rPr lang="en-US" sz="2400" b="1" i="1" u="none" strike="noStrike" dirty="0">
                          <a:solidFill>
                            <a:srgbClr val="000000"/>
                          </a:solidFill>
                          <a:effectLst/>
                          <a:latin typeface="Arial" panose="020B0604020202020204" pitchFamily="34" charset="0"/>
                          <a:cs typeface="Arial" panose="020B0604020202020204" pitchFamily="34" charset="0"/>
                        </a:rPr>
                        <a:t/>
                      </a:r>
                      <a:br>
                        <a:rPr lang="en-US" sz="2400" b="1" i="1" u="none" strike="noStrike" dirty="0">
                          <a:solidFill>
                            <a:srgbClr val="000000"/>
                          </a:solidFill>
                          <a:effectLst/>
                          <a:latin typeface="Arial" panose="020B0604020202020204" pitchFamily="34" charset="0"/>
                          <a:cs typeface="Arial" panose="020B0604020202020204" pitchFamily="34" charset="0"/>
                        </a:rPr>
                      </a:br>
                      <a:r>
                        <a:rPr lang="en-US" sz="2400" b="1" i="1" u="none" strike="noStrike" dirty="0">
                          <a:solidFill>
                            <a:srgbClr val="000000"/>
                          </a:solidFill>
                          <a:effectLst/>
                          <a:latin typeface="Arial" panose="020B0604020202020204" pitchFamily="34" charset="0"/>
                          <a:cs typeface="Arial" panose="020B0604020202020204" pitchFamily="34" charset="0"/>
                        </a:rPr>
                        <a:t>Constraints</a:t>
                      </a:r>
                      <a:endParaRPr lang="en-US" sz="2400" dirty="0">
                        <a:effectLst/>
                        <a:latin typeface="Arial" panose="020B0604020202020204" pitchFamily="34" charset="0"/>
                        <a:cs typeface="Arial" panose="020B0604020202020204" pitchFamily="34" charset="0"/>
                      </a:endParaRPr>
                    </a:p>
                  </a:txBody>
                  <a:tcPr marL="73025" marR="73025"/>
                </a:tc>
                <a:extLst>
                  <a:ext uri="{0D108BD9-81ED-4DB2-BD59-A6C34878D82A}">
                    <a16:rowId xmlns:a16="http://schemas.microsoft.com/office/drawing/2014/main" val="854254424"/>
                  </a:ext>
                </a:extLst>
              </a:tr>
              <a:tr h="1202377">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Director</a:t>
                      </a:r>
                      <a:r>
                        <a:rPr lang="en-US" sz="2000" b="0" i="0" u="none" strike="noStrike" dirty="0" smtClean="0">
                          <a:solidFill>
                            <a:srgbClr val="000000"/>
                          </a:solidFill>
                          <a:effectLst/>
                          <a:latin typeface="Bahnschrift SemiBold" panose="020B0502040204020203" pitchFamily="34" charset="0"/>
                        </a:rPr>
                        <a:t>/</a:t>
                      </a:r>
                    </a:p>
                    <a:p>
                      <a:pPr rtl="0" fontAlgn="t">
                        <a:spcBef>
                          <a:spcPts val="100"/>
                        </a:spcBef>
                        <a:spcAft>
                          <a:spcPts val="100"/>
                        </a:spcAft>
                      </a:pPr>
                      <a:r>
                        <a:rPr lang="en-US" sz="2000" b="0" i="0" u="none" strike="noStrike" dirty="0" smtClean="0">
                          <a:solidFill>
                            <a:srgbClr val="000000"/>
                          </a:solidFill>
                          <a:effectLst/>
                          <a:latin typeface="Bahnschrift SemiBold" panose="020B0502040204020203" pitchFamily="34" charset="0"/>
                        </a:rPr>
                        <a:t>Manager/</a:t>
                      </a:r>
                    </a:p>
                    <a:p>
                      <a:pPr rtl="0" fontAlgn="t">
                        <a:spcBef>
                          <a:spcPts val="100"/>
                        </a:spcBef>
                        <a:spcAft>
                          <a:spcPts val="100"/>
                        </a:spcAft>
                      </a:pPr>
                      <a:r>
                        <a:rPr lang="en-US" sz="2000" b="0" i="0" u="none" strike="noStrike" dirty="0" smtClean="0">
                          <a:solidFill>
                            <a:srgbClr val="000000"/>
                          </a:solidFill>
                          <a:effectLst/>
                          <a:latin typeface="Bahnschrift SemiBold" panose="020B0502040204020203" pitchFamily="34" charset="0"/>
                        </a:rPr>
                        <a:t>CEO</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panose="020B0502040204020203" pitchFamily="34" charset="0"/>
                        </a:rPr>
                        <a:t>Generate more revenue</a:t>
                      </a:r>
                      <a:endParaRPr lang="en-US" sz="2000" i="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Increase in the market share </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panose="020B0502040204020203" pitchFamily="34" charset="0"/>
                        </a:rPr>
                        <a:t>Better product compared to the competitors</a:t>
                      </a:r>
                      <a:endParaRPr lang="en-US" sz="2000" i="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panose="020B0502040204020203" pitchFamily="34" charset="0"/>
                        </a:rPr>
                        <a:t>Over Budget Product</a:t>
                      </a:r>
                      <a:endParaRPr lang="en-US" sz="2000" i="0">
                        <a:effectLst/>
                        <a:latin typeface="Bahnschrift SemiBold" panose="020B0502040204020203" pitchFamily="34" charset="0"/>
                      </a:endParaRPr>
                    </a:p>
                  </a:txBody>
                  <a:tcPr marL="73025" marR="73025"/>
                </a:tc>
                <a:extLst>
                  <a:ext uri="{0D108BD9-81ED-4DB2-BD59-A6C34878D82A}">
                    <a16:rowId xmlns:a16="http://schemas.microsoft.com/office/drawing/2014/main" val="2366085755"/>
                  </a:ext>
                </a:extLst>
              </a:tr>
              <a:tr h="2271155">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IT Team</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Ease of functionality with advanced features </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smtClean="0">
                          <a:solidFill>
                            <a:srgbClr val="000000"/>
                          </a:solidFill>
                          <a:effectLst/>
                          <a:latin typeface="Bahnschrift SemiBold" panose="020B0502040204020203" pitchFamily="34" charset="0"/>
                        </a:rPr>
                        <a:t>Ensuring </a:t>
                      </a:r>
                      <a:r>
                        <a:rPr lang="en-US" sz="2000" b="0" i="0" u="none" strike="noStrike" dirty="0">
                          <a:solidFill>
                            <a:srgbClr val="000000"/>
                          </a:solidFill>
                          <a:effectLst/>
                          <a:latin typeface="Bahnschrift SemiBold" panose="020B0502040204020203" pitchFamily="34" charset="0"/>
                        </a:rPr>
                        <a:t>the security, well- structured functionality and its implementation, appropriate third- party service integration</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Proper use of digital infrastructure without any other impact</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panose="020B0502040204020203" pitchFamily="34" charset="0"/>
                        </a:rPr>
                        <a:t>Development not completed within the given time</a:t>
                      </a:r>
                      <a:endParaRPr lang="en-US" sz="2000" i="0">
                        <a:effectLst/>
                        <a:latin typeface="Bahnschrift SemiBold" panose="020B0502040204020203" pitchFamily="34" charset="0"/>
                      </a:endParaRPr>
                    </a:p>
                  </a:txBody>
                  <a:tcPr marL="73025" marR="73025"/>
                </a:tc>
                <a:extLst>
                  <a:ext uri="{0D108BD9-81ED-4DB2-BD59-A6C34878D82A}">
                    <a16:rowId xmlns:a16="http://schemas.microsoft.com/office/drawing/2014/main" val="4255777560"/>
                  </a:ext>
                </a:extLst>
              </a:tr>
              <a:tr h="1914896">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Supply Chain Manager</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Ensuring the quality,</a:t>
                      </a:r>
                      <a:endParaRPr lang="en-US" sz="2000" i="0" dirty="0">
                        <a:effectLst/>
                        <a:latin typeface="Bahnschrift SemiBold" panose="020B0502040204020203" pitchFamily="34" charset="0"/>
                      </a:endParaRPr>
                    </a:p>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conform to current standards or regulations</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Quality control and product shipment</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Inventory and delivery are well managed compared to other suppliers</a:t>
                      </a:r>
                      <a:endParaRPr lang="en-US" sz="20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panose="020B0502040204020203" pitchFamily="34" charset="0"/>
                        </a:rPr>
                        <a:t>Lack of employees for delivery</a:t>
                      </a:r>
                      <a:endParaRPr lang="en-US" sz="2000" i="0" dirty="0">
                        <a:effectLst/>
                        <a:latin typeface="Bahnschrift SemiBold" panose="020B0502040204020203" pitchFamily="34" charset="0"/>
                      </a:endParaRPr>
                    </a:p>
                  </a:txBody>
                  <a:tcPr marL="73025" marR="73025"/>
                </a:tc>
                <a:extLst>
                  <a:ext uri="{0D108BD9-81ED-4DB2-BD59-A6C34878D82A}">
                    <a16:rowId xmlns:a16="http://schemas.microsoft.com/office/drawing/2014/main" val="828530795"/>
                  </a:ext>
                </a:extLst>
              </a:tr>
            </a:tbl>
          </a:graphicData>
        </a:graphic>
      </p:graphicFrame>
    </p:spTree>
    <p:extLst>
      <p:ext uri="{BB962C8B-B14F-4D97-AF65-F5344CB8AC3E}">
        <p14:creationId xmlns:p14="http://schemas.microsoft.com/office/powerpoint/2010/main" val="2025266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963452100"/>
              </p:ext>
            </p:extLst>
          </p:nvPr>
        </p:nvGraphicFramePr>
        <p:xfrm>
          <a:off x="0" y="0"/>
          <a:ext cx="12192000" cy="6857999"/>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850838955"/>
                    </a:ext>
                  </a:extLst>
                </a:gridCol>
                <a:gridCol w="2438400">
                  <a:extLst>
                    <a:ext uri="{9D8B030D-6E8A-4147-A177-3AD203B41FA5}">
                      <a16:colId xmlns:a16="http://schemas.microsoft.com/office/drawing/2014/main" val="2691022921"/>
                    </a:ext>
                  </a:extLst>
                </a:gridCol>
                <a:gridCol w="2438400">
                  <a:extLst>
                    <a:ext uri="{9D8B030D-6E8A-4147-A177-3AD203B41FA5}">
                      <a16:colId xmlns:a16="http://schemas.microsoft.com/office/drawing/2014/main" val="3520890044"/>
                    </a:ext>
                  </a:extLst>
                </a:gridCol>
                <a:gridCol w="2438400">
                  <a:extLst>
                    <a:ext uri="{9D8B030D-6E8A-4147-A177-3AD203B41FA5}">
                      <a16:colId xmlns:a16="http://schemas.microsoft.com/office/drawing/2014/main" val="1444567779"/>
                    </a:ext>
                  </a:extLst>
                </a:gridCol>
                <a:gridCol w="2438400">
                  <a:extLst>
                    <a:ext uri="{9D8B030D-6E8A-4147-A177-3AD203B41FA5}">
                      <a16:colId xmlns:a16="http://schemas.microsoft.com/office/drawing/2014/main" val="2338644377"/>
                    </a:ext>
                  </a:extLst>
                </a:gridCol>
              </a:tblGrid>
              <a:tr h="1894790">
                <a:tc>
                  <a:txBody>
                    <a:bodyPr/>
                    <a:lstStyle/>
                    <a:p>
                      <a:pPr rtl="0" fontAlgn="t">
                        <a:spcBef>
                          <a:spcPts val="100"/>
                        </a:spcBef>
                        <a:spcAft>
                          <a:spcPts val="100"/>
                        </a:spcAft>
                      </a:pPr>
                      <a:r>
                        <a:rPr lang="en-US" sz="2000" b="0" i="0" u="none" strike="noStrike" dirty="0">
                          <a:solidFill>
                            <a:srgbClr val="000000"/>
                          </a:solidFill>
                          <a:effectLst/>
                          <a:latin typeface="Bahnschrift SemiBold SemiConden" panose="020B0502040204020203" pitchFamily="34" charset="0"/>
                        </a:rPr>
                        <a:t>Marketing &amp; Sales Team</a:t>
                      </a:r>
                      <a:endParaRPr lang="en-US" sz="2000" i="0" dirty="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Drive traffic toward the website using various digital marketing strategies </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SEO, Email Marketing, Paid Ads, social media marketing</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Better discounts, promotions, and rewards compared to other competitors</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Lack of building connections, like missing out on famous brands</a:t>
                      </a:r>
                      <a:endParaRPr lang="en-US" sz="2000" i="0">
                        <a:effectLst/>
                        <a:latin typeface="Bahnschrift SemiBold SemiConden" panose="020B0502040204020203" pitchFamily="34" charset="0"/>
                      </a:endParaRPr>
                    </a:p>
                  </a:txBody>
                  <a:tcPr marL="73025" marR="73025"/>
                </a:tc>
                <a:extLst>
                  <a:ext uri="{0D108BD9-81ED-4DB2-BD59-A6C34878D82A}">
                    <a16:rowId xmlns:a16="http://schemas.microsoft.com/office/drawing/2014/main" val="2731491696"/>
                  </a:ext>
                </a:extLst>
              </a:tr>
              <a:tr h="1654403">
                <a:tc>
                  <a:txBody>
                    <a:bodyPr/>
                    <a:lstStyle/>
                    <a:p>
                      <a:pPr rtl="0" fontAlgn="t">
                        <a:spcBef>
                          <a:spcPts val="100"/>
                        </a:spcBef>
                        <a:spcAft>
                          <a:spcPts val="100"/>
                        </a:spcAft>
                      </a:pPr>
                      <a:r>
                        <a:rPr lang="en-US" sz="2000" b="0" i="0" u="none" strike="noStrike" dirty="0">
                          <a:solidFill>
                            <a:srgbClr val="000000"/>
                          </a:solidFill>
                          <a:effectLst/>
                          <a:latin typeface="Bahnschrift SemiBold SemiConden" panose="020B0502040204020203" pitchFamily="34" charset="0"/>
                        </a:rPr>
                        <a:t>Operations team</a:t>
                      </a:r>
                      <a:endParaRPr lang="en-US" sz="2000" i="0" dirty="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Keep track of goods displayed.</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smtClean="0">
                          <a:solidFill>
                            <a:srgbClr val="000000"/>
                          </a:solidFill>
                          <a:effectLst/>
                          <a:latin typeface="Bahnschrift SemiBold SemiConden" panose="020B0502040204020203" pitchFamily="34" charset="0"/>
                        </a:rPr>
                        <a:t>Match </a:t>
                      </a:r>
                      <a:r>
                        <a:rPr lang="en-US" sz="2000" b="0" i="0" u="none" strike="noStrike" dirty="0">
                          <a:solidFill>
                            <a:srgbClr val="000000"/>
                          </a:solidFill>
                          <a:effectLst/>
                          <a:latin typeface="Bahnschrift SemiBold SemiConden" panose="020B0502040204020203" pitchFamily="34" charset="0"/>
                        </a:rPr>
                        <a:t>the inventory and streamline the business process</a:t>
                      </a:r>
                      <a:endParaRPr lang="en-US" sz="2000" i="0" dirty="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Automate and optimize the tasks</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Mismatch with the goods tracking system </a:t>
                      </a:r>
                      <a:endParaRPr lang="en-US" sz="2000" i="0">
                        <a:effectLst/>
                        <a:latin typeface="Bahnschrift SemiBold SemiConden" panose="020B0502040204020203" pitchFamily="34" charset="0"/>
                      </a:endParaRPr>
                    </a:p>
                  </a:txBody>
                  <a:tcPr marL="73025" marR="73025"/>
                </a:tc>
                <a:extLst>
                  <a:ext uri="{0D108BD9-81ED-4DB2-BD59-A6C34878D82A}">
                    <a16:rowId xmlns:a16="http://schemas.microsoft.com/office/drawing/2014/main" val="710505299"/>
                  </a:ext>
                </a:extLst>
              </a:tr>
              <a:tr h="1654403">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Finance Team</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Budget, cost savings and market speculation</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operations must be performed within the budget</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Proper income statements</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Maintain the budget as per the growth</a:t>
                      </a:r>
                      <a:endParaRPr lang="en-US" sz="2000" i="0">
                        <a:effectLst/>
                        <a:latin typeface="Bahnschrift SemiBold SemiConden" panose="020B0502040204020203" pitchFamily="34" charset="0"/>
                      </a:endParaRPr>
                    </a:p>
                  </a:txBody>
                  <a:tcPr marL="73025" marR="73025"/>
                </a:tc>
                <a:extLst>
                  <a:ext uri="{0D108BD9-81ED-4DB2-BD59-A6C34878D82A}">
                    <a16:rowId xmlns:a16="http://schemas.microsoft.com/office/drawing/2014/main" val="2125914365"/>
                  </a:ext>
                </a:extLst>
              </a:tr>
              <a:tr h="1654403">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Customers</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Good quality at a lower cost</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Product Satisfaction</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a:solidFill>
                            <a:srgbClr val="000000"/>
                          </a:solidFill>
                          <a:effectLst/>
                          <a:latin typeface="Bahnschrift SemiBold SemiConden" panose="020B0502040204020203" pitchFamily="34" charset="0"/>
                        </a:rPr>
                        <a:t>Good and cost-effective service</a:t>
                      </a:r>
                      <a:endParaRPr lang="en-US" sz="20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000" b="0" i="0" u="none" strike="noStrike" dirty="0">
                          <a:solidFill>
                            <a:srgbClr val="000000"/>
                          </a:solidFill>
                          <a:effectLst/>
                          <a:latin typeface="Bahnschrift SemiBold SemiConden" panose="020B0502040204020203" pitchFamily="34" charset="0"/>
                        </a:rPr>
                        <a:t>Feedback is completely ignored</a:t>
                      </a:r>
                      <a:endParaRPr lang="en-US" sz="2000" i="0" dirty="0">
                        <a:effectLst/>
                        <a:latin typeface="Bahnschrift SemiBold SemiConden" panose="020B0502040204020203" pitchFamily="34" charset="0"/>
                      </a:endParaRPr>
                    </a:p>
                  </a:txBody>
                  <a:tcPr marL="73025" marR="73025"/>
                </a:tc>
                <a:extLst>
                  <a:ext uri="{0D108BD9-81ED-4DB2-BD59-A6C34878D82A}">
                    <a16:rowId xmlns:a16="http://schemas.microsoft.com/office/drawing/2014/main" val="2095931688"/>
                  </a:ext>
                </a:extLst>
              </a:tr>
            </a:tbl>
          </a:graphicData>
        </a:graphic>
      </p:graphicFrame>
    </p:spTree>
    <p:extLst>
      <p:ext uri="{BB962C8B-B14F-4D97-AF65-F5344CB8AC3E}">
        <p14:creationId xmlns:p14="http://schemas.microsoft.com/office/powerpoint/2010/main" val="955057474"/>
      </p:ext>
    </p:extLst>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Pure Black Wallpaper Shop, GET 59% OFF, www.quadrantkindercentra.n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30" y="0"/>
            <a:ext cx="13200730" cy="7423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185" y="1748246"/>
            <a:ext cx="10248900" cy="3046988"/>
          </a:xfrm>
          <a:prstGeom prst="rect">
            <a:avLst/>
          </a:prstGeom>
          <a:noFill/>
        </p:spPr>
        <p:txBody>
          <a:bodyPr wrap="square" rtlCol="0">
            <a:spAutoFit/>
          </a:bodyPr>
          <a:lstStyle/>
          <a:p>
            <a:pPr algn="ctr"/>
            <a:r>
              <a:rPr lang="en-US" sz="9600" dirty="0" smtClean="0">
                <a:solidFill>
                  <a:schemeClr val="bg1"/>
                </a:solidFill>
                <a:latin typeface="Bahnschrift SemiBold" panose="020B0502040204020203" pitchFamily="34" charset="0"/>
              </a:rPr>
              <a:t>PROJECT PRIORITIES</a:t>
            </a:r>
            <a:endParaRPr lang="en-US" sz="96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60472393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191500" y="2034064"/>
            <a:ext cx="2895600" cy="400050"/>
          </a:xfrm>
          <a:prstGeom prst="rect">
            <a:avLst/>
          </a:prstGeom>
          <a:noFill/>
        </p:spPr>
        <p:txBody>
          <a:bodyPr wrap="square" rtlCol="0">
            <a:spAutoFit/>
          </a:bodyPr>
          <a:lstStyle/>
          <a:p>
            <a:endParaRPr lang="en-US" dirty="0"/>
          </a:p>
        </p:txBody>
      </p:sp>
      <p:pic>
        <p:nvPicPr>
          <p:cNvPr id="3078" name="Picture 6" descr="1000+ Free Silhouettes in Vector to Download Now"/>
          <p:cNvPicPr>
            <a:picLocks noChangeAspect="1" noChangeArrowheads="1"/>
          </p:cNvPicPr>
          <p:nvPr/>
        </p:nvPicPr>
        <p:blipFill rotWithShape="1">
          <a:blip r:embed="rId2">
            <a:extLst>
              <a:ext uri="{28A0092B-C50C-407E-A947-70E740481C1C}">
                <a14:useLocalDpi xmlns:a14="http://schemas.microsoft.com/office/drawing/2010/main" val="0"/>
              </a:ext>
            </a:extLst>
          </a:blip>
          <a:srcRect l="1531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 y="10744"/>
            <a:ext cx="12191999" cy="2952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7650" y="190500"/>
            <a:ext cx="9201150" cy="923330"/>
          </a:xfrm>
          <a:prstGeom prst="rect">
            <a:avLst/>
          </a:prstGeom>
          <a:noFill/>
        </p:spPr>
        <p:txBody>
          <a:bodyPr wrap="square" rtlCol="0">
            <a:spAutoFit/>
          </a:bodyPr>
          <a:lstStyle/>
          <a:p>
            <a:r>
              <a:rPr lang="en-US" sz="5400" dirty="0" smtClean="0">
                <a:effectLst>
                  <a:outerShdw blurRad="38100" dist="38100" dir="2700000" algn="tl">
                    <a:srgbClr val="000000">
                      <a:alpha val="43137"/>
                    </a:srgbClr>
                  </a:outerShdw>
                </a:effectLst>
              </a:rPr>
              <a:t>Team Members</a:t>
            </a:r>
            <a:endParaRPr lang="en-US" sz="5400" dirty="0">
              <a:effectLst>
                <a:outerShdw blurRad="38100" dist="38100" dir="2700000" algn="tl">
                  <a:srgbClr val="000000">
                    <a:alpha val="43137"/>
                  </a:srgbClr>
                </a:outerShdw>
              </a:effectLst>
            </a:endParaRPr>
          </a:p>
        </p:txBody>
      </p:sp>
      <p:sp>
        <p:nvSpPr>
          <p:cNvPr id="14" name="TextBox 13"/>
          <p:cNvSpPr txBox="1"/>
          <p:nvPr/>
        </p:nvSpPr>
        <p:spPr>
          <a:xfrm>
            <a:off x="295147" y="2034064"/>
            <a:ext cx="1035078" cy="646331"/>
          </a:xfrm>
          <a:prstGeom prst="rect">
            <a:avLst/>
          </a:prstGeom>
          <a:noFill/>
        </p:spPr>
        <p:txBody>
          <a:bodyPr wrap="square" rtlCol="0">
            <a:spAutoFit/>
          </a:bodyPr>
          <a:lstStyle/>
          <a:p>
            <a:r>
              <a:rPr lang="en-US" dirty="0" smtClean="0">
                <a:solidFill>
                  <a:schemeClr val="bg1"/>
                </a:solidFill>
                <a:effectLst>
                  <a:outerShdw blurRad="38100" dist="38100" dir="2700000" algn="tl">
                    <a:srgbClr val="000000">
                      <a:alpha val="43137"/>
                    </a:srgbClr>
                  </a:outerShdw>
                </a:effectLst>
              </a:rPr>
              <a:t>Sai Chand</a:t>
            </a:r>
            <a:endParaRPr lang="en-US" dirty="0">
              <a:solidFill>
                <a:schemeClr val="bg1"/>
              </a:solidFill>
              <a:effectLst>
                <a:outerShdw blurRad="38100" dist="38100" dir="2700000" algn="tl">
                  <a:srgbClr val="000000">
                    <a:alpha val="43137"/>
                  </a:srgbClr>
                </a:outerShdw>
              </a:effectLst>
            </a:endParaRPr>
          </a:p>
        </p:txBody>
      </p:sp>
      <p:sp>
        <p:nvSpPr>
          <p:cNvPr id="16" name="TextBox 15"/>
          <p:cNvSpPr txBox="1"/>
          <p:nvPr/>
        </p:nvSpPr>
        <p:spPr>
          <a:xfrm>
            <a:off x="1808270" y="2286000"/>
            <a:ext cx="1085850" cy="369332"/>
          </a:xfrm>
          <a:prstGeom prst="rect">
            <a:avLst/>
          </a:prstGeom>
          <a:noFill/>
        </p:spPr>
        <p:txBody>
          <a:bodyPr wrap="square" rtlCol="0">
            <a:spAutoFit/>
          </a:bodyPr>
          <a:lstStyle/>
          <a:p>
            <a:r>
              <a:rPr lang="en-US" dirty="0" smtClean="0">
                <a:solidFill>
                  <a:schemeClr val="bg1"/>
                </a:solidFill>
                <a:effectLst>
                  <a:outerShdw blurRad="38100" dist="38100" dir="2700000" algn="tl">
                    <a:srgbClr val="000000">
                      <a:alpha val="43137"/>
                    </a:srgbClr>
                  </a:outerShdw>
                </a:effectLst>
              </a:rPr>
              <a:t>Aabha</a:t>
            </a:r>
            <a:endParaRPr lang="en-US" dirty="0">
              <a:solidFill>
                <a:schemeClr val="bg1"/>
              </a:solidFill>
              <a:effectLst>
                <a:outerShdw blurRad="38100" dist="38100" dir="2700000" algn="tl">
                  <a:srgbClr val="000000">
                    <a:alpha val="43137"/>
                  </a:srgbClr>
                </a:outerShdw>
              </a:effectLst>
            </a:endParaRPr>
          </a:p>
        </p:txBody>
      </p:sp>
      <p:sp>
        <p:nvSpPr>
          <p:cNvPr id="19" name="TextBox 18"/>
          <p:cNvSpPr txBox="1"/>
          <p:nvPr/>
        </p:nvSpPr>
        <p:spPr>
          <a:xfrm>
            <a:off x="3284850" y="2286000"/>
            <a:ext cx="1085850" cy="369332"/>
          </a:xfrm>
          <a:prstGeom prst="rect">
            <a:avLst/>
          </a:prstGeom>
          <a:noFill/>
        </p:spPr>
        <p:txBody>
          <a:bodyPr wrap="square" rtlCol="0">
            <a:spAutoFit/>
          </a:bodyPr>
          <a:lstStyle/>
          <a:p>
            <a:r>
              <a:rPr lang="en-US" dirty="0" smtClean="0">
                <a:solidFill>
                  <a:schemeClr val="bg1"/>
                </a:solidFill>
                <a:effectLst>
                  <a:outerShdw blurRad="38100" dist="38100" dir="2700000" algn="tl">
                    <a:srgbClr val="000000">
                      <a:alpha val="43137"/>
                    </a:srgbClr>
                  </a:outerShdw>
                </a:effectLst>
              </a:rPr>
              <a:t>Chris</a:t>
            </a:r>
            <a:endParaRPr lang="en-US" dirty="0">
              <a:solidFill>
                <a:schemeClr val="bg1"/>
              </a:solidFill>
              <a:effectLst>
                <a:outerShdw blurRad="38100" dist="38100" dir="2700000" algn="tl">
                  <a:srgbClr val="000000">
                    <a:alpha val="43137"/>
                  </a:srgbClr>
                </a:outerShdw>
              </a:effectLst>
            </a:endParaRPr>
          </a:p>
        </p:txBody>
      </p:sp>
      <p:sp>
        <p:nvSpPr>
          <p:cNvPr id="21" name="TextBox 20"/>
          <p:cNvSpPr txBox="1"/>
          <p:nvPr/>
        </p:nvSpPr>
        <p:spPr>
          <a:xfrm>
            <a:off x="4682848" y="1906046"/>
            <a:ext cx="1085850" cy="923330"/>
          </a:xfrm>
          <a:prstGeom prst="rect">
            <a:avLst/>
          </a:prstGeom>
          <a:noFill/>
        </p:spPr>
        <p:txBody>
          <a:bodyPr wrap="square" rtlCol="0">
            <a:spAutoFit/>
          </a:bodyPr>
          <a:lstStyle/>
          <a:p>
            <a:r>
              <a:rPr lang="en-US" dirty="0" err="1" smtClean="0">
                <a:solidFill>
                  <a:schemeClr val="bg1"/>
                </a:solidFill>
                <a:effectLst>
                  <a:outerShdw blurRad="38100" dist="38100" dir="2700000" algn="tl">
                    <a:srgbClr val="000000">
                      <a:alpha val="43137"/>
                    </a:srgbClr>
                  </a:outerShdw>
                </a:effectLst>
              </a:rPr>
              <a:t>Abhitej</a:t>
            </a:r>
            <a:r>
              <a:rPr lang="en-US" dirty="0" smtClean="0">
                <a:solidFill>
                  <a:schemeClr val="bg1"/>
                </a:solidFill>
                <a:effectLst>
                  <a:outerShdw blurRad="38100" dist="38100" dir="2700000" algn="tl">
                    <a:srgbClr val="000000">
                      <a:alpha val="43137"/>
                    </a:srgbClr>
                  </a:outerShdw>
                </a:effectLst>
              </a:rPr>
              <a:t> (Scrum Master)</a:t>
            </a:r>
            <a:endParaRPr lang="en-US" dirty="0">
              <a:solidFill>
                <a:schemeClr val="bg1"/>
              </a:solidFill>
              <a:effectLst>
                <a:outerShdw blurRad="38100" dist="38100" dir="2700000" algn="tl">
                  <a:srgbClr val="000000">
                    <a:alpha val="43137"/>
                  </a:srgbClr>
                </a:outerShdw>
              </a:effectLst>
            </a:endParaRPr>
          </a:p>
        </p:txBody>
      </p:sp>
      <p:sp>
        <p:nvSpPr>
          <p:cNvPr id="24" name="TextBox 23"/>
          <p:cNvSpPr txBox="1"/>
          <p:nvPr/>
        </p:nvSpPr>
        <p:spPr>
          <a:xfrm>
            <a:off x="6171995" y="1906046"/>
            <a:ext cx="1085850" cy="923330"/>
          </a:xfrm>
          <a:prstGeom prst="rect">
            <a:avLst/>
          </a:prstGeom>
          <a:noFill/>
        </p:spPr>
        <p:txBody>
          <a:bodyPr wrap="square" rtlCol="0">
            <a:spAutoFit/>
          </a:bodyPr>
          <a:lstStyle/>
          <a:p>
            <a:r>
              <a:rPr lang="en-US" dirty="0" err="1" smtClean="0">
                <a:solidFill>
                  <a:schemeClr val="bg1"/>
                </a:solidFill>
                <a:effectLst>
                  <a:outerShdw blurRad="38100" dist="38100" dir="2700000" algn="tl">
                    <a:srgbClr val="000000">
                      <a:alpha val="43137"/>
                    </a:srgbClr>
                  </a:outerShdw>
                </a:effectLst>
              </a:rPr>
              <a:t>Hetal</a:t>
            </a:r>
            <a:r>
              <a:rPr lang="en-US" dirty="0" smtClean="0">
                <a:solidFill>
                  <a:schemeClr val="bg1"/>
                </a:solidFill>
                <a:effectLst>
                  <a:outerShdw blurRad="38100" dist="38100" dir="2700000" algn="tl">
                    <a:srgbClr val="000000">
                      <a:alpha val="43137"/>
                    </a:srgbClr>
                  </a:outerShdw>
                </a:effectLst>
              </a:rPr>
              <a:t> (Product Owner)</a:t>
            </a:r>
            <a:endParaRPr lang="en-US" dirty="0">
              <a:solidFill>
                <a:schemeClr val="bg1"/>
              </a:solidFill>
              <a:effectLst>
                <a:outerShdw blurRad="38100" dist="38100" dir="2700000" algn="tl">
                  <a:srgbClr val="000000">
                    <a:alpha val="43137"/>
                  </a:srgbClr>
                </a:outerShdw>
              </a:effectLst>
            </a:endParaRPr>
          </a:p>
        </p:txBody>
      </p:sp>
      <p:sp>
        <p:nvSpPr>
          <p:cNvPr id="27" name="TextBox 26"/>
          <p:cNvSpPr txBox="1"/>
          <p:nvPr/>
        </p:nvSpPr>
        <p:spPr>
          <a:xfrm>
            <a:off x="7569993" y="2304285"/>
            <a:ext cx="1580606" cy="369332"/>
          </a:xfrm>
          <a:prstGeom prst="rect">
            <a:avLst/>
          </a:prstGeom>
          <a:noFill/>
        </p:spPr>
        <p:txBody>
          <a:bodyPr wrap="square" rtlCol="0">
            <a:spAutoFit/>
          </a:bodyPr>
          <a:lstStyle/>
          <a:p>
            <a:r>
              <a:rPr lang="en-US" dirty="0" err="1" smtClean="0">
                <a:solidFill>
                  <a:schemeClr val="bg1"/>
                </a:solidFill>
                <a:effectLst>
                  <a:outerShdw blurRad="38100" dist="38100" dir="2700000" algn="tl">
                    <a:srgbClr val="000000">
                      <a:alpha val="43137"/>
                    </a:srgbClr>
                  </a:outerShdw>
                </a:effectLst>
              </a:rPr>
              <a:t>Pavan</a:t>
            </a:r>
            <a:r>
              <a:rPr lang="en-US" dirty="0" smtClean="0">
                <a:solidFill>
                  <a:schemeClr val="bg1"/>
                </a:solidFill>
                <a:effectLst>
                  <a:outerShdw blurRad="38100" dist="38100" dir="2700000" algn="tl">
                    <a:srgbClr val="000000">
                      <a:alpha val="43137"/>
                    </a:srgbClr>
                  </a:outerShdw>
                </a:effectLst>
              </a:rPr>
              <a:t> </a:t>
            </a:r>
            <a:r>
              <a:rPr lang="en-US" dirty="0" err="1" smtClean="0">
                <a:solidFill>
                  <a:schemeClr val="bg1"/>
                </a:solidFill>
                <a:effectLst>
                  <a:outerShdw blurRad="38100" dist="38100" dir="2700000" algn="tl">
                    <a:srgbClr val="000000">
                      <a:alpha val="43137"/>
                    </a:srgbClr>
                  </a:outerShdw>
                </a:effectLst>
              </a:rPr>
              <a:t>Kalyan</a:t>
            </a:r>
            <a:endParaRPr lang="en-US" dirty="0">
              <a:solidFill>
                <a:schemeClr val="bg1"/>
              </a:solidFill>
              <a:effectLst>
                <a:outerShdw blurRad="38100" dist="38100" dir="2700000" algn="tl">
                  <a:srgbClr val="000000">
                    <a:alpha val="43137"/>
                  </a:srgbClr>
                </a:outerShdw>
              </a:effectLst>
            </a:endParaRPr>
          </a:p>
        </p:txBody>
      </p:sp>
      <p:sp>
        <p:nvSpPr>
          <p:cNvPr id="28" name="TextBox 27"/>
          <p:cNvSpPr txBox="1"/>
          <p:nvPr/>
        </p:nvSpPr>
        <p:spPr>
          <a:xfrm>
            <a:off x="9363619" y="2286000"/>
            <a:ext cx="1157287" cy="369332"/>
          </a:xfrm>
          <a:prstGeom prst="rect">
            <a:avLst/>
          </a:prstGeom>
          <a:noFill/>
        </p:spPr>
        <p:txBody>
          <a:bodyPr wrap="square" rtlCol="0">
            <a:spAutoFit/>
          </a:bodyPr>
          <a:lstStyle/>
          <a:p>
            <a:r>
              <a:rPr lang="en-US" dirty="0" err="1" smtClean="0">
                <a:solidFill>
                  <a:schemeClr val="bg1"/>
                </a:solidFill>
                <a:effectLst>
                  <a:outerShdw blurRad="38100" dist="38100" dir="2700000" algn="tl">
                    <a:srgbClr val="000000">
                      <a:alpha val="43137"/>
                    </a:srgbClr>
                  </a:outerShdw>
                </a:effectLst>
              </a:rPr>
              <a:t>Pavan</a:t>
            </a:r>
            <a:endParaRPr lang="en-US" dirty="0">
              <a:solidFill>
                <a:schemeClr val="bg1"/>
              </a:solidFill>
              <a:effectLst>
                <a:outerShdw blurRad="38100" dist="38100" dir="2700000" algn="tl">
                  <a:srgbClr val="000000">
                    <a:alpha val="43137"/>
                  </a:srgbClr>
                </a:outerShdw>
              </a:effectLst>
            </a:endParaRPr>
          </a:p>
        </p:txBody>
      </p:sp>
      <p:sp>
        <p:nvSpPr>
          <p:cNvPr id="30" name="TextBox 29"/>
          <p:cNvSpPr txBox="1"/>
          <p:nvPr/>
        </p:nvSpPr>
        <p:spPr>
          <a:xfrm>
            <a:off x="10773360" y="2304285"/>
            <a:ext cx="1085850" cy="369332"/>
          </a:xfrm>
          <a:prstGeom prst="rect">
            <a:avLst/>
          </a:prstGeom>
          <a:noFill/>
        </p:spPr>
        <p:txBody>
          <a:bodyPr wrap="square" rtlCol="0">
            <a:spAutoFit/>
          </a:bodyPr>
          <a:lstStyle/>
          <a:p>
            <a:r>
              <a:rPr lang="en-US" dirty="0" err="1" smtClean="0">
                <a:solidFill>
                  <a:schemeClr val="bg1"/>
                </a:solidFill>
                <a:effectLst>
                  <a:outerShdw blurRad="38100" dist="38100" dir="2700000" algn="tl">
                    <a:srgbClr val="000000">
                      <a:alpha val="43137"/>
                    </a:srgbClr>
                  </a:outerShdw>
                </a:effectLst>
              </a:rPr>
              <a:t>Manasa</a:t>
            </a:r>
            <a:endParaRPr lang="en-US"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2982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barn(inVertical)">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barn(inVertical)">
                                      <p:cBhvr>
                                        <p:cTn id="22" dur="500"/>
                                        <p:tgtEl>
                                          <p:spTgt spid="2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animEffect transition="in" filter="barn(inVertical)">
                                      <p:cBhvr>
                                        <p:cTn id="27" dur="500"/>
                                        <p:tgtEl>
                                          <p:spTgt spid="2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7">
                                            <p:txEl>
                                              <p:pRg st="0" end="0"/>
                                            </p:txEl>
                                          </p:spTgt>
                                        </p:tgtEl>
                                        <p:attrNameLst>
                                          <p:attrName>style.visibility</p:attrName>
                                        </p:attrNameLst>
                                      </p:cBhvr>
                                      <p:to>
                                        <p:strVal val="visible"/>
                                      </p:to>
                                    </p:set>
                                    <p:animEffect transition="in" filter="barn(inVertical)">
                                      <p:cBhvr>
                                        <p:cTn id="32" dur="500"/>
                                        <p:tgtEl>
                                          <p:spTgt spid="2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animEffect transition="in" filter="barn(inVertical)">
                                      <p:cBhvr>
                                        <p:cTn id="37" dur="500"/>
                                        <p:tgtEl>
                                          <p:spTgt spid="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0">
                                            <p:txEl>
                                              <p:pRg st="0" end="0"/>
                                            </p:txEl>
                                          </p:spTgt>
                                        </p:tgtEl>
                                        <p:attrNameLst>
                                          <p:attrName>style.visibility</p:attrName>
                                        </p:attrNameLst>
                                      </p:cBhvr>
                                      <p:to>
                                        <p:strVal val="visible"/>
                                      </p:to>
                                    </p:set>
                                    <p:animEffect transition="in" filter="barn(inVertical)">
                                      <p:cBhvr>
                                        <p:cTn id="42"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1658922"/>
              </p:ext>
            </p:extLst>
          </p:nvPr>
        </p:nvGraphicFramePr>
        <p:xfrm>
          <a:off x="0" y="0"/>
          <a:ext cx="12192000" cy="11155680"/>
        </p:xfrm>
        <a:graphic>
          <a:graphicData uri="http://schemas.openxmlformats.org/drawingml/2006/table">
            <a:tbl>
              <a:tblPr firstRow="1" bandRow="1">
                <a:tableStyleId>{93296810-A885-4BE3-A3E7-6D5BEEA58F35}</a:tableStyleId>
              </a:tblPr>
              <a:tblGrid>
                <a:gridCol w="3048000">
                  <a:extLst>
                    <a:ext uri="{9D8B030D-6E8A-4147-A177-3AD203B41FA5}">
                      <a16:colId xmlns:a16="http://schemas.microsoft.com/office/drawing/2014/main" val="951811031"/>
                    </a:ext>
                  </a:extLst>
                </a:gridCol>
                <a:gridCol w="3048000">
                  <a:extLst>
                    <a:ext uri="{9D8B030D-6E8A-4147-A177-3AD203B41FA5}">
                      <a16:colId xmlns:a16="http://schemas.microsoft.com/office/drawing/2014/main" val="2256436572"/>
                    </a:ext>
                  </a:extLst>
                </a:gridCol>
                <a:gridCol w="3048000">
                  <a:extLst>
                    <a:ext uri="{9D8B030D-6E8A-4147-A177-3AD203B41FA5}">
                      <a16:colId xmlns:a16="http://schemas.microsoft.com/office/drawing/2014/main" val="2540711610"/>
                    </a:ext>
                  </a:extLst>
                </a:gridCol>
                <a:gridCol w="3048000">
                  <a:extLst>
                    <a:ext uri="{9D8B030D-6E8A-4147-A177-3AD203B41FA5}">
                      <a16:colId xmlns:a16="http://schemas.microsoft.com/office/drawing/2014/main" val="4086916268"/>
                    </a:ext>
                  </a:extLst>
                </a:gridCol>
              </a:tblGrid>
              <a:tr h="1371600">
                <a:tc>
                  <a:txBody>
                    <a:bodyPr/>
                    <a:lstStyle/>
                    <a:p>
                      <a:pPr algn="ctr" rtl="0" fontAlgn="t">
                        <a:spcBef>
                          <a:spcPts val="0"/>
                        </a:spcBef>
                        <a:spcAft>
                          <a:spcPts val="0"/>
                        </a:spcAft>
                      </a:pPr>
                      <a:r>
                        <a:rPr lang="en-US" sz="2400" b="1" i="0" u="none" strike="noStrike" dirty="0">
                          <a:solidFill>
                            <a:srgbClr val="000000"/>
                          </a:solidFill>
                          <a:effectLst/>
                          <a:latin typeface="Bahnschrift SemiBold SemiConden" panose="020B0502040204020203" pitchFamily="34" charset="0"/>
                        </a:rPr>
                        <a:t>Dimension</a:t>
                      </a:r>
                      <a:endParaRPr lang="en-US" sz="2400" i="0" dirty="0">
                        <a:effectLst/>
                        <a:latin typeface="Bahnschrift SemiBold SemiConden" panose="020B0502040204020203" pitchFamily="34" charset="0"/>
                      </a:endParaRPr>
                    </a:p>
                  </a:txBody>
                  <a:tcPr marL="73025" marR="73025"/>
                </a:tc>
                <a:tc>
                  <a:txBody>
                    <a:bodyPr/>
                    <a:lstStyle/>
                    <a:p>
                      <a:pPr algn="ctr" rtl="0" fontAlgn="t">
                        <a:spcBef>
                          <a:spcPts val="0"/>
                        </a:spcBef>
                        <a:spcAft>
                          <a:spcPts val="0"/>
                        </a:spcAft>
                      </a:pPr>
                      <a:r>
                        <a:rPr lang="en-US" sz="2400" b="1" i="0" u="none" strike="noStrike">
                          <a:solidFill>
                            <a:srgbClr val="000000"/>
                          </a:solidFill>
                          <a:effectLst/>
                          <a:latin typeface="Bahnschrift SemiBold SemiConden" panose="020B0502040204020203" pitchFamily="34" charset="0"/>
                        </a:rPr>
                        <a:t>Driver</a:t>
                      </a:r>
                      <a:br>
                        <a:rPr lang="en-US" sz="2400" b="1" i="0" u="none" strike="noStrike">
                          <a:solidFill>
                            <a:srgbClr val="000000"/>
                          </a:solidFill>
                          <a:effectLst/>
                          <a:latin typeface="Bahnschrift SemiBold SemiConden" panose="020B0502040204020203" pitchFamily="34" charset="0"/>
                        </a:rPr>
                      </a:br>
                      <a:r>
                        <a:rPr lang="en-US" sz="2400" b="1" i="0" u="none" strike="noStrike">
                          <a:solidFill>
                            <a:srgbClr val="000000"/>
                          </a:solidFill>
                          <a:effectLst/>
                          <a:latin typeface="Bahnschrift SemiBold SemiConden" panose="020B0502040204020203" pitchFamily="34" charset="0"/>
                        </a:rPr>
                        <a:t>(state objective)</a:t>
                      </a:r>
                      <a:endParaRPr lang="en-US" sz="2400" i="0">
                        <a:effectLst/>
                        <a:latin typeface="Bahnschrift SemiBold SemiConden" panose="020B0502040204020203" pitchFamily="34" charset="0"/>
                      </a:endParaRPr>
                    </a:p>
                  </a:txBody>
                  <a:tcPr marL="73025" marR="73025"/>
                </a:tc>
                <a:tc>
                  <a:txBody>
                    <a:bodyPr/>
                    <a:lstStyle/>
                    <a:p>
                      <a:pPr algn="ctr" rtl="0" fontAlgn="t">
                        <a:spcBef>
                          <a:spcPts val="0"/>
                        </a:spcBef>
                        <a:spcAft>
                          <a:spcPts val="0"/>
                        </a:spcAft>
                      </a:pPr>
                      <a:r>
                        <a:rPr lang="en-US" sz="2400" b="1" i="0" u="none" strike="noStrike">
                          <a:solidFill>
                            <a:srgbClr val="000000"/>
                          </a:solidFill>
                          <a:effectLst/>
                          <a:latin typeface="Bahnschrift SemiBold SemiConden" panose="020B0502040204020203" pitchFamily="34" charset="0"/>
                        </a:rPr>
                        <a:t>Constraint</a:t>
                      </a:r>
                      <a:br>
                        <a:rPr lang="en-US" sz="2400" b="1" i="0" u="none" strike="noStrike">
                          <a:solidFill>
                            <a:srgbClr val="000000"/>
                          </a:solidFill>
                          <a:effectLst/>
                          <a:latin typeface="Bahnschrift SemiBold SemiConden" panose="020B0502040204020203" pitchFamily="34" charset="0"/>
                        </a:rPr>
                      </a:br>
                      <a:r>
                        <a:rPr lang="en-US" sz="2400" b="1" i="0" u="none" strike="noStrike">
                          <a:solidFill>
                            <a:srgbClr val="000000"/>
                          </a:solidFill>
                          <a:effectLst/>
                          <a:latin typeface="Bahnschrift SemiBold SemiConden" panose="020B0502040204020203" pitchFamily="34" charset="0"/>
                        </a:rPr>
                        <a:t>(state limits)</a:t>
                      </a:r>
                      <a:endParaRPr lang="en-US" sz="2400" i="0">
                        <a:effectLst/>
                        <a:latin typeface="Bahnschrift SemiBold SemiConden" panose="020B0502040204020203" pitchFamily="34" charset="0"/>
                      </a:endParaRPr>
                    </a:p>
                  </a:txBody>
                  <a:tcPr marL="73025" marR="73025"/>
                </a:tc>
                <a:tc>
                  <a:txBody>
                    <a:bodyPr/>
                    <a:lstStyle/>
                    <a:p>
                      <a:pPr algn="ctr" rtl="0" fontAlgn="t">
                        <a:spcBef>
                          <a:spcPts val="0"/>
                        </a:spcBef>
                        <a:spcAft>
                          <a:spcPts val="0"/>
                        </a:spcAft>
                      </a:pPr>
                      <a:r>
                        <a:rPr lang="en-US" sz="2400" b="1" i="0" u="none" strike="noStrike">
                          <a:solidFill>
                            <a:srgbClr val="000000"/>
                          </a:solidFill>
                          <a:effectLst/>
                          <a:latin typeface="Bahnschrift SemiBold SemiConden" panose="020B0502040204020203" pitchFamily="34" charset="0"/>
                        </a:rPr>
                        <a:t>Degree of Freedom</a:t>
                      </a:r>
                      <a:br>
                        <a:rPr lang="en-US" sz="2400" b="1" i="0" u="none" strike="noStrike">
                          <a:solidFill>
                            <a:srgbClr val="000000"/>
                          </a:solidFill>
                          <a:effectLst/>
                          <a:latin typeface="Bahnschrift SemiBold SemiConden" panose="020B0502040204020203" pitchFamily="34" charset="0"/>
                        </a:rPr>
                      </a:br>
                      <a:r>
                        <a:rPr lang="en-US" sz="2400" b="1" i="0" u="none" strike="noStrike">
                          <a:solidFill>
                            <a:srgbClr val="000000"/>
                          </a:solidFill>
                          <a:effectLst/>
                          <a:latin typeface="Bahnschrift SemiBold SemiConden" panose="020B0502040204020203" pitchFamily="34" charset="0"/>
                        </a:rPr>
                        <a:t>(state allowable range)</a:t>
                      </a:r>
                      <a:endParaRPr lang="en-US" sz="2400" i="0">
                        <a:effectLst/>
                        <a:latin typeface="Bahnschrift SemiBold SemiConden" panose="020B0502040204020203" pitchFamily="34" charset="0"/>
                      </a:endParaRPr>
                    </a:p>
                  </a:txBody>
                  <a:tcPr marL="73025" marR="73025"/>
                </a:tc>
                <a:extLst>
                  <a:ext uri="{0D108BD9-81ED-4DB2-BD59-A6C34878D82A}">
                    <a16:rowId xmlns:a16="http://schemas.microsoft.com/office/drawing/2014/main" val="3671598152"/>
                  </a:ext>
                </a:extLst>
              </a:tr>
              <a:tr h="1371600">
                <a:tc>
                  <a:txBody>
                    <a:bodyPr/>
                    <a:lstStyle/>
                    <a:p>
                      <a:pPr rtl="0" fontAlgn="t">
                        <a:spcBef>
                          <a:spcPts val="100"/>
                        </a:spcBef>
                        <a:spcAft>
                          <a:spcPts val="100"/>
                        </a:spcAft>
                      </a:pPr>
                      <a:r>
                        <a:rPr lang="en-US" sz="2400" b="0" i="0" u="none" strike="noStrike">
                          <a:solidFill>
                            <a:srgbClr val="000000"/>
                          </a:solidFill>
                          <a:effectLst/>
                          <a:latin typeface="Bahnschrift SemiBold SemiConden" panose="020B0502040204020203" pitchFamily="34" charset="0"/>
                        </a:rPr>
                        <a:t>Schedule</a:t>
                      </a:r>
                      <a:endParaRPr lang="en-US" sz="24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400" b="0" i="0" u="none" strike="noStrike" dirty="0">
                          <a:solidFill>
                            <a:srgbClr val="000000"/>
                          </a:solidFill>
                          <a:effectLst/>
                          <a:latin typeface="Bahnschrift SemiBold SemiConden" panose="020B0502040204020203" pitchFamily="34" charset="0"/>
                        </a:rPr>
                        <a:t>release 1.0 to be available by 10/1, release 1.1 by 12/1</a:t>
                      </a:r>
                      <a:endParaRPr lang="en-US" sz="2400" i="0" dirty="0">
                        <a:effectLst/>
                        <a:latin typeface="Bahnschrift SemiBold SemiConden" panose="020B0502040204020203" pitchFamily="34" charset="0"/>
                      </a:endParaRPr>
                    </a:p>
                  </a:txBody>
                  <a:tcPr marL="73025" marR="73025"/>
                </a:tc>
                <a:tc>
                  <a:txBody>
                    <a:bodyPr/>
                    <a:lstStyle/>
                    <a:p>
                      <a:pPr fontAlgn="t"/>
                      <a:r>
                        <a:rPr lang="en-US" sz="2400" i="0" dirty="0">
                          <a:effectLst/>
                          <a:latin typeface="Bahnschrift SemiBold SemiConden" panose="020B0502040204020203" pitchFamily="34" charset="0"/>
                        </a:rPr>
                        <a:t/>
                      </a:r>
                      <a:br>
                        <a:rPr lang="en-US" sz="2400" i="0" dirty="0">
                          <a:effectLst/>
                          <a:latin typeface="Bahnschrift SemiBold SemiConden" panose="020B0502040204020203" pitchFamily="34" charset="0"/>
                        </a:rPr>
                      </a:br>
                      <a:endParaRPr lang="en-US" sz="2400" i="0" dirty="0">
                        <a:effectLst/>
                        <a:latin typeface="Bahnschrift SemiBold SemiConden" panose="020B0502040204020203" pitchFamily="34" charset="0"/>
                      </a:endParaRPr>
                    </a:p>
                  </a:txBody>
                  <a:tcPr marL="73025" marR="73025"/>
                </a:tc>
                <a:tc>
                  <a:txBody>
                    <a:bodyPr/>
                    <a:lstStyle/>
                    <a:p>
                      <a:pPr fontAlgn="t"/>
                      <a:r>
                        <a:rPr lang="en-US" sz="2400" i="0">
                          <a:effectLst/>
                          <a:latin typeface="Bahnschrift SemiBold SemiConden" panose="020B0502040204020203" pitchFamily="34" charset="0"/>
                        </a:rPr>
                        <a:t/>
                      </a:r>
                      <a:br>
                        <a:rPr lang="en-US" sz="2400" i="0">
                          <a:effectLst/>
                          <a:latin typeface="Bahnschrift SemiBold SemiConden" panose="020B0502040204020203" pitchFamily="34" charset="0"/>
                        </a:rPr>
                      </a:br>
                      <a:endParaRPr lang="en-US" sz="2400" i="0">
                        <a:effectLst/>
                        <a:latin typeface="Bahnschrift SemiBold SemiConden" panose="020B0502040204020203" pitchFamily="34" charset="0"/>
                      </a:endParaRPr>
                    </a:p>
                  </a:txBody>
                  <a:tcPr marL="73025" marR="73025"/>
                </a:tc>
                <a:extLst>
                  <a:ext uri="{0D108BD9-81ED-4DB2-BD59-A6C34878D82A}">
                    <a16:rowId xmlns:a16="http://schemas.microsoft.com/office/drawing/2014/main" val="31474434"/>
                  </a:ext>
                </a:extLst>
              </a:tr>
              <a:tr h="1371600">
                <a:tc>
                  <a:txBody>
                    <a:bodyPr/>
                    <a:lstStyle/>
                    <a:p>
                      <a:pPr rtl="0" fontAlgn="t">
                        <a:spcBef>
                          <a:spcPts val="100"/>
                        </a:spcBef>
                        <a:spcAft>
                          <a:spcPts val="100"/>
                        </a:spcAft>
                      </a:pPr>
                      <a:r>
                        <a:rPr lang="en-US" sz="2400" b="0" i="0" u="none" strike="noStrike">
                          <a:solidFill>
                            <a:srgbClr val="000000"/>
                          </a:solidFill>
                          <a:effectLst/>
                          <a:latin typeface="Bahnschrift SemiBold SemiConden" panose="020B0502040204020203" pitchFamily="34" charset="0"/>
                        </a:rPr>
                        <a:t>Features</a:t>
                      </a:r>
                      <a:endParaRPr lang="en-US" sz="2400" i="0">
                        <a:effectLst/>
                        <a:latin typeface="Bahnschrift SemiBold SemiConden" panose="020B0502040204020203" pitchFamily="34" charset="0"/>
                      </a:endParaRPr>
                    </a:p>
                  </a:txBody>
                  <a:tcPr marL="73025" marR="73025"/>
                </a:tc>
                <a:tc>
                  <a:txBody>
                    <a:bodyPr/>
                    <a:lstStyle/>
                    <a:p>
                      <a:pPr rtl="0" fontAlgn="t">
                        <a:spcBef>
                          <a:spcPts val="100"/>
                        </a:spcBef>
                        <a:spcAft>
                          <a:spcPts val="100"/>
                        </a:spcAft>
                      </a:pPr>
                      <a:r>
                        <a:rPr lang="en-US" sz="2400" b="0" i="0" u="none" strike="noStrike" dirty="0">
                          <a:solidFill>
                            <a:srgbClr val="000000"/>
                          </a:solidFill>
                          <a:effectLst/>
                          <a:latin typeface="Bahnschrift SemiBold" panose="020B0502040204020203" pitchFamily="34" charset="0"/>
                        </a:rPr>
                        <a:t>All functional </a:t>
                      </a:r>
                      <a:r>
                        <a:rPr lang="en-US" sz="2400" b="0" i="0" u="none" strike="noStrike">
                          <a:solidFill>
                            <a:srgbClr val="000000"/>
                          </a:solidFill>
                          <a:effectLst/>
                          <a:latin typeface="Bahnschrift SemiBold" panose="020B0502040204020203" pitchFamily="34" charset="0"/>
                        </a:rPr>
                        <a:t>and </a:t>
                      </a:r>
                      <a:r>
                        <a:rPr lang="en-US" sz="2400" b="0" i="0" u="none" strike="noStrike" smtClean="0">
                          <a:solidFill>
                            <a:srgbClr val="000000"/>
                          </a:solidFill>
                          <a:effectLst/>
                          <a:latin typeface="Bahnschrift SemiBold" panose="020B0502040204020203" pitchFamily="34" charset="0"/>
                        </a:rPr>
                        <a:t>non-functional requirements </a:t>
                      </a:r>
                      <a:r>
                        <a:rPr lang="en-US" sz="2400" b="0" i="0" u="none" strike="noStrike" dirty="0">
                          <a:solidFill>
                            <a:srgbClr val="000000"/>
                          </a:solidFill>
                          <a:effectLst/>
                          <a:latin typeface="Bahnschrift SemiBold" panose="020B0502040204020203" pitchFamily="34" charset="0"/>
                        </a:rPr>
                        <a:t>should be satisfied, all features scheduled for above releases should be fully operational</a:t>
                      </a:r>
                      <a:endParaRPr lang="en-US" sz="2400" i="0" dirty="0">
                        <a:effectLst/>
                        <a:latin typeface="Bahnschrift SemiBold" panose="020B0502040204020203" pitchFamily="34" charset="0"/>
                      </a:endParaRPr>
                    </a:p>
                  </a:txBody>
                  <a:tcPr marL="73025" marR="73025"/>
                </a:tc>
                <a:tc>
                  <a:txBody>
                    <a:bodyPr/>
                    <a:lstStyle/>
                    <a:p>
                      <a:pPr fontAlgn="t"/>
                      <a:r>
                        <a:rPr lang="en-US" sz="2400" i="0" dirty="0">
                          <a:effectLst/>
                          <a:latin typeface="Bahnschrift SemiBold" panose="020B0502040204020203" pitchFamily="34" charset="0"/>
                        </a:rPr>
                        <a:t/>
                      </a:r>
                      <a:br>
                        <a:rPr lang="en-US" sz="2400" i="0" dirty="0">
                          <a:effectLst/>
                          <a:latin typeface="Bahnschrift SemiBold" panose="020B0502040204020203" pitchFamily="34" charset="0"/>
                        </a:rPr>
                      </a:br>
                      <a:endParaRPr lang="en-US" sz="2400" i="0" dirty="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400" b="0" i="0" u="none" strike="noStrike" dirty="0">
                          <a:solidFill>
                            <a:srgbClr val="000000"/>
                          </a:solidFill>
                          <a:effectLst/>
                          <a:latin typeface="Bahnschrift SemiBold" panose="020B0502040204020203" pitchFamily="34" charset="0"/>
                        </a:rPr>
                        <a:t>Initial release 1.0 should include at least 70% of high priority features</a:t>
                      </a:r>
                      <a:endParaRPr lang="en-US" sz="2400" i="0" dirty="0">
                        <a:effectLst/>
                        <a:latin typeface="Bahnschrift SemiBold" panose="020B0502040204020203" pitchFamily="34" charset="0"/>
                      </a:endParaRPr>
                    </a:p>
                  </a:txBody>
                  <a:tcPr marL="73025" marR="73025"/>
                </a:tc>
                <a:extLst>
                  <a:ext uri="{0D108BD9-81ED-4DB2-BD59-A6C34878D82A}">
                    <a16:rowId xmlns:a16="http://schemas.microsoft.com/office/drawing/2014/main" val="2291374048"/>
                  </a:ext>
                </a:extLst>
              </a:tr>
              <a:tr h="1371600">
                <a:tc>
                  <a:txBody>
                    <a:bodyPr/>
                    <a:lstStyle/>
                    <a:p>
                      <a:pPr rtl="0" fontAlgn="t">
                        <a:spcBef>
                          <a:spcPts val="100"/>
                        </a:spcBef>
                        <a:spcAft>
                          <a:spcPts val="100"/>
                        </a:spcAft>
                      </a:pPr>
                      <a:r>
                        <a:rPr lang="en-US" sz="2400" b="0" i="0" u="none" strike="noStrike">
                          <a:solidFill>
                            <a:srgbClr val="000000"/>
                          </a:solidFill>
                          <a:effectLst/>
                          <a:latin typeface="Bahnschrift SemiBold" panose="020B0502040204020203" pitchFamily="34" charset="0"/>
                        </a:rPr>
                        <a:t>Quality</a:t>
                      </a:r>
                      <a:endParaRPr lang="en-US" sz="2400" i="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400" b="0" i="0" u="none" strike="noStrike">
                          <a:solidFill>
                            <a:srgbClr val="000000"/>
                          </a:solidFill>
                          <a:effectLst/>
                          <a:latin typeface="Bahnschrift SemiBold" panose="020B0502040204020203" pitchFamily="34" charset="0"/>
                        </a:rPr>
                        <a:t>Test coverage should be at least greater than 98%</a:t>
                      </a:r>
                      <a:endParaRPr lang="en-US" sz="2400" i="0">
                        <a:effectLst/>
                        <a:latin typeface="Bahnschrift SemiBold" panose="020B0502040204020203" pitchFamily="34" charset="0"/>
                      </a:endParaRPr>
                    </a:p>
                  </a:txBody>
                  <a:tcPr marL="73025" marR="73025"/>
                </a:tc>
                <a:tc>
                  <a:txBody>
                    <a:bodyPr/>
                    <a:lstStyle/>
                    <a:p>
                      <a:pPr fontAlgn="t"/>
                      <a:r>
                        <a:rPr lang="en-US" sz="2400" i="0">
                          <a:effectLst/>
                          <a:latin typeface="Bahnschrift SemiBold" panose="020B0502040204020203" pitchFamily="34" charset="0"/>
                        </a:rPr>
                        <a:t/>
                      </a:r>
                      <a:br>
                        <a:rPr lang="en-US" sz="2400" i="0">
                          <a:effectLst/>
                          <a:latin typeface="Bahnschrift SemiBold" panose="020B0502040204020203" pitchFamily="34" charset="0"/>
                        </a:rPr>
                      </a:br>
                      <a:endParaRPr lang="en-US" sz="2400" i="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400" b="0" i="0" u="none" strike="noStrike">
                          <a:solidFill>
                            <a:srgbClr val="000000"/>
                          </a:solidFill>
                          <a:effectLst/>
                          <a:latin typeface="Bahnschrift SemiBold" panose="020B0502040204020203" pitchFamily="34" charset="0"/>
                        </a:rPr>
                        <a:t>92% of user acceptance tests must pass for release 1.0, 96% for release 1.1</a:t>
                      </a:r>
                      <a:endParaRPr lang="en-US" sz="2400" i="0">
                        <a:effectLst/>
                        <a:latin typeface="Bahnschrift SemiBold" panose="020B0502040204020203" pitchFamily="34" charset="0"/>
                      </a:endParaRPr>
                    </a:p>
                  </a:txBody>
                  <a:tcPr marL="73025" marR="73025"/>
                </a:tc>
                <a:extLst>
                  <a:ext uri="{0D108BD9-81ED-4DB2-BD59-A6C34878D82A}">
                    <a16:rowId xmlns:a16="http://schemas.microsoft.com/office/drawing/2014/main" val="2928600951"/>
                  </a:ext>
                </a:extLst>
              </a:tr>
              <a:tr h="1371600">
                <a:tc>
                  <a:txBody>
                    <a:bodyPr/>
                    <a:lstStyle/>
                    <a:p>
                      <a:pPr rtl="0" fontAlgn="t">
                        <a:spcBef>
                          <a:spcPts val="100"/>
                        </a:spcBef>
                        <a:spcAft>
                          <a:spcPts val="100"/>
                        </a:spcAft>
                      </a:pPr>
                      <a:r>
                        <a:rPr lang="en-US" sz="2400" b="0" i="0" u="none" strike="noStrike">
                          <a:solidFill>
                            <a:srgbClr val="000000"/>
                          </a:solidFill>
                          <a:effectLst/>
                          <a:latin typeface="Bahnschrift SemiBold" panose="020B0502040204020203" pitchFamily="34" charset="0"/>
                        </a:rPr>
                        <a:t>Staff</a:t>
                      </a:r>
                      <a:endParaRPr lang="en-US" sz="2400" i="0">
                        <a:effectLst/>
                        <a:latin typeface="Bahnschrift SemiBold" panose="020B0502040204020203" pitchFamily="34" charset="0"/>
                      </a:endParaRPr>
                    </a:p>
                  </a:txBody>
                  <a:tcPr marL="73025" marR="73025"/>
                </a:tc>
                <a:tc>
                  <a:txBody>
                    <a:bodyPr/>
                    <a:lstStyle/>
                    <a:p>
                      <a:pPr fontAlgn="t"/>
                      <a:r>
                        <a:rPr lang="en-US" sz="2400" i="0">
                          <a:effectLst/>
                          <a:latin typeface="Bahnschrift SemiBold" panose="020B0502040204020203" pitchFamily="34" charset="0"/>
                        </a:rPr>
                        <a:t/>
                      </a:r>
                      <a:br>
                        <a:rPr lang="en-US" sz="2400" i="0">
                          <a:effectLst/>
                          <a:latin typeface="Bahnschrift SemiBold" panose="020B0502040204020203" pitchFamily="34" charset="0"/>
                        </a:rPr>
                      </a:br>
                      <a:endParaRPr lang="en-US" sz="2400" i="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400" b="0" i="0" u="none" strike="noStrike">
                          <a:solidFill>
                            <a:srgbClr val="000000"/>
                          </a:solidFill>
                          <a:effectLst/>
                          <a:latin typeface="Bahnschrift SemiBold" panose="020B0502040204020203" pitchFamily="34" charset="0"/>
                        </a:rPr>
                        <a:t>Planned team size is 1 P.O., 1 Scrum Master, 3 Developers, 3 Testers</a:t>
                      </a:r>
                      <a:endParaRPr lang="en-US" sz="2400" i="0">
                        <a:effectLst/>
                        <a:latin typeface="Bahnschrift SemiBold" panose="020B0502040204020203" pitchFamily="34" charset="0"/>
                      </a:endParaRPr>
                    </a:p>
                  </a:txBody>
                  <a:tcPr marL="73025" marR="73025"/>
                </a:tc>
                <a:tc>
                  <a:txBody>
                    <a:bodyPr/>
                    <a:lstStyle/>
                    <a:p>
                      <a:pPr fontAlgn="t"/>
                      <a:r>
                        <a:rPr lang="en-US" sz="2400" i="0">
                          <a:effectLst/>
                          <a:latin typeface="Bahnschrift SemiBold" panose="020B0502040204020203" pitchFamily="34" charset="0"/>
                        </a:rPr>
                        <a:t/>
                      </a:r>
                      <a:br>
                        <a:rPr lang="en-US" sz="2400" i="0">
                          <a:effectLst/>
                          <a:latin typeface="Bahnschrift SemiBold" panose="020B0502040204020203" pitchFamily="34" charset="0"/>
                        </a:rPr>
                      </a:br>
                      <a:endParaRPr lang="en-US" sz="2400" i="0">
                        <a:effectLst/>
                        <a:latin typeface="Bahnschrift SemiBold" panose="020B0502040204020203" pitchFamily="34" charset="0"/>
                      </a:endParaRPr>
                    </a:p>
                  </a:txBody>
                  <a:tcPr marL="73025" marR="73025"/>
                </a:tc>
                <a:extLst>
                  <a:ext uri="{0D108BD9-81ED-4DB2-BD59-A6C34878D82A}">
                    <a16:rowId xmlns:a16="http://schemas.microsoft.com/office/drawing/2014/main" val="3785803515"/>
                  </a:ext>
                </a:extLst>
              </a:tr>
              <a:tr h="1371600">
                <a:tc>
                  <a:txBody>
                    <a:bodyPr/>
                    <a:lstStyle/>
                    <a:p>
                      <a:pPr rtl="0" fontAlgn="t">
                        <a:spcBef>
                          <a:spcPts val="100"/>
                        </a:spcBef>
                        <a:spcAft>
                          <a:spcPts val="100"/>
                        </a:spcAft>
                      </a:pPr>
                      <a:r>
                        <a:rPr lang="en-US" sz="2400" b="0" i="0" u="none" strike="noStrike">
                          <a:solidFill>
                            <a:srgbClr val="000000"/>
                          </a:solidFill>
                          <a:effectLst/>
                          <a:latin typeface="Bahnschrift SemiBold" panose="020B0502040204020203" pitchFamily="34" charset="0"/>
                        </a:rPr>
                        <a:t>Cost</a:t>
                      </a:r>
                      <a:endParaRPr lang="en-US" sz="2400" i="0">
                        <a:effectLst/>
                        <a:latin typeface="Bahnschrift SemiBold" panose="020B0502040204020203" pitchFamily="34" charset="0"/>
                      </a:endParaRPr>
                    </a:p>
                  </a:txBody>
                  <a:tcPr marL="73025" marR="73025"/>
                </a:tc>
                <a:tc>
                  <a:txBody>
                    <a:bodyPr/>
                    <a:lstStyle/>
                    <a:p>
                      <a:pPr fontAlgn="t"/>
                      <a:r>
                        <a:rPr lang="en-US" sz="2400" i="0">
                          <a:effectLst/>
                          <a:latin typeface="Bahnschrift SemiBold" panose="020B0502040204020203" pitchFamily="34" charset="0"/>
                        </a:rPr>
                        <a:t/>
                      </a:r>
                      <a:br>
                        <a:rPr lang="en-US" sz="2400" i="0">
                          <a:effectLst/>
                          <a:latin typeface="Bahnschrift SemiBold" panose="020B0502040204020203" pitchFamily="34" charset="0"/>
                        </a:rPr>
                      </a:br>
                      <a:endParaRPr lang="en-US" sz="2400" i="0">
                        <a:effectLst/>
                        <a:latin typeface="Bahnschrift SemiBold" panose="020B0502040204020203" pitchFamily="34" charset="0"/>
                      </a:endParaRPr>
                    </a:p>
                  </a:txBody>
                  <a:tcPr marL="73025" marR="73025"/>
                </a:tc>
                <a:tc>
                  <a:txBody>
                    <a:bodyPr/>
                    <a:lstStyle/>
                    <a:p>
                      <a:pPr fontAlgn="t"/>
                      <a:r>
                        <a:rPr lang="en-US" sz="2400" i="0">
                          <a:effectLst/>
                          <a:latin typeface="Bahnschrift SemiBold" panose="020B0502040204020203" pitchFamily="34" charset="0"/>
                        </a:rPr>
                        <a:t/>
                      </a:r>
                      <a:br>
                        <a:rPr lang="en-US" sz="2400" i="0">
                          <a:effectLst/>
                          <a:latin typeface="Bahnschrift SemiBold" panose="020B0502040204020203" pitchFamily="34" charset="0"/>
                        </a:rPr>
                      </a:br>
                      <a:endParaRPr lang="en-US" sz="2400" i="0">
                        <a:effectLst/>
                        <a:latin typeface="Bahnschrift SemiBold" panose="020B0502040204020203" pitchFamily="34" charset="0"/>
                      </a:endParaRPr>
                    </a:p>
                  </a:txBody>
                  <a:tcPr marL="73025" marR="73025"/>
                </a:tc>
                <a:tc>
                  <a:txBody>
                    <a:bodyPr/>
                    <a:lstStyle/>
                    <a:p>
                      <a:pPr rtl="0" fontAlgn="t">
                        <a:spcBef>
                          <a:spcPts val="100"/>
                        </a:spcBef>
                        <a:spcAft>
                          <a:spcPts val="100"/>
                        </a:spcAft>
                      </a:pPr>
                      <a:r>
                        <a:rPr lang="en-US" sz="2400" b="0" i="0" u="none" strike="noStrike" dirty="0">
                          <a:solidFill>
                            <a:srgbClr val="000000"/>
                          </a:solidFill>
                          <a:effectLst/>
                          <a:latin typeface="Bahnschrift SemiBold" panose="020B0502040204020203" pitchFamily="34" charset="0"/>
                        </a:rPr>
                        <a:t>budget overrun up to 10% acceptable without sponsor review</a:t>
                      </a:r>
                      <a:endParaRPr lang="en-US" sz="2400" i="0" dirty="0">
                        <a:effectLst/>
                        <a:latin typeface="Bahnschrift SemiBold" panose="020B0502040204020203" pitchFamily="34" charset="0"/>
                      </a:endParaRPr>
                    </a:p>
                  </a:txBody>
                  <a:tcPr marL="73025" marR="73025"/>
                </a:tc>
                <a:extLst>
                  <a:ext uri="{0D108BD9-81ED-4DB2-BD59-A6C34878D82A}">
                    <a16:rowId xmlns:a16="http://schemas.microsoft.com/office/drawing/2014/main" val="440794005"/>
                  </a:ext>
                </a:extLst>
              </a:tr>
            </a:tbl>
          </a:graphicData>
        </a:graphic>
      </p:graphicFrame>
    </p:spTree>
    <p:extLst>
      <p:ext uri="{BB962C8B-B14F-4D97-AF65-F5344CB8AC3E}">
        <p14:creationId xmlns:p14="http://schemas.microsoft.com/office/powerpoint/2010/main" val="20190642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descr="250+ Free Backgrounds (HD) | picjumb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
            <a:ext cx="12192000" cy="68427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3588" y="1616891"/>
            <a:ext cx="10711543" cy="5509200"/>
          </a:xfrm>
          <a:prstGeom prst="rect">
            <a:avLst/>
          </a:prstGeom>
          <a:noFill/>
        </p:spPr>
        <p:txBody>
          <a:bodyPr wrap="square" rtlCol="0">
            <a:spAutoFit/>
          </a:bodyPr>
          <a:lstStyle/>
          <a:p>
            <a:r>
              <a:rPr lang="en-US" sz="2400" dirty="0" smtClean="0">
                <a:latin typeface="Bahnschrift SemiBold" panose="020B0502040204020203" pitchFamily="34" charset="0"/>
              </a:rPr>
              <a:t>In </a:t>
            </a:r>
            <a:r>
              <a:rPr lang="en-US" sz="2400" dirty="0">
                <a:latin typeface="Bahnschrift SemiBold" panose="020B0502040204020203" pitchFamily="34" charset="0"/>
              </a:rPr>
              <a:t>order to establish a successful deployment, there are several considerations that must be taken into account. One important consideration would be the multiple warehouses that will store and create these products across the country. If we are to appeal to the entirety of the U.S. market, it would not be ideal to have only one location for the product shipment. Having multiple warehouses would greatly reduce shipping times for various parts of the U.S. As such, employees will also need to be located at these warehouses for proper operation. Employees there will have to be responsible for fulfilling orders, keeping inventory of products, and maintaining communication with other warehouses and the company. These tasks will be supported and maintained with the use of internal and external systems. These systems will also require database storage to properly log the records of each warehouse.</a:t>
            </a:r>
            <a:endParaRPr lang="en-US" sz="2400" dirty="0">
              <a:latin typeface="Bahnschrift SemiBold" panose="020B0502040204020203" pitchFamily="34" charset="0"/>
            </a:endParaRPr>
          </a:p>
          <a:p>
            <a:r>
              <a:rPr lang="en-US" sz="2000" dirty="0"/>
              <a:t/>
            </a:r>
            <a:br>
              <a:rPr lang="en-US" sz="2000" dirty="0"/>
            </a:br>
            <a:endParaRPr lang="en-US" sz="2000" dirty="0">
              <a:solidFill>
                <a:schemeClr val="accent1">
                  <a:lumMod val="75000"/>
                </a:schemeClr>
              </a:solidFill>
            </a:endParaRPr>
          </a:p>
        </p:txBody>
      </p:sp>
      <p:sp>
        <p:nvSpPr>
          <p:cNvPr id="8" name="TextBox 7"/>
          <p:cNvSpPr txBox="1"/>
          <p:nvPr/>
        </p:nvSpPr>
        <p:spPr>
          <a:xfrm>
            <a:off x="1358537" y="731520"/>
            <a:ext cx="9901646" cy="769441"/>
          </a:xfrm>
          <a:prstGeom prst="rect">
            <a:avLst/>
          </a:prstGeom>
          <a:noFill/>
        </p:spPr>
        <p:txBody>
          <a:bodyPr wrap="square" rtlCol="0">
            <a:spAutoFit/>
          </a:bodyPr>
          <a:lstStyle/>
          <a:p>
            <a:r>
              <a:rPr lang="en-US" sz="4400" b="1" dirty="0" smtClean="0"/>
              <a:t>Deployment Considerations</a:t>
            </a:r>
            <a:endParaRPr lang="en-US" sz="4400" b="1" dirty="0"/>
          </a:p>
        </p:txBody>
      </p:sp>
    </p:spTree>
    <p:extLst>
      <p:ext uri="{BB962C8B-B14F-4D97-AF65-F5344CB8AC3E}">
        <p14:creationId xmlns:p14="http://schemas.microsoft.com/office/powerpoint/2010/main" val="131008103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1CE580D1-F917-4567-AFB4-99AA9B52AD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2" name="Picture 81">
            <a:extLst>
              <a:ext uri="{FF2B5EF4-FFF2-40B4-BE49-F238E27FC236}">
                <a16:creationId xmlns:a16="http://schemas.microsoft.com/office/drawing/2014/main" id="{1F5620B8-A2D8-4568-B566-F0453A0D916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84" name="Straight Connector 83">
            <a:extLst>
              <a:ext uri="{FF2B5EF4-FFF2-40B4-BE49-F238E27FC236}">
                <a16:creationId xmlns:a16="http://schemas.microsoft.com/office/drawing/2014/main" id="{1C7D2BA4-4B7A-4596-8BCC-5CF71542389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977F1E1-2B6F-4BB6-899F-67D8764D83C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White stairs">
            <a:extLst>
              <a:ext uri="{FF2B5EF4-FFF2-40B4-BE49-F238E27FC236}">
                <a16:creationId xmlns:a16="http://schemas.microsoft.com/office/drawing/2014/main" id="{BDEE4019-56F2-459C-B15D-76C0CDC216FA}"/>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flipH="1">
            <a:off x="2" y="10"/>
            <a:ext cx="12191695" cy="6857990"/>
          </a:xfrm>
          <a:prstGeom prst="rect">
            <a:avLst/>
          </a:prstGeom>
          <a:solidFill>
            <a:schemeClr val="bg2">
              <a:lumMod val="90000"/>
            </a:schemeClr>
          </a:solidFill>
        </p:spPr>
      </p:pic>
      <p:sp>
        <p:nvSpPr>
          <p:cNvPr id="88" name="Rectangle 87">
            <a:extLst>
              <a:ext uri="{FF2B5EF4-FFF2-40B4-BE49-F238E27FC236}">
                <a16:creationId xmlns:a16="http://schemas.microsoft.com/office/drawing/2014/main" id="{6A0FFA78-985C-4F50-B21A-77045C7DF6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A75989C-CEF6-4790-9F3D-DDEC3CEECEF5}"/>
              </a:ext>
            </a:extLst>
          </p:cNvPr>
          <p:cNvSpPr>
            <a:spLocks noGrp="1"/>
          </p:cNvSpPr>
          <p:nvPr>
            <p:ph type="body" idx="1"/>
          </p:nvPr>
        </p:nvSpPr>
        <p:spPr>
          <a:xfrm>
            <a:off x="4065511" y="4780357"/>
            <a:ext cx="6832499" cy="716529"/>
          </a:xfrm>
        </p:spPr>
        <p:txBody>
          <a:bodyPr vert="horz" lIns="91440" tIns="91440" rIns="91440" bIns="91440" rtlCol="0">
            <a:normAutofit/>
          </a:bodyPr>
          <a:lstStyle/>
          <a:p>
            <a:endParaRPr lang="en-US" sz="1600" cap="all" dirty="0">
              <a:solidFill>
                <a:schemeClr val="bg2"/>
              </a:solidFill>
            </a:endParaRPr>
          </a:p>
        </p:txBody>
      </p:sp>
      <p:cxnSp>
        <p:nvCxnSpPr>
          <p:cNvPr id="90" name="Straight Connector 89">
            <a:extLst>
              <a:ext uri="{FF2B5EF4-FFF2-40B4-BE49-F238E27FC236}">
                <a16:creationId xmlns:a16="http://schemas.microsoft.com/office/drawing/2014/main" id="{65409EC7-69B1-45CC-8FB7-1964C1AB672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AutoShape 2" descr="**THANK YOU** FOR **LISTENING&quot; IN TIME OF NEED! THANK YOU CARD | Zazz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THANK YOU** FOR **LISTENING&quot; IN TIME OF NEED! THANK YOU CARD | Zazzle"/>
          <p:cNvSpPr>
            <a:spLocks noGrp="1" noChangeAspect="1" noChangeArrowheads="1"/>
          </p:cNvSpPr>
          <p:nvPr>
            <p:ph type="title"/>
          </p:nvPr>
        </p:nvSpPr>
        <p:spPr bwMode="auto">
          <a:xfrm>
            <a:off x="4065588" y="3236913"/>
            <a:ext cx="6832600" cy="12525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THANK YOU** FOR **LISTENING&quot; IN TIME OF NEED! THANK YOU CARD | Zazz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For Listening, HD Png Download - kin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7937"/>
            <a:ext cx="12191697" cy="685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332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1CE580D1-F917-4567-AFB4-99AA9B52AD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6" name="Picture 95">
            <a:extLst>
              <a:ext uri="{FF2B5EF4-FFF2-40B4-BE49-F238E27FC236}">
                <a16:creationId xmlns:a16="http://schemas.microsoft.com/office/drawing/2014/main" id="{1F5620B8-A2D8-4568-B566-F0453A0D9167}"/>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1562"/>
          <a:stretch/>
        </p:blipFill>
        <p:spPr bwMode="black">
          <a:xfrm>
            <a:off x="0" y="6126480"/>
            <a:ext cx="12192000" cy="742950"/>
          </a:xfrm>
          <a:prstGeom prst="rect">
            <a:avLst/>
          </a:prstGeom>
        </p:spPr>
      </p:pic>
      <p:cxnSp>
        <p:nvCxnSpPr>
          <p:cNvPr id="98" name="Straight Connector 97">
            <a:extLst>
              <a:ext uri="{FF2B5EF4-FFF2-40B4-BE49-F238E27FC236}">
                <a16:creationId xmlns:a16="http://schemas.microsoft.com/office/drawing/2014/main" id="{1C7D2BA4-4B7A-4596-8BCC-5CF71542389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9D4B225-18E9-4C5B-94D8-2ABE6D161E4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Placeholder 5" descr="abstract art print">
            <a:extLst>
              <a:ext uri="{FF2B5EF4-FFF2-40B4-BE49-F238E27FC236}">
                <a16:creationId xmlns:a16="http://schemas.microsoft.com/office/drawing/2014/main" id="{65EB9C0E-82E1-4B5B-A48D-C50A96A0164A}"/>
              </a:ext>
            </a:extLst>
          </p:cNvPr>
          <p:cNvPicPr>
            <a:picLocks noGrp="1" noChangeAspect="1"/>
          </p:cNvPicPr>
          <p:nvPr>
            <p:ph type="pic" idx="1"/>
          </p:nvPr>
        </p:nvPicPr>
        <p:blipFill rotWithShape="1">
          <a:blip r:embed="rId4">
            <a:extLst/>
          </a:blip>
          <a:srcRect t="2510" r="9090" b="46353"/>
          <a:stretch/>
        </p:blipFill>
        <p:spPr>
          <a:xfrm>
            <a:off x="305" y="10"/>
            <a:ext cx="12191695" cy="6857990"/>
          </a:xfrm>
          <a:prstGeom prst="rect">
            <a:avLst/>
          </a:prstGeom>
        </p:spPr>
      </p:pic>
      <p:sp>
        <p:nvSpPr>
          <p:cNvPr id="102" name="Rectangle 101">
            <a:extLst>
              <a:ext uri="{FF2B5EF4-FFF2-40B4-BE49-F238E27FC236}">
                <a16:creationId xmlns:a16="http://schemas.microsoft.com/office/drawing/2014/main" id="{F2AF0D79-4A1A-4F27-B9F0-CF252C4AC9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Title 1">
            <a:extLst>
              <a:ext uri="{FF2B5EF4-FFF2-40B4-BE49-F238E27FC236}">
                <a16:creationId xmlns:a16="http://schemas.microsoft.com/office/drawing/2014/main" id="{69F1744A-CA11-44DA-AE09-C24B436C1B4F}"/>
              </a:ext>
            </a:extLst>
          </p:cNvPr>
          <p:cNvSpPr>
            <a:spLocks noGrp="1"/>
          </p:cNvSpPr>
          <p:nvPr>
            <p:ph type="title"/>
          </p:nvPr>
        </p:nvSpPr>
        <p:spPr>
          <a:xfrm>
            <a:off x="1304017" y="804520"/>
            <a:ext cx="6815731" cy="1049235"/>
          </a:xfrm>
        </p:spPr>
        <p:txBody>
          <a:bodyPr vert="horz" lIns="91440" tIns="45720" rIns="91440" bIns="45720" rtlCol="0" anchor="t">
            <a:normAutofit/>
          </a:bodyPr>
          <a:lstStyle/>
          <a:p>
            <a:r>
              <a:rPr lang="en-US" dirty="0">
                <a:solidFill>
                  <a:srgbClr val="FFFFFE"/>
                </a:solidFill>
              </a:rPr>
              <a:t>Our activity</a:t>
            </a:r>
          </a:p>
        </p:txBody>
      </p:sp>
      <p:cxnSp>
        <p:nvCxnSpPr>
          <p:cNvPr id="104" name="Straight Connector 103">
            <a:extLst>
              <a:ext uri="{FF2B5EF4-FFF2-40B4-BE49-F238E27FC236}">
                <a16:creationId xmlns:a16="http://schemas.microsoft.com/office/drawing/2014/main" id="{8E83266B-97F8-4AB9-818F-3A70E8D8580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p:cNvSpPr txBox="1"/>
          <p:nvPr/>
        </p:nvSpPr>
        <p:spPr>
          <a:xfrm>
            <a:off x="1136469" y="2674839"/>
            <a:ext cx="6087291" cy="461665"/>
          </a:xfrm>
          <a:prstGeom prst="rect">
            <a:avLst/>
          </a:prstGeom>
          <a:noFill/>
        </p:spPr>
        <p:txBody>
          <a:bodyPr wrap="square" rtlCol="0">
            <a:spAutoFit/>
          </a:bodyPr>
          <a:lstStyle/>
          <a:p>
            <a:r>
              <a:rPr lang="en-US" sz="2400" dirty="0" smtClean="0">
                <a:solidFill>
                  <a:schemeClr val="bg1"/>
                </a:solidFill>
              </a:rPr>
              <a:t>Business Requirements</a:t>
            </a:r>
            <a:endParaRPr lang="en-US" sz="2400" dirty="0">
              <a:solidFill>
                <a:schemeClr val="bg1"/>
              </a:solidFill>
            </a:endParaRPr>
          </a:p>
        </p:txBody>
      </p:sp>
      <p:sp>
        <p:nvSpPr>
          <p:cNvPr id="3" name="TextBox 2"/>
          <p:cNvSpPr txBox="1"/>
          <p:nvPr/>
        </p:nvSpPr>
        <p:spPr>
          <a:xfrm>
            <a:off x="1136469" y="3565539"/>
            <a:ext cx="3685994" cy="461665"/>
          </a:xfrm>
          <a:prstGeom prst="rect">
            <a:avLst/>
          </a:prstGeom>
          <a:noFill/>
        </p:spPr>
        <p:txBody>
          <a:bodyPr wrap="square" rtlCol="0">
            <a:spAutoFit/>
          </a:bodyPr>
          <a:lstStyle/>
          <a:p>
            <a:r>
              <a:rPr lang="en-US" sz="2400" dirty="0" smtClean="0">
                <a:solidFill>
                  <a:schemeClr val="bg1"/>
                </a:solidFill>
              </a:rPr>
              <a:t>Scope and Limitations</a:t>
            </a:r>
            <a:endParaRPr lang="en-US" sz="2400" dirty="0">
              <a:solidFill>
                <a:schemeClr val="bg1"/>
              </a:solidFill>
            </a:endParaRPr>
          </a:p>
        </p:txBody>
      </p:sp>
      <p:sp>
        <p:nvSpPr>
          <p:cNvPr id="4" name="TextBox 3"/>
          <p:cNvSpPr txBox="1"/>
          <p:nvPr/>
        </p:nvSpPr>
        <p:spPr>
          <a:xfrm>
            <a:off x="1136469" y="4444809"/>
            <a:ext cx="3840480" cy="461665"/>
          </a:xfrm>
          <a:prstGeom prst="rect">
            <a:avLst/>
          </a:prstGeom>
          <a:noFill/>
        </p:spPr>
        <p:txBody>
          <a:bodyPr wrap="square" rtlCol="0">
            <a:spAutoFit/>
          </a:bodyPr>
          <a:lstStyle/>
          <a:p>
            <a:r>
              <a:rPr lang="en-US" sz="2400" dirty="0" smtClean="0">
                <a:solidFill>
                  <a:schemeClr val="bg1"/>
                </a:solidFill>
              </a:rPr>
              <a:t>Business Context</a:t>
            </a:r>
            <a:endParaRPr lang="en-US" sz="2400" dirty="0">
              <a:solidFill>
                <a:schemeClr val="bg1"/>
              </a:solidFill>
            </a:endParaRPr>
          </a:p>
        </p:txBody>
      </p:sp>
    </p:spTree>
    <p:extLst>
      <p:ext uri="{BB962C8B-B14F-4D97-AF65-F5344CB8AC3E}">
        <p14:creationId xmlns:p14="http://schemas.microsoft.com/office/powerpoint/2010/main" val="825492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32D32A60-013B-47A8-8833-D242408091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2">
            <a:extLst>
              <a:ext uri="{FF2B5EF4-FFF2-40B4-BE49-F238E27FC236}">
                <a16:creationId xmlns:a16="http://schemas.microsoft.com/office/drawing/2014/main" id="{AE27932B-B694-4C4C-90D7-A0333A7C58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cxnSp>
        <p:nvCxnSpPr>
          <p:cNvPr id="27" name="Straight Connector 14">
            <a:extLst>
              <a:ext uri="{FF2B5EF4-FFF2-40B4-BE49-F238E27FC236}">
                <a16:creationId xmlns:a16="http://schemas.microsoft.com/office/drawing/2014/main" id="{9EBB0476-5CF0-4F44-8D68-5D42D7AEE43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A9DA474E-6B91-4200-840F-0257B2358A75}"/>
              </a:ext>
              <a:ext uri="{C183D7F6-B498-43B3-948B-1728B52AA6E4}">
                <adec:decorative xmlns=""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9" name="Picture 18">
            <a:extLst>
              <a:ext uri="{FF2B5EF4-FFF2-40B4-BE49-F238E27FC236}">
                <a16:creationId xmlns:a16="http://schemas.microsoft.com/office/drawing/2014/main" id="{DF63C9AD-AE6E-4512-8171-91612E84CCF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30" name="Straight Connector 20">
            <a:extLst>
              <a:ext uri="{FF2B5EF4-FFF2-40B4-BE49-F238E27FC236}">
                <a16:creationId xmlns:a16="http://schemas.microsoft.com/office/drawing/2014/main" id="{FE1A49CE-B63D-457A-A180-1C883E1A63D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stretch>
            <a:fillRect/>
          </a:stretch>
        </p:blipFill>
        <p:spPr>
          <a:xfrm>
            <a:off x="868301" y="1145709"/>
            <a:ext cx="4438649" cy="4508929"/>
          </a:xfrm>
          <a:prstGeom prst="rect">
            <a:avLst/>
          </a:prstGeom>
        </p:spPr>
      </p:pic>
      <p:sp>
        <p:nvSpPr>
          <p:cNvPr id="8" name="TextBox 7"/>
          <p:cNvSpPr txBox="1"/>
          <p:nvPr/>
        </p:nvSpPr>
        <p:spPr>
          <a:xfrm>
            <a:off x="7283708" y="162670"/>
            <a:ext cx="3272094" cy="707886"/>
          </a:xfrm>
          <a:prstGeom prst="rect">
            <a:avLst/>
          </a:prstGeom>
          <a:noFill/>
        </p:spPr>
        <p:txBody>
          <a:bodyPr wrap="square" rtlCol="0">
            <a:spAutoFit/>
          </a:bodyPr>
          <a:lstStyle/>
          <a:p>
            <a:r>
              <a:rPr lang="en-US" sz="4000" b="1" dirty="0" smtClean="0"/>
              <a:t>Background</a:t>
            </a:r>
            <a:endParaRPr lang="en-US" sz="4000" b="1" dirty="0"/>
          </a:p>
        </p:txBody>
      </p:sp>
      <p:sp>
        <p:nvSpPr>
          <p:cNvPr id="9" name="TextBox 8"/>
          <p:cNvSpPr txBox="1"/>
          <p:nvPr/>
        </p:nvSpPr>
        <p:spPr>
          <a:xfrm>
            <a:off x="6420252" y="1047635"/>
            <a:ext cx="5338844" cy="4801314"/>
          </a:xfrm>
          <a:prstGeom prst="rect">
            <a:avLst/>
          </a:prstGeom>
          <a:noFill/>
        </p:spPr>
        <p:txBody>
          <a:bodyPr wrap="square" rtlCol="0">
            <a:spAutoFit/>
          </a:bodyPr>
          <a:lstStyle/>
          <a:p>
            <a:r>
              <a:rPr lang="en-US" dirty="0"/>
              <a:t>The </a:t>
            </a:r>
            <a:r>
              <a:rPr lang="en-US" dirty="0" smtClean="0"/>
              <a:t>sports-related </a:t>
            </a:r>
            <a:r>
              <a:rPr lang="en-US" dirty="0"/>
              <a:t>business, whether it may be sports goods or </a:t>
            </a:r>
            <a:r>
              <a:rPr lang="en-US" dirty="0" smtClean="0"/>
              <a:t>merchandise </a:t>
            </a:r>
            <a:r>
              <a:rPr lang="en-US" dirty="0"/>
              <a:t>related to it, has been a booming business since the day it started. </a:t>
            </a:r>
            <a:endParaRPr lang="en-US" dirty="0" smtClean="0"/>
          </a:p>
          <a:p>
            <a:endParaRPr lang="en-US" dirty="0"/>
          </a:p>
          <a:p>
            <a:r>
              <a:rPr lang="en-US" dirty="0" smtClean="0"/>
              <a:t>Sports-related </a:t>
            </a:r>
            <a:r>
              <a:rPr lang="en-US" dirty="0"/>
              <a:t>instruments, gear, and clothes have been highly desired by people. </a:t>
            </a:r>
            <a:endParaRPr lang="en-US" dirty="0" smtClean="0"/>
          </a:p>
          <a:p>
            <a:endParaRPr lang="en-US" dirty="0"/>
          </a:p>
          <a:p>
            <a:r>
              <a:rPr lang="en-US" dirty="0" smtClean="0"/>
              <a:t>Customers </a:t>
            </a:r>
            <a:r>
              <a:rPr lang="en-US" dirty="0"/>
              <a:t>also want to customize the merchandise they buy. </a:t>
            </a:r>
            <a:endParaRPr lang="en-US" dirty="0" smtClean="0"/>
          </a:p>
          <a:p>
            <a:endParaRPr lang="en-US" dirty="0"/>
          </a:p>
          <a:p>
            <a:r>
              <a:rPr lang="en-US" dirty="0" smtClean="0"/>
              <a:t>This </a:t>
            </a:r>
            <a:r>
              <a:rPr lang="en-US" dirty="0"/>
              <a:t>website is a combination of both, where they can buy </a:t>
            </a:r>
            <a:r>
              <a:rPr lang="en-US" dirty="0" smtClean="0"/>
              <a:t>goods </a:t>
            </a:r>
            <a:r>
              <a:rPr lang="en-US" dirty="0"/>
              <a:t>and also create their own products. </a:t>
            </a:r>
            <a:endParaRPr lang="en-US" dirty="0" smtClean="0"/>
          </a:p>
          <a:p>
            <a:endParaRPr lang="en-US" dirty="0"/>
          </a:p>
          <a:p>
            <a:r>
              <a:rPr lang="en-US" dirty="0" smtClean="0"/>
              <a:t>This </a:t>
            </a:r>
            <a:r>
              <a:rPr lang="en-US" dirty="0"/>
              <a:t>website </a:t>
            </a:r>
            <a:r>
              <a:rPr lang="en-US" dirty="0" smtClean="0"/>
              <a:t>creates </a:t>
            </a:r>
            <a:r>
              <a:rPr lang="en-US" dirty="0"/>
              <a:t>a feeling </a:t>
            </a:r>
            <a:r>
              <a:rPr lang="en-US" dirty="0" smtClean="0"/>
              <a:t>in </a:t>
            </a:r>
            <a:r>
              <a:rPr lang="en-US" dirty="0"/>
              <a:t>the customers that they have created their own products, such as seeing people’s names on the sports jersey of their favorite team. </a:t>
            </a:r>
            <a:endParaRPr lang="en-US" dirty="0"/>
          </a:p>
        </p:txBody>
      </p:sp>
    </p:spTree>
    <p:extLst>
      <p:ext uri="{BB962C8B-B14F-4D97-AF65-F5344CB8AC3E}">
        <p14:creationId xmlns:p14="http://schemas.microsoft.com/office/powerpoint/2010/main" val="1779314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 calcmode="lin" valueType="num">
                                      <p:cBhvr additive="base">
                                        <p:cTn id="2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anim calcmode="lin" valueType="num">
                                      <p:cBhvr additive="base">
                                        <p:cTn id="3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724B9E8-02C8-4B2E-8770-A00A67760D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7B8AE548-0BFA-4792-9962-3375923C763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67639EF4-FA83-4D85-90FE-B831AF28389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F5183C-A26A-4229-984A-7FCEB7EE2D1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52">
            <a:extLst>
              <a:ext uri="{FF2B5EF4-FFF2-40B4-BE49-F238E27FC236}">
                <a16:creationId xmlns:a16="http://schemas.microsoft.com/office/drawing/2014/main" id="{35501695-D7FD-432D-AE9A-6A266331B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25B6D770-CDC7-4A13-AD18-72AC72FC864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69416" y="1847088"/>
            <a:ext cx="286482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7" name="Rectangle 56">
            <a:extLst>
              <a:ext uri="{FF2B5EF4-FFF2-40B4-BE49-F238E27FC236}">
                <a16:creationId xmlns:a16="http://schemas.microsoft.com/office/drawing/2014/main" id="{6CF09C69-F194-46EC-955F-428636BCB1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nvGrpSpPr>
          <p:cNvPr id="59" name="Group 58">
            <a:extLst>
              <a:ext uri="{FF2B5EF4-FFF2-40B4-BE49-F238E27FC236}">
                <a16:creationId xmlns:a16="http://schemas.microsoft.com/office/drawing/2014/main" id="{DB9FB08E-2EF9-40D3-8108-A537D24136E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7560115" cy="5149101"/>
            <a:chOff x="7463258" y="583365"/>
            <a:chExt cx="7560115" cy="5181928"/>
          </a:xfrm>
        </p:grpSpPr>
        <p:sp>
          <p:nvSpPr>
            <p:cNvPr id="60" name="Rectangle 59">
              <a:extLst>
                <a:ext uri="{FF2B5EF4-FFF2-40B4-BE49-F238E27FC236}">
                  <a16:creationId xmlns:a16="http://schemas.microsoft.com/office/drawing/2014/main" id="{9B20C890-1633-477A-9E9A-CDF73E9D0A2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4EB4D734-DD7E-44DF-B573-33D82BEA794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63" name="Rectangle 62">
            <a:extLst>
              <a:ext uri="{FF2B5EF4-FFF2-40B4-BE49-F238E27FC236}">
                <a16:creationId xmlns:a16="http://schemas.microsoft.com/office/drawing/2014/main" id="{CEC07C7E-F170-4240-91B9-54A1151E32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497" y="977099"/>
            <a:ext cx="6597725"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64">
            <a:extLst>
              <a:ext uri="{FF2B5EF4-FFF2-40B4-BE49-F238E27FC236}">
                <a16:creationId xmlns:a16="http://schemas.microsoft.com/office/drawing/2014/main" id="{CA411B73-A3AF-4112-BD03-A802BE71E72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61302B36-F42E-49AB-A724-F90B87DF0A7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098" name="Picture 2" descr="What Is Business Opportunity? - Importance, Types, &amp; Identification |  Feedough"/>
          <p:cNvPicPr>
            <a:picLocks noChangeAspect="1" noChangeArrowheads="1"/>
          </p:cNvPicPr>
          <p:nvPr/>
        </p:nvPicPr>
        <p:blipFill rotWithShape="1">
          <a:blip r:embed="rId4">
            <a:extLst>
              <a:ext uri="{28A0092B-C50C-407E-A947-70E740481C1C}">
                <a14:useLocalDpi xmlns:a14="http://schemas.microsoft.com/office/drawing/2010/main" val="0"/>
              </a:ext>
            </a:extLst>
          </a:blip>
          <a:srcRect r="19997"/>
          <a:stretch/>
        </p:blipFill>
        <p:spPr bwMode="auto">
          <a:xfrm>
            <a:off x="-301" y="-11430"/>
            <a:ext cx="12192301" cy="68694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26519" y="263474"/>
            <a:ext cx="4492213" cy="7848302"/>
          </a:xfrm>
          <a:prstGeom prst="rect">
            <a:avLst/>
          </a:prstGeom>
          <a:noFill/>
        </p:spPr>
        <p:txBody>
          <a:bodyPr wrap="square" rtlCol="0">
            <a:spAutoFit/>
          </a:bodyPr>
          <a:lstStyle/>
          <a:p>
            <a:r>
              <a:rPr lang="en-US" i="1" dirty="0" smtClean="0"/>
              <a:t>We will use the demand for sports products and sports-related merchandise </a:t>
            </a:r>
            <a:r>
              <a:rPr lang="en-US" i="1" dirty="0" smtClean="0"/>
              <a:t>as </a:t>
            </a:r>
            <a:r>
              <a:rPr lang="en-US" i="1" dirty="0"/>
              <a:t>a starting point. People who </a:t>
            </a:r>
            <a:r>
              <a:rPr lang="en-US" i="1" dirty="0" smtClean="0"/>
              <a:t>want </a:t>
            </a:r>
            <a:r>
              <a:rPr lang="en-US" i="1" dirty="0"/>
              <a:t>to customize their </a:t>
            </a:r>
            <a:r>
              <a:rPr lang="en-US" i="1" dirty="0" smtClean="0"/>
              <a:t>sports </a:t>
            </a:r>
            <a:r>
              <a:rPr lang="en-US" i="1" dirty="0"/>
              <a:t>products </a:t>
            </a:r>
            <a:r>
              <a:rPr lang="en-US" i="1" dirty="0" smtClean="0"/>
              <a:t>are </a:t>
            </a:r>
            <a:r>
              <a:rPr lang="en-US" i="1" dirty="0"/>
              <a:t>high. The company will not only focus on selling </a:t>
            </a:r>
            <a:r>
              <a:rPr lang="en-US" i="1" dirty="0" smtClean="0"/>
              <a:t>sport-related products </a:t>
            </a:r>
            <a:r>
              <a:rPr lang="en-US" i="1" dirty="0"/>
              <a:t>but will also allow customers to customize products, thereby fulfilling the demand</a:t>
            </a:r>
            <a:r>
              <a:rPr lang="en-US" i="1" dirty="0" smtClean="0"/>
              <a:t>.</a:t>
            </a:r>
            <a:endParaRPr lang="en-US" i="1" dirty="0" smtClean="0"/>
          </a:p>
          <a:p>
            <a:r>
              <a:rPr lang="en-US" i="1" dirty="0"/>
              <a:t/>
            </a:r>
            <a:br>
              <a:rPr lang="en-US" i="1" dirty="0"/>
            </a:br>
            <a:r>
              <a:rPr lang="en-US" i="1" dirty="0"/>
              <a:t>We see a lot of e-commerce websites selling sport-related products, but what separates this from them is the ability to choose the product and then make changes to the product in the way the particular customer wants to and satisfy them with the quality of the product.</a:t>
            </a:r>
          </a:p>
          <a:p>
            <a:endParaRPr lang="en-US" i="1" dirty="0" smtClean="0"/>
          </a:p>
          <a:p>
            <a:r>
              <a:rPr lang="en-US" i="1" dirty="0"/>
              <a:t>Websites nowadays sell </a:t>
            </a:r>
            <a:r>
              <a:rPr lang="en-US" i="1" dirty="0" smtClean="0"/>
              <a:t>products </a:t>
            </a:r>
            <a:r>
              <a:rPr lang="en-US" i="1" dirty="0"/>
              <a:t>online without checking the quality. Many of these customers only get to see the </a:t>
            </a:r>
            <a:r>
              <a:rPr lang="en-US" i="1" dirty="0" smtClean="0"/>
              <a:t>seller’s </a:t>
            </a:r>
            <a:r>
              <a:rPr lang="en-US" i="1" dirty="0"/>
              <a:t>information and are unable to contact them. Our service allows customers to communicate with previous customers and know their feedback directly before buying.</a:t>
            </a:r>
          </a:p>
          <a:p>
            <a:endParaRPr lang="en-US" i="1" dirty="0"/>
          </a:p>
          <a:p>
            <a:r>
              <a:rPr lang="en-US" i="1" dirty="0"/>
              <a:t/>
            </a:r>
            <a:br>
              <a:rPr lang="en-US" i="1" dirty="0"/>
            </a:br>
            <a:r>
              <a:rPr lang="en-US" i="1" dirty="0"/>
              <a:t/>
            </a:r>
            <a:br>
              <a:rPr lang="en-US" i="1" dirty="0"/>
            </a:br>
            <a:endParaRPr lang="en-US" i="1" dirty="0" smtClean="0"/>
          </a:p>
          <a:p>
            <a:r>
              <a:rPr lang="en-US" i="1" dirty="0" smtClean="0"/>
              <a:t/>
            </a:r>
            <a:br>
              <a:rPr lang="en-US" i="1" dirty="0" smtClean="0"/>
            </a:br>
            <a:endParaRPr lang="en-US" i="1" dirty="0"/>
          </a:p>
        </p:txBody>
      </p:sp>
    </p:spTree>
    <p:extLst>
      <p:ext uri="{BB962C8B-B14F-4D97-AF65-F5344CB8AC3E}">
        <p14:creationId xmlns:p14="http://schemas.microsoft.com/office/powerpoint/2010/main" val="30196271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100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down)">
                                      <p:cBhvr>
                                        <p:cTn id="7" dur="10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down)">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1191B"/>
            </a:gs>
            <a:gs pos="0">
              <a:schemeClr val="tx1"/>
            </a:gs>
            <a:gs pos="56000">
              <a:schemeClr val="accent6">
                <a:lumMod val="89000"/>
              </a:schemeClr>
            </a:gs>
            <a:gs pos="69000">
              <a:schemeClr val="accent6">
                <a:lumMod val="75000"/>
              </a:schemeClr>
            </a:gs>
            <a:gs pos="97000">
              <a:schemeClr val="accent6">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TextBox 4"/>
          <p:cNvSpPr txBox="1"/>
          <p:nvPr/>
        </p:nvSpPr>
        <p:spPr>
          <a:xfrm>
            <a:off x="762000" y="723900"/>
            <a:ext cx="6762750" cy="461665"/>
          </a:xfrm>
          <a:prstGeom prst="rect">
            <a:avLst/>
          </a:prstGeom>
          <a:noFill/>
        </p:spPr>
        <p:txBody>
          <a:bodyPr wrap="square" rtlCol="0">
            <a:spAutoFit/>
          </a:bodyPr>
          <a:lstStyle/>
          <a:p>
            <a:r>
              <a:rPr lang="en-US" sz="2400" i="1" dirty="0" smtClean="0">
                <a:solidFill>
                  <a:schemeClr val="accent1">
                    <a:lumMod val="75000"/>
                  </a:schemeClr>
                </a:solidFill>
                <a:latin typeface="Arial" panose="020B0604020202020204" pitchFamily="34" charset="0"/>
                <a:cs typeface="Arial" panose="020B0604020202020204" pitchFamily="34" charset="0"/>
              </a:rPr>
              <a:t> </a:t>
            </a:r>
            <a:endParaRPr lang="en-US" sz="2400" dirty="0">
              <a:solidFill>
                <a:schemeClr val="accent1">
                  <a:lumMod val="75000"/>
                </a:schemeClr>
              </a:solidFill>
              <a:latin typeface="Arial" panose="020B0604020202020204" pitchFamily="34" charset="0"/>
              <a:cs typeface="Arial" panose="020B0604020202020204" pitchFamily="34" charset="0"/>
            </a:endParaRPr>
          </a:p>
        </p:txBody>
      </p:sp>
      <p:pic>
        <p:nvPicPr>
          <p:cNvPr id="5132" name="Picture 12" descr="Objectives Stock Photos, Royalty Free Objectives Image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05650" y="1562816"/>
            <a:ext cx="4591050" cy="6186309"/>
          </a:xfrm>
          <a:prstGeom prst="rect">
            <a:avLst/>
          </a:prstGeom>
          <a:noFill/>
        </p:spPr>
        <p:txBody>
          <a:bodyPr wrap="square" rtlCol="0">
            <a:spAutoFit/>
          </a:bodyPr>
          <a:lstStyle/>
          <a:p>
            <a:r>
              <a:rPr lang="en-US" sz="2200" i="1" dirty="0" smtClean="0">
                <a:latin typeface="Cambria" panose="02040503050406030204" pitchFamily="18" charset="0"/>
                <a:ea typeface="Cambria" panose="02040503050406030204" pitchFamily="18" charset="0"/>
              </a:rPr>
              <a:t>Our </a:t>
            </a:r>
            <a:r>
              <a:rPr lang="en-US" sz="2200" dirty="0">
                <a:latin typeface="Cambria" panose="02040503050406030204" pitchFamily="18" charset="0"/>
                <a:ea typeface="Cambria" panose="02040503050406030204" pitchFamily="18" charset="0"/>
              </a:rPr>
              <a:t>business objective </a:t>
            </a:r>
            <a:r>
              <a:rPr lang="en-US" sz="2200" i="1" dirty="0" smtClean="0">
                <a:latin typeface="Cambria" panose="02040503050406030204" pitchFamily="18" charset="0"/>
                <a:ea typeface="Cambria" panose="02040503050406030204" pitchFamily="18" charset="0"/>
              </a:rPr>
              <a:t>includes </a:t>
            </a:r>
            <a:r>
              <a:rPr lang="en-US" sz="2200" i="1" dirty="0">
                <a:latin typeface="Cambria" panose="02040503050406030204" pitchFamily="18" charset="0"/>
                <a:ea typeface="Cambria" panose="02040503050406030204" pitchFamily="18" charset="0"/>
              </a:rPr>
              <a:t>providing </a:t>
            </a:r>
            <a:r>
              <a:rPr lang="en-US" sz="2200" i="1" dirty="0" smtClean="0">
                <a:latin typeface="Cambria" panose="02040503050406030204" pitchFamily="18" charset="0"/>
                <a:ea typeface="Cambria" panose="02040503050406030204" pitchFamily="18" charset="0"/>
              </a:rPr>
              <a:t>fast </a:t>
            </a:r>
            <a:r>
              <a:rPr lang="en-US" sz="2200" i="1" dirty="0">
                <a:latin typeface="Cambria" panose="02040503050406030204" pitchFamily="18" charset="0"/>
                <a:ea typeface="Cambria" panose="02040503050406030204" pitchFamily="18" charset="0"/>
              </a:rPr>
              <a:t>and stable service to </a:t>
            </a:r>
            <a:r>
              <a:rPr lang="en-US" sz="2200" i="1" dirty="0" smtClean="0">
                <a:latin typeface="Cambria" panose="02040503050406030204" pitchFamily="18" charset="0"/>
                <a:ea typeface="Cambria" panose="02040503050406030204" pitchFamily="18" charset="0"/>
              </a:rPr>
              <a:t>customers </a:t>
            </a:r>
            <a:r>
              <a:rPr lang="en-US" sz="2200" i="1" dirty="0">
                <a:latin typeface="Cambria" panose="02040503050406030204" pitchFamily="18" charset="0"/>
                <a:ea typeface="Cambria" panose="02040503050406030204" pitchFamily="18" charset="0"/>
              </a:rPr>
              <a:t>with flexible prices and excellent customer service</a:t>
            </a:r>
            <a:r>
              <a:rPr lang="en-US" sz="2200" i="1" dirty="0" smtClean="0">
                <a:latin typeface="Cambria" panose="02040503050406030204" pitchFamily="18" charset="0"/>
                <a:ea typeface="Cambria" panose="02040503050406030204" pitchFamily="18" charset="0"/>
              </a:rPr>
              <a:t>.</a:t>
            </a:r>
          </a:p>
          <a:p>
            <a:endParaRPr lang="en-US" sz="2200" dirty="0">
              <a:latin typeface="Cambria" panose="02040503050406030204" pitchFamily="18" charset="0"/>
              <a:ea typeface="Cambria" panose="02040503050406030204" pitchFamily="18" charset="0"/>
            </a:endParaRPr>
          </a:p>
          <a:p>
            <a:r>
              <a:rPr lang="en-US" sz="2200" i="1" dirty="0" smtClean="0">
                <a:latin typeface="Cambria" panose="02040503050406030204" pitchFamily="18" charset="0"/>
                <a:ea typeface="Cambria" panose="02040503050406030204" pitchFamily="18" charset="0"/>
              </a:rPr>
              <a:t>We expect to profit from our e-commerce site over time and expand </a:t>
            </a:r>
            <a:r>
              <a:rPr lang="en-US" sz="2200" i="1" dirty="0">
                <a:latin typeface="Cambria" panose="02040503050406030204" pitchFamily="18" charset="0"/>
                <a:ea typeface="Cambria" panose="02040503050406030204" pitchFamily="18" charset="0"/>
              </a:rPr>
              <a:t>the business and the products sold</a:t>
            </a:r>
            <a:r>
              <a:rPr lang="en-US" sz="2200" i="1" dirty="0" smtClean="0">
                <a:latin typeface="Cambria" panose="02040503050406030204" pitchFamily="18" charset="0"/>
                <a:ea typeface="Cambria" panose="02040503050406030204" pitchFamily="18" charset="0"/>
              </a:rPr>
              <a:t>.</a:t>
            </a:r>
          </a:p>
          <a:p>
            <a:endParaRPr lang="en-US" sz="2200" dirty="0">
              <a:latin typeface="Cambria" panose="02040503050406030204" pitchFamily="18" charset="0"/>
              <a:ea typeface="Cambria" panose="02040503050406030204" pitchFamily="18" charset="0"/>
            </a:endParaRPr>
          </a:p>
          <a:p>
            <a:r>
              <a:rPr lang="en-US" sz="2200" i="1" dirty="0" smtClean="0">
                <a:latin typeface="Cambria" panose="02040503050406030204" pitchFamily="18" charset="0"/>
                <a:ea typeface="Cambria" panose="02040503050406030204" pitchFamily="18" charset="0"/>
              </a:rPr>
              <a:t>We also aim to connect </a:t>
            </a:r>
            <a:r>
              <a:rPr lang="en-US" sz="2200" i="1" dirty="0">
                <a:latin typeface="Cambria" panose="02040503050406030204" pitchFamily="18" charset="0"/>
                <a:ea typeface="Cambria" panose="02040503050406030204" pitchFamily="18" charset="0"/>
              </a:rPr>
              <a:t>customers with </a:t>
            </a:r>
            <a:r>
              <a:rPr lang="en-US" sz="2200" i="1" dirty="0" smtClean="0">
                <a:latin typeface="Cambria" panose="02040503050406030204" pitchFamily="18" charset="0"/>
                <a:ea typeface="Cambria" panose="02040503050406030204" pitchFamily="18" charset="0"/>
              </a:rPr>
              <a:t>sports </a:t>
            </a:r>
            <a:r>
              <a:rPr lang="en-US" sz="2200" i="1" dirty="0">
                <a:latin typeface="Cambria" panose="02040503050406030204" pitchFamily="18" charset="0"/>
                <a:ea typeface="Cambria" panose="02040503050406030204" pitchFamily="18" charset="0"/>
              </a:rPr>
              <a:t>and the </a:t>
            </a:r>
            <a:r>
              <a:rPr lang="en-US" sz="2200" i="1" dirty="0" smtClean="0">
                <a:latin typeface="Cambria" panose="02040503050406030204" pitchFamily="18" charset="0"/>
                <a:ea typeface="Cambria" panose="02040503050406030204" pitchFamily="18" charset="0"/>
              </a:rPr>
              <a:t>sports </a:t>
            </a:r>
            <a:r>
              <a:rPr lang="en-US" sz="2200" i="1" dirty="0">
                <a:latin typeface="Cambria" panose="02040503050406030204" pitchFamily="18" charset="0"/>
                <a:ea typeface="Cambria" panose="02040503050406030204" pitchFamily="18" charset="0"/>
              </a:rPr>
              <a:t>teams they support by buying products related to the team and bringing entertainment, </a:t>
            </a:r>
            <a:r>
              <a:rPr lang="en-US" sz="2200" i="1" dirty="0" smtClean="0">
                <a:latin typeface="Cambria" panose="02040503050406030204" pitchFamily="18" charset="0"/>
                <a:ea typeface="Cambria" panose="02040503050406030204" pitchFamily="18" charset="0"/>
              </a:rPr>
              <a:t>and sports </a:t>
            </a:r>
            <a:r>
              <a:rPr lang="en-US" sz="2200" i="1" dirty="0">
                <a:latin typeface="Cambria" panose="02040503050406030204" pitchFamily="18" charset="0"/>
                <a:ea typeface="Cambria" panose="02040503050406030204" pitchFamily="18" charset="0"/>
              </a:rPr>
              <a:t>into </a:t>
            </a:r>
            <a:r>
              <a:rPr lang="en-US" sz="2200" i="1" dirty="0" smtClean="0">
                <a:latin typeface="Cambria" panose="02040503050406030204" pitchFamily="18" charset="0"/>
                <a:ea typeface="Cambria" panose="02040503050406030204" pitchFamily="18" charset="0"/>
              </a:rPr>
              <a:t>people’s lives</a:t>
            </a:r>
            <a:r>
              <a:rPr lang="en-US" sz="2200" i="1" dirty="0" smtClean="0">
                <a:latin typeface="Cambria" panose="02040503050406030204" pitchFamily="18" charset="0"/>
                <a:ea typeface="Cambria" panose="02040503050406030204" pitchFamily="18" charset="0"/>
              </a:rPr>
              <a:t>.</a:t>
            </a:r>
          </a:p>
          <a:p>
            <a:endParaRPr lang="en-US" sz="2200" i="1" dirty="0">
              <a:latin typeface="Cambria" panose="02040503050406030204" pitchFamily="18" charset="0"/>
              <a:ea typeface="Cambria" panose="02040503050406030204" pitchFamily="18" charset="0"/>
            </a:endParaRPr>
          </a:p>
          <a:p>
            <a:endParaRPr lang="en-US" sz="2200" i="1" dirty="0" smtClean="0">
              <a:latin typeface="Cambria" panose="02040503050406030204" pitchFamily="18" charset="0"/>
              <a:ea typeface="Cambria" panose="02040503050406030204" pitchFamily="18" charset="0"/>
            </a:endParaRPr>
          </a:p>
          <a:p>
            <a:r>
              <a:rPr lang="en-US" sz="2200" dirty="0">
                <a:latin typeface="Cambria" panose="02040503050406030204" pitchFamily="18" charset="0"/>
                <a:ea typeface="Cambria" panose="02040503050406030204" pitchFamily="18" charset="0"/>
              </a:rPr>
              <a:t/>
            </a:r>
            <a:br>
              <a:rPr lang="en-US" sz="2200" dirty="0">
                <a:latin typeface="Cambria" panose="02040503050406030204" pitchFamily="18" charset="0"/>
                <a:ea typeface="Cambria" panose="02040503050406030204" pitchFamily="18" charset="0"/>
              </a:rPr>
            </a:br>
            <a:endParaRPr lang="en-US" sz="2200" dirty="0">
              <a:latin typeface="Cambria" panose="02040503050406030204" pitchFamily="18" charset="0"/>
              <a:ea typeface="Cambria" panose="02040503050406030204" pitchFamily="18" charset="0"/>
            </a:endParaRPr>
          </a:p>
        </p:txBody>
      </p:sp>
      <p:sp>
        <p:nvSpPr>
          <p:cNvPr id="7" name="TextBox 6"/>
          <p:cNvSpPr txBox="1"/>
          <p:nvPr/>
        </p:nvSpPr>
        <p:spPr>
          <a:xfrm>
            <a:off x="6858000" y="533400"/>
            <a:ext cx="4457700" cy="584775"/>
          </a:xfrm>
          <a:prstGeom prst="rect">
            <a:avLst/>
          </a:prstGeom>
          <a:noFill/>
        </p:spPr>
        <p:txBody>
          <a:bodyPr wrap="square" rtlCol="0">
            <a:spAutoFit/>
          </a:bodyPr>
          <a:lstStyle/>
          <a:p>
            <a:pPr algn="ctr"/>
            <a:r>
              <a:rPr lang="en-US" sz="3200" b="1" dirty="0" smtClean="0"/>
              <a:t>Business Objectives</a:t>
            </a:r>
            <a:endParaRPr lang="en-US" sz="3200" b="1" dirty="0"/>
          </a:p>
        </p:txBody>
      </p:sp>
    </p:spTree>
    <p:extLst>
      <p:ext uri="{BB962C8B-B14F-4D97-AF65-F5344CB8AC3E}">
        <p14:creationId xmlns:p14="http://schemas.microsoft.com/office/powerpoint/2010/main" val="2621311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0" dur="500"/>
                                        <p:tgtEl>
                                          <p:spTgt spid="6">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randombar(horizontal)">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we develop success metrics for open source events | Opensource.com"/>
          <p:cNvPicPr>
            <a:picLocks noChangeAspect="1" noChangeArrowheads="1"/>
          </p:cNvPicPr>
          <p:nvPr/>
        </p:nvPicPr>
        <p:blipFill rotWithShape="1">
          <a:blip r:embed="rId2">
            <a:extLst>
              <a:ext uri="{28A0092B-C50C-407E-A947-70E740481C1C}">
                <a14:useLocalDpi xmlns:a14="http://schemas.microsoft.com/office/drawing/2010/main" val="0"/>
              </a:ext>
            </a:extLst>
          </a:blip>
          <a:srcRect l="15938"/>
          <a:stretch/>
        </p:blipFill>
        <p:spPr bwMode="auto">
          <a:xfrm>
            <a:off x="0" y="0"/>
            <a:ext cx="12192000" cy="6846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850" y="105970"/>
            <a:ext cx="2266950" cy="7017306"/>
          </a:xfrm>
          <a:prstGeom prst="rect">
            <a:avLst/>
          </a:prstGeom>
          <a:noFill/>
        </p:spPr>
        <p:txBody>
          <a:bodyPr wrap="square" rtlCol="0">
            <a:spAutoFit/>
          </a:bodyPr>
          <a:lstStyle/>
          <a:p>
            <a:r>
              <a:rPr lang="en-US" sz="2900" b="1" dirty="0" smtClean="0">
                <a:effectLst>
                  <a:outerShdw blurRad="38100" dist="38100" dir="2700000" algn="tl">
                    <a:srgbClr val="000000">
                      <a:alpha val="43137"/>
                    </a:srgbClr>
                  </a:outerShdw>
                </a:effectLst>
                <a:latin typeface="Arial Black" panose="020B0A04020102020204" pitchFamily="34" charset="0"/>
              </a:rPr>
              <a:t>S</a:t>
            </a:r>
          </a:p>
          <a:p>
            <a:r>
              <a:rPr lang="en-US" sz="2900" b="1" dirty="0" smtClean="0">
                <a:effectLst>
                  <a:outerShdw blurRad="38100" dist="38100" dir="2700000" algn="tl">
                    <a:srgbClr val="000000">
                      <a:alpha val="43137"/>
                    </a:srgbClr>
                  </a:outerShdw>
                </a:effectLst>
                <a:latin typeface="Arial Black" panose="020B0A04020102020204" pitchFamily="34" charset="0"/>
              </a:rPr>
              <a:t>U</a:t>
            </a:r>
          </a:p>
          <a:p>
            <a:r>
              <a:rPr lang="en-US" sz="2900" b="1" dirty="0" smtClean="0">
                <a:effectLst>
                  <a:outerShdw blurRad="38100" dist="38100" dir="2700000" algn="tl">
                    <a:srgbClr val="000000">
                      <a:alpha val="43137"/>
                    </a:srgbClr>
                  </a:outerShdw>
                </a:effectLst>
                <a:latin typeface="Arial Black" panose="020B0A04020102020204" pitchFamily="34" charset="0"/>
              </a:rPr>
              <a:t>C</a:t>
            </a:r>
          </a:p>
          <a:p>
            <a:r>
              <a:rPr lang="en-US" sz="2900" b="1" dirty="0" smtClean="0">
                <a:effectLst>
                  <a:outerShdw blurRad="38100" dist="38100" dir="2700000" algn="tl">
                    <a:srgbClr val="000000">
                      <a:alpha val="43137"/>
                    </a:srgbClr>
                  </a:outerShdw>
                </a:effectLst>
                <a:latin typeface="Arial Black" panose="020B0A04020102020204" pitchFamily="34" charset="0"/>
              </a:rPr>
              <a:t>C</a:t>
            </a:r>
          </a:p>
          <a:p>
            <a:r>
              <a:rPr lang="en-US" sz="2900" b="1" dirty="0" smtClean="0">
                <a:effectLst>
                  <a:outerShdw blurRad="38100" dist="38100" dir="2700000" algn="tl">
                    <a:srgbClr val="000000">
                      <a:alpha val="43137"/>
                    </a:srgbClr>
                  </a:outerShdw>
                </a:effectLst>
                <a:latin typeface="Arial Black" panose="020B0A04020102020204" pitchFamily="34" charset="0"/>
              </a:rPr>
              <a:t>E</a:t>
            </a:r>
          </a:p>
          <a:p>
            <a:r>
              <a:rPr lang="en-US" sz="2900" b="1" dirty="0" smtClean="0">
                <a:effectLst>
                  <a:outerShdw blurRad="38100" dist="38100" dir="2700000" algn="tl">
                    <a:srgbClr val="000000">
                      <a:alpha val="43137"/>
                    </a:srgbClr>
                  </a:outerShdw>
                </a:effectLst>
                <a:latin typeface="Arial Black" panose="020B0A04020102020204" pitchFamily="34" charset="0"/>
              </a:rPr>
              <a:t>S</a:t>
            </a:r>
          </a:p>
          <a:p>
            <a:r>
              <a:rPr lang="en-US" sz="2900" b="1" dirty="0" smtClean="0">
                <a:effectLst>
                  <a:outerShdw blurRad="38100" dist="38100" dir="2700000" algn="tl">
                    <a:srgbClr val="000000">
                      <a:alpha val="43137"/>
                    </a:srgbClr>
                  </a:outerShdw>
                </a:effectLst>
                <a:latin typeface="Arial Black" panose="020B0A04020102020204" pitchFamily="34" charset="0"/>
              </a:rPr>
              <a:t>S</a:t>
            </a:r>
          </a:p>
          <a:p>
            <a:endParaRPr lang="en-US" sz="2900" b="1" dirty="0">
              <a:effectLst>
                <a:outerShdw blurRad="38100" dist="38100" dir="2700000" algn="tl">
                  <a:srgbClr val="000000">
                    <a:alpha val="43137"/>
                  </a:srgbClr>
                </a:outerShdw>
              </a:effectLst>
              <a:latin typeface="Arial Black" panose="020B0A04020102020204" pitchFamily="34" charset="0"/>
            </a:endParaRPr>
          </a:p>
          <a:p>
            <a:r>
              <a:rPr lang="en-US" sz="2900" b="1" dirty="0" smtClean="0">
                <a:effectLst>
                  <a:outerShdw blurRad="38100" dist="38100" dir="2700000" algn="tl">
                    <a:srgbClr val="000000">
                      <a:alpha val="43137"/>
                    </a:srgbClr>
                  </a:outerShdw>
                </a:effectLst>
                <a:latin typeface="Arial Black" panose="020B0A04020102020204" pitchFamily="34" charset="0"/>
              </a:rPr>
              <a:t>M</a:t>
            </a:r>
          </a:p>
          <a:p>
            <a:r>
              <a:rPr lang="en-US" sz="2900" b="1" dirty="0" smtClean="0">
                <a:effectLst>
                  <a:outerShdw blurRad="38100" dist="38100" dir="2700000" algn="tl">
                    <a:srgbClr val="000000">
                      <a:alpha val="43137"/>
                    </a:srgbClr>
                  </a:outerShdw>
                </a:effectLst>
                <a:latin typeface="Arial Black" panose="020B0A04020102020204" pitchFamily="34" charset="0"/>
              </a:rPr>
              <a:t>E</a:t>
            </a:r>
          </a:p>
          <a:p>
            <a:r>
              <a:rPr lang="en-US" sz="2900" b="1" dirty="0" smtClean="0">
                <a:effectLst>
                  <a:outerShdw blurRad="38100" dist="38100" dir="2700000" algn="tl">
                    <a:srgbClr val="000000">
                      <a:alpha val="43137"/>
                    </a:srgbClr>
                  </a:outerShdw>
                </a:effectLst>
                <a:latin typeface="Arial Black" panose="020B0A04020102020204" pitchFamily="34" charset="0"/>
              </a:rPr>
              <a:t>T</a:t>
            </a:r>
          </a:p>
          <a:p>
            <a:r>
              <a:rPr lang="en-US" sz="2900" b="1" dirty="0" smtClean="0">
                <a:effectLst>
                  <a:outerShdw blurRad="38100" dist="38100" dir="2700000" algn="tl">
                    <a:srgbClr val="000000">
                      <a:alpha val="43137"/>
                    </a:srgbClr>
                  </a:outerShdw>
                </a:effectLst>
                <a:latin typeface="Arial Black" panose="020B0A04020102020204" pitchFamily="34" charset="0"/>
              </a:rPr>
              <a:t>R</a:t>
            </a:r>
          </a:p>
          <a:p>
            <a:r>
              <a:rPr lang="en-US" sz="2900" b="1" dirty="0" smtClean="0">
                <a:effectLst>
                  <a:outerShdw blurRad="38100" dist="38100" dir="2700000" algn="tl">
                    <a:srgbClr val="000000">
                      <a:alpha val="43137"/>
                    </a:srgbClr>
                  </a:outerShdw>
                </a:effectLst>
                <a:latin typeface="Arial Black" panose="020B0A04020102020204" pitchFamily="34" charset="0"/>
              </a:rPr>
              <a:t>I</a:t>
            </a:r>
          </a:p>
          <a:p>
            <a:r>
              <a:rPr lang="en-US" sz="2900" b="1" dirty="0" smtClean="0">
                <a:effectLst>
                  <a:outerShdw blurRad="38100" dist="38100" dir="2700000" algn="tl">
                    <a:srgbClr val="000000">
                      <a:alpha val="43137"/>
                    </a:srgbClr>
                  </a:outerShdw>
                </a:effectLst>
                <a:latin typeface="Arial Black" panose="020B0A04020102020204" pitchFamily="34" charset="0"/>
              </a:rPr>
              <a:t>C</a:t>
            </a:r>
          </a:p>
          <a:p>
            <a:r>
              <a:rPr lang="en-US" sz="2900" b="1" dirty="0">
                <a:effectLst>
                  <a:outerShdw blurRad="38100" dist="38100" dir="2700000" algn="tl">
                    <a:srgbClr val="000000">
                      <a:alpha val="43137"/>
                    </a:srgbClr>
                  </a:outerShdw>
                </a:effectLst>
                <a:latin typeface="Arial Black" panose="020B0A04020102020204" pitchFamily="34" charset="0"/>
              </a:rPr>
              <a:t>S</a:t>
            </a:r>
            <a:endParaRPr lang="en-US" sz="2900" b="1" dirty="0" smtClean="0">
              <a:effectLst>
                <a:outerShdw blurRad="38100" dist="38100" dir="2700000" algn="tl">
                  <a:srgbClr val="000000">
                    <a:alpha val="43137"/>
                  </a:srgbClr>
                </a:outerShdw>
              </a:effectLst>
              <a:latin typeface="Arial Black" panose="020B0A04020102020204" pitchFamily="34" charset="0"/>
            </a:endParaRPr>
          </a:p>
        </p:txBody>
      </p:sp>
      <p:sp>
        <p:nvSpPr>
          <p:cNvPr id="6" name="TextBox 5"/>
          <p:cNvSpPr txBox="1"/>
          <p:nvPr/>
        </p:nvSpPr>
        <p:spPr>
          <a:xfrm>
            <a:off x="8629650" y="105970"/>
            <a:ext cx="2857500" cy="7017306"/>
          </a:xfrm>
          <a:prstGeom prst="rect">
            <a:avLst/>
          </a:prstGeom>
          <a:noFill/>
        </p:spPr>
        <p:txBody>
          <a:bodyPr wrap="square" rtlCol="0">
            <a:spAutoFit/>
          </a:bodyPr>
          <a:lstStyle/>
          <a:p>
            <a:r>
              <a:rPr lang="en-US" i="1" dirty="0"/>
              <a:t>The success of </a:t>
            </a:r>
            <a:r>
              <a:rPr lang="en-US" i="1" dirty="0" smtClean="0"/>
              <a:t>our </a:t>
            </a:r>
            <a:r>
              <a:rPr lang="en-US" i="1" dirty="0"/>
              <a:t>project is </a:t>
            </a:r>
            <a:r>
              <a:rPr lang="en-US" i="1" dirty="0" smtClean="0"/>
              <a:t>indicated directly by the number </a:t>
            </a:r>
            <a:r>
              <a:rPr lang="en-US" i="1" dirty="0"/>
              <a:t>of </a:t>
            </a:r>
            <a:r>
              <a:rPr lang="en-US" i="1" dirty="0" smtClean="0"/>
              <a:t>customers </a:t>
            </a:r>
            <a:r>
              <a:rPr lang="en-US" i="1" dirty="0"/>
              <a:t>getting benefited </a:t>
            </a:r>
            <a:r>
              <a:rPr lang="en-US" i="1" dirty="0" smtClean="0"/>
              <a:t>from </a:t>
            </a:r>
            <a:r>
              <a:rPr lang="en-US" i="1" dirty="0"/>
              <a:t>the service</a:t>
            </a:r>
            <a:r>
              <a:rPr lang="en-US" i="1" dirty="0" smtClean="0"/>
              <a:t>.</a:t>
            </a:r>
          </a:p>
          <a:p>
            <a:endParaRPr lang="en-US" dirty="0"/>
          </a:p>
          <a:p>
            <a:r>
              <a:rPr lang="en-US" i="1" dirty="0"/>
              <a:t>The quality of the products will also have a great impact on achieving </a:t>
            </a:r>
            <a:r>
              <a:rPr lang="en-US" i="1" dirty="0" smtClean="0"/>
              <a:t>success. Making </a:t>
            </a:r>
            <a:r>
              <a:rPr lang="en-US" i="1" dirty="0"/>
              <a:t>sure customers get the desired product on time and having good </a:t>
            </a:r>
            <a:r>
              <a:rPr lang="en-US" i="1" dirty="0" smtClean="0"/>
              <a:t>connections </a:t>
            </a:r>
            <a:r>
              <a:rPr lang="en-US" i="1" dirty="0"/>
              <a:t>with the shippers and </a:t>
            </a:r>
            <a:r>
              <a:rPr lang="en-US" i="1" dirty="0" smtClean="0"/>
              <a:t>knowledge of </a:t>
            </a:r>
            <a:r>
              <a:rPr lang="en-US" i="1" dirty="0"/>
              <a:t>the latest </a:t>
            </a:r>
            <a:r>
              <a:rPr lang="en-US" i="1" dirty="0" smtClean="0"/>
              <a:t>trends affects business directly.</a:t>
            </a:r>
          </a:p>
          <a:p>
            <a:endParaRPr lang="en-US" dirty="0"/>
          </a:p>
          <a:p>
            <a:r>
              <a:rPr lang="en-US" i="1" dirty="0"/>
              <a:t>The major achievement would be </a:t>
            </a:r>
            <a:r>
              <a:rPr lang="en-US" i="1" dirty="0" smtClean="0"/>
              <a:t>to provide </a:t>
            </a:r>
            <a:r>
              <a:rPr lang="en-US" i="1" dirty="0"/>
              <a:t>good and useful products to customers for the price they are happy to pay</a:t>
            </a:r>
            <a:r>
              <a:rPr lang="en-US" i="1" dirty="0" smtClean="0"/>
              <a:t>.</a:t>
            </a:r>
          </a:p>
          <a:p>
            <a:endParaRPr lang="en-US" dirty="0"/>
          </a:p>
          <a:p>
            <a:r>
              <a:rPr lang="en-US" i="1" dirty="0" smtClean="0"/>
              <a:t>Success </a:t>
            </a:r>
            <a:r>
              <a:rPr lang="en-US" i="1" dirty="0"/>
              <a:t>is also determined by the margin of profit that is earned</a:t>
            </a:r>
            <a:endParaRPr lang="en-US" dirty="0"/>
          </a:p>
          <a:p>
            <a:r>
              <a:rPr lang="en-US" dirty="0"/>
              <a:t/>
            </a:r>
            <a:br>
              <a:rPr lang="en-US" dirty="0"/>
            </a:br>
            <a:endParaRPr lang="en-US" dirty="0"/>
          </a:p>
        </p:txBody>
      </p:sp>
    </p:spTree>
    <p:extLst>
      <p:ext uri="{BB962C8B-B14F-4D97-AF65-F5344CB8AC3E}">
        <p14:creationId xmlns:p14="http://schemas.microsoft.com/office/powerpoint/2010/main" val="39259300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1000"/>
                                        <p:tgtEl>
                                          <p:spTgt spid="5">
                                            <p:txEl>
                                              <p:pRg st="9" end="9"/>
                                            </p:txEl>
                                          </p:spTgt>
                                        </p:tgtEl>
                                      </p:cBhvr>
                                    </p:animEffect>
                                    <p:anim calcmode="lin" valueType="num">
                                      <p:cBhvr>
                                        <p:cTn id="4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1000"/>
                                        <p:tgtEl>
                                          <p:spTgt spid="5">
                                            <p:txEl>
                                              <p:pRg st="10" end="10"/>
                                            </p:txEl>
                                          </p:spTgt>
                                        </p:tgtEl>
                                      </p:cBhvr>
                                    </p:animEffect>
                                    <p:anim calcmode="lin" valueType="num">
                                      <p:cBhvr>
                                        <p:cTn id="5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Effect transition="in" filter="fade">
                                      <p:cBhvr>
                                        <p:cTn id="57" dur="1000"/>
                                        <p:tgtEl>
                                          <p:spTgt spid="5">
                                            <p:txEl>
                                              <p:pRg st="11" end="11"/>
                                            </p:txEl>
                                          </p:spTgt>
                                        </p:tgtEl>
                                      </p:cBhvr>
                                    </p:animEffect>
                                    <p:anim calcmode="lin" valueType="num">
                                      <p:cBhvr>
                                        <p:cTn id="5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fade">
                                      <p:cBhvr>
                                        <p:cTn id="62" dur="1000"/>
                                        <p:tgtEl>
                                          <p:spTgt spid="5">
                                            <p:txEl>
                                              <p:pRg st="12" end="12"/>
                                            </p:txEl>
                                          </p:spTgt>
                                        </p:tgtEl>
                                      </p:cBhvr>
                                    </p:animEffect>
                                    <p:anim calcmode="lin" valueType="num">
                                      <p:cBhvr>
                                        <p:cTn id="6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Effect transition="in" filter="fade">
                                      <p:cBhvr>
                                        <p:cTn id="67" dur="1000"/>
                                        <p:tgtEl>
                                          <p:spTgt spid="5">
                                            <p:txEl>
                                              <p:pRg st="13" end="13"/>
                                            </p:txEl>
                                          </p:spTgt>
                                        </p:tgtEl>
                                      </p:cBhvr>
                                    </p:animEffect>
                                    <p:anim calcmode="lin" valueType="num">
                                      <p:cBhvr>
                                        <p:cTn id="68"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
                                            <p:txEl>
                                              <p:pRg st="14" end="14"/>
                                            </p:txEl>
                                          </p:spTgt>
                                        </p:tgtEl>
                                        <p:attrNameLst>
                                          <p:attrName>style.visibility</p:attrName>
                                        </p:attrNameLst>
                                      </p:cBhvr>
                                      <p:to>
                                        <p:strVal val="visible"/>
                                      </p:to>
                                    </p:set>
                                    <p:animEffect transition="in" filter="fade">
                                      <p:cBhvr>
                                        <p:cTn id="72" dur="1000"/>
                                        <p:tgtEl>
                                          <p:spTgt spid="5">
                                            <p:txEl>
                                              <p:pRg st="14" end="14"/>
                                            </p:txEl>
                                          </p:spTgt>
                                        </p:tgtEl>
                                      </p:cBhvr>
                                    </p:animEffect>
                                    <p:anim calcmode="lin" valueType="num">
                                      <p:cBhvr>
                                        <p:cTn id="73"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6">
                                            <p:txEl>
                                              <p:pRg st="0" end="0"/>
                                            </p:txEl>
                                          </p:spTgt>
                                        </p:tgtEl>
                                        <p:attrNameLst>
                                          <p:attrName>style.visibility</p:attrName>
                                        </p:attrNameLst>
                                      </p:cBhvr>
                                      <p:to>
                                        <p:strVal val="visible"/>
                                      </p:to>
                                    </p:set>
                                    <p:animEffect transition="in" filter="fade">
                                      <p:cBhvr>
                                        <p:cTn id="79" dur="1000"/>
                                        <p:tgtEl>
                                          <p:spTgt spid="6">
                                            <p:txEl>
                                              <p:pRg st="0" end="0"/>
                                            </p:txEl>
                                          </p:spTgt>
                                        </p:tgtEl>
                                      </p:cBhvr>
                                    </p:animEffect>
                                    <p:anim calcmode="lin" valueType="num">
                                      <p:cBhvr>
                                        <p:cTn id="8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6">
                                            <p:txEl>
                                              <p:pRg st="2" end="2"/>
                                            </p:txEl>
                                          </p:spTgt>
                                        </p:tgtEl>
                                        <p:attrNameLst>
                                          <p:attrName>style.visibility</p:attrName>
                                        </p:attrNameLst>
                                      </p:cBhvr>
                                      <p:to>
                                        <p:strVal val="visible"/>
                                      </p:to>
                                    </p:set>
                                    <p:animEffect transition="in" filter="fade">
                                      <p:cBhvr>
                                        <p:cTn id="86" dur="1000"/>
                                        <p:tgtEl>
                                          <p:spTgt spid="6">
                                            <p:txEl>
                                              <p:pRg st="2" end="2"/>
                                            </p:txEl>
                                          </p:spTgt>
                                        </p:tgtEl>
                                      </p:cBhvr>
                                    </p:animEffect>
                                    <p:anim calcmode="lin" valueType="num">
                                      <p:cBhvr>
                                        <p:cTn id="8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8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6">
                                            <p:txEl>
                                              <p:pRg st="4" end="4"/>
                                            </p:txEl>
                                          </p:spTgt>
                                        </p:tgtEl>
                                        <p:attrNameLst>
                                          <p:attrName>style.visibility</p:attrName>
                                        </p:attrNameLst>
                                      </p:cBhvr>
                                      <p:to>
                                        <p:strVal val="visible"/>
                                      </p:to>
                                    </p:set>
                                    <p:animEffect transition="in" filter="fade">
                                      <p:cBhvr>
                                        <p:cTn id="93" dur="1000"/>
                                        <p:tgtEl>
                                          <p:spTgt spid="6">
                                            <p:txEl>
                                              <p:pRg st="4" end="4"/>
                                            </p:txEl>
                                          </p:spTgt>
                                        </p:tgtEl>
                                      </p:cBhvr>
                                    </p:animEffect>
                                    <p:anim calcmode="lin" valueType="num">
                                      <p:cBhvr>
                                        <p:cTn id="9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5" dur="1000" fill="hold"/>
                                        <p:tgtEl>
                                          <p:spTgt spid="6">
                                            <p:txEl>
                                              <p:pRg st="4" end="4"/>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6">
                                            <p:txEl>
                                              <p:pRg st="6" end="6"/>
                                            </p:txEl>
                                          </p:spTgt>
                                        </p:tgtEl>
                                        <p:attrNameLst>
                                          <p:attrName>style.visibility</p:attrName>
                                        </p:attrNameLst>
                                      </p:cBhvr>
                                      <p:to>
                                        <p:strVal val="visible"/>
                                      </p:to>
                                    </p:set>
                                    <p:animEffect transition="in" filter="fade">
                                      <p:cBhvr>
                                        <p:cTn id="98" dur="1000"/>
                                        <p:tgtEl>
                                          <p:spTgt spid="6">
                                            <p:txEl>
                                              <p:pRg st="6" end="6"/>
                                            </p:txEl>
                                          </p:spTgt>
                                        </p:tgtEl>
                                      </p:cBhvr>
                                    </p:animEffect>
                                    <p:anim calcmode="lin" valueType="num">
                                      <p:cBhvr>
                                        <p:cTn id="9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V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6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3350" y="400050"/>
            <a:ext cx="5162550" cy="6986528"/>
          </a:xfrm>
          <a:prstGeom prst="rect">
            <a:avLst/>
          </a:prstGeom>
          <a:noFill/>
        </p:spPr>
        <p:txBody>
          <a:bodyPr wrap="square" rtlCol="0">
            <a:spAutoFit/>
          </a:bodyPr>
          <a:lstStyle/>
          <a:p>
            <a:r>
              <a:rPr lang="en-US" sz="2800" dirty="0"/>
              <a:t>Our goal is to create a solution that makes it easier for </a:t>
            </a:r>
            <a:r>
              <a:rPr lang="en-US" sz="2800" dirty="0" smtClean="0"/>
              <a:t>sports enthusiasts </a:t>
            </a:r>
            <a:r>
              <a:rPr lang="en-US" sz="2800" dirty="0"/>
              <a:t>to find the top sports gear, apparel, and personalized goods for them. Our goal is to </a:t>
            </a:r>
            <a:r>
              <a:rPr lang="en-US" sz="2800" dirty="0" smtClean="0"/>
              <a:t>make sports easily </a:t>
            </a:r>
            <a:r>
              <a:rPr lang="en-US" sz="2800" dirty="0"/>
              <a:t>accessible to everyone</a:t>
            </a:r>
            <a:r>
              <a:rPr lang="en-US" sz="2800" dirty="0" smtClean="0"/>
              <a:t>.</a:t>
            </a:r>
          </a:p>
          <a:p>
            <a:endParaRPr lang="en-US" sz="2800" dirty="0" smtClean="0"/>
          </a:p>
          <a:p>
            <a:r>
              <a:rPr lang="en-US" sz="2800" dirty="0" smtClean="0"/>
              <a:t>Customers do not </a:t>
            </a:r>
            <a:r>
              <a:rPr lang="en-US" sz="2800" dirty="0"/>
              <a:t>need to visit many websites to </a:t>
            </a:r>
            <a:r>
              <a:rPr lang="en-US" sz="2800" dirty="0" smtClean="0"/>
              <a:t>search for sports goods </a:t>
            </a:r>
            <a:r>
              <a:rPr lang="en-US" sz="2800" dirty="0"/>
              <a:t>since "</a:t>
            </a:r>
            <a:r>
              <a:rPr lang="en-US" sz="2800" dirty="0" smtClean="0"/>
              <a:t>GoodSports </a:t>
            </a:r>
            <a:r>
              <a:rPr lang="en-US" sz="2800" dirty="0"/>
              <a:t>Goods" offers a platform that guarantees all sports </a:t>
            </a:r>
            <a:r>
              <a:rPr lang="en-US" sz="2800" dirty="0" smtClean="0"/>
              <a:t>goods at low prices.</a:t>
            </a:r>
            <a:endParaRPr lang="en-US" sz="2800" dirty="0"/>
          </a:p>
          <a:p>
            <a:r>
              <a:rPr lang="en-US" sz="2800" dirty="0"/>
              <a:t/>
            </a:r>
            <a:br>
              <a:rPr lang="en-US" sz="2800" dirty="0"/>
            </a:br>
            <a:endParaRPr lang="en-US" sz="2800" dirty="0"/>
          </a:p>
        </p:txBody>
      </p:sp>
      <p:sp>
        <p:nvSpPr>
          <p:cNvPr id="6" name="TextBox 5"/>
          <p:cNvSpPr txBox="1"/>
          <p:nvPr/>
        </p:nvSpPr>
        <p:spPr>
          <a:xfrm>
            <a:off x="10306050" y="929765"/>
            <a:ext cx="2514600" cy="5016758"/>
          </a:xfrm>
          <a:prstGeom prst="rect">
            <a:avLst/>
          </a:prstGeom>
          <a:noFill/>
        </p:spPr>
        <p:txBody>
          <a:bodyPr wrap="square" rtlCol="0">
            <a:spAutoFit/>
          </a:bodyPr>
          <a:lstStyle/>
          <a:p>
            <a:r>
              <a:rPr lang="en-US" sz="3200" b="1" dirty="0" smtClean="0"/>
              <a:t>O</a:t>
            </a:r>
          </a:p>
          <a:p>
            <a:r>
              <a:rPr lang="en-US" sz="3200" b="1" dirty="0" smtClean="0"/>
              <a:t>U</a:t>
            </a:r>
          </a:p>
          <a:p>
            <a:r>
              <a:rPr lang="en-US" sz="3200" b="1" dirty="0" smtClean="0"/>
              <a:t>R</a:t>
            </a:r>
          </a:p>
          <a:p>
            <a:endParaRPr lang="en-US" sz="3200" b="1" dirty="0"/>
          </a:p>
          <a:p>
            <a:r>
              <a:rPr lang="en-US" sz="3200" b="1" dirty="0" smtClean="0"/>
              <a:t>V</a:t>
            </a:r>
          </a:p>
          <a:p>
            <a:r>
              <a:rPr lang="en-US" sz="3200" b="1" dirty="0" smtClean="0"/>
              <a:t>I</a:t>
            </a:r>
          </a:p>
          <a:p>
            <a:r>
              <a:rPr lang="en-US" sz="3200" b="1" dirty="0" smtClean="0"/>
              <a:t>S</a:t>
            </a:r>
          </a:p>
          <a:p>
            <a:r>
              <a:rPr lang="en-US" sz="3200" b="1" dirty="0" smtClean="0"/>
              <a:t>I</a:t>
            </a:r>
          </a:p>
          <a:p>
            <a:r>
              <a:rPr lang="en-US" sz="3200" b="1" dirty="0" smtClean="0"/>
              <a:t>O</a:t>
            </a:r>
          </a:p>
          <a:p>
            <a:r>
              <a:rPr lang="en-US" sz="3200" b="1" dirty="0"/>
              <a:t>N</a:t>
            </a:r>
          </a:p>
        </p:txBody>
      </p:sp>
    </p:spTree>
    <p:extLst>
      <p:ext uri="{BB962C8B-B14F-4D97-AF65-F5344CB8AC3E}">
        <p14:creationId xmlns:p14="http://schemas.microsoft.com/office/powerpoint/2010/main" val="2245883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art of predicting business risks: Why non-experts do it better | Fortu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5800" y="685800"/>
            <a:ext cx="4972050" cy="2554545"/>
          </a:xfrm>
          <a:prstGeom prst="rect">
            <a:avLst/>
          </a:prstGeom>
          <a:noFill/>
        </p:spPr>
        <p:txBody>
          <a:bodyPr wrap="square" rtlCol="0">
            <a:spAutoFit/>
          </a:bodyPr>
          <a:lstStyle/>
          <a:p>
            <a:r>
              <a:rPr lang="en-US" sz="8000" b="1" dirty="0" smtClean="0"/>
              <a:t>Business</a:t>
            </a:r>
          </a:p>
          <a:p>
            <a:r>
              <a:rPr lang="en-US" sz="8000" b="1" dirty="0" smtClean="0"/>
              <a:t> Risks</a:t>
            </a:r>
            <a:endParaRPr lang="en-US" sz="8000" b="1" dirty="0"/>
          </a:p>
        </p:txBody>
      </p:sp>
      <p:sp>
        <p:nvSpPr>
          <p:cNvPr id="6" name="TextBox 5"/>
          <p:cNvSpPr txBox="1"/>
          <p:nvPr/>
        </p:nvSpPr>
        <p:spPr>
          <a:xfrm>
            <a:off x="7859486" y="454415"/>
            <a:ext cx="3867150" cy="6247864"/>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t>One </a:t>
            </a:r>
            <a:r>
              <a:rPr lang="en-US" sz="2000" dirty="0"/>
              <a:t>of the largest risks to the business would be the competitors in the sporting goods market. These competitors include those who exclusively sell sporting goods, as well as general department stores that sell sporting goods. </a:t>
            </a:r>
            <a:endParaRPr lang="en-US" sz="2000" dirty="0" smtClean="0"/>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smtClean="0"/>
              <a:t>Another </a:t>
            </a:r>
            <a:r>
              <a:rPr lang="en-US" sz="2000" dirty="0"/>
              <a:t>risk to the business would be </a:t>
            </a:r>
            <a:r>
              <a:rPr lang="en-US" sz="2000" dirty="0" smtClean="0"/>
              <a:t>whether </a:t>
            </a:r>
            <a:r>
              <a:rPr lang="en-US" sz="2000" dirty="0"/>
              <a:t>the demand is there for customizable sporting goods on a large scale. </a:t>
            </a:r>
          </a:p>
          <a:p>
            <a:pPr marL="285750" indent="-285750">
              <a:buFont typeface="Wingdings" panose="05000000000000000000" pitchFamily="2" charset="2"/>
              <a:buChar char="§"/>
            </a:pPr>
            <a:endParaRPr lang="en-US" sz="2000" dirty="0" smtClean="0"/>
          </a:p>
          <a:p>
            <a:pPr marL="285750" indent="-285750">
              <a:buFont typeface="Wingdings" panose="05000000000000000000" pitchFamily="2" charset="2"/>
              <a:buChar char="§"/>
            </a:pPr>
            <a:r>
              <a:rPr lang="en-US" sz="2000" dirty="0"/>
              <a:t>One other moderate risk for the business would be the speed of manufacturing the custom products and the shipping time to customers. </a:t>
            </a:r>
            <a:br>
              <a:rPr lang="en-US" sz="2000" dirty="0"/>
            </a:br>
            <a:endParaRPr lang="en-US" sz="2000" dirty="0"/>
          </a:p>
        </p:txBody>
      </p:sp>
    </p:spTree>
    <p:extLst>
      <p:ext uri="{BB962C8B-B14F-4D97-AF65-F5344CB8AC3E}">
        <p14:creationId xmlns:p14="http://schemas.microsoft.com/office/powerpoint/2010/main" val="1714623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wipe(down)">
                                      <p:cBhvr>
                                        <p:cTn id="23" dur="580">
                                          <p:stCondLst>
                                            <p:cond delay="0"/>
                                          </p:stCondLst>
                                        </p:cTn>
                                        <p:tgtEl>
                                          <p:spTgt spid="5">
                                            <p:txEl>
                                              <p:pRg st="1" end="1"/>
                                            </p:txEl>
                                          </p:spTgt>
                                        </p:tgtEl>
                                      </p:cBhvr>
                                    </p:animEffect>
                                    <p:anim calcmode="lin" valueType="num">
                                      <p:cBhvr>
                                        <p:cTn id="24"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xEl>
                                              <p:pRg st="1" end="1"/>
                                            </p:txEl>
                                          </p:spTgt>
                                        </p:tgtEl>
                                      </p:cBhvr>
                                      <p:to x="100000" y="60000"/>
                                    </p:animScale>
                                    <p:animScale>
                                      <p:cBhvr>
                                        <p:cTn id="30" dur="166" decel="50000">
                                          <p:stCondLst>
                                            <p:cond delay="676"/>
                                          </p:stCondLst>
                                        </p:cTn>
                                        <p:tgtEl>
                                          <p:spTgt spid="5">
                                            <p:txEl>
                                              <p:pRg st="1" end="1"/>
                                            </p:txEl>
                                          </p:spTgt>
                                        </p:tgtEl>
                                      </p:cBhvr>
                                      <p:to x="100000" y="100000"/>
                                    </p:animScale>
                                    <p:animScale>
                                      <p:cBhvr>
                                        <p:cTn id="31" dur="26">
                                          <p:stCondLst>
                                            <p:cond delay="1312"/>
                                          </p:stCondLst>
                                        </p:cTn>
                                        <p:tgtEl>
                                          <p:spTgt spid="5">
                                            <p:txEl>
                                              <p:pRg st="1" end="1"/>
                                            </p:txEl>
                                          </p:spTgt>
                                        </p:tgtEl>
                                      </p:cBhvr>
                                      <p:to x="100000" y="80000"/>
                                    </p:animScale>
                                    <p:animScale>
                                      <p:cBhvr>
                                        <p:cTn id="32" dur="166" decel="50000">
                                          <p:stCondLst>
                                            <p:cond delay="1338"/>
                                          </p:stCondLst>
                                        </p:cTn>
                                        <p:tgtEl>
                                          <p:spTgt spid="5">
                                            <p:txEl>
                                              <p:pRg st="1" end="1"/>
                                            </p:txEl>
                                          </p:spTgt>
                                        </p:tgtEl>
                                      </p:cBhvr>
                                      <p:to x="100000" y="100000"/>
                                    </p:animScale>
                                    <p:animScale>
                                      <p:cBhvr>
                                        <p:cTn id="33" dur="26">
                                          <p:stCondLst>
                                            <p:cond delay="1642"/>
                                          </p:stCondLst>
                                        </p:cTn>
                                        <p:tgtEl>
                                          <p:spTgt spid="5">
                                            <p:txEl>
                                              <p:pRg st="1" end="1"/>
                                            </p:txEl>
                                          </p:spTgt>
                                        </p:tgtEl>
                                      </p:cBhvr>
                                      <p:to x="100000" y="90000"/>
                                    </p:animScale>
                                    <p:animScale>
                                      <p:cBhvr>
                                        <p:cTn id="34" dur="166" decel="50000">
                                          <p:stCondLst>
                                            <p:cond delay="1668"/>
                                          </p:stCondLst>
                                        </p:cTn>
                                        <p:tgtEl>
                                          <p:spTgt spid="5">
                                            <p:txEl>
                                              <p:pRg st="1" end="1"/>
                                            </p:txEl>
                                          </p:spTgt>
                                        </p:tgtEl>
                                      </p:cBhvr>
                                      <p:to x="100000" y="100000"/>
                                    </p:animScale>
                                    <p:animScale>
                                      <p:cBhvr>
                                        <p:cTn id="35" dur="26">
                                          <p:stCondLst>
                                            <p:cond delay="1808"/>
                                          </p:stCondLst>
                                        </p:cTn>
                                        <p:tgtEl>
                                          <p:spTgt spid="5">
                                            <p:txEl>
                                              <p:pRg st="1" end="1"/>
                                            </p:txEl>
                                          </p:spTgt>
                                        </p:tgtEl>
                                      </p:cBhvr>
                                      <p:to x="100000" y="95000"/>
                                    </p:animScale>
                                    <p:animScale>
                                      <p:cBhvr>
                                        <p:cTn id="36" dur="166" decel="50000">
                                          <p:stCondLst>
                                            <p:cond delay="1834"/>
                                          </p:stCondLst>
                                        </p:cTn>
                                        <p:tgtEl>
                                          <p:spTgt spid="5">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wipe(down)">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wipe(down)">
                                      <p:cBhvr>
                                        <p:cTn id="46" dur="500"/>
                                        <p:tgtEl>
                                          <p:spTgt spid="6">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wipe(down)">
                                      <p:cBhvr>
                                        <p:cTn id="5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149D09-4C9D-4986-9921-BE69442B72F7}">
  <ds:schemaRefs>
    <ds:schemaRef ds:uri="http://schemas.microsoft.com/sharepoint/v3/contenttype/forms"/>
  </ds:schemaRefs>
</ds:datastoreItem>
</file>

<file path=customXml/itemProps2.xml><?xml version="1.0" encoding="utf-8"?>
<ds:datastoreItem xmlns:ds="http://schemas.openxmlformats.org/officeDocument/2006/customXml" ds:itemID="{9E3341CF-1C0A-4D7E-B932-A5D5A65DBFE6}">
  <ds:schemaRefs>
    <ds:schemaRef ds:uri="http://purl.org/dc/dcmitype/"/>
    <ds:schemaRef ds:uri="71af3243-3dd4-4a8d-8c0d-dd76da1f02a5"/>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FBF27F17-F7E2-4ABC-8FD6-FB2C5955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0</TotalTime>
  <Words>1671</Words>
  <Application>Microsoft Office PowerPoint</Application>
  <PresentationFormat>Widescreen</PresentationFormat>
  <Paragraphs>250</Paragraphs>
  <Slides>22</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Arial Black</vt:lpstr>
      <vt:lpstr>Arial Narrow</vt:lpstr>
      <vt:lpstr>Bahnschrift Light</vt:lpstr>
      <vt:lpstr>Bahnschrift SemiBold</vt:lpstr>
      <vt:lpstr>Bahnschrift SemiBold SemiConden</vt:lpstr>
      <vt:lpstr>Baskerville Old Face</vt:lpstr>
      <vt:lpstr>Calibri</vt:lpstr>
      <vt:lpstr>Cambria</vt:lpstr>
      <vt:lpstr>Gill Sans MT</vt:lpstr>
      <vt:lpstr>Wingdings</vt:lpstr>
      <vt:lpstr>Gallery</vt:lpstr>
      <vt:lpstr>PowerPoint Presentation</vt:lpstr>
      <vt:lpstr>PowerPoint Presentation</vt:lpstr>
      <vt:lpstr>Our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2022-10-08T06:56:03Z</dcterms:created>
  <dcterms:modified xsi:type="dcterms:W3CDTF">2022-10-12T20:34:12Z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