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70" r:id="rId2"/>
    <p:sldId id="257" r:id="rId3"/>
    <p:sldId id="310" r:id="rId4"/>
    <p:sldId id="292" r:id="rId5"/>
    <p:sldId id="299" r:id="rId6"/>
    <p:sldId id="298" r:id="rId7"/>
    <p:sldId id="311" r:id="rId8"/>
    <p:sldId id="312" r:id="rId9"/>
    <p:sldId id="306" r:id="rId10"/>
    <p:sldId id="302" r:id="rId11"/>
    <p:sldId id="297" r:id="rId12"/>
    <p:sldId id="308" r:id="rId13"/>
    <p:sldId id="309" r:id="rId14"/>
    <p:sldId id="316" r:id="rId15"/>
    <p:sldId id="317" r:id="rId16"/>
    <p:sldId id="318" r:id="rId17"/>
    <p:sldId id="313" r:id="rId18"/>
    <p:sldId id="314" r:id="rId19"/>
    <p:sldId id="31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9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52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8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1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08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9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55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3520" y="2524320"/>
            <a:ext cx="10824480" cy="202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77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6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0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7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4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82ED-3FA4-433F-A396-E332DFB7471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72EB-E301-4BF7-A069-159123A5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78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  <p:sldLayoutId id="214748395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59;p13"/>
          <p:cNvPicPr/>
          <p:nvPr/>
        </p:nvPicPr>
        <p:blipFill>
          <a:blip r:embed="rId2"/>
          <a:stretch/>
        </p:blipFill>
        <p:spPr>
          <a:xfrm>
            <a:off x="3938524" y="0"/>
            <a:ext cx="3999360" cy="265824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683520" y="2973600"/>
            <a:ext cx="10824480" cy="3130560"/>
          </a:xfrm>
          <a:prstGeom prst="rect">
            <a:avLst/>
          </a:prstGeom>
          <a:noFill/>
          <a:ln>
            <a:noFill/>
          </a:ln>
        </p:spPr>
        <p:txBody>
          <a:bodyPr tIns="121920" bIns="121920" anchor="b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4000" b="1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Computer Science &amp;Engineering Artificial Intelligence &amp; Machine Learning</a:t>
            </a:r>
            <a:br>
              <a:rPr sz="2400" dirty="0"/>
            </a:br>
            <a:r>
              <a:rPr lang="en" sz="3200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sz="2400" dirty="0"/>
            </a:br>
            <a:r>
              <a:rPr lang="en" sz="3200" spc="-1" dirty="0">
                <a:solidFill>
                  <a:srgbClr val="FFFBF0"/>
                </a:solidFill>
                <a:latin typeface="Times New Roman"/>
                <a:ea typeface="Times New Roman"/>
              </a:rPr>
              <a:t>G.B.Road,Kasarvadavli, Thane(W), Mumbai-400615</a:t>
            </a:r>
            <a:br>
              <a:rPr sz="2400" dirty="0"/>
            </a:br>
            <a:r>
              <a:rPr lang="en" sz="3200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sz="2400" dirty="0"/>
            </a:br>
            <a:r>
              <a:rPr lang="en" sz="3200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2022-2023</a:t>
            </a:r>
            <a:endParaRPr lang="en-IN" sz="32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Firebase — Blocking Functions. About one year ago, January 2020, I… | by  Steve Widinghoff | Storytel Tech | Medium">
            <a:extLst>
              <a:ext uri="{FF2B5EF4-FFF2-40B4-BE49-F238E27FC236}">
                <a16:creationId xmlns:a16="http://schemas.microsoft.com/office/drawing/2014/main" id="{CB4866E9-7F4E-4B80-9318-FC0A8DD3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38" y="3026971"/>
            <a:ext cx="2469653" cy="15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irebase Authentication Logo, HD Png Download , Transparent Png Image -  PNGitem">
            <a:extLst>
              <a:ext uri="{FF2B5EF4-FFF2-40B4-BE49-F238E27FC236}">
                <a16:creationId xmlns:a16="http://schemas.microsoft.com/office/drawing/2014/main" id="{8858942F-7D5B-444B-9DED-D33E1373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54" y="5055080"/>
            <a:ext cx="2078022" cy="10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Index of /conteudos/admin">
            <a:extLst>
              <a:ext uri="{FF2B5EF4-FFF2-40B4-BE49-F238E27FC236}">
                <a16:creationId xmlns:a16="http://schemas.microsoft.com/office/drawing/2014/main" id="{30434075-2797-4DED-AB17-856578DD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61" y="307787"/>
            <a:ext cx="1153462" cy="115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8C21D9-DADC-488D-A7FB-B9E6C4A79969}"/>
              </a:ext>
            </a:extLst>
          </p:cNvPr>
          <p:cNvCxnSpPr/>
          <p:nvPr/>
        </p:nvCxnSpPr>
        <p:spPr>
          <a:xfrm>
            <a:off x="6942545" y="229240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66301-BC9A-446C-B869-BED07410D02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876065" y="2779910"/>
            <a:ext cx="13735" cy="247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A1ADD7-67FE-4ACB-ACA9-CC54B3729D39}"/>
              </a:ext>
            </a:extLst>
          </p:cNvPr>
          <p:cNvCxnSpPr>
            <a:endCxn id="13" idx="2"/>
          </p:cNvCxnSpPr>
          <p:nvPr/>
        </p:nvCxnSpPr>
        <p:spPr>
          <a:xfrm flipH="1" flipV="1">
            <a:off x="5154292" y="1461249"/>
            <a:ext cx="13735" cy="4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B525DD-8666-47BF-BAE0-6B443A5878D7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5876065" y="4548874"/>
            <a:ext cx="0" cy="50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AC4C18-8FE0-4A5F-AFCF-DE97DA4D4802}"/>
              </a:ext>
            </a:extLst>
          </p:cNvPr>
          <p:cNvSpPr txBox="1"/>
          <p:nvPr/>
        </p:nvSpPr>
        <p:spPr>
          <a:xfrm>
            <a:off x="551688" y="3267711"/>
            <a:ext cx="2694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the Development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Aid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85AF4-67B7-49F7-A2F5-3FBAC9F4D226}"/>
              </a:ext>
            </a:extLst>
          </p:cNvPr>
          <p:cNvSpPr txBox="1"/>
          <p:nvPr/>
        </p:nvSpPr>
        <p:spPr>
          <a:xfrm>
            <a:off x="9369289" y="3164958"/>
            <a:ext cx="2547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rights and Child rights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Eradication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Social Injustice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of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C1A42-0733-4515-BC1F-68E04EE66E4F}"/>
              </a:ext>
            </a:extLst>
          </p:cNvPr>
          <p:cNvSpPr txBox="1"/>
          <p:nvPr/>
        </p:nvSpPr>
        <p:spPr>
          <a:xfrm>
            <a:off x="5689959" y="853543"/>
            <a:ext cx="20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ADMINISTRATOR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6CF83-5948-4471-A555-9DA5F16C23F2}"/>
              </a:ext>
            </a:extLst>
          </p:cNvPr>
          <p:cNvSpPr txBox="1"/>
          <p:nvPr/>
        </p:nvSpPr>
        <p:spPr>
          <a:xfrm>
            <a:off x="963109" y="884518"/>
            <a:ext cx="176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DONOR</a:t>
            </a:r>
          </a:p>
        </p:txBody>
      </p:sp>
      <p:pic>
        <p:nvPicPr>
          <p:cNvPr id="1026" name="Picture 2" descr="thepublicvoice.org">
            <a:extLst>
              <a:ext uri="{FF2B5EF4-FFF2-40B4-BE49-F238E27FC236}">
                <a16:creationId xmlns:a16="http://schemas.microsoft.com/office/drawing/2014/main" id="{5CD4E70E-6B00-9A1C-B8D8-E6F8B0BD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2" y="1365912"/>
            <a:ext cx="2964351" cy="166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GO (Non-Governmental Organization) Management skills">
            <a:extLst>
              <a:ext uri="{FF2B5EF4-FFF2-40B4-BE49-F238E27FC236}">
                <a16:creationId xmlns:a16="http://schemas.microsoft.com/office/drawing/2014/main" id="{DDC96CE9-2311-1CD8-1ACA-BC8C1A9C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84" y="1365912"/>
            <a:ext cx="2838450" cy="166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utter - Build apps for any screen">
            <a:extLst>
              <a:ext uri="{FF2B5EF4-FFF2-40B4-BE49-F238E27FC236}">
                <a16:creationId xmlns:a16="http://schemas.microsoft.com/office/drawing/2014/main" id="{79AE4BDC-93F2-BF71-09E2-85B273AF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40" y="1660644"/>
            <a:ext cx="2123100" cy="10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A7D93-E5E7-AD6D-EBDD-B8E9CE69E427}"/>
              </a:ext>
            </a:extLst>
          </p:cNvPr>
          <p:cNvCxnSpPr>
            <a:stCxn id="1026" idx="3"/>
            <a:endCxn id="1026" idx="3"/>
          </p:cNvCxnSpPr>
          <p:nvPr/>
        </p:nvCxnSpPr>
        <p:spPr>
          <a:xfrm>
            <a:off x="3328823" y="21964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E45E52-82DB-F857-6CA3-2CA313EEA284}"/>
              </a:ext>
            </a:extLst>
          </p:cNvPr>
          <p:cNvCxnSpPr>
            <a:stCxn id="1026" idx="3"/>
            <a:endCxn id="1034" idx="1"/>
          </p:cNvCxnSpPr>
          <p:nvPr/>
        </p:nvCxnSpPr>
        <p:spPr>
          <a:xfrm flipV="1">
            <a:off x="3328823" y="2196441"/>
            <a:ext cx="16228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11BE48-0269-6189-48A4-68C55BA1621A}"/>
              </a:ext>
            </a:extLst>
          </p:cNvPr>
          <p:cNvCxnSpPr>
            <a:stCxn id="1034" idx="3"/>
            <a:endCxn id="1028" idx="1"/>
          </p:cNvCxnSpPr>
          <p:nvPr/>
        </p:nvCxnSpPr>
        <p:spPr>
          <a:xfrm>
            <a:off x="7074740" y="2196441"/>
            <a:ext cx="1567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F4F6F1C-305C-E71E-23FF-530A84398716}"/>
              </a:ext>
            </a:extLst>
          </p:cNvPr>
          <p:cNvSpPr txBox="1"/>
          <p:nvPr/>
        </p:nvSpPr>
        <p:spPr>
          <a:xfrm>
            <a:off x="9021943" y="790065"/>
            <a:ext cx="189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NGO</a:t>
            </a:r>
          </a:p>
        </p:txBody>
      </p:sp>
    </p:spTree>
    <p:extLst>
      <p:ext uri="{BB962C8B-B14F-4D97-AF65-F5344CB8AC3E}">
        <p14:creationId xmlns:p14="http://schemas.microsoft.com/office/powerpoint/2010/main" val="22896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9C651C-1417-492D-8F72-5FAC2CC0CBF7}"/>
              </a:ext>
            </a:extLst>
          </p:cNvPr>
          <p:cNvSpPr txBox="1">
            <a:spLocks/>
          </p:cNvSpPr>
          <p:nvPr/>
        </p:nvSpPr>
        <p:spPr>
          <a:xfrm>
            <a:off x="1042960" y="792110"/>
            <a:ext cx="10131425" cy="1049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Tools/software, Languages used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0B38F01-1CCD-49B1-BA3B-095CB2F75124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Firebase, google icon - Free download on Iconfinder">
            <a:extLst>
              <a:ext uri="{FF2B5EF4-FFF2-40B4-BE49-F238E27FC236}">
                <a16:creationId xmlns:a16="http://schemas.microsoft.com/office/drawing/2014/main" id="{7E946AB2-52DB-4170-B4CB-EBE0246B0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3" t="9444" r="16152" b="10614"/>
          <a:stretch/>
        </p:blipFill>
        <p:spPr bwMode="auto">
          <a:xfrm>
            <a:off x="7613646" y="3713817"/>
            <a:ext cx="1046922" cy="1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8003D99-3E97-457F-B48A-67843D6F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57" y="2308929"/>
            <a:ext cx="982750" cy="10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2F9F08-7C52-474D-BE50-99C805B6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97" y="2379242"/>
            <a:ext cx="982750" cy="10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284E4C-2FEF-E9C0-521A-BDC986013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36" y="1931013"/>
            <a:ext cx="2466975" cy="1847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62F4EC-9E4B-057F-21F0-1409480F3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45" y="3612000"/>
            <a:ext cx="1580671" cy="15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36E43C9-E16A-499F-B80F-1C39A33896B9}"/>
              </a:ext>
            </a:extLst>
          </p:cNvPr>
          <p:cNvSpPr txBox="1">
            <a:spLocks/>
          </p:cNvSpPr>
          <p:nvPr/>
        </p:nvSpPr>
        <p:spPr>
          <a:xfrm>
            <a:off x="810773" y="2362318"/>
            <a:ext cx="10131425" cy="1066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1221-B3B9-5D7F-C63F-AD6A144A2887}"/>
              </a:ext>
            </a:extLst>
          </p:cNvPr>
          <p:cNvSpPr txBox="1">
            <a:spLocks/>
          </p:cNvSpPr>
          <p:nvPr/>
        </p:nvSpPr>
        <p:spPr>
          <a:xfrm>
            <a:off x="1174039" y="-12347"/>
            <a:ext cx="10131425" cy="10493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9B09B-46C5-1601-EAEC-FD018569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7" y="1145263"/>
            <a:ext cx="4097079" cy="5120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2ED2D-D534-4FB5-0A43-556826A2E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44" y="1145263"/>
            <a:ext cx="4097079" cy="5120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9F5BF7-C17E-3435-C15C-8E64E4F62BAE}"/>
              </a:ext>
            </a:extLst>
          </p:cNvPr>
          <p:cNvSpPr txBox="1"/>
          <p:nvPr/>
        </p:nvSpPr>
        <p:spPr>
          <a:xfrm>
            <a:off x="2320700" y="6399274"/>
            <a:ext cx="43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F3903-C17B-C4CE-F9E0-ABA5A6D44384}"/>
              </a:ext>
            </a:extLst>
          </p:cNvPr>
          <p:cNvSpPr txBox="1"/>
          <p:nvPr/>
        </p:nvSpPr>
        <p:spPr>
          <a:xfrm>
            <a:off x="8393230" y="6408899"/>
            <a:ext cx="40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page</a:t>
            </a:r>
          </a:p>
        </p:txBody>
      </p:sp>
    </p:spTree>
    <p:extLst>
      <p:ext uri="{BB962C8B-B14F-4D97-AF65-F5344CB8AC3E}">
        <p14:creationId xmlns:p14="http://schemas.microsoft.com/office/powerpoint/2010/main" val="10752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5F18A-31A7-D658-43DC-79AB624A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3" y="433137"/>
            <a:ext cx="3994396" cy="5678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3F2607-DB5E-96AB-7D08-65FFC388C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81" y="387416"/>
            <a:ext cx="3994396" cy="5770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59202-B685-BD00-6055-795D300778FF}"/>
              </a:ext>
            </a:extLst>
          </p:cNvPr>
          <p:cNvSpPr txBox="1"/>
          <p:nvPr/>
        </p:nvSpPr>
        <p:spPr>
          <a:xfrm>
            <a:off x="924113" y="6240197"/>
            <a:ext cx="399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Maps Page (Before Searching)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F2DBA-9800-A8BF-C8C6-160B0E881785}"/>
              </a:ext>
            </a:extLst>
          </p:cNvPr>
          <p:cNvSpPr txBox="1"/>
          <p:nvPr/>
        </p:nvSpPr>
        <p:spPr>
          <a:xfrm>
            <a:off x="7708869" y="6249822"/>
            <a:ext cx="399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Maps Page (After Searching)</a:t>
            </a:r>
          </a:p>
        </p:txBody>
      </p:sp>
    </p:spTree>
    <p:extLst>
      <p:ext uri="{BB962C8B-B14F-4D97-AF65-F5344CB8AC3E}">
        <p14:creationId xmlns:p14="http://schemas.microsoft.com/office/powerpoint/2010/main" val="269516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8AC132-9AAF-D47A-625A-C811BE42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44" y="625642"/>
            <a:ext cx="3227546" cy="5606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C3F5E-FCDD-9AF4-BB6B-9320677E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24" y="625642"/>
            <a:ext cx="3339916" cy="5606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DF87F6-455C-BE1E-E3F7-8AA3EF784222}"/>
              </a:ext>
            </a:extLst>
          </p:cNvPr>
          <p:cNvSpPr txBox="1"/>
          <p:nvPr/>
        </p:nvSpPr>
        <p:spPr>
          <a:xfrm>
            <a:off x="2127184" y="6290110"/>
            <a:ext cx="335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Interface(1.1)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E05BC-B81E-5CBB-FCE4-3EA563FFC350}"/>
              </a:ext>
            </a:extLst>
          </p:cNvPr>
          <p:cNvSpPr txBox="1"/>
          <p:nvPr/>
        </p:nvSpPr>
        <p:spPr>
          <a:xfrm>
            <a:off x="8050055" y="6294923"/>
            <a:ext cx="31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Interface(1.2)</a:t>
            </a:r>
          </a:p>
        </p:txBody>
      </p:sp>
    </p:spTree>
    <p:extLst>
      <p:ext uri="{BB962C8B-B14F-4D97-AF65-F5344CB8AC3E}">
        <p14:creationId xmlns:p14="http://schemas.microsoft.com/office/powerpoint/2010/main" val="186940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48B89-5985-7EA5-C456-44459D77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616016"/>
            <a:ext cx="10106526" cy="482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06A88-0AB1-B10D-1827-25E0753C6E62}"/>
              </a:ext>
            </a:extLst>
          </p:cNvPr>
          <p:cNvSpPr txBox="1"/>
          <p:nvPr/>
        </p:nvSpPr>
        <p:spPr>
          <a:xfrm>
            <a:off x="5977288" y="5551991"/>
            <a:ext cx="22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142414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4A1414B-C166-496B-A7C1-4BE59A59D87D}"/>
              </a:ext>
            </a:extLst>
          </p:cNvPr>
          <p:cNvSpPr txBox="1">
            <a:spLocks/>
          </p:cNvSpPr>
          <p:nvPr/>
        </p:nvSpPr>
        <p:spPr>
          <a:xfrm>
            <a:off x="203200" y="1684867"/>
            <a:ext cx="11866879" cy="325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107315" indent="-285750" algn="l">
              <a:lnSpc>
                <a:spcPct val="150000"/>
              </a:lnSpc>
              <a:spcBef>
                <a:spcPts val="3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successful real-time NGO finder app KhojNGO is built.</a:t>
            </a:r>
          </a:p>
          <a:p>
            <a:pPr marL="285750" marR="107315" indent="-285750" algn="l">
              <a:lnSpc>
                <a:spcPct val="150000"/>
              </a:lnSpc>
              <a:spcBef>
                <a:spcPts val="3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 rightly serves the purpose of people who wish to help in social issues thus contacting the NGO directly .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107315" indent="-285750" algn="l">
              <a:lnSpc>
                <a:spcPct val="150000"/>
              </a:lnSpc>
              <a:spcBef>
                <a:spcPts val="3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map help the user to locate the nearest NGO and chat interface helps the user to communicate with the NGO .</a:t>
            </a:r>
            <a:endParaRPr lang="en-IN" sz="2800" b="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07315" indent="-285750" algn="l">
              <a:lnSpc>
                <a:spcPct val="150000"/>
              </a:lnSpc>
              <a:spcBef>
                <a:spcPts val="3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Chat interface helps people to communicate with the NGO.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6958A-21B7-A4F4-3970-6E2F6CE1AFD6}"/>
              </a:ext>
            </a:extLst>
          </p:cNvPr>
          <p:cNvSpPr txBox="1">
            <a:spLocks/>
          </p:cNvSpPr>
          <p:nvPr/>
        </p:nvSpPr>
        <p:spPr>
          <a:xfrm>
            <a:off x="1030287" y="0"/>
            <a:ext cx="10131425" cy="1152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4A1414B-C166-496B-A7C1-4BE59A59D87D}"/>
              </a:ext>
            </a:extLst>
          </p:cNvPr>
          <p:cNvSpPr txBox="1">
            <a:spLocks/>
          </p:cNvSpPr>
          <p:nvPr/>
        </p:nvSpPr>
        <p:spPr>
          <a:xfrm>
            <a:off x="227215" y="985760"/>
            <a:ext cx="11866879" cy="57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lnSpc>
                <a:spcPct val="100000"/>
              </a:lnSpc>
              <a:spcAft>
                <a:spcPts val="250"/>
              </a:spcAft>
              <a:buSzPts val="800"/>
              <a:buFont typeface="Arial" panose="020B0604020202020204" pitchFamily="34" charset="0"/>
              <a:buNone/>
              <a:tabLst>
                <a:tab pos="228600" algn="l"/>
              </a:tabLst>
              <a:defRPr/>
            </a:pPr>
            <a:r>
              <a:rPr lang="en-IN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Journal Papers</a:t>
            </a:r>
          </a:p>
          <a:p>
            <a:pPr marL="0" indent="0" algn="just" eaLnBrk="1" fontAlgn="auto" hangingPunct="1">
              <a:lnSpc>
                <a:spcPct val="100000"/>
              </a:lnSpc>
              <a:spcAft>
                <a:spcPts val="250"/>
              </a:spcAft>
              <a:buSzPts val="800"/>
              <a:buFont typeface="Arial" panose="020B0604020202020204" pitchFamily="34" charset="0"/>
              <a:buNone/>
              <a:tabLst>
                <a:tab pos="228600" algn="l"/>
              </a:tabLst>
              <a:defRPr/>
            </a:pPr>
            <a:r>
              <a:rPr lang="en-IN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[1</a:t>
            </a:r>
            <a:r>
              <a:rPr lang="en-IN" sz="18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Guha, Panchali. "Going to scale: A case study of an Indian educational NGO." 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VOLUNTAS: International Journal of Voluntary and Nonprofit Organizations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30, no. 6 (2019): 1365-1379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 eaLnBrk="1" fontAlgn="auto" hangingPunct="1">
              <a:lnSpc>
                <a:spcPct val="100000"/>
              </a:lnSpc>
              <a:spcAft>
                <a:spcPts val="250"/>
              </a:spcAft>
              <a:buSzPts val="800"/>
              <a:buFont typeface="Arial" panose="020B0604020202020204" pitchFamily="34" charset="0"/>
              <a:buNone/>
              <a:tabLst>
                <a:tab pos="228600" algn="l"/>
              </a:tabLst>
              <a:defRPr/>
            </a:pPr>
            <a:r>
              <a:rPr lang="en-IN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[2]</a:t>
            </a:r>
            <a:r>
              <a:rPr lang="en-US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 Sen, Reena, Juliet Goldbart, and Sudha Kaul. "Growth of an NGO: The Indian institute of cerebral palsy from 1974 to 2006." Journal of Policy and Practice in Intellectual Disabilities 5, no. 2 (2008): 105-111</a:t>
            </a:r>
            <a:r>
              <a:rPr lang="en-IN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  <a:p>
            <a:pPr marL="0" indent="0" algn="just" eaLnBrk="1" fontAlgn="auto" hangingPunct="1">
              <a:lnSpc>
                <a:spcPct val="100000"/>
              </a:lnSpc>
              <a:spcAft>
                <a:spcPts val="250"/>
              </a:spcAft>
              <a:buSzPts val="800"/>
              <a:buFont typeface="Arial" panose="020B0604020202020204" pitchFamily="34" charset="0"/>
              <a:buNone/>
              <a:tabLst>
                <a:tab pos="228600" algn="l"/>
              </a:tabLst>
              <a:defRPr/>
            </a:pPr>
            <a:r>
              <a:rPr lang="en-IN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[3]</a:t>
            </a:r>
            <a:r>
              <a:rPr lang="en-US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 Sheth, D. L., and Harsh Sethi. "The NGO sector in India: historical context and current discourse." Voluntas: International Journal of Voluntary and Nonprofit Organizations 2, no. 2 (1991): 49-68</a:t>
            </a:r>
            <a:r>
              <a:rPr lang="en-IN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  <a:p>
            <a:pPr marL="0" indent="0" algn="just" eaLnBrk="1" fontAlgn="auto" hangingPunct="1">
              <a:lnSpc>
                <a:spcPct val="100000"/>
              </a:lnSpc>
              <a:spcAft>
                <a:spcPts val="250"/>
              </a:spcAft>
              <a:buSzPts val="800"/>
              <a:buFont typeface="Arial" panose="020B0604020202020204" pitchFamily="34" charset="0"/>
              <a:buNone/>
              <a:tabLst>
                <a:tab pos="228600" algn="l"/>
              </a:tabLst>
              <a:defRPr/>
            </a:pPr>
            <a:r>
              <a:rPr lang="en-IN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[4] Cheon, Yoonsik, and Carlos Chavez. "Converting Android Native Apps to Flutter Cross-Platform Apps." In 2021 International Conference on Computational Science and Computational Intelligence (CSCI), pp. 1898-1904. IEEE, 2021.</a:t>
            </a:r>
          </a:p>
          <a:p>
            <a:pPr marL="0" indent="0" algn="just" eaLnBrk="1" fontAlgn="auto" hangingPunct="1">
              <a:lnSpc>
                <a:spcPct val="100000"/>
              </a:lnSpc>
              <a:spcAft>
                <a:spcPts val="250"/>
              </a:spcAft>
              <a:buSzPts val="800"/>
              <a:buFont typeface="Arial" panose="020B0604020202020204" pitchFamily="34" charset="0"/>
              <a:buNone/>
              <a:tabLst>
                <a:tab pos="228600" algn="l"/>
              </a:tabLst>
              <a:defRPr/>
            </a:pPr>
            <a:r>
              <a:rPr lang="en-IN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[5] Kishore, Kamal, Shanu Khare, Vaibhav Uniyal, and Sahil Verma. "Performance and stability Comparison of React and Flutter: Cross-platform Application Development." In 2022 International Conference on Cyber Resilience (ICCR), pp. 1-4. IEEE, 2022.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6958A-21B7-A4F4-3970-6E2F6CE1AFD6}"/>
              </a:ext>
            </a:extLst>
          </p:cNvPr>
          <p:cNvSpPr txBox="1">
            <a:spLocks/>
          </p:cNvSpPr>
          <p:nvPr/>
        </p:nvSpPr>
        <p:spPr>
          <a:xfrm>
            <a:off x="1030287" y="-233680"/>
            <a:ext cx="10131425" cy="1152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5429-FF5E-B68B-3C16-0AD11ED2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820400" cy="5304285"/>
          </a:xfrm>
        </p:spPr>
        <p:txBody>
          <a:bodyPr/>
          <a:lstStyle/>
          <a:p>
            <a:r>
              <a:rPr lang="en-US" u="sng" dirty="0"/>
              <a:t>Useful Links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[6] https://docs.flutter.dev/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[6] https://docs.flutter.dev/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[7] https://www.udemy.com/course/learn-flutter-dart-to-build-ios-android-apps/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[8] https://youtu.be/Dh-cTQJgM-Q</a:t>
            </a:r>
            <a:endParaRPr lang="en-US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[9] https://youtu.be/15alBbc53gs</a:t>
            </a: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https://youtu.be/7844jKWKIe0</a:t>
            </a:r>
            <a:endParaRPr lang="en-US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06015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4000" y="3428999"/>
                </a:lnTo>
                <a:lnTo>
                  <a:pt x="9144000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6040"/>
            <a:ext cx="12192000" cy="22860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4000" y="0"/>
                </a:moveTo>
                <a:lnTo>
                  <a:pt x="0" y="0"/>
                </a:lnTo>
                <a:lnTo>
                  <a:pt x="0" y="1714500"/>
                </a:lnTo>
                <a:lnTo>
                  <a:pt x="9144000" y="1714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857250" y="4807035"/>
            <a:ext cx="520700" cy="12700"/>
          </a:xfrm>
          <a:custGeom>
            <a:avLst/>
            <a:gdLst/>
            <a:ahLst/>
            <a:cxnLst/>
            <a:rect l="l" t="t" r="r" b="b"/>
            <a:pathLst>
              <a:path w="390525" h="9525">
                <a:moveTo>
                  <a:pt x="0" y="0"/>
                </a:moveTo>
                <a:lnTo>
                  <a:pt x="390525" y="9525"/>
                </a:lnTo>
              </a:path>
            </a:pathLst>
          </a:custGeom>
          <a:ln w="28440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1134" y="993597"/>
            <a:ext cx="7841826" cy="941283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40"/>
              </a:spcBef>
            </a:pPr>
            <a:r>
              <a:rPr lang="en-US" sz="6000" b="1" dirty="0">
                <a:solidFill>
                  <a:srgbClr val="000000"/>
                </a:solidFill>
                <a:latin typeface="Dutch801 XBd BT" panose="02020903060505020304" pitchFamily="18" charset="0"/>
              </a:rPr>
              <a:t>Khoj-Ngo</a:t>
            </a:r>
            <a:endParaRPr sz="6000" b="1" dirty="0">
              <a:solidFill>
                <a:srgbClr val="000000"/>
              </a:solidFill>
              <a:latin typeface="Dutch801 XBd BT" panose="020209030605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5760" y="2703411"/>
            <a:ext cx="7896014" cy="40874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20"/>
              </a:spcBef>
            </a:pPr>
            <a:r>
              <a:rPr sz="2400" b="1" spc="-27" dirty="0">
                <a:solidFill>
                  <a:srgbClr val="FFFAEF"/>
                </a:solidFill>
                <a:latin typeface="Times New Roman"/>
                <a:cs typeface="Times New Roman"/>
              </a:rPr>
              <a:t>Computer</a:t>
            </a:r>
            <a:r>
              <a:rPr sz="2400" b="1" spc="107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b="1" spc="7" dirty="0">
                <a:solidFill>
                  <a:srgbClr val="FFFAEF"/>
                </a:solidFill>
                <a:latin typeface="Times New Roman"/>
                <a:cs typeface="Times New Roman"/>
              </a:rPr>
              <a:t>Science</a:t>
            </a:r>
            <a:r>
              <a:rPr sz="2400" b="1" spc="-87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AEF"/>
                </a:solidFill>
                <a:latin typeface="Times New Roman"/>
                <a:cs typeface="Times New Roman"/>
              </a:rPr>
              <a:t>&amp;</a:t>
            </a:r>
            <a:r>
              <a:rPr sz="2400" b="1" spc="-13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AEF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ts val="2840"/>
              </a:lnSpc>
              <a:spcBef>
                <a:spcPts val="27"/>
              </a:spcBef>
            </a:pPr>
            <a:r>
              <a:rPr sz="2400" b="1" dirty="0">
                <a:solidFill>
                  <a:srgbClr val="FFFAEF"/>
                </a:solidFill>
                <a:latin typeface="Times New Roman"/>
                <a:cs typeface="Times New Roman"/>
              </a:rPr>
              <a:t>Artificial</a:t>
            </a:r>
            <a:r>
              <a:rPr sz="2400" b="1" spc="-73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AEF"/>
                </a:solidFill>
                <a:latin typeface="Times New Roman"/>
                <a:cs typeface="Times New Roman"/>
              </a:rPr>
              <a:t>Intelligence</a:t>
            </a:r>
            <a:r>
              <a:rPr sz="2400" b="1" spc="-6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b="1" spc="-13" dirty="0">
                <a:solidFill>
                  <a:srgbClr val="FFFAEF"/>
                </a:solidFill>
                <a:latin typeface="Times New Roman"/>
                <a:cs typeface="Times New Roman"/>
              </a:rPr>
              <a:t>and</a:t>
            </a:r>
            <a:r>
              <a:rPr sz="2400" b="1" spc="-33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AEF"/>
                </a:solidFill>
                <a:latin typeface="Times New Roman"/>
                <a:cs typeface="Times New Roman"/>
              </a:rPr>
              <a:t>Machine</a:t>
            </a:r>
            <a:r>
              <a:rPr sz="2400" b="1" spc="4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AEF"/>
                </a:solidFill>
                <a:latin typeface="Times New Roman"/>
                <a:cs typeface="Times New Roman"/>
              </a:rPr>
              <a:t>Learning</a:t>
            </a:r>
            <a:endParaRPr lang="en-US" sz="2400" b="1" dirty="0">
              <a:solidFill>
                <a:srgbClr val="FFFAEF"/>
              </a:solidFill>
              <a:latin typeface="Times New Roman"/>
              <a:cs typeface="Times New Roman"/>
            </a:endParaRPr>
          </a:p>
          <a:p>
            <a:pPr algn="ctr">
              <a:lnSpc>
                <a:spcPts val="2840"/>
              </a:lnSpc>
              <a:spcBef>
                <a:spcPts val="27"/>
              </a:spcBef>
            </a:pP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ts val="2840"/>
              </a:lnSpc>
            </a:pPr>
            <a:r>
              <a:rPr sz="2400" spc="-7" dirty="0">
                <a:solidFill>
                  <a:srgbClr val="FFFAEF"/>
                </a:solidFill>
                <a:latin typeface="Times New Roman"/>
                <a:cs typeface="Times New Roman"/>
              </a:rPr>
              <a:t>By</a:t>
            </a:r>
            <a:endParaRPr lang="en-US" sz="2400" spc="-7" dirty="0">
              <a:solidFill>
                <a:srgbClr val="FFFAEF"/>
              </a:solidFill>
              <a:latin typeface="Times New Roman"/>
              <a:cs typeface="Times New Roman"/>
            </a:endParaRPr>
          </a:p>
          <a:p>
            <a:pPr marR="2540" algn="ctr">
              <a:spcBef>
                <a:spcPts val="27"/>
              </a:spcBef>
            </a:pPr>
            <a:r>
              <a:rPr lang="en-US" sz="2400" spc="-47" dirty="0">
                <a:solidFill>
                  <a:srgbClr val="FFFAEF"/>
                </a:solidFill>
                <a:latin typeface="Times New Roman"/>
                <a:cs typeface="Times New Roman"/>
              </a:rPr>
              <a:t>Tanisha Chitnis(21106003)</a:t>
            </a:r>
          </a:p>
          <a:p>
            <a:pPr marR="2540" algn="ctr">
              <a:spcBef>
                <a:spcPts val="27"/>
              </a:spcBef>
            </a:pPr>
            <a:r>
              <a:rPr lang="en-US" sz="2400" dirty="0">
                <a:latin typeface="Times New Roman"/>
                <a:cs typeface="Times New Roman"/>
              </a:rPr>
              <a:t>Abhishek Bapat(21106008)</a:t>
            </a:r>
          </a:p>
          <a:p>
            <a:pPr>
              <a:spcBef>
                <a:spcPts val="73"/>
              </a:spcBef>
            </a:pPr>
            <a:r>
              <a:rPr lang="en-US" sz="2400" spc="-47" dirty="0">
                <a:solidFill>
                  <a:srgbClr val="FFFAEF"/>
                </a:solidFill>
                <a:latin typeface="Times New Roman"/>
                <a:cs typeface="Times New Roman"/>
              </a:rPr>
              <a:t>                                 </a:t>
            </a:r>
            <a:r>
              <a:rPr lang="en-US" sz="2400" dirty="0">
                <a:latin typeface="Times New Roman"/>
                <a:cs typeface="Times New Roman"/>
              </a:rPr>
              <a:t>Avantika Aher(21106047)</a:t>
            </a:r>
          </a:p>
          <a:p>
            <a:pPr>
              <a:spcBef>
                <a:spcPts val="73"/>
              </a:spcBef>
            </a:pPr>
            <a:r>
              <a:rPr lang="en-US" sz="2400" dirty="0">
                <a:latin typeface="Times New Roman"/>
                <a:cs typeface="Times New Roman"/>
              </a:rPr>
              <a:t>                                Shlok Dalvi(21106012)</a:t>
            </a:r>
          </a:p>
          <a:p>
            <a:pPr>
              <a:spcBef>
                <a:spcPts val="73"/>
              </a:spcBef>
            </a:pP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7" dirty="0">
                <a:solidFill>
                  <a:srgbClr val="FFFAEF"/>
                </a:solidFill>
                <a:latin typeface="Times New Roman"/>
                <a:cs typeface="Times New Roman"/>
              </a:rPr>
              <a:t>Under</a:t>
            </a:r>
            <a:r>
              <a:rPr sz="2400" spc="67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7" dirty="0">
                <a:solidFill>
                  <a:srgbClr val="FFFAEF"/>
                </a:solidFill>
                <a:latin typeface="Times New Roman"/>
                <a:cs typeface="Times New Roman"/>
              </a:rPr>
              <a:t>the</a:t>
            </a:r>
            <a:r>
              <a:rPr sz="2400" spc="-87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FFFAEF"/>
                </a:solidFill>
                <a:latin typeface="Times New Roman"/>
                <a:cs typeface="Times New Roman"/>
              </a:rPr>
              <a:t>Guidance</a:t>
            </a:r>
            <a:r>
              <a:rPr sz="2400" spc="7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endParaRPr sz="2400" dirty="0">
              <a:latin typeface="Times New Roman"/>
              <a:cs typeface="Times New Roman"/>
            </a:endParaRPr>
          </a:p>
          <a:p>
            <a:pPr marR="86357" algn="ctr">
              <a:spcBef>
                <a:spcPts val="27"/>
              </a:spcBef>
            </a:pPr>
            <a:r>
              <a:rPr lang="en-IN" sz="2400" spc="-47" dirty="0">
                <a:solidFill>
                  <a:srgbClr val="FFFAEF"/>
                </a:solidFill>
                <a:latin typeface="Times New Roman"/>
                <a:cs typeface="Times New Roman"/>
              </a:rPr>
              <a:t>Prof. Shraddha Shinde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87223BD-2C9B-43D2-8CBD-BC0C04C30DB1}"/>
              </a:ext>
            </a:extLst>
          </p:cNvPr>
          <p:cNvSpPr txBox="1">
            <a:spLocks/>
          </p:cNvSpPr>
          <p:nvPr/>
        </p:nvSpPr>
        <p:spPr>
          <a:xfrm>
            <a:off x="812800" y="243840"/>
            <a:ext cx="10131425" cy="1152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5DD181-360E-4820-BBA7-00560BA11723}"/>
              </a:ext>
            </a:extLst>
          </p:cNvPr>
          <p:cNvSpPr txBox="1">
            <a:spLocks/>
          </p:cNvSpPr>
          <p:nvPr/>
        </p:nvSpPr>
        <p:spPr>
          <a:xfrm>
            <a:off x="2582545" y="1476809"/>
            <a:ext cx="7323453" cy="473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survey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Diagram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Tools/Software, Languages used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87223BD-2C9B-43D2-8CBD-BC0C04C30DB1}"/>
              </a:ext>
            </a:extLst>
          </p:cNvPr>
          <p:cNvSpPr txBox="1">
            <a:spLocks/>
          </p:cNvSpPr>
          <p:nvPr/>
        </p:nvSpPr>
        <p:spPr>
          <a:xfrm>
            <a:off x="756921" y="254000"/>
            <a:ext cx="10131425" cy="1152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5DD181-360E-4820-BBA7-00560BA11723}"/>
              </a:ext>
            </a:extLst>
          </p:cNvPr>
          <p:cNvSpPr txBox="1">
            <a:spLocks/>
          </p:cNvSpPr>
          <p:nvPr/>
        </p:nvSpPr>
        <p:spPr>
          <a:xfrm>
            <a:off x="1336041" y="2462329"/>
            <a:ext cx="8600439" cy="2653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4039A-BAAB-5E08-E82C-59156DDD9035}"/>
              </a:ext>
            </a:extLst>
          </p:cNvPr>
          <p:cNvSpPr txBox="1"/>
          <p:nvPr/>
        </p:nvSpPr>
        <p:spPr>
          <a:xfrm>
            <a:off x="756921" y="1742172"/>
            <a:ext cx="10456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NGO’s proves to be helpful in serious social issues and finding one when in immediate need is another tough task.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NGO finder App brings common public and NGO’s on one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resolves various social issues without the intervention of third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in turn avoids deceit to the needy person and the person who’s helping. </a:t>
            </a:r>
          </a:p>
        </p:txBody>
      </p:sp>
    </p:spTree>
    <p:extLst>
      <p:ext uri="{BB962C8B-B14F-4D97-AF65-F5344CB8AC3E}">
        <p14:creationId xmlns:p14="http://schemas.microsoft.com/office/powerpoint/2010/main" val="22745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4A1414B-C166-496B-A7C1-4BE59A59D87D}"/>
              </a:ext>
            </a:extLst>
          </p:cNvPr>
          <p:cNvSpPr txBox="1">
            <a:spLocks/>
          </p:cNvSpPr>
          <p:nvPr/>
        </p:nvSpPr>
        <p:spPr>
          <a:xfrm>
            <a:off x="1131887" y="16848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6958A-21B7-A4F4-3970-6E2F6CE1AFD6}"/>
              </a:ext>
            </a:extLst>
          </p:cNvPr>
          <p:cNvSpPr txBox="1">
            <a:spLocks/>
          </p:cNvSpPr>
          <p:nvPr/>
        </p:nvSpPr>
        <p:spPr>
          <a:xfrm>
            <a:off x="1030287" y="208501"/>
            <a:ext cx="10131425" cy="1152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DEA76-4B2E-9D47-056D-E1D60C14EF45}"/>
              </a:ext>
            </a:extLst>
          </p:cNvPr>
          <p:cNvSpPr txBox="1"/>
          <p:nvPr/>
        </p:nvSpPr>
        <p:spPr>
          <a:xfrm>
            <a:off x="770356" y="1524000"/>
            <a:ext cx="108544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To enable transparency between common people and NGO’s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It provides easy access to our NGO’s.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This resolves various social issues without the intervention of third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This in turn prevents deception of the needy people and the person who’s helping.</a:t>
            </a:r>
          </a:p>
        </p:txBody>
      </p:sp>
    </p:spTree>
    <p:extLst>
      <p:ext uri="{BB962C8B-B14F-4D97-AF65-F5344CB8AC3E}">
        <p14:creationId xmlns:p14="http://schemas.microsoft.com/office/powerpoint/2010/main" val="1882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A4CF3F-D2C3-4C25-B060-98BFC29E8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22534"/>
              </p:ext>
            </p:extLst>
          </p:nvPr>
        </p:nvGraphicFramePr>
        <p:xfrm>
          <a:off x="461553" y="1361441"/>
          <a:ext cx="11268891" cy="536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92">
                  <a:extLst>
                    <a:ext uri="{9D8B030D-6E8A-4147-A177-3AD203B41FA5}">
                      <a16:colId xmlns:a16="http://schemas.microsoft.com/office/drawing/2014/main" val="1842614679"/>
                    </a:ext>
                  </a:extLst>
                </a:gridCol>
                <a:gridCol w="1893782">
                  <a:extLst>
                    <a:ext uri="{9D8B030D-6E8A-4147-A177-3AD203B41FA5}">
                      <a16:colId xmlns:a16="http://schemas.microsoft.com/office/drawing/2014/main" val="771276269"/>
                    </a:ext>
                  </a:extLst>
                </a:gridCol>
                <a:gridCol w="2159507">
                  <a:extLst>
                    <a:ext uri="{9D8B030D-6E8A-4147-A177-3AD203B41FA5}">
                      <a16:colId xmlns:a16="http://schemas.microsoft.com/office/drawing/2014/main" val="3482443813"/>
                    </a:ext>
                  </a:extLst>
                </a:gridCol>
                <a:gridCol w="6371310">
                  <a:extLst>
                    <a:ext uri="{9D8B030D-6E8A-4147-A177-3AD203B41FA5}">
                      <a16:colId xmlns:a16="http://schemas.microsoft.com/office/drawing/2014/main" val="410603486"/>
                    </a:ext>
                  </a:extLst>
                </a:gridCol>
              </a:tblGrid>
              <a:tr h="2772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756261"/>
                  </a:ext>
                </a:extLst>
              </a:tr>
              <a:tr h="24354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Going to Scale: A Case Study of an Indian Educational NGO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(Springer)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Panchali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Guha </a:t>
                      </a:r>
                    </a:p>
                    <a:p>
                      <a:pPr algn="just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paper uses a case study of an Indian educational NGO that has scaled up rapidly and effectively in order to explore the reasons for choice of scaling-up strategy, the particular barriers to scaling-up in the education sector, and how these barriers can be overcome. </a:t>
                      </a: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926034"/>
                  </a:ext>
                </a:extLst>
              </a:tr>
              <a:tr h="24354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 of an NGO: The Indian Institute of Cerebral Palsy from 1974 to 2006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(Wiley online Library)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1.Reena Sen,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2.Juliet Goldbart,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3.Sudha Kaul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Described is the history of the IICP and the strategy this organization used to develop itself into a primary service provider in Eastern India.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case study approach is reflective of the manner that NGO’s with local or regional responsibility to develop model services, can organize services and provides a “lessons learned” model for organizations to undertake similar development. 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81660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A5B367A-A80E-6C0D-FAAC-448FE0EF850D}"/>
              </a:ext>
            </a:extLst>
          </p:cNvPr>
          <p:cNvSpPr txBox="1">
            <a:spLocks/>
          </p:cNvSpPr>
          <p:nvPr/>
        </p:nvSpPr>
        <p:spPr>
          <a:xfrm>
            <a:off x="1030287" y="208501"/>
            <a:ext cx="10131425" cy="807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A4CF3F-D2C3-4C25-B060-98BFC29E8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87568"/>
              </p:ext>
            </p:extLst>
          </p:nvPr>
        </p:nvGraphicFramePr>
        <p:xfrm>
          <a:off x="461553" y="1135576"/>
          <a:ext cx="11268891" cy="502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92">
                  <a:extLst>
                    <a:ext uri="{9D8B030D-6E8A-4147-A177-3AD203B41FA5}">
                      <a16:colId xmlns:a16="http://schemas.microsoft.com/office/drawing/2014/main" val="1842614679"/>
                    </a:ext>
                  </a:extLst>
                </a:gridCol>
                <a:gridCol w="2493995">
                  <a:extLst>
                    <a:ext uri="{9D8B030D-6E8A-4147-A177-3AD203B41FA5}">
                      <a16:colId xmlns:a16="http://schemas.microsoft.com/office/drawing/2014/main" val="7712762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82443813"/>
                    </a:ext>
                  </a:extLst>
                </a:gridCol>
                <a:gridCol w="5644604">
                  <a:extLst>
                    <a:ext uri="{9D8B030D-6E8A-4147-A177-3AD203B41FA5}">
                      <a16:colId xmlns:a16="http://schemas.microsoft.com/office/drawing/2014/main" val="410603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756261"/>
                  </a:ext>
                </a:extLst>
              </a:tr>
              <a:tr h="22236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NGO sector in India: historical context and current discourse</a:t>
                      </a: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(Springer)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1.D.L.Sheth,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2.Harsh Sethi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Conversion of voluntarism has changed into a sector. Reorientation of voluntarism is required to promote self governance in true sense.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26034"/>
                  </a:ext>
                </a:extLst>
              </a:tr>
              <a:tr h="24354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Converting Android Native Apps to Flutter Cross-Platform Apps</a:t>
                      </a: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(IEEE XPLORE)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1.Yoonsik Cheon,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2.Carlos Chavez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Flutter version of an existing Android app is created to support both Android and iOS by rewriting the entire app in Flutter.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experience by discussing technical issues, problems, and challenges associated with it is shared.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1660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A5B367A-A80E-6C0D-FAAC-448FE0EF850D}"/>
              </a:ext>
            </a:extLst>
          </p:cNvPr>
          <p:cNvSpPr txBox="1">
            <a:spLocks/>
          </p:cNvSpPr>
          <p:nvPr/>
        </p:nvSpPr>
        <p:spPr>
          <a:xfrm>
            <a:off x="1030287" y="208501"/>
            <a:ext cx="10131425" cy="807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A4CF3F-D2C3-4C25-B060-98BFC29E8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43785"/>
              </p:ext>
            </p:extLst>
          </p:nvPr>
        </p:nvGraphicFramePr>
        <p:xfrm>
          <a:off x="542833" y="1613096"/>
          <a:ext cx="11268891" cy="280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92">
                  <a:extLst>
                    <a:ext uri="{9D8B030D-6E8A-4147-A177-3AD203B41FA5}">
                      <a16:colId xmlns:a16="http://schemas.microsoft.com/office/drawing/2014/main" val="1842614679"/>
                    </a:ext>
                  </a:extLst>
                </a:gridCol>
                <a:gridCol w="2493995">
                  <a:extLst>
                    <a:ext uri="{9D8B030D-6E8A-4147-A177-3AD203B41FA5}">
                      <a16:colId xmlns:a16="http://schemas.microsoft.com/office/drawing/2014/main" val="7712762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82443813"/>
                    </a:ext>
                  </a:extLst>
                </a:gridCol>
                <a:gridCol w="5644604">
                  <a:extLst>
                    <a:ext uri="{9D8B030D-6E8A-4147-A177-3AD203B41FA5}">
                      <a16:colId xmlns:a16="http://schemas.microsoft.com/office/drawing/2014/main" val="410603486"/>
                    </a:ext>
                  </a:extLst>
                </a:gridCol>
              </a:tblGrid>
              <a:tr h="2772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756261"/>
                  </a:ext>
                </a:extLst>
              </a:tr>
              <a:tr h="24354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and stability Comparison of React and Flutter: Cross-platform Application Development</a:t>
                      </a: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(IEEE XPLORE)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1.Kamal Kishore,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2.Shanu Khare,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3.Vaibhav Uniyal,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4.Sahil Verma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research paper presents the study and comparison of ReactJs and Flutter.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Contains a comparison of the performance of applications developed by these technologies.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2603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A5B367A-A80E-6C0D-FAAC-448FE0EF850D}"/>
              </a:ext>
            </a:extLst>
          </p:cNvPr>
          <p:cNvSpPr txBox="1">
            <a:spLocks/>
          </p:cNvSpPr>
          <p:nvPr/>
        </p:nvSpPr>
        <p:spPr>
          <a:xfrm>
            <a:off x="1111565" y="442181"/>
            <a:ext cx="10131425" cy="807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36E43C9-E16A-499F-B80F-1C39A33896B9}"/>
              </a:ext>
            </a:extLst>
          </p:cNvPr>
          <p:cNvSpPr txBox="1">
            <a:spLocks/>
          </p:cNvSpPr>
          <p:nvPr/>
        </p:nvSpPr>
        <p:spPr>
          <a:xfrm>
            <a:off x="810773" y="2362318"/>
            <a:ext cx="10131425" cy="1066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1101</TotalTime>
  <Words>1014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Dutch801 XBd BT</vt:lpstr>
      <vt:lpstr>Times New Roman</vt:lpstr>
      <vt:lpstr>Wingdings</vt:lpstr>
      <vt:lpstr>Vapor Trail</vt:lpstr>
      <vt:lpstr>PowerPoint Presentation</vt:lpstr>
      <vt:lpstr>Khoj-Ngo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Swasth Seva</dc:title>
  <dc:creator>Neel Naik</dc:creator>
  <cp:lastModifiedBy>Tanisha Chitnis</cp:lastModifiedBy>
  <cp:revision>105</cp:revision>
  <dcterms:created xsi:type="dcterms:W3CDTF">2021-05-09T13:33:48Z</dcterms:created>
  <dcterms:modified xsi:type="dcterms:W3CDTF">2023-04-12T16:22:41Z</dcterms:modified>
</cp:coreProperties>
</file>