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3" r:id="rId6"/>
    <p:sldId id="266" r:id="rId7"/>
    <p:sldId id="265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DAFC4-B365-4BB7-90D3-02FE8849C84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7F06C9-4B4C-4B84-BEB6-A2D7EB677D80}">
      <dgm:prSet phldrT="[Text]"/>
      <dgm:spPr/>
      <dgm:t>
        <a:bodyPr/>
        <a:lstStyle/>
        <a:p>
          <a:r>
            <a:rPr lang="en-IN" b="1" i="0" dirty="0"/>
            <a:t>Errors Identified:</a:t>
          </a:r>
          <a:endParaRPr lang="en-IN" dirty="0"/>
        </a:p>
      </dgm:t>
    </dgm:pt>
    <dgm:pt modelId="{866CE550-7EBC-4A0A-9F10-BC1FD5E28595}" type="parTrans" cxnId="{10895EFC-4C55-4751-BD90-FE55FE7F9B84}">
      <dgm:prSet/>
      <dgm:spPr/>
      <dgm:t>
        <a:bodyPr/>
        <a:lstStyle/>
        <a:p>
          <a:endParaRPr lang="en-IN"/>
        </a:p>
      </dgm:t>
    </dgm:pt>
    <dgm:pt modelId="{A2B9499D-3C79-476F-9456-EBD6F7968E24}" type="sibTrans" cxnId="{10895EFC-4C55-4751-BD90-FE55FE7F9B84}">
      <dgm:prSet/>
      <dgm:spPr/>
      <dgm:t>
        <a:bodyPr/>
        <a:lstStyle/>
        <a:p>
          <a:endParaRPr lang="en-IN"/>
        </a:p>
      </dgm:t>
    </dgm:pt>
    <dgm:pt modelId="{C65938CC-6863-4D4B-A439-C0A9F0D34F2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1" i="0" dirty="0"/>
            <a:t>Duplicate Rows</a:t>
          </a:r>
          <a:r>
            <a:rPr lang="en-IN" sz="1800" b="0" i="0" dirty="0"/>
            <a:t>:</a:t>
          </a:r>
          <a:r>
            <a:rPr lang="en-US" sz="1800" b="0" i="0" dirty="0"/>
            <a:t>There were duplicate rows in the dataset.</a:t>
          </a:r>
          <a:endParaRPr lang="en-IN" sz="1800" dirty="0"/>
        </a:p>
      </dgm:t>
    </dgm:pt>
    <dgm:pt modelId="{77EAD00E-F1A2-4A96-BDF2-4F0E6ABFCA05}" type="parTrans" cxnId="{26C3202B-CE41-478E-B7F0-2220550D7A5E}">
      <dgm:prSet/>
      <dgm:spPr/>
      <dgm:t>
        <a:bodyPr/>
        <a:lstStyle/>
        <a:p>
          <a:endParaRPr lang="en-IN"/>
        </a:p>
      </dgm:t>
    </dgm:pt>
    <dgm:pt modelId="{D3EB2D9C-53F3-4BDB-9A2E-C45DF1A8B2E1}" type="sibTrans" cxnId="{26C3202B-CE41-478E-B7F0-2220550D7A5E}">
      <dgm:prSet/>
      <dgm:spPr/>
      <dgm:t>
        <a:bodyPr/>
        <a:lstStyle/>
        <a:p>
          <a:endParaRPr lang="en-IN"/>
        </a:p>
      </dgm:t>
    </dgm:pt>
    <dgm:pt modelId="{680B59D2-DBAB-4FA6-B8F9-D2F195119067}">
      <dgm:prSet phldrT="[Text]"/>
      <dgm:spPr/>
      <dgm:t>
        <a:bodyPr/>
        <a:lstStyle/>
        <a:p>
          <a:r>
            <a:rPr lang="en-US" b="1" i="0" dirty="0"/>
            <a:t>Steps Taken to Correct Errors:</a:t>
          </a:r>
          <a:endParaRPr lang="en-IN" dirty="0"/>
        </a:p>
      </dgm:t>
    </dgm:pt>
    <dgm:pt modelId="{B13F89E2-4493-4511-B63B-127BEC006876}" type="parTrans" cxnId="{CFC745F1-C12F-4471-9038-0C24A6C95B1D}">
      <dgm:prSet/>
      <dgm:spPr/>
      <dgm:t>
        <a:bodyPr/>
        <a:lstStyle/>
        <a:p>
          <a:endParaRPr lang="en-IN"/>
        </a:p>
      </dgm:t>
    </dgm:pt>
    <dgm:pt modelId="{0CF620B4-D746-4516-A404-E255D84071D3}" type="sibTrans" cxnId="{CFC745F1-C12F-4471-9038-0C24A6C95B1D}">
      <dgm:prSet/>
      <dgm:spPr/>
      <dgm:t>
        <a:bodyPr/>
        <a:lstStyle/>
        <a:p>
          <a:endParaRPr lang="en-IN"/>
        </a:p>
      </dgm:t>
    </dgm:pt>
    <dgm:pt modelId="{0A1B10B9-8E94-4F77-800C-FBDFF1A2315C}">
      <dgm:prSet phldrT="[Text]" custT="1"/>
      <dgm:spPr/>
      <dgm:t>
        <a:bodyPr/>
        <a:lstStyle/>
        <a:p>
          <a:r>
            <a:rPr lang="en-IN" sz="1800" b="1" i="0" dirty="0"/>
            <a:t>Missing Values:</a:t>
          </a:r>
          <a:r>
            <a:rPr lang="en-US" sz="1800" b="0" i="0" dirty="0"/>
            <a:t>Several columns had missing values.</a:t>
          </a:r>
          <a:endParaRPr lang="en-IN" sz="1800" dirty="0"/>
        </a:p>
      </dgm:t>
    </dgm:pt>
    <dgm:pt modelId="{01F76616-EB05-444A-9190-B52FB9B188F2}" type="sibTrans" cxnId="{AE135A1D-A059-4BF9-8D3C-DBB543FE7C66}">
      <dgm:prSet/>
      <dgm:spPr/>
      <dgm:t>
        <a:bodyPr/>
        <a:lstStyle/>
        <a:p>
          <a:endParaRPr lang="en-IN"/>
        </a:p>
      </dgm:t>
    </dgm:pt>
    <dgm:pt modelId="{EA1BCBE9-A680-4732-B566-4E22CFE33589}" type="parTrans" cxnId="{AE135A1D-A059-4BF9-8D3C-DBB543FE7C66}">
      <dgm:prSet/>
      <dgm:spPr/>
      <dgm:t>
        <a:bodyPr/>
        <a:lstStyle/>
        <a:p>
          <a:endParaRPr lang="en-IN"/>
        </a:p>
      </dgm:t>
    </dgm:pt>
    <dgm:pt modelId="{C96DFACF-326F-462F-8B68-3D14C227CCB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1" i="0" dirty="0"/>
            <a:t>Negative Values</a:t>
          </a:r>
          <a:r>
            <a:rPr lang="en-IN" sz="1800" b="0" i="0" dirty="0"/>
            <a:t>:</a:t>
          </a:r>
          <a:r>
            <a:rPr lang="en-US" b="0" i="0" dirty="0"/>
            <a:t>Some numerical columns had negative values where they shouldn't be (e.g., sales, inventory).</a:t>
          </a:r>
          <a:endParaRPr lang="en-IN" sz="1800" dirty="0"/>
        </a:p>
      </dgm:t>
    </dgm:pt>
    <dgm:pt modelId="{5CB694AD-78A1-48A5-BAA0-3DF464FB2B30}" type="parTrans" cxnId="{45149155-2036-499A-85D1-D6F6EA5D52B7}">
      <dgm:prSet/>
      <dgm:spPr/>
      <dgm:t>
        <a:bodyPr/>
        <a:lstStyle/>
        <a:p>
          <a:endParaRPr lang="en-IN"/>
        </a:p>
      </dgm:t>
    </dgm:pt>
    <dgm:pt modelId="{261B4805-B77E-4D91-98F0-7FC142A13F22}" type="sibTrans" cxnId="{45149155-2036-499A-85D1-D6F6EA5D52B7}">
      <dgm:prSet/>
      <dgm:spPr/>
      <dgm:t>
        <a:bodyPr/>
        <a:lstStyle/>
        <a:p>
          <a:endParaRPr lang="en-IN"/>
        </a:p>
      </dgm:t>
    </dgm:pt>
    <dgm:pt modelId="{C6F16CCD-CBA9-402A-8C08-BC66E696A5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1" i="0" dirty="0"/>
            <a:t>Handling Missing Values</a:t>
          </a:r>
          <a:r>
            <a:rPr lang="en-IN" sz="1800" b="0" i="0" dirty="0"/>
            <a:t>:</a:t>
          </a:r>
          <a:r>
            <a:rPr lang="en-US" sz="1800" b="0" i="0" dirty="0"/>
            <a:t>Missing values were filled using forward fill (</a:t>
          </a:r>
          <a:r>
            <a:rPr lang="en-US" sz="1800" b="0" i="0" dirty="0" err="1"/>
            <a:t>ffill</a:t>
          </a:r>
          <a:r>
            <a:rPr lang="en-US" sz="1800" b="0" i="0" dirty="0"/>
            <a:t>), which propagates the last valid observation forward.</a:t>
          </a:r>
          <a:endParaRPr lang="en-IN" sz="1800" dirty="0"/>
        </a:p>
      </dgm:t>
    </dgm:pt>
    <dgm:pt modelId="{115DF8B1-F88D-4E62-A0A2-C3259BD341CD}" type="parTrans" cxnId="{5B01C7C5-D574-460A-9983-2F264A735C52}">
      <dgm:prSet/>
      <dgm:spPr/>
      <dgm:t>
        <a:bodyPr/>
        <a:lstStyle/>
        <a:p>
          <a:endParaRPr lang="en-IN"/>
        </a:p>
      </dgm:t>
    </dgm:pt>
    <dgm:pt modelId="{0C0BABB3-6908-4EA5-92FE-BB4731386030}" type="sibTrans" cxnId="{5B01C7C5-D574-460A-9983-2F264A735C52}">
      <dgm:prSet/>
      <dgm:spPr/>
      <dgm:t>
        <a:bodyPr/>
        <a:lstStyle/>
        <a:p>
          <a:endParaRPr lang="en-IN"/>
        </a:p>
      </dgm:t>
    </dgm:pt>
    <dgm:pt modelId="{54D7D0DA-8A22-412C-90E7-55B64D92558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1" i="0" dirty="0"/>
            <a:t>Removing Duplicate Rows</a:t>
          </a:r>
          <a:r>
            <a:rPr lang="en-IN" sz="1800" b="0" i="0" dirty="0"/>
            <a:t>:</a:t>
          </a:r>
          <a:r>
            <a:rPr lang="en-US" b="0" i="0" dirty="0"/>
            <a:t>Duplicate rows were removed from the dataset.</a:t>
          </a:r>
          <a:endParaRPr lang="en-IN" sz="1800" dirty="0"/>
        </a:p>
      </dgm:t>
    </dgm:pt>
    <dgm:pt modelId="{E9A04765-53F8-4273-BA98-6F7E4F5F8966}" type="parTrans" cxnId="{181062F9-C0CA-4EFE-BB34-1691AEF107C1}">
      <dgm:prSet/>
      <dgm:spPr/>
      <dgm:t>
        <a:bodyPr/>
        <a:lstStyle/>
        <a:p>
          <a:endParaRPr lang="en-IN"/>
        </a:p>
      </dgm:t>
    </dgm:pt>
    <dgm:pt modelId="{E6B4AB06-3C9C-4659-82F6-4EBE89E68287}" type="sibTrans" cxnId="{181062F9-C0CA-4EFE-BB34-1691AEF107C1}">
      <dgm:prSet/>
      <dgm:spPr/>
      <dgm:t>
        <a:bodyPr/>
        <a:lstStyle/>
        <a:p>
          <a:endParaRPr lang="en-IN"/>
        </a:p>
      </dgm:t>
    </dgm:pt>
    <dgm:pt modelId="{06CC7323-A74F-4279-9496-75FC2340329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800" dirty="0"/>
        </a:p>
      </dgm:t>
    </dgm:pt>
    <dgm:pt modelId="{A1D49514-570D-45AF-8CF3-ED40CDB362DB}" type="parTrans" cxnId="{B70B8BA6-427A-45EC-8834-AFCA3248CD92}">
      <dgm:prSet/>
      <dgm:spPr/>
      <dgm:t>
        <a:bodyPr/>
        <a:lstStyle/>
        <a:p>
          <a:endParaRPr lang="en-IN"/>
        </a:p>
      </dgm:t>
    </dgm:pt>
    <dgm:pt modelId="{909B989E-3F87-4FC3-AB4C-607BB429AD01}" type="sibTrans" cxnId="{B70B8BA6-427A-45EC-8834-AFCA3248CD92}">
      <dgm:prSet/>
      <dgm:spPr/>
      <dgm:t>
        <a:bodyPr/>
        <a:lstStyle/>
        <a:p>
          <a:endParaRPr lang="en-IN"/>
        </a:p>
      </dgm:t>
    </dgm:pt>
    <dgm:pt modelId="{B9B6BBED-97EC-4FA9-BBF9-202C5FCC980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1" i="0" dirty="0"/>
            <a:t>Correcting Negative Values</a:t>
          </a:r>
          <a:r>
            <a:rPr lang="en-IN" sz="1800" b="0" i="0" dirty="0"/>
            <a:t>:</a:t>
          </a:r>
          <a:r>
            <a:rPr lang="en-US" b="0" i="0" dirty="0"/>
            <a:t>Negative values in columns where they shouldn't be were identified and corrected.</a:t>
          </a:r>
          <a:endParaRPr lang="en-IN" sz="1800" dirty="0"/>
        </a:p>
      </dgm:t>
    </dgm:pt>
    <dgm:pt modelId="{0D49F28D-E5D1-494E-807F-87BAD4C1CE09}" type="parTrans" cxnId="{DA6C88BA-8123-4811-BD63-22C8FCD1B40E}">
      <dgm:prSet/>
      <dgm:spPr/>
      <dgm:t>
        <a:bodyPr/>
        <a:lstStyle/>
        <a:p>
          <a:endParaRPr lang="en-IN"/>
        </a:p>
      </dgm:t>
    </dgm:pt>
    <dgm:pt modelId="{FFA79985-0A79-4BEB-99BF-52EBD298BFE3}" type="sibTrans" cxnId="{DA6C88BA-8123-4811-BD63-22C8FCD1B40E}">
      <dgm:prSet/>
      <dgm:spPr/>
      <dgm:t>
        <a:bodyPr/>
        <a:lstStyle/>
        <a:p>
          <a:endParaRPr lang="en-IN"/>
        </a:p>
      </dgm:t>
    </dgm:pt>
    <dgm:pt modelId="{9E8DD07A-09DD-4CEB-9B23-9CC5A155C7B8}" type="pres">
      <dgm:prSet presAssocID="{406DAFC4-B365-4BB7-90D3-02FE8849C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6BC4FB4-79A5-4AB4-A8ED-B095F7664C3F}" type="pres">
      <dgm:prSet presAssocID="{FB7F06C9-4B4C-4B84-BEB6-A2D7EB677D80}" presName="composite" presStyleCnt="0"/>
      <dgm:spPr/>
    </dgm:pt>
    <dgm:pt modelId="{230474D9-EF12-445F-AC42-3544E2A1EED0}" type="pres">
      <dgm:prSet presAssocID="{FB7F06C9-4B4C-4B84-BEB6-A2D7EB677D80}" presName="parTx" presStyleLbl="alignNode1" presStyleIdx="0" presStyleCnt="2">
        <dgm:presLayoutVars>
          <dgm:chMax val="0"/>
          <dgm:chPref val="0"/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IN"/>
        </a:p>
      </dgm:t>
    </dgm:pt>
    <dgm:pt modelId="{596D157D-E175-4643-B818-18ED19EB0EB8}" type="pres">
      <dgm:prSet presAssocID="{FB7F06C9-4B4C-4B84-BEB6-A2D7EB677D80}" presName="desTx" presStyleLbl="alignAccFollowNode1" presStyleIdx="0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6926DFE0-CDB0-4925-8A83-194DF42EF114}" type="pres">
      <dgm:prSet presAssocID="{A2B9499D-3C79-476F-9456-EBD6F7968E24}" presName="space" presStyleCnt="0"/>
      <dgm:spPr/>
    </dgm:pt>
    <dgm:pt modelId="{1362C8EC-D9E0-478E-8507-AED82B49EBD3}" type="pres">
      <dgm:prSet presAssocID="{680B59D2-DBAB-4FA6-B8F9-D2F195119067}" presName="composite" presStyleCnt="0"/>
      <dgm:spPr/>
    </dgm:pt>
    <dgm:pt modelId="{DD336007-72EA-491E-BFD5-2D5F1C2DFF77}" type="pres">
      <dgm:prSet presAssocID="{680B59D2-DBAB-4FA6-B8F9-D2F195119067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IN"/>
        </a:p>
      </dgm:t>
    </dgm:pt>
    <dgm:pt modelId="{45AD4160-A4FE-442B-ACA6-2E3D31A767A6}" type="pres">
      <dgm:prSet presAssocID="{680B59D2-DBAB-4FA6-B8F9-D2F195119067}" presName="desTx" presStyleLbl="alignAccFollowNode1" presStyleIdx="1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</dgm:ptLst>
  <dgm:cxnLst>
    <dgm:cxn modelId="{AF6C83F4-2685-4660-BEA3-A8BAF91C8EB5}" type="presOf" srcId="{406DAFC4-B365-4BB7-90D3-02FE8849C849}" destId="{9E8DD07A-09DD-4CEB-9B23-9CC5A155C7B8}" srcOrd="0" destOrd="0" presId="urn:microsoft.com/office/officeart/2005/8/layout/hList1"/>
    <dgm:cxn modelId="{273966D0-2D68-4D47-9106-D33FC38DF373}" type="presOf" srcId="{C96DFACF-326F-462F-8B68-3D14C227CCB4}" destId="{596D157D-E175-4643-B818-18ED19EB0EB8}" srcOrd="0" destOrd="2" presId="urn:microsoft.com/office/officeart/2005/8/layout/hList1"/>
    <dgm:cxn modelId="{43127FA6-7E31-4DF5-BDAE-16967FACEC88}" type="presOf" srcId="{FB7F06C9-4B4C-4B84-BEB6-A2D7EB677D80}" destId="{230474D9-EF12-445F-AC42-3544E2A1EED0}" srcOrd="0" destOrd="0" presId="urn:microsoft.com/office/officeart/2005/8/layout/hList1"/>
    <dgm:cxn modelId="{0B93C1F0-BC84-4EC2-8F1A-48F023CE6F2F}" type="presOf" srcId="{C6F16CCD-CBA9-402A-8C08-BC66E696A5A0}" destId="{45AD4160-A4FE-442B-ACA6-2E3D31A767A6}" srcOrd="0" destOrd="0" presId="urn:microsoft.com/office/officeart/2005/8/layout/hList1"/>
    <dgm:cxn modelId="{9516CC93-C67D-45FF-8C63-2C3A86A8B47C}" type="presOf" srcId="{06CC7323-A74F-4279-9496-75FC2340329A}" destId="{45AD4160-A4FE-442B-ACA6-2E3D31A767A6}" srcOrd="0" destOrd="3" presId="urn:microsoft.com/office/officeart/2005/8/layout/hList1"/>
    <dgm:cxn modelId="{10895EFC-4C55-4751-BD90-FE55FE7F9B84}" srcId="{406DAFC4-B365-4BB7-90D3-02FE8849C849}" destId="{FB7F06C9-4B4C-4B84-BEB6-A2D7EB677D80}" srcOrd="0" destOrd="0" parTransId="{866CE550-7EBC-4A0A-9F10-BC1FD5E28595}" sibTransId="{A2B9499D-3C79-476F-9456-EBD6F7968E24}"/>
    <dgm:cxn modelId="{181062F9-C0CA-4EFE-BB34-1691AEF107C1}" srcId="{680B59D2-DBAB-4FA6-B8F9-D2F195119067}" destId="{54D7D0DA-8A22-412C-90E7-55B64D925586}" srcOrd="1" destOrd="0" parTransId="{E9A04765-53F8-4273-BA98-6F7E4F5F8966}" sibTransId="{E6B4AB06-3C9C-4659-82F6-4EBE89E68287}"/>
    <dgm:cxn modelId="{45149155-2036-499A-85D1-D6F6EA5D52B7}" srcId="{FB7F06C9-4B4C-4B84-BEB6-A2D7EB677D80}" destId="{C96DFACF-326F-462F-8B68-3D14C227CCB4}" srcOrd="2" destOrd="0" parTransId="{5CB694AD-78A1-48A5-BAA0-3DF464FB2B30}" sibTransId="{261B4805-B77E-4D91-98F0-7FC142A13F22}"/>
    <dgm:cxn modelId="{604FA91F-8DA2-4C8A-873B-1902B49AD23F}" type="presOf" srcId="{680B59D2-DBAB-4FA6-B8F9-D2F195119067}" destId="{DD336007-72EA-491E-BFD5-2D5F1C2DFF77}" srcOrd="0" destOrd="0" presId="urn:microsoft.com/office/officeart/2005/8/layout/hList1"/>
    <dgm:cxn modelId="{B70B8BA6-427A-45EC-8834-AFCA3248CD92}" srcId="{680B59D2-DBAB-4FA6-B8F9-D2F195119067}" destId="{06CC7323-A74F-4279-9496-75FC2340329A}" srcOrd="3" destOrd="0" parTransId="{A1D49514-570D-45AF-8CF3-ED40CDB362DB}" sibTransId="{909B989E-3F87-4FC3-AB4C-607BB429AD01}"/>
    <dgm:cxn modelId="{CFC745F1-C12F-4471-9038-0C24A6C95B1D}" srcId="{406DAFC4-B365-4BB7-90D3-02FE8849C849}" destId="{680B59D2-DBAB-4FA6-B8F9-D2F195119067}" srcOrd="1" destOrd="0" parTransId="{B13F89E2-4493-4511-B63B-127BEC006876}" sibTransId="{0CF620B4-D746-4516-A404-E255D84071D3}"/>
    <dgm:cxn modelId="{5B01C7C5-D574-460A-9983-2F264A735C52}" srcId="{680B59D2-DBAB-4FA6-B8F9-D2F195119067}" destId="{C6F16CCD-CBA9-402A-8C08-BC66E696A5A0}" srcOrd="0" destOrd="0" parTransId="{115DF8B1-F88D-4E62-A0A2-C3259BD341CD}" sibTransId="{0C0BABB3-6908-4EA5-92FE-BB4731386030}"/>
    <dgm:cxn modelId="{DA6C88BA-8123-4811-BD63-22C8FCD1B40E}" srcId="{680B59D2-DBAB-4FA6-B8F9-D2F195119067}" destId="{B9B6BBED-97EC-4FA9-BBF9-202C5FCC980A}" srcOrd="2" destOrd="0" parTransId="{0D49F28D-E5D1-494E-807F-87BAD4C1CE09}" sibTransId="{FFA79985-0A79-4BEB-99BF-52EBD298BFE3}"/>
    <dgm:cxn modelId="{5A416DE4-440E-4036-B494-6850B05794F8}" type="presOf" srcId="{54D7D0DA-8A22-412C-90E7-55B64D925586}" destId="{45AD4160-A4FE-442B-ACA6-2E3D31A767A6}" srcOrd="0" destOrd="1" presId="urn:microsoft.com/office/officeart/2005/8/layout/hList1"/>
    <dgm:cxn modelId="{26C3202B-CE41-478E-B7F0-2220550D7A5E}" srcId="{FB7F06C9-4B4C-4B84-BEB6-A2D7EB677D80}" destId="{C65938CC-6863-4D4B-A439-C0A9F0D34F2E}" srcOrd="1" destOrd="0" parTransId="{77EAD00E-F1A2-4A96-BDF2-4F0E6ABFCA05}" sibTransId="{D3EB2D9C-53F3-4BDB-9A2E-C45DF1A8B2E1}"/>
    <dgm:cxn modelId="{FEE8199A-7705-45CF-8D3D-CD8AFCA5D541}" type="presOf" srcId="{C65938CC-6863-4D4B-A439-C0A9F0D34F2E}" destId="{596D157D-E175-4643-B818-18ED19EB0EB8}" srcOrd="0" destOrd="1" presId="urn:microsoft.com/office/officeart/2005/8/layout/hList1"/>
    <dgm:cxn modelId="{DCC19199-DA99-4D65-9A48-4F1F3EB63440}" type="presOf" srcId="{B9B6BBED-97EC-4FA9-BBF9-202C5FCC980A}" destId="{45AD4160-A4FE-442B-ACA6-2E3D31A767A6}" srcOrd="0" destOrd="2" presId="urn:microsoft.com/office/officeart/2005/8/layout/hList1"/>
    <dgm:cxn modelId="{AE135A1D-A059-4BF9-8D3C-DBB543FE7C66}" srcId="{FB7F06C9-4B4C-4B84-BEB6-A2D7EB677D80}" destId="{0A1B10B9-8E94-4F77-800C-FBDFF1A2315C}" srcOrd="0" destOrd="0" parTransId="{EA1BCBE9-A680-4732-B566-4E22CFE33589}" sibTransId="{01F76616-EB05-444A-9190-B52FB9B188F2}"/>
    <dgm:cxn modelId="{FAF343A9-F8E0-44E3-B2B9-F1551A66523B}" type="presOf" srcId="{0A1B10B9-8E94-4F77-800C-FBDFF1A2315C}" destId="{596D157D-E175-4643-B818-18ED19EB0EB8}" srcOrd="0" destOrd="0" presId="urn:microsoft.com/office/officeart/2005/8/layout/hList1"/>
    <dgm:cxn modelId="{51A8EF8A-A486-4D31-90F6-E7043F18E598}" type="presParOf" srcId="{9E8DD07A-09DD-4CEB-9B23-9CC5A155C7B8}" destId="{06BC4FB4-79A5-4AB4-A8ED-B095F7664C3F}" srcOrd="0" destOrd="0" presId="urn:microsoft.com/office/officeart/2005/8/layout/hList1"/>
    <dgm:cxn modelId="{8AF17E1F-5BC0-4A8B-AE91-BC4302D46C73}" type="presParOf" srcId="{06BC4FB4-79A5-4AB4-A8ED-B095F7664C3F}" destId="{230474D9-EF12-445F-AC42-3544E2A1EED0}" srcOrd="0" destOrd="0" presId="urn:microsoft.com/office/officeart/2005/8/layout/hList1"/>
    <dgm:cxn modelId="{541D0493-570E-4BF4-97A8-4F55883C9715}" type="presParOf" srcId="{06BC4FB4-79A5-4AB4-A8ED-B095F7664C3F}" destId="{596D157D-E175-4643-B818-18ED19EB0EB8}" srcOrd="1" destOrd="0" presId="urn:microsoft.com/office/officeart/2005/8/layout/hList1"/>
    <dgm:cxn modelId="{C980611B-B682-4BAB-9F5D-A3EE1D28A1E3}" type="presParOf" srcId="{9E8DD07A-09DD-4CEB-9B23-9CC5A155C7B8}" destId="{6926DFE0-CDB0-4925-8A83-194DF42EF114}" srcOrd="1" destOrd="0" presId="urn:microsoft.com/office/officeart/2005/8/layout/hList1"/>
    <dgm:cxn modelId="{8A8F66F0-82E3-4B2B-A616-56E21E06BF78}" type="presParOf" srcId="{9E8DD07A-09DD-4CEB-9B23-9CC5A155C7B8}" destId="{1362C8EC-D9E0-478E-8507-AED82B49EBD3}" srcOrd="2" destOrd="0" presId="urn:microsoft.com/office/officeart/2005/8/layout/hList1"/>
    <dgm:cxn modelId="{ACB87FCD-2EA5-47B7-AB74-C09C17EFFE6E}" type="presParOf" srcId="{1362C8EC-D9E0-478E-8507-AED82B49EBD3}" destId="{DD336007-72EA-491E-BFD5-2D5F1C2DFF77}" srcOrd="0" destOrd="0" presId="urn:microsoft.com/office/officeart/2005/8/layout/hList1"/>
    <dgm:cxn modelId="{069CE4F9-F6DA-45C5-A0EE-ABA9967EDA69}" type="presParOf" srcId="{1362C8EC-D9E0-478E-8507-AED82B49EBD3}" destId="{45AD4160-A4FE-442B-ACA6-2E3D31A767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474D9-EF12-445F-AC42-3544E2A1EED0}">
      <dsp:nvSpPr>
        <dsp:cNvPr id="0" name=""/>
        <dsp:cNvSpPr/>
      </dsp:nvSpPr>
      <dsp:spPr>
        <a:xfrm>
          <a:off x="47" y="317285"/>
          <a:ext cx="4542045" cy="1794948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1" i="0" kern="1200" dirty="0"/>
            <a:t>Errors Identified:</a:t>
          </a:r>
          <a:endParaRPr lang="en-IN" sz="3800" kern="1200" dirty="0"/>
        </a:p>
      </dsp:txBody>
      <dsp:txXfrm>
        <a:off x="214112" y="580129"/>
        <a:ext cx="4113915" cy="1269260"/>
      </dsp:txXfrm>
    </dsp:sp>
    <dsp:sp modelId="{596D157D-E175-4643-B818-18ED19EB0EB8}">
      <dsp:nvSpPr>
        <dsp:cNvPr id="0" name=""/>
        <dsp:cNvSpPr/>
      </dsp:nvSpPr>
      <dsp:spPr>
        <a:xfrm>
          <a:off x="47" y="2112233"/>
          <a:ext cx="4542045" cy="2933718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i="0" kern="1200" dirty="0"/>
            <a:t>Missing Values:</a:t>
          </a:r>
          <a:r>
            <a:rPr lang="en-US" sz="1800" b="0" i="0" kern="1200" dirty="0"/>
            <a:t>Several columns had missing values.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IN" sz="1800" b="1" i="0" kern="1200" dirty="0"/>
            <a:t>Duplicate Rows</a:t>
          </a:r>
          <a:r>
            <a:rPr lang="en-IN" sz="1800" b="0" i="0" kern="1200" dirty="0"/>
            <a:t>:</a:t>
          </a:r>
          <a:r>
            <a:rPr lang="en-US" sz="1800" b="0" i="0" kern="1200" dirty="0"/>
            <a:t>There were duplicate rows in the dataset.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IN" sz="1800" b="1" i="0" kern="1200" dirty="0"/>
            <a:t>Negative Values</a:t>
          </a:r>
          <a:r>
            <a:rPr lang="en-IN" sz="1800" b="0" i="0" kern="1200" dirty="0"/>
            <a:t>:</a:t>
          </a:r>
          <a:r>
            <a:rPr lang="en-US" b="0" i="0" kern="1200" dirty="0"/>
            <a:t>Some numerical columns had negative values where they shouldn't be (e.g., sales, inventory).</a:t>
          </a:r>
          <a:endParaRPr lang="en-IN" sz="1800" kern="1200" dirty="0"/>
        </a:p>
      </dsp:txBody>
      <dsp:txXfrm>
        <a:off x="143259" y="2255445"/>
        <a:ext cx="4255621" cy="2647294"/>
      </dsp:txXfrm>
    </dsp:sp>
    <dsp:sp modelId="{DD336007-72EA-491E-BFD5-2D5F1C2DFF77}">
      <dsp:nvSpPr>
        <dsp:cNvPr id="0" name=""/>
        <dsp:cNvSpPr/>
      </dsp:nvSpPr>
      <dsp:spPr>
        <a:xfrm>
          <a:off x="5177979" y="317285"/>
          <a:ext cx="4542045" cy="1794948"/>
        </a:xfrm>
        <a:prstGeom prst="flowChartTermina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i="0" kern="1200" dirty="0"/>
            <a:t>Steps Taken to Correct Errors:</a:t>
          </a:r>
          <a:endParaRPr lang="en-IN" sz="3800" kern="1200" dirty="0"/>
        </a:p>
      </dsp:txBody>
      <dsp:txXfrm>
        <a:off x="5392044" y="580129"/>
        <a:ext cx="4113915" cy="1269260"/>
      </dsp:txXfrm>
    </dsp:sp>
    <dsp:sp modelId="{45AD4160-A4FE-442B-ACA6-2E3D31A767A6}">
      <dsp:nvSpPr>
        <dsp:cNvPr id="0" name=""/>
        <dsp:cNvSpPr/>
      </dsp:nvSpPr>
      <dsp:spPr>
        <a:xfrm>
          <a:off x="5177979" y="2112233"/>
          <a:ext cx="4542045" cy="2933718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IN" sz="1800" b="1" i="0" kern="1200" dirty="0"/>
            <a:t>Handling Missing Values</a:t>
          </a:r>
          <a:r>
            <a:rPr lang="en-IN" sz="1800" b="0" i="0" kern="1200" dirty="0"/>
            <a:t>:</a:t>
          </a:r>
          <a:r>
            <a:rPr lang="en-US" sz="1800" b="0" i="0" kern="1200" dirty="0"/>
            <a:t>Missing values were filled using forward fill (</a:t>
          </a:r>
          <a:r>
            <a:rPr lang="en-US" sz="1800" b="0" i="0" kern="1200" dirty="0" err="1"/>
            <a:t>ffill</a:t>
          </a:r>
          <a:r>
            <a:rPr lang="en-US" sz="1800" b="0" i="0" kern="1200" dirty="0"/>
            <a:t>), which propagates the last valid observation forward.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IN" sz="1800" b="1" i="0" kern="1200" dirty="0"/>
            <a:t>Removing Duplicate Rows</a:t>
          </a:r>
          <a:r>
            <a:rPr lang="en-IN" sz="1800" b="0" i="0" kern="1200" dirty="0"/>
            <a:t>:</a:t>
          </a:r>
          <a:r>
            <a:rPr lang="en-US" b="0" i="0" kern="1200" dirty="0"/>
            <a:t>Duplicate rows were removed from the dataset.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IN" sz="1800" b="1" i="0" kern="1200" dirty="0"/>
            <a:t>Correcting Negative Values</a:t>
          </a:r>
          <a:r>
            <a:rPr lang="en-IN" sz="1800" b="0" i="0" kern="1200" dirty="0"/>
            <a:t>:</a:t>
          </a:r>
          <a:r>
            <a:rPr lang="en-US" b="0" i="0" kern="1200" dirty="0"/>
            <a:t>Negative values in columns where they shouldn't be were identified and corrected.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endParaRPr lang="en-IN" sz="1800" kern="1200" dirty="0"/>
        </a:p>
      </dsp:txBody>
      <dsp:txXfrm>
        <a:off x="5321191" y="2255445"/>
        <a:ext cx="4255621" cy="264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xmlns="" id="{291BDB91-E757-4677-A38C-EB354240C8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Data 1203 Business Analysis Assessment</a:t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/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>Assignment 3 – Data Visualization</a:t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>Coffee Shop Case Study (2018)</a:t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/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>Professor : Carrie Pajotte</a:t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/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/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/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>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Submitted By </a:t>
            </a:r>
          </a:p>
          <a:p>
            <a:r>
              <a:rPr lang="en-US" sz="2000">
                <a:solidFill>
                  <a:schemeClr val="tx1"/>
                </a:solidFill>
              </a:rPr>
              <a:t>Name: Hetal Parmar</a:t>
            </a:r>
          </a:p>
          <a:p>
            <a:r>
              <a:rPr lang="en-US" sz="2000">
                <a:solidFill>
                  <a:schemeClr val="tx1"/>
                </a:solidFill>
              </a:rPr>
              <a:t>Student Id: 100992608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60BF259E-2D16-9640-D83A-7F7A52483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EA0BA448-49BD-CAC4-BB9A-9DD6149990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65" r="9091" b="52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D175FC-84CC-4D12-A5E2-FA27D934E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AC366-D72C-5DE4-C433-CC05754C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77805"/>
            <a:ext cx="6066816" cy="1499616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0000"/>
                </a:solidFill>
              </a:rPr>
              <a:t>Sketched mockup of your executive dashboard design</a:t>
            </a:r>
            <a:r>
              <a:rPr lang="en-IN" sz="3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5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AC38328-2D50-4DDB-BD20-28DE12E499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white paper with writing on it&#10;&#10;Description automatically generated">
            <a:extLst>
              <a:ext uri="{FF2B5EF4-FFF2-40B4-BE49-F238E27FC236}">
                <a16:creationId xmlns:a16="http://schemas.microsoft.com/office/drawing/2014/main" xmlns="" id="{FC444698-BAE5-F122-FF55-81A3E483D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 rot="16200000">
            <a:off x="1534950" y="1046520"/>
            <a:ext cx="4637694" cy="61835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29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AAF1FD7-E7CD-BDED-E575-9A0A3BA17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BDBF06D2-8AF2-00A5-B146-26B6778BCF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D8756-AF6B-FDFA-342B-C46B0946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83" y="165533"/>
            <a:ext cx="9720072" cy="1499616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srgbClr val="FFFFFF"/>
                </a:solidFill>
              </a:rPr>
              <a:t>executive dashboard design</a:t>
            </a:r>
            <a:r>
              <a:rPr lang="en-IN" sz="39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9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9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BC3B7EE-8632-4756-A078-1B3B0DF3B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4FFF5AD-FE8E-D0C6-82C1-A0B0EB21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033458" y="1035698"/>
            <a:ext cx="9910211" cy="5246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75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BEB97BF-2D66-E05A-BF96-5349626F2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244753-7632-C29C-DC34-19668F23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Instructions for your Executive Dashboard 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22E61165-87C9-6C20-BF70-2EE8EFAAA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99818" y="640080"/>
            <a:ext cx="7172138" cy="3745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b="1" dirty="0"/>
              <a:t>The Sales Per Province (Map)</a:t>
            </a:r>
            <a:r>
              <a:rPr lang="en-IN" dirty="0"/>
              <a:t>: </a:t>
            </a:r>
            <a:r>
              <a:rPr lang="en-US" dirty="0"/>
              <a:t>British Columbia has the highest sales ($35,448), followed by Ontario ($33,957). The Northwest Territories and Nunavut have the lowest sales.</a:t>
            </a:r>
          </a:p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dirty="0"/>
              <a:t>Sales Per Product (Pie Chart)</a:t>
            </a:r>
            <a:r>
              <a:rPr lang="en-US" dirty="0"/>
              <a:t>:Herbal Tea ($79,436) and Espresso ($79,357) are the best-selling product types. Coffee ($71,893) follows, while Tea has the lowest sales.</a:t>
            </a:r>
          </a:p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dirty="0"/>
              <a:t>Profit Per Month (Line Chart)</a:t>
            </a:r>
            <a:r>
              <a:rPr lang="en-US" dirty="0"/>
              <a:t>: Profit is consistent across the year, with months like January, February, and March yielding profits above $9,000.</a:t>
            </a:r>
          </a:p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dirty="0"/>
              <a:t>Highest Sold Product in 2018 (Bar Chart)</a:t>
            </a:r>
            <a:r>
              <a:rPr lang="en-US" dirty="0"/>
              <a:t>: Caffe Mocha is the best-selling product with 35,068 units sold, followed by Lemon and Chamomile. Earl Grey and Regular Espresso are the least sold.</a:t>
            </a:r>
          </a:p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dirty="0"/>
              <a:t>Product Comparison by Profit vs. Expense (Line Chart)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Herbal Tea and Tea show higher profits relative to their expenses. Espresso and Coffee have slightly higher expenses relative to profits.</a:t>
            </a:r>
            <a:endParaRPr lang="en-IN" dirty="0"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379E93CC-2B1C-F2AB-978C-202162F9DF5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1" r="12154" b="-1"/>
          <a:stretch/>
        </p:blipFill>
        <p:spPr>
          <a:xfrm>
            <a:off x="7060340" y="4553084"/>
            <a:ext cx="2459104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3C7A8D55-654A-2282-2024-10870B105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7B7C6F6-4579-4D42-9857-ED1B2EE07B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547" y="4382347"/>
            <a:ext cx="5688020" cy="21539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8FC6B-8564-9DA6-084D-49B2B631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4608575"/>
            <a:ext cx="5242560" cy="1765715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identify the design techniques utilized</a:t>
            </a:r>
            <a:endParaRPr lang="en-IN" sz="8000" dirty="0">
              <a:solidFill>
                <a:srgbClr val="FFFFFF"/>
              </a:solidFill>
            </a:endParaRPr>
          </a:p>
        </p:txBody>
      </p:sp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E971844F-FBED-EBC9-5B95-20A91354A7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1" r="12154" b="-1"/>
          <a:stretch/>
        </p:blipFill>
        <p:spPr>
          <a:xfrm>
            <a:off x="327547" y="321733"/>
            <a:ext cx="5688020" cy="38997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E6D8249-E901-4E71-B15A-A7F5D7F7B0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rgbClr val="845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E4222C9-C8C9-5A23-36AA-A38FAE410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1065" y="974875"/>
            <a:ext cx="4724573" cy="48523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dirty="0">
                <a:solidFill>
                  <a:srgbClr val="FFFFFF"/>
                </a:solidFill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Color Coding: Used gradients and distinct colors to highlight sales differences and product categories.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dirty="0">
                <a:solidFill>
                  <a:srgbClr val="FFFFFF"/>
                </a:solidFill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Logical Layout: Organized from top-level insights (e.g., map) to detailed metrics (e.g., bar chart).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dirty="0">
                <a:solidFill>
                  <a:srgbClr val="FFFFFF"/>
                </a:solidFill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Visualization Variety: Used maps, pie charts, bar charts, and line charts for tailored data representation.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dirty="0">
                <a:solidFill>
                  <a:srgbClr val="FFFFFF"/>
                </a:solidFill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Annotations: Highlighted key findings directly on the dashboard for clarity.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dirty="0">
                <a:solidFill>
                  <a:srgbClr val="FFFFFF"/>
                </a:solidFill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Minimalistic Design: Maintained clean layout with sufficient white space for better readability.</a:t>
            </a:r>
            <a:endParaRPr lang="en-IN" dirty="0">
              <a:solidFill>
                <a:srgbClr val="FFFFFF"/>
              </a:solidFill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0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182C2E-D935-CDD2-0B1C-DA7ADEB6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A55ACF5A-5BE3-4804-809E-9DC31505493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C0275-3B24-5DEF-DDCE-C784C9A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266388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19753663-A02A-7032-6CB7-3C9EF874A45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A4B3B-B1CB-8436-94A2-C0BA242C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FBE232-035F-8A86-6067-07327DACC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19470"/>
            <a:ext cx="9720073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b="1" cap="all" spc="200" dirty="0">
              <a:latin typeface="+mj-lt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Audience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Data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5 Key Performance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5 Additional Questions and Missing Data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Sketched mockup of your executive dashboard design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/>
              <a:t>executive dashboard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Instructions for your Executive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Identify the design techniques utilized </a:t>
            </a:r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312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D912B68-F868-3DE5-42A8-19F5C99EB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C6641-C7BE-3250-C108-DF540BCB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 dirty="0">
                <a:latin typeface="+mj-lt"/>
                <a:ea typeface="+mj-ea"/>
                <a:cs typeface="+mj-cs"/>
              </a:rPr>
              <a:t>Audience Analysis</a:t>
            </a:r>
          </a:p>
        </p:txBody>
      </p:sp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FF7F256F-3F9A-A78D-7066-10CFF61353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96" r="34149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9281C5E5-88EF-271F-5823-833049439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159" y="1592391"/>
            <a:ext cx="662759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Audience</a:t>
            </a:r>
            <a:r>
              <a:rPr lang="en-US" altLang="en-US" sz="2000" dirty="0">
                <a:latin typeface="Tw Cen MT (Body)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Senior Management Team of The Coffee Cup Store.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What Do They Want to Know?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Franchise performance and revenue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Top-performing products and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Opportunities for improvement in sales and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How Does This Analysis Help?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Provides visualized data insights on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Enables better decision-making with an interactive executive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359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445F8EE0-D630-7640-7121-F0D1A6FB66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49470-901D-1300-BD8E-D1BE4F2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9780"/>
            <a:ext cx="9720072" cy="794964"/>
          </a:xfrm>
        </p:spPr>
        <p:txBody>
          <a:bodyPr/>
          <a:lstStyle/>
          <a:p>
            <a:r>
              <a:rPr lang="en-IN" dirty="0"/>
              <a:t>Data Analysis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D8E292B1-EA90-BDD5-2A6D-D870BD6DD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410717"/>
              </p:ext>
            </p:extLst>
          </p:nvPr>
        </p:nvGraphicFramePr>
        <p:xfrm>
          <a:off x="1024127" y="1341233"/>
          <a:ext cx="9720073" cy="536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922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F0CA8-20CE-D0B1-42D4-B13D056E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IN" dirty="0"/>
              <a:t>5 Key Performance Questions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3A982DF-074C-BB60-E90A-F8EF4246C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370" y="2084832"/>
            <a:ext cx="6066818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w Cen MT (Body)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Which regions generate the most revenue?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What is the average sales performance across different product categories?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How do dine-in and takeout sales compare across franchises?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What are the peak sales hours in a day?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w Cen MT (Body)"/>
              </a:rPr>
              <a:t>Which products contribute the most to total revenue? </a:t>
            </a:r>
          </a:p>
        </p:txBody>
      </p:sp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D71F4B84-1E7F-CD6A-01E6-47C695ED30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96" r="34149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2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33598238-D163-8744-19C9-76203FD2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71840-4777-F67E-C309-8DDC9D65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06" y="833572"/>
            <a:ext cx="6066818" cy="1499616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5 Additional Questions and Missing Data Attributes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84FB9F3B-C3FF-5DE5-BFC8-61D9D2E5C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370" y="2084832"/>
            <a:ext cx="6283864" cy="45859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700" b="1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1. What are the seasonal trends in sales for different products?</a:t>
            </a:r>
            <a:endParaRPr lang="en-IN" sz="1700" dirty="0">
              <a:effectLst/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700" b="1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Missing Data Attributes</a:t>
            </a:r>
            <a:r>
              <a:rPr lang="en-IN" sz="17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7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Detailed monthly or weekly sales data for each product.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7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Weather data or seasonal indicators (e.g., holidays, events).</a:t>
            </a:r>
            <a:endParaRPr lang="en-IN" sz="1700" dirty="0"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700" b="1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2. How does customer demographic information impact sales and profit?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700" b="1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Missing Data Attributes</a:t>
            </a:r>
            <a:r>
              <a:rPr lang="en-IN" sz="17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7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Customer demographic data (e.g., age, gender, income level).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7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Customer purchase history and preferences.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000" dirty="0"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DDC5A68D-1623-7F45-8EE4-BB6AE1A586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96" r="34149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1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B697459-6F3F-E141-303D-9CD3441B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86962-E7CC-3334-87AF-2EF009EA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06" y="585216"/>
            <a:ext cx="6066818" cy="1499616"/>
          </a:xfrm>
        </p:spPr>
        <p:txBody>
          <a:bodyPr>
            <a:noAutofit/>
          </a:bodyPr>
          <a:lstStyle/>
          <a:p>
            <a:r>
              <a:rPr lang="en-IN" sz="4400" dirty="0"/>
              <a:t>5 Additional Questions and Missing Data Attributes 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F605921-C8CA-0160-0F72-89AD24FB8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370" y="2084831"/>
            <a:ext cx="6474808" cy="45530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700" b="1" dirty="0"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3. What is the impact of marketing campaigns on sales and profit?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700" b="1" dirty="0"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Missing Data Attributes: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700" dirty="0"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Data on marketing campaigns (e.g., type of campaign, duration, budget).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700" dirty="0"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Sales data before, during, and after marketing campaigns.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700" b="1" dirty="0"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4. Which stores have the highest and lowest inventory turnover rates?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700" b="1" dirty="0"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Missing Data Attributes: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700" dirty="0"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Detailed inventory data (e.g., beginning and ending inventory levels).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700" dirty="0"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Sales data for each store.</a:t>
            </a:r>
          </a:p>
        </p:txBody>
      </p:sp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FADDC751-2A03-4F73-BDA0-04FE5007F7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96" r="34149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0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984C76A-37A8-5E03-0A5A-E4728759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B74A5-602D-7B8C-2DBC-FE846170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06" y="833572"/>
            <a:ext cx="6066818" cy="1499616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5 Additional Questions and Missing Data Attributes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96DD20D-4894-2828-FB44-877900436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370" y="2084832"/>
            <a:ext cx="6148954" cy="43724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5. What are the most and least profitable products across different regions?</a:t>
            </a:r>
            <a:endParaRPr lang="en-IN" sz="1800" dirty="0">
              <a:effectLst/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Missing Data Attributes</a:t>
            </a:r>
            <a:r>
              <a:rPr lang="en-IN" sz="18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Detailed profit data for each product by region.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Sales volume and cost data for each product by region.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dirty="0"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CB85244B-D797-48B3-515B-3EA8701EE0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96" r="34149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2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5C936A0-00F5-6A33-3DA0-2170AFCBE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496F9-475D-AB70-B7C6-006CAA63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06" y="833572"/>
            <a:ext cx="6066818" cy="1499616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5 Additional Questions and Missing Data Attributes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FFF2C7B-0907-8DD7-1712-430E023B06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370" y="2084832"/>
            <a:ext cx="6148954" cy="43724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5. What are the most and least profitable products across different regions?</a:t>
            </a:r>
            <a:endParaRPr lang="en-IN" sz="1800" dirty="0">
              <a:effectLst/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Missing Data Attributes</a:t>
            </a:r>
            <a:r>
              <a:rPr lang="en-IN" sz="18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Detailed profit data for each product by region.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Sales volume and cost data for each product by region.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dirty="0"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xmlns="" id="{6434563F-4AE5-0529-95B3-B9FB4FA0EA8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796" r="34149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03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1063</TotalTime>
  <Words>780</Words>
  <Application>Microsoft Office PowerPoint</Application>
  <PresentationFormat>Widescreen</PresentationFormat>
  <Paragraphs>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Tw Cen MT</vt:lpstr>
      <vt:lpstr>Tw Cen MT (Body)</vt:lpstr>
      <vt:lpstr>Tw Cen MT Condensed</vt:lpstr>
      <vt:lpstr>Wingdings</vt:lpstr>
      <vt:lpstr>Wingdings 3</vt:lpstr>
      <vt:lpstr>Integral</vt:lpstr>
      <vt:lpstr>Data 1203 Business Analysis Assessment  Assignment 3 – Data Visualization Coffee Shop Case Study (2018)  Professor : Carrie Pajotte     </vt:lpstr>
      <vt:lpstr>Index</vt:lpstr>
      <vt:lpstr>Audience Analysis</vt:lpstr>
      <vt:lpstr>Data Analysis </vt:lpstr>
      <vt:lpstr>5 Key Performance Questions</vt:lpstr>
      <vt:lpstr>5 Additional Questions and Missing Data Attributes </vt:lpstr>
      <vt:lpstr>5 Additional Questions and Missing Data Attributes Cont.</vt:lpstr>
      <vt:lpstr>5 Additional Questions and Missing Data Attributes </vt:lpstr>
      <vt:lpstr>5 Additional Questions and Missing Data Attributes </vt:lpstr>
      <vt:lpstr>Sketched mockup of your executive dashboard design </vt:lpstr>
      <vt:lpstr>executive dashboard design </vt:lpstr>
      <vt:lpstr>Instructions for your Executive Dashboard </vt:lpstr>
      <vt:lpstr>identify the design techniques utilized</vt:lpstr>
      <vt:lpstr>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1203 Business Analysis Assessment  Assignment 3 – Data Visualization Coffee Shop Case Study (2018)  Professor : Carrie Pajotte     </dc:title>
  <dc:creator>Hetal Parmar</dc:creator>
  <cp:lastModifiedBy>Microsoft account</cp:lastModifiedBy>
  <cp:revision>6</cp:revision>
  <dcterms:created xsi:type="dcterms:W3CDTF">2024-12-10T07:54:32Z</dcterms:created>
  <dcterms:modified xsi:type="dcterms:W3CDTF">2025-06-26T09:05:47Z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