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B1ED7-8C62-418D-9973-F3238939B283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82B10-22A3-4BAC-BF02-B47D1065D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7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82B10-22A3-4BAC-BF02-B47D1065D11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38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13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87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59" r:id="rId6"/>
    <p:sldLayoutId id="2147483855" r:id="rId7"/>
    <p:sldLayoutId id="2147483856" r:id="rId8"/>
    <p:sldLayoutId id="2147483857" r:id="rId9"/>
    <p:sldLayoutId id="2147483858" r:id="rId10"/>
    <p:sldLayoutId id="21474838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ield of wheat under a blue sky&#10;&#10;AI-generated content may be incorrect.">
            <a:extLst>
              <a:ext uri="{FF2B5EF4-FFF2-40B4-BE49-F238E27FC236}">
                <a16:creationId xmlns:a16="http://schemas.microsoft.com/office/drawing/2014/main" id="{05896259-5FB8-75C0-A413-7D07B9492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15781" b="-1103"/>
          <a:stretch/>
        </p:blipFill>
        <p:spPr>
          <a:xfrm>
            <a:off x="-6927" y="10"/>
            <a:ext cx="12206184" cy="71972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7FB9E-F306-2942-0960-3A667981F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Statistical and Predictive Modeling II (DATA 2204)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Assignment 5 – Decision Trees and Random Forest </a:t>
            </a:r>
            <a:br>
              <a:rPr lang="en-US" sz="36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Professor: Fatma Tetikoglu </a:t>
            </a:r>
            <a:endParaRPr lang="en-IN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697C-FBC2-A50F-B819-69CF91F5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Name: Hetal Parmar (100992608)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6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6D9013-A294-538E-25BB-24AD35109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552C8F6-B967-86FC-3BA6-F687806A5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ADD-42DC-1AAF-86F1-4391932BC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Report for the Optimized Decision Tree and Random Forest Models and explain three (3) key insights for each model </a:t>
            </a:r>
            <a:endParaRPr lang="en-IN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75C3C0-0242-CE4A-FA89-BB035568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11" y="1480345"/>
            <a:ext cx="11871084" cy="443827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 from the Random Forest Model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Higher Overall Accuracy (93%) Compared to Decision Tree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Forest model achieves 93% accuracy, which is the same as the Decision Tree model.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Random Forest is more stable and generalizes better, meaning it is less prone to overfitting.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More Balanced Classification for Rosa Wheat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for Rosa increased to 0.92 compared to 0.85 in the Decision Tree model.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means that Random Forest makes fewer false positive errors when predicting Rosa wheat.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Improved Precision for Kama Wheat (0.87) Compared to Decision Tree (0.81)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precision of Kama wheat increased, reducing misclassification.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 recall remains the same at 0.93, showing that Random Forest maintains strong predictive power.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i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4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D7BD9-4407-8DED-3E9C-29465425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0A68276-10EA-BD10-F063-11CD79DFA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2F0CD-4DE3-E64A-CCC7-FD19E2845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feature importance for each model</a:t>
            </a:r>
            <a:endParaRPr lang="en-IN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420FF-240F-1BD7-68CF-67400B211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4" y="1069196"/>
            <a:ext cx="5499327" cy="2958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75AB35-E17C-7F89-B645-49FA6208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337067" cy="30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83A85-6249-02B5-610E-28AD44720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20FD75F-EB14-FC21-502F-F4006AF9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D6EB-D32B-FAED-4880-426D9CD8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feature importance for Decision Tree </a:t>
            </a:r>
            <a:endParaRPr lang="en-I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0DE77-0584-B9E2-2986-F53B8ED6841F}"/>
              </a:ext>
            </a:extLst>
          </p:cNvPr>
          <p:cNvSpPr txBox="1"/>
          <p:nvPr/>
        </p:nvSpPr>
        <p:spPr>
          <a:xfrm>
            <a:off x="350958" y="957657"/>
            <a:ext cx="11490083" cy="5356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 from Decision Tree Feature Importance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LKG (Length of Kernel Groove) Dominates (55%)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Decision Tree model relies heavily on LKG, meaning it is the most influential feature for classifying wheat types.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this feature were removed or had missing values, the model’s accuracy could drop significantly.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 (Area) is the Second Most Important Feature (34%)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Wheat kernel area is crucial for classification, suggesting that Kama, Rosa, and Canadian wheat types differ significantly in size.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 that size-based characteristics help distinguish wheat types.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Negligible or No Importance for Some Features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(Compactness) and LK (Length of Kernel) contribute 0%, meaning the model completely ignores these variables.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compactness and kernel length do not provide distinguishing information for classification.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A_Coef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(Asymmetry Coefficient) and WK (Width of Kernel) Play a Minor Role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A_Coef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(6%) and WK (3%) have small contributions, indicating that asymmetry and width have limited impact on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50642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8D5EC-5760-358C-0051-94ED9EC69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EE69363-1879-C492-E1DA-99BCD54B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0D9A5-9E6B-FC4D-E184-29BB4D3F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feature importance for </a:t>
            </a:r>
            <a:r>
              <a:rPr lang="en-IN" sz="2800" dirty="0"/>
              <a:t>Random Forest </a:t>
            </a:r>
            <a:endParaRPr lang="en-I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D3C80-9388-1EA3-E075-236EAC7E58FA}"/>
              </a:ext>
            </a:extLst>
          </p:cNvPr>
          <p:cNvSpPr txBox="1"/>
          <p:nvPr/>
        </p:nvSpPr>
        <p:spPr>
          <a:xfrm>
            <a:off x="305484" y="1349039"/>
            <a:ext cx="11490083" cy="4159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LKG (Length of Kernel Groove) is Still the Most Important Feature, But Less Dominant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LKG remains the top predictor (23%), its importance is much lower compared to the Decision Tree model (55%).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Random Forest does not over-rely on a single feature, making it more balanced and robust.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Area (A) and Perimeter (P) Gain Higher Importance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(22%) and Perimeter (21%) contribute nearly as much as LKG, meaning that size-based features are crucial for distinguishing wheat types.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shows that Random Forest recognizes more features as important compared to Decision Tree, which relied mostly on LKG.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Width of Kernel (WK) and Length of Kernel (LK) Are More Relevant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Unlike Decision Tree (where LK had 0% importance), Random Forest assigns 11% importance to LK and 12% to WK.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that these features do provide some valuable classification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5486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5562E-34AC-2E48-672D-2E4915448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0137865-D94D-3B6B-DD75-51FE80552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5FD26-B333-C096-6B55-2441E9F5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feature importance for </a:t>
            </a:r>
            <a:r>
              <a:rPr lang="en-IN" sz="2800" dirty="0"/>
              <a:t>Random Forest </a:t>
            </a:r>
            <a:endParaRPr lang="en-I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A5607-0E14-3025-02A5-0EF2646EBF60}"/>
              </a:ext>
            </a:extLst>
          </p:cNvPr>
          <p:cNvSpPr txBox="1"/>
          <p:nvPr/>
        </p:nvSpPr>
        <p:spPr>
          <a:xfrm>
            <a:off x="350958" y="1131277"/>
            <a:ext cx="11490083" cy="306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Compactness (C) Has a Minor but Noticeable Role (4%)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Compactness was completely ignored in the Decision Tree, but in Random Forest, it holds 4% importance.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suggests that Random Forest considers Compactness a secondary but useful feature for classification.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Random Forest Distributes Importance More Evenly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Compared to Decision Tree, which relied heavily on LKG and ignored other features, Random Forest spreads feature importance more evenly.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improve model stability and reduces the risk of overfitting.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5C5035-B1BF-6F89-CC1F-AF41A7D2B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CB10753-9804-CA53-38AE-5F3AFFD39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49C23-B168-FBBC-5E77-F5E6B5923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three (3) recommendations for Mr. John Hughes for next steps</a:t>
            </a:r>
            <a:endParaRPr lang="en-I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3287A-B028-6E29-A66B-46142D82ABEA}"/>
              </a:ext>
            </a:extLst>
          </p:cNvPr>
          <p:cNvSpPr txBox="1"/>
          <p:nvPr/>
        </p:nvSpPr>
        <p:spPr>
          <a:xfrm>
            <a:off x="350958" y="1131277"/>
            <a:ext cx="11490083" cy="594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Investigate Additional Features for Improved Prediction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dataset only includes kernel size-based features.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grain quality features (e.g., moisture content, protein level,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texture) might improve classification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 new agricultural data and evaluate how chemical composition (e.g., starch content, protein percentage) impacts wheat type classification.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feature engineering to test new variables that could improve prediction accuracy.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 Further Model Fine-Tuning and Hyperparameter Optimization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Random Forest performed well, further fine-tuning using more hyperparameters (e.g.,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max_features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min_samples_split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can boost model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Alternative models like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could also be tested for potential improvements.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Random Forest vs. Gradient Boosting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LightGBM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see if other ensemble models provide higher accuracy.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0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5142D-08A2-C788-A274-166936EC8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291D1A-5BEF-0532-317F-8692DF861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7E2D0-701F-DDB6-C661-A1CA9ECEC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three (3) recommendations for Mr. John Hughes for next steps</a:t>
            </a:r>
            <a:endParaRPr lang="en-IN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96C09-3D27-A7A2-177B-C1F3BB762B0A}"/>
              </a:ext>
            </a:extLst>
          </p:cNvPr>
          <p:cNvSpPr txBox="1"/>
          <p:nvPr/>
        </p:nvSpPr>
        <p:spPr>
          <a:xfrm>
            <a:off x="305484" y="1265003"/>
            <a:ext cx="11490083" cy="237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the Dataset with More Diverse Wheat Samples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dataset only has 210 samples, which is small for a machine learning model.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larger dataset with more variability can help the model generalize better and reduce misclassification.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 with agriculture research centres and wheat suppliers to collect more wheat samples.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new dataset includes more balanced representations of Kama, Rosa, and Canadian wheat.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80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39A2B-BCDD-0F60-ADF2-ACF872F4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ield of wheat under a blue sky&#10;&#10;AI-generated content may be incorrect.">
            <a:extLst>
              <a:ext uri="{FF2B5EF4-FFF2-40B4-BE49-F238E27FC236}">
                <a16:creationId xmlns:a16="http://schemas.microsoft.com/office/drawing/2014/main" id="{F0631B2D-7EB9-B816-A8FF-2AFE67BC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5D12016-6EE5-4F4A-BC99-A56493E60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7507"/>
            <a:ext cx="12191999" cy="5070562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37000"/>
                </a:srgbClr>
              </a:gs>
              <a:gs pos="80000">
                <a:srgbClr val="000000">
                  <a:alpha val="22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15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A3CA8-A11C-4AAC-1625-3197DCBDD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929" y="1181101"/>
            <a:ext cx="7236143" cy="2610914"/>
          </a:xfrm>
        </p:spPr>
        <p:txBody>
          <a:bodyPr anchor="b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Thank You </a:t>
            </a:r>
            <a:r>
              <a:rPr lang="en-IN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E87D4-9064-A3E5-1484-132931B3A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054" y="4901055"/>
            <a:ext cx="5899356" cy="1271142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Name: Hetal Parmar (100992608)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16209-7D31-567D-C3EB-57950D654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ield of wheat under a blue sky&#10;&#10;AI-generated content may be incorrect.">
            <a:extLst>
              <a:ext uri="{FF2B5EF4-FFF2-40B4-BE49-F238E27FC236}">
                <a16:creationId xmlns:a16="http://schemas.microsoft.com/office/drawing/2014/main" id="{05893BF8-2E6D-4F7B-8060-445DA518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r="15589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C6CE4-B643-A9C8-D3E3-9108D0D7D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5" y="166951"/>
            <a:ext cx="7214624" cy="6503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Rational Statement </a:t>
            </a:r>
            <a:endParaRPr lang="en-IN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5C8B34-48ED-EE7A-C9FA-6141633F1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485" y="817261"/>
            <a:ext cx="6400115" cy="518041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Mr. John Hughes wants to improve the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and efficiency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wheat classification.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automated classification system using machine learning which can: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classification accuracy and consistency.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manual effort and subjectivity.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decision-making for wheat quality control.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assignment is to build </a:t>
            </a: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optimized Decision Tree and Random Forest models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classify wheat types based on key physical attributes. By comparing both models, we aim to: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the best-performing model for accurate wheat classification.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misclassification patterns to improve prediction accuracy.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3246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4B475-A716-BD41-688C-53569EF03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E4A7422-5C5E-EA10-0760-8CCECBDF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ield of wheat under a blue sky&#10;&#10;AI-generated content may be incorrect.">
            <a:extLst>
              <a:ext uri="{FF2B5EF4-FFF2-40B4-BE49-F238E27FC236}">
                <a16:creationId xmlns:a16="http://schemas.microsoft.com/office/drawing/2014/main" id="{9588DE49-C51A-1CA9-81EA-9792A808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r="15589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D3792-59F0-2876-B22E-0C9055B6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5" y="166951"/>
            <a:ext cx="7214624" cy="6503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Rational Statement </a:t>
            </a:r>
            <a:endParaRPr lang="en-IN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5E3FBE-B7E3-68D1-0270-E532FF32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485" y="817262"/>
            <a:ext cx="6144476" cy="5152104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data-driven insights to enhance wheat quality control.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 next steps for Mr. Hughes to optimize classification processes.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presentation will outline the key findings, model evaluation, and recommendations to support Mr. Hughes in implementing an efficient and accurate wheat classification system.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WheatData.csv dataset consists of 210 samples with 7 independent variables representing physical characteristics of wheat and 1 target variable categorizing wheat types: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(Area), P (Perimeter), C (Compactness), LK (Length of Kernel), WK (Width of Kernel), </a:t>
            </a:r>
            <a:r>
              <a:rPr lang="en-IN" sz="16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A_Coef</a:t>
            </a: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(Asymmetry Coefficient), and LKG (Length of Kernel Groove).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Dependent Variable: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target: A categorical variable with three wheat types: 0 - Kama, 1 - Rosa, 2 – Canadian.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i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5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2D3AB-CDC5-3A11-7465-2FCE082D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BC3426F6-5D98-CAA0-CAD2-7B39F6BF7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field of wheat under a blue sky&#10;&#10;AI-generated content may be incorrect.">
            <a:extLst>
              <a:ext uri="{FF2B5EF4-FFF2-40B4-BE49-F238E27FC236}">
                <a16:creationId xmlns:a16="http://schemas.microsoft.com/office/drawing/2014/main" id="{E5194E55-84BD-1F22-3E54-DE2451B95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r="15589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228BF-ADA4-7EAB-28C8-4C6F37264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5" y="166951"/>
            <a:ext cx="7214624" cy="6503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Rational Statement </a:t>
            </a:r>
            <a:endParaRPr lang="en-IN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168B0B-681C-8D83-7481-876D53AB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485" y="817262"/>
            <a:ext cx="6144476" cy="515210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assignment utilizes 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Machine Learning Classification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Classifier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tree-based model that splits data based on feature importance for classification. Optimized using </a:t>
            </a:r>
            <a:r>
              <a:rPr lang="en-IN" sz="14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N" sz="1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tune hyperparameters (</a:t>
            </a:r>
            <a:r>
              <a:rPr lang="en-IN" sz="14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max_depth</a:t>
            </a:r>
            <a:r>
              <a:rPr lang="en-IN" sz="1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criterion).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ensemble model that combines multiple Decision Trees to improve accuracy. Tuned for optimal performance by adjusting hyperparameters like </a:t>
            </a:r>
            <a:r>
              <a:rPr lang="en-IN" sz="140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n_estimators</a:t>
            </a:r>
            <a:r>
              <a:rPr lang="en-IN" sz="1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criterion, and bootstrap.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Matrix: Evaluates classification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Report: Includes Precision, Recall, F1-Score for each wheat type.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Importance: Identifies which wheat characteristics influence classification the most.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i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9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4998C-C5BD-593A-1A37-E81930D31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4E09AD-9482-FDB9-B5BE-6C531FBDA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60394-D6B5-2FE4-44B5-F6856C7C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166951"/>
            <a:ext cx="10706645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Model Analysis </a:t>
            </a:r>
            <a:r>
              <a:rPr lang="en-US" sz="2800" dirty="0"/>
              <a:t>and explain two (2) key insights</a:t>
            </a:r>
            <a:endParaRPr lang="en-IN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2D51394-98CF-32A1-5D40-36CC409BE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00" y="828278"/>
            <a:ext cx="6144476" cy="481090"/>
          </a:xfrm>
        </p:spPr>
        <p:txBody>
          <a:bodyPr>
            <a:noAutofit/>
          </a:bodyPr>
          <a:lstStyle/>
          <a:p>
            <a:pPr lvl="1" algn="l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 View for Model Evaluation - Recall</a:t>
            </a:r>
            <a:endParaRPr lang="en-IN" sz="18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500" i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762E1-453B-6063-B642-14DD7131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823" y="1558310"/>
            <a:ext cx="7338353" cy="49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A66CB9-4A37-C33D-8A44-82258596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FC25D7-EBE9-7860-D527-4ADF1F9D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FB413-2A86-978F-FC39-CBD9063D4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0706645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2800" dirty="0"/>
              <a:t>Model Analysis </a:t>
            </a:r>
            <a:r>
              <a:rPr lang="en-US" sz="2800" dirty="0"/>
              <a:t>and explain two (2) key insights</a:t>
            </a:r>
            <a:endParaRPr lang="en-IN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6C979D-AC7B-E892-8841-4B06AD0D1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484" y="957657"/>
            <a:ext cx="11247419" cy="515210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Boxplot View for Model Evaluation - Recall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Exhibits Higher Stability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Random Forest model has a slightly higher median recall compared to the Decision Tree model.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also has less variability in recall, indicating more consistent classification across wheat types.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 Shows More Variability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Decision Tree model has a wider interquartile range, meaning its performance fluctuates more depending on the dataset split.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presence of a lower minimum recall suggests that it may misclassify certain wheat types more frequently than Random Forest.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Models Perform Well Overall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models have high recall values (above 90%), indicating they effectively identify wheat types with minimal false negatives.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overlap in boxplots shows that while Random Forest is superior, Decision Tree still provides a reliable classification baseline.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i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5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BBE8C6-07EB-453D-3342-B5EC0574D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2241FEB-418B-17D0-CD5F-B3680DBFB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14AD3-F37C-D030-1F71-B0BCEDF66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Report for the Optimized Decision Tree and Random Forest Models and explain three (3) key insights for each model </a:t>
            </a:r>
            <a:endParaRPr lang="en-IN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2F7BC-1EFF-2C9F-C461-45B1115FF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49" y="1555182"/>
            <a:ext cx="5001074" cy="49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9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30880-1CD8-CA72-3CF3-5219C92BD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97B8824-8573-9D5D-1785-B3181A2F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62F53-3435-098F-1E46-6F105A4FD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Report for the Optimized Decision Tree and Random Forest Models and explain three (3) key insights for each model </a:t>
            </a:r>
            <a:endParaRPr lang="en-IN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55E1CA-7836-6E06-4D0A-71A6A85B0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88690"/>
            <a:ext cx="11871084" cy="4438277"/>
          </a:xfrm>
        </p:spPr>
        <p:txBody>
          <a:bodyPr>
            <a:noAutofit/>
          </a:bodyPr>
          <a:lstStyle/>
          <a:p>
            <a:pPr marL="6858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 from the Decision Tree Model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Lower Precision for Kama Wheat (0.81) Indicates Misclassification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precision for Kama wheat type is 0.81, meaning 19% of samples classified as Kama are Rosa or Canadian. This suggests overlapping feature distributions between Kama and Rosa, making it difficult to distinguish between these two wheat types.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Higher Recall for Kama Wheat (0.93) Suggests Correctly Identified Actual Samples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recall of 0.93 for Kama wheat indicates that 93% of actual Kama samples were correctly classified. However, the model sacrifices precision, leading to some misclassifications into Kama.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Perfect Precision for Canadian Wheat (1.00) But Slightly Lower Recall (0.93)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is highly confident in its Canadian wheat classification, achieving 100% precision. However, a recall of 0.93 suggests that some actual Canadian wheat samples were misclassified as another class.</a:t>
            </a: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trade-off suggests that the Decision Tree prioritizes recall over precision, making sure most actual Rosa samples are identified, even if some incorrect classifications occur.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600" i="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4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CD528-1050-4CC8-1B6E-135D68E79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DE66CA1-7F7D-6A0C-4E92-A4A3FD7F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B7005-5FA2-1EB2-0545-A942D3D1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484" y="307346"/>
            <a:ext cx="11581032" cy="650311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Report for the Optimized Decision Tree and Random Forest Models and explain three (3) key insights for each model </a:t>
            </a:r>
            <a:endParaRPr lang="en-IN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061BA-8D11-F700-7B93-B8B7E990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34" y="1458414"/>
            <a:ext cx="7544244" cy="51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8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1716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Courier New</vt:lpstr>
      <vt:lpstr>Symbol</vt:lpstr>
      <vt:lpstr>Walbaum Display</vt:lpstr>
      <vt:lpstr>Wingdings</vt:lpstr>
      <vt:lpstr>RegattaVTI</vt:lpstr>
      <vt:lpstr>Statistical and Predictive Modeling II (DATA 2204)  Assignment 5 – Decision Trees and Random Forest   Professor: Fatma Tetikoglu </vt:lpstr>
      <vt:lpstr>Rational Statement </vt:lpstr>
      <vt:lpstr>Rational Statement </vt:lpstr>
      <vt:lpstr>Rational Statement </vt:lpstr>
      <vt:lpstr>Model Analysis and explain two (2) key insights</vt:lpstr>
      <vt:lpstr>Model Analysis and explain two (2) key insights</vt:lpstr>
      <vt:lpstr>Classification Report for the Optimized Decision Tree and Random Forest Models and explain three (3) key insights for each model </vt:lpstr>
      <vt:lpstr>Classification Report for the Optimized Decision Tree and Random Forest Models and explain three (3) key insights for each model </vt:lpstr>
      <vt:lpstr>Classification Report for the Optimized Decision Tree and Random Forest Models and explain three (3) key insights for each model </vt:lpstr>
      <vt:lpstr>Classification Report for the Optimized Decision Tree and Random Forest Models and explain three (3) key insights for each model </vt:lpstr>
      <vt:lpstr>feature importance for each model</vt:lpstr>
      <vt:lpstr>feature importance for Decision Tree </vt:lpstr>
      <vt:lpstr>feature importance for Random Forest </vt:lpstr>
      <vt:lpstr>feature importance for Random Forest </vt:lpstr>
      <vt:lpstr>three (3) recommendations for Mr. John Hughes for next steps</vt:lpstr>
      <vt:lpstr>three (3) recommendations for Mr. John Hughes for next steps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hetal parmar</dc:creator>
  <cp:lastModifiedBy>hetal parmar</cp:lastModifiedBy>
  <cp:revision>3</cp:revision>
  <dcterms:created xsi:type="dcterms:W3CDTF">2025-03-28T01:31:27Z</dcterms:created>
  <dcterms:modified xsi:type="dcterms:W3CDTF">2025-03-28T20:22:02Z</dcterms:modified>
</cp:coreProperties>
</file>