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6" r:id="rId1"/>
  </p:sldMasterIdLst>
  <p:notesMasterIdLst>
    <p:notesMasterId r:id="rId16"/>
  </p:notesMasterIdLst>
  <p:sldIdLst>
    <p:sldId id="256" r:id="rId2"/>
    <p:sldId id="257" r:id="rId3"/>
    <p:sldId id="260" r:id="rId4"/>
    <p:sldId id="259" r:id="rId5"/>
    <p:sldId id="261" r:id="rId6"/>
    <p:sldId id="262" r:id="rId7"/>
    <p:sldId id="263" r:id="rId8"/>
    <p:sldId id="264" r:id="rId9"/>
    <p:sldId id="265" r:id="rId10"/>
    <p:sldId id="266" r:id="rId11"/>
    <p:sldId id="270"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E9072-CC66-467C-A880-3FDCB158A889}" type="datetimeFigureOut">
              <a:rPr lang="en-IN" smtClean="0"/>
              <a:t>04-02-2025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BCE775-5658-4593-9A57-EDDD8E8758E5}" type="slidenum">
              <a:rPr lang="en-IN" smtClean="0"/>
              <a:t>‹#›</a:t>
            </a:fld>
            <a:endParaRPr lang="en-IN"/>
          </a:p>
        </p:txBody>
      </p:sp>
    </p:spTree>
    <p:extLst>
      <p:ext uri="{BB962C8B-B14F-4D97-AF65-F5344CB8AC3E}">
        <p14:creationId xmlns:p14="http://schemas.microsoft.com/office/powerpoint/2010/main" val="3452861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BCE775-5658-4593-9A57-EDDD8E8758E5}" type="slidenum">
              <a:rPr lang="en-IN" smtClean="0"/>
              <a:t>1</a:t>
            </a:fld>
            <a:endParaRPr lang="en-IN"/>
          </a:p>
        </p:txBody>
      </p:sp>
    </p:spTree>
    <p:extLst>
      <p:ext uri="{BB962C8B-B14F-4D97-AF65-F5344CB8AC3E}">
        <p14:creationId xmlns:p14="http://schemas.microsoft.com/office/powerpoint/2010/main" val="319535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Tuesday, February 4, 2025</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371431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Tuesday, February 4, 2025</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52010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Tuesday, February 4, 2025</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82166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Tuesday, February 4, 2025</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5639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Tuesday, February 4, 2025</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73460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Tuesday, February 4, 2025</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17859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Tuesday, February 4, 2025</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11567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Tuesday, February 4, 2025</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890692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Tuesday, February 4, 2025</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765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Tuesday, February 4, 2025</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88555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Tuesday, February 4, 2025</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8284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Tuesday, February 4, 2025</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703861106"/>
      </p:ext>
    </p:extLst>
  </p:cSld>
  <p:clrMap bg1="dk1" tx1="lt1" bg2="dk2" tx2="lt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19" r:id="rId6"/>
    <p:sldLayoutId id="2147484015" r:id="rId7"/>
    <p:sldLayoutId id="2147484016" r:id="rId8"/>
    <p:sldLayoutId id="2147484017" r:id="rId9"/>
    <p:sldLayoutId id="2147484018" r:id="rId10"/>
    <p:sldLayoutId id="2147484020"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A6FFC9-B37A-96EC-C19A-D9F5AEDDC534}"/>
              </a:ext>
            </a:extLst>
          </p:cNvPr>
          <p:cNvSpPr>
            <a:spLocks noGrp="1"/>
          </p:cNvSpPr>
          <p:nvPr>
            <p:ph type="ctrTitle"/>
          </p:nvPr>
        </p:nvSpPr>
        <p:spPr>
          <a:xfrm>
            <a:off x="655504" y="556854"/>
            <a:ext cx="5722118" cy="2481115"/>
          </a:xfrm>
        </p:spPr>
        <p:txBody>
          <a:bodyPr anchor="b">
            <a:normAutofit fontScale="90000"/>
          </a:bodyPr>
          <a:lstStyle/>
          <a:p>
            <a:r>
              <a:rPr lang="en-IN" sz="4800" dirty="0"/>
              <a:t>DATA 2204</a:t>
            </a:r>
            <a:br>
              <a:rPr lang="en-IN" sz="4800" dirty="0"/>
            </a:br>
            <a:r>
              <a:rPr lang="en-US" sz="4800" dirty="0"/>
              <a:t>statistical and Predictive Modeling II</a:t>
            </a:r>
            <a:br>
              <a:rPr lang="en-US" sz="4800" dirty="0"/>
            </a:br>
            <a:endParaRPr lang="en-IN" sz="4800" dirty="0"/>
          </a:p>
        </p:txBody>
      </p:sp>
      <p:sp>
        <p:nvSpPr>
          <p:cNvPr id="3" name="Subtitle 2">
            <a:extLst>
              <a:ext uri="{FF2B5EF4-FFF2-40B4-BE49-F238E27FC236}">
                <a16:creationId xmlns:a16="http://schemas.microsoft.com/office/drawing/2014/main" id="{888A234F-00E5-FA26-4198-481A59DEDF37}"/>
              </a:ext>
            </a:extLst>
          </p:cNvPr>
          <p:cNvSpPr>
            <a:spLocks noGrp="1"/>
          </p:cNvSpPr>
          <p:nvPr>
            <p:ph type="subTitle" idx="1"/>
          </p:nvPr>
        </p:nvSpPr>
        <p:spPr>
          <a:xfrm>
            <a:off x="655504" y="2741954"/>
            <a:ext cx="5437187" cy="687046"/>
          </a:xfrm>
        </p:spPr>
        <p:txBody>
          <a:bodyPr>
            <a:normAutofit/>
          </a:bodyPr>
          <a:lstStyle/>
          <a:p>
            <a:r>
              <a:rPr lang="en-IN" sz="2800" dirty="0">
                <a:solidFill>
                  <a:schemeClr val="tx1"/>
                </a:solidFill>
                <a:latin typeface="+mj-lt"/>
              </a:rPr>
              <a:t>Assignment  1 – Regression </a:t>
            </a:r>
          </a:p>
        </p:txBody>
      </p:sp>
      <p:sp>
        <p:nvSpPr>
          <p:cNvPr id="87" name="Oval 86">
            <a:extLst>
              <a:ext uri="{FF2B5EF4-FFF2-40B4-BE49-F238E27FC236}">
                <a16:creationId xmlns:a16="http://schemas.microsoft.com/office/drawing/2014/main" id="{D87560B9-86B8-4558-93E9-FAB8DBE4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6122" y="7174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2" name="Freeform: Shape 91">
            <a:extLst>
              <a:ext uri="{FF2B5EF4-FFF2-40B4-BE49-F238E27FC236}">
                <a16:creationId xmlns:a16="http://schemas.microsoft.com/office/drawing/2014/main" id="{71400469-1077-4353-BFB5-E4159ADF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24143" y="5425719"/>
            <a:ext cx="826527" cy="463493"/>
          </a:xfrm>
          <a:custGeom>
            <a:avLst/>
            <a:gdLst>
              <a:gd name="connsiteX0" fmla="*/ 791231 w 826527"/>
              <a:gd name="connsiteY0" fmla="*/ 135754 h 463493"/>
              <a:gd name="connsiteX1" fmla="*/ 826527 w 826527"/>
              <a:gd name="connsiteY1" fmla="*/ 178533 h 463493"/>
              <a:gd name="connsiteX2" fmla="*/ 658803 w 826527"/>
              <a:gd name="connsiteY2" fmla="*/ 346257 h 463493"/>
              <a:gd name="connsiteX3" fmla="*/ 627362 w 826527"/>
              <a:gd name="connsiteY3" fmla="*/ 299623 h 463493"/>
              <a:gd name="connsiteX4" fmla="*/ 463493 w 826527"/>
              <a:gd name="connsiteY4" fmla="*/ 231747 h 463493"/>
              <a:gd name="connsiteX5" fmla="*/ 231747 w 826527"/>
              <a:gd name="connsiteY5" fmla="*/ 463493 h 463493"/>
              <a:gd name="connsiteX6" fmla="*/ 0 w 826527"/>
              <a:gd name="connsiteY6" fmla="*/ 463493 h 463493"/>
              <a:gd name="connsiteX7" fmla="*/ 463492 w 826527"/>
              <a:gd name="connsiteY7" fmla="*/ 0 h 463493"/>
              <a:gd name="connsiteX8" fmla="*/ 791231 w 826527"/>
              <a:gd name="connsiteY8" fmla="*/ 135754 h 46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527" h="463493">
                <a:moveTo>
                  <a:pt x="791231" y="135754"/>
                </a:moveTo>
                <a:lnTo>
                  <a:pt x="826527" y="178533"/>
                </a:lnTo>
                <a:lnTo>
                  <a:pt x="658803" y="346257"/>
                </a:lnTo>
                <a:lnTo>
                  <a:pt x="627362" y="299623"/>
                </a:lnTo>
                <a:cubicBezTo>
                  <a:pt x="585424" y="257686"/>
                  <a:pt x="527487" y="231747"/>
                  <a:pt x="463493" y="231747"/>
                </a:cubicBezTo>
                <a:cubicBezTo>
                  <a:pt x="335503" y="231746"/>
                  <a:pt x="231746" y="335503"/>
                  <a:pt x="231747" y="463493"/>
                </a:cubicBezTo>
                <a:lnTo>
                  <a:pt x="0" y="463493"/>
                </a:lnTo>
                <a:cubicBezTo>
                  <a:pt x="0" y="207513"/>
                  <a:pt x="207513" y="0"/>
                  <a:pt x="463492" y="0"/>
                </a:cubicBezTo>
                <a:cubicBezTo>
                  <a:pt x="591482" y="0"/>
                  <a:pt x="707356" y="51879"/>
                  <a:pt x="791231" y="135754"/>
                </a:cubicBezTo>
                <a:close/>
              </a:path>
            </a:pathLst>
          </a:custGeom>
          <a:solidFill>
            <a:schemeClr val="bg2"/>
          </a:solidFill>
          <a:ln>
            <a:noFill/>
          </a:ln>
          <a:effectLst>
            <a:innerShdw blurRad="1270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91" name="Freeform: Shape 90">
            <a:extLst>
              <a:ext uri="{FF2B5EF4-FFF2-40B4-BE49-F238E27FC236}">
                <a16:creationId xmlns:a16="http://schemas.microsoft.com/office/drawing/2014/main" id="{F28851F7-6B20-43F1-90FF-B41CE11AF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11562489" y="5445666"/>
            <a:ext cx="807174" cy="508309"/>
          </a:xfrm>
          <a:custGeom>
            <a:avLst/>
            <a:gdLst>
              <a:gd name="connsiteX0" fmla="*/ 791232 w 807174"/>
              <a:gd name="connsiteY0" fmla="*/ 148880 h 508309"/>
              <a:gd name="connsiteX1" fmla="*/ 807174 w 807174"/>
              <a:gd name="connsiteY1" fmla="*/ 170072 h 508309"/>
              <a:gd name="connsiteX2" fmla="*/ 636502 w 807174"/>
              <a:gd name="connsiteY2" fmla="*/ 340744 h 508309"/>
              <a:gd name="connsiteX3" fmla="*/ 627362 w 807174"/>
              <a:gd name="connsiteY3" fmla="*/ 328595 h 508309"/>
              <a:gd name="connsiteX4" fmla="*/ 463493 w 807174"/>
              <a:gd name="connsiteY4" fmla="*/ 254155 h 508309"/>
              <a:gd name="connsiteX5" fmla="*/ 231747 w 807174"/>
              <a:gd name="connsiteY5" fmla="*/ 508309 h 508309"/>
              <a:gd name="connsiteX6" fmla="*/ 0 w 807174"/>
              <a:gd name="connsiteY6" fmla="*/ 508309 h 508309"/>
              <a:gd name="connsiteX7" fmla="*/ 463493 w 807174"/>
              <a:gd name="connsiteY7" fmla="*/ 0 h 508309"/>
              <a:gd name="connsiteX8" fmla="*/ 791232 w 807174"/>
              <a:gd name="connsiteY8" fmla="*/ 148880 h 508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7174" h="508309">
                <a:moveTo>
                  <a:pt x="791232" y="148880"/>
                </a:moveTo>
                <a:lnTo>
                  <a:pt x="807174" y="170072"/>
                </a:lnTo>
                <a:lnTo>
                  <a:pt x="636502" y="340744"/>
                </a:lnTo>
                <a:lnTo>
                  <a:pt x="627362" y="328595"/>
                </a:lnTo>
                <a:cubicBezTo>
                  <a:pt x="585425" y="282602"/>
                  <a:pt x="527487" y="254155"/>
                  <a:pt x="463493" y="254155"/>
                </a:cubicBezTo>
                <a:cubicBezTo>
                  <a:pt x="335503" y="254155"/>
                  <a:pt x="231746" y="367943"/>
                  <a:pt x="231747" y="508309"/>
                </a:cubicBezTo>
                <a:lnTo>
                  <a:pt x="0" y="508309"/>
                </a:lnTo>
                <a:cubicBezTo>
                  <a:pt x="0" y="227578"/>
                  <a:pt x="207513" y="0"/>
                  <a:pt x="463493" y="0"/>
                </a:cubicBezTo>
                <a:cubicBezTo>
                  <a:pt x="591482" y="-1"/>
                  <a:pt x="707356" y="56895"/>
                  <a:pt x="791232" y="148880"/>
                </a:cubicBezTo>
                <a:close/>
              </a:path>
            </a:pathLst>
          </a:custGeom>
          <a:solidFill>
            <a:schemeClr val="accent6">
              <a:lumMod val="60000"/>
              <a:lumOff val="40000"/>
              <a:alpha val="20000"/>
            </a:schemeClr>
          </a:solidFill>
          <a:ln>
            <a:noFill/>
          </a:ln>
          <a:effectLst>
            <a:softEdge rad="889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4" name="Picture 3" descr="Cloudy oil paint art">
            <a:extLst>
              <a:ext uri="{FF2B5EF4-FFF2-40B4-BE49-F238E27FC236}">
                <a16:creationId xmlns:a16="http://schemas.microsoft.com/office/drawing/2014/main" id="{3DEBAF40-B1C1-3AAF-C9C1-E61D9CD4623C}"/>
              </a:ext>
            </a:extLst>
          </p:cNvPr>
          <p:cNvPicPr>
            <a:picLocks noChangeAspect="1"/>
          </p:cNvPicPr>
          <p:nvPr/>
        </p:nvPicPr>
        <p:blipFill>
          <a:blip r:embed="rId3"/>
          <a:srcRect r="42420"/>
          <a:stretch/>
        </p:blipFill>
        <p:spPr>
          <a:xfrm>
            <a:off x="6640455" y="606796"/>
            <a:ext cx="4868976" cy="5644408"/>
          </a:xfrm>
          <a:custGeom>
            <a:avLst/>
            <a:gdLst/>
            <a:ahLst/>
            <a:cxnLst/>
            <a:rect l="l" t="t" r="r" b="b"/>
            <a:pathLst>
              <a:path w="4868976" h="5644408">
                <a:moveTo>
                  <a:pt x="2398421" y="0"/>
                </a:moveTo>
                <a:lnTo>
                  <a:pt x="4868973" y="1424628"/>
                </a:lnTo>
                <a:lnTo>
                  <a:pt x="4868976" y="1424625"/>
                </a:lnTo>
                <a:lnTo>
                  <a:pt x="4868976" y="1424628"/>
                </a:lnTo>
                <a:lnTo>
                  <a:pt x="4868976" y="4219781"/>
                </a:lnTo>
                <a:lnTo>
                  <a:pt x="2398419" y="5644408"/>
                </a:lnTo>
                <a:lnTo>
                  <a:pt x="0" y="4219781"/>
                </a:lnTo>
                <a:lnTo>
                  <a:pt x="0" y="1424628"/>
                </a:lnTo>
                <a:lnTo>
                  <a:pt x="0" y="1424625"/>
                </a:lnTo>
                <a:lnTo>
                  <a:pt x="3" y="1424628"/>
                </a:lnTo>
                <a:close/>
              </a:path>
            </a:pathLst>
          </a:custGeom>
        </p:spPr>
      </p:pic>
      <p:sp>
        <p:nvSpPr>
          <p:cNvPr id="93" name="Oval 92">
            <a:extLst>
              <a:ext uri="{FF2B5EF4-FFF2-40B4-BE49-F238E27FC236}">
                <a16:creationId xmlns:a16="http://schemas.microsoft.com/office/drawing/2014/main" id="{09E6BACC-8290-425B-A517-1914E16D8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865497" y="5915162"/>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TextBox 4">
            <a:extLst>
              <a:ext uri="{FF2B5EF4-FFF2-40B4-BE49-F238E27FC236}">
                <a16:creationId xmlns:a16="http://schemas.microsoft.com/office/drawing/2014/main" id="{6D6C3060-148C-1669-B8E8-513C550C0BBC}"/>
              </a:ext>
            </a:extLst>
          </p:cNvPr>
          <p:cNvSpPr txBox="1"/>
          <p:nvPr/>
        </p:nvSpPr>
        <p:spPr>
          <a:xfrm>
            <a:off x="543606" y="3410157"/>
            <a:ext cx="4090630" cy="400110"/>
          </a:xfrm>
          <a:prstGeom prst="rect">
            <a:avLst/>
          </a:prstGeom>
          <a:noFill/>
        </p:spPr>
        <p:txBody>
          <a:bodyPr wrap="square" rtlCol="0">
            <a:spAutoFit/>
          </a:bodyPr>
          <a:lstStyle/>
          <a:p>
            <a:r>
              <a:rPr lang="en-IN" sz="2000" dirty="0">
                <a:latin typeface="+mj-lt"/>
              </a:rPr>
              <a:t>Professor: Fatma Tetikoglu </a:t>
            </a:r>
          </a:p>
        </p:txBody>
      </p:sp>
      <p:sp>
        <p:nvSpPr>
          <p:cNvPr id="7" name="TextBox 6">
            <a:extLst>
              <a:ext uri="{FF2B5EF4-FFF2-40B4-BE49-F238E27FC236}">
                <a16:creationId xmlns:a16="http://schemas.microsoft.com/office/drawing/2014/main" id="{7BF9922E-07BF-4E79-6D1E-82E308855400}"/>
              </a:ext>
            </a:extLst>
          </p:cNvPr>
          <p:cNvSpPr txBox="1"/>
          <p:nvPr/>
        </p:nvSpPr>
        <p:spPr>
          <a:xfrm>
            <a:off x="543606" y="4967769"/>
            <a:ext cx="4090630" cy="646331"/>
          </a:xfrm>
          <a:prstGeom prst="rect">
            <a:avLst/>
          </a:prstGeom>
          <a:noFill/>
        </p:spPr>
        <p:txBody>
          <a:bodyPr wrap="square" rtlCol="0">
            <a:spAutoFit/>
          </a:bodyPr>
          <a:lstStyle/>
          <a:p>
            <a:r>
              <a:rPr lang="en-IN" dirty="0">
                <a:latin typeface="+mj-lt"/>
              </a:rPr>
              <a:t>Student Name: Hetal Parmar</a:t>
            </a:r>
          </a:p>
          <a:p>
            <a:r>
              <a:rPr lang="en-IN" dirty="0">
                <a:latin typeface="+mj-lt"/>
              </a:rPr>
              <a:t>Student Id: 100992608</a:t>
            </a:r>
          </a:p>
        </p:txBody>
      </p:sp>
    </p:spTree>
    <p:extLst>
      <p:ext uri="{BB962C8B-B14F-4D97-AF65-F5344CB8AC3E}">
        <p14:creationId xmlns:p14="http://schemas.microsoft.com/office/powerpoint/2010/main" val="1865919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A86F829-8080-2663-B1EF-9459253EC0C8}"/>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36D6F5AB-19E0-0D49-B08A-0A16164694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DBFCFE97-A5B5-A037-2859-F8CEF937F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B7263B2B-C5FD-DC89-47F5-05264D422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AFC056A0-CE1A-25F7-071A-D540DB68DB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AEAE413B-C395-BF75-2240-A7AD222A33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398B37D-61DD-EED3-3633-D6C55B284DC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725783F5-9189-04A7-57FB-02E8995E2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BA4FD86B-68E9-1D98-5EC5-E26262553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6E3EEA65-7EC4-9518-E623-C411A015B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5619899-7BCA-F32F-F9C0-6C042B3F2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4142" y="0"/>
            <a:ext cx="1972470" cy="1803719"/>
          </a:xfrm>
          <a:custGeom>
            <a:avLst/>
            <a:gdLst>
              <a:gd name="connsiteX0" fmla="*/ 434437 w 1972470"/>
              <a:gd name="connsiteY0" fmla="*/ 0 h 1803719"/>
              <a:gd name="connsiteX1" fmla="*/ 1538034 w 1972470"/>
              <a:gd name="connsiteY1" fmla="*/ 0 h 1803719"/>
              <a:gd name="connsiteX2" fmla="*/ 1683609 w 1972470"/>
              <a:gd name="connsiteY2" fmla="*/ 120110 h 1803719"/>
              <a:gd name="connsiteX3" fmla="*/ 1972470 w 1972470"/>
              <a:gd name="connsiteY3" fmla="*/ 817484 h 1803719"/>
              <a:gd name="connsiteX4" fmla="*/ 986235 w 1972470"/>
              <a:gd name="connsiteY4" fmla="*/ 1803719 h 1803719"/>
              <a:gd name="connsiteX5" fmla="*/ 0 w 1972470"/>
              <a:gd name="connsiteY5" fmla="*/ 817484 h 1803719"/>
              <a:gd name="connsiteX6" fmla="*/ 288861 w 1972470"/>
              <a:gd name="connsiteY6" fmla="*/ 120110 h 180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803719">
                <a:moveTo>
                  <a:pt x="434437" y="0"/>
                </a:moveTo>
                <a:lnTo>
                  <a:pt x="1538034" y="0"/>
                </a:lnTo>
                <a:lnTo>
                  <a:pt x="1683609" y="120110"/>
                </a:lnTo>
                <a:cubicBezTo>
                  <a:pt x="1862082" y="298584"/>
                  <a:pt x="1972470" y="545143"/>
                  <a:pt x="1972470" y="817484"/>
                </a:cubicBezTo>
                <a:cubicBezTo>
                  <a:pt x="1972470" y="1362167"/>
                  <a:pt x="1530918" y="1803719"/>
                  <a:pt x="986235" y="1803719"/>
                </a:cubicBezTo>
                <a:cubicBezTo>
                  <a:pt x="441552" y="1803719"/>
                  <a:pt x="0" y="1362167"/>
                  <a:pt x="0" y="817484"/>
                </a:cubicBezTo>
                <a:cubicBezTo>
                  <a:pt x="0" y="545143"/>
                  <a:pt x="110388" y="298584"/>
                  <a:pt x="288861" y="12011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4" name="Group 23">
            <a:extLst>
              <a:ext uri="{FF2B5EF4-FFF2-40B4-BE49-F238E27FC236}">
                <a16:creationId xmlns:a16="http://schemas.microsoft.com/office/drawing/2014/main" id="{45D9679B-41E0-B3B5-C918-2A71BAB7F1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5102944"/>
            <a:ext cx="678135" cy="990000"/>
            <a:chOff x="10490969" y="1448827"/>
            <a:chExt cx="678135" cy="990000"/>
          </a:xfrm>
        </p:grpSpPr>
        <p:sp>
          <p:nvSpPr>
            <p:cNvPr id="25" name="Freeform: Shape 24">
              <a:extLst>
                <a:ext uri="{FF2B5EF4-FFF2-40B4-BE49-F238E27FC236}">
                  <a16:creationId xmlns:a16="http://schemas.microsoft.com/office/drawing/2014/main" id="{5B034C83-67E1-848D-1E05-F1AEA59B33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Oval 25">
              <a:extLst>
                <a:ext uri="{FF2B5EF4-FFF2-40B4-BE49-F238E27FC236}">
                  <a16:creationId xmlns:a16="http://schemas.microsoft.com/office/drawing/2014/main" id="{4AD0E155-3CD6-8D4A-45E5-930896F97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AF41BDF1-06A6-C362-681F-BA38B32AB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Shape 27">
              <a:extLst>
                <a:ext uri="{FF2B5EF4-FFF2-40B4-BE49-F238E27FC236}">
                  <a16:creationId xmlns:a16="http://schemas.microsoft.com/office/drawing/2014/main" id="{DB0F1A20-FE89-6651-2322-44A60A6C08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6A858DE0-B0DA-5861-521B-9CF176BFF3C2}"/>
              </a:ext>
            </a:extLst>
          </p:cNvPr>
          <p:cNvSpPr>
            <a:spLocks noGrp="1"/>
          </p:cNvSpPr>
          <p:nvPr>
            <p:ph type="title"/>
          </p:nvPr>
        </p:nvSpPr>
        <p:spPr>
          <a:xfrm>
            <a:off x="458833" y="106600"/>
            <a:ext cx="11167110" cy="1430393"/>
          </a:xfrm>
        </p:spPr>
        <p:txBody>
          <a:bodyPr vert="horz" wrap="square" lIns="0" tIns="0" rIns="0" bIns="0" rtlCol="0" anchor="ctr" anchorCtr="0">
            <a:normAutofit fontScale="90000"/>
          </a:bodyPr>
          <a:lstStyle/>
          <a:p>
            <a:r>
              <a:rPr lang="en-US" dirty="0"/>
              <a:t>Present the Regression Model Output and explain the Adj. R2, MAE, RMSE metrics for the model </a:t>
            </a:r>
          </a:p>
        </p:txBody>
      </p:sp>
      <p:sp>
        <p:nvSpPr>
          <p:cNvPr id="3" name="TextBox 2">
            <a:extLst>
              <a:ext uri="{FF2B5EF4-FFF2-40B4-BE49-F238E27FC236}">
                <a16:creationId xmlns:a16="http://schemas.microsoft.com/office/drawing/2014/main" id="{F6A7DBEA-D070-EF2B-7699-968B1667C9BC}"/>
              </a:ext>
            </a:extLst>
          </p:cNvPr>
          <p:cNvSpPr txBox="1"/>
          <p:nvPr/>
        </p:nvSpPr>
        <p:spPr>
          <a:xfrm>
            <a:off x="324088" y="1607024"/>
            <a:ext cx="11167110" cy="646331"/>
          </a:xfrm>
          <a:prstGeom prst="rect">
            <a:avLst/>
          </a:prstGeom>
          <a:noFill/>
        </p:spPr>
        <p:txBody>
          <a:bodyPr wrap="square" rtlCol="0">
            <a:spAutoFit/>
          </a:bodyPr>
          <a:lstStyle/>
          <a:p>
            <a:endParaRPr lang="en-US" dirty="0"/>
          </a:p>
          <a:p>
            <a:endParaRPr lang="en-US" dirty="0"/>
          </a:p>
        </p:txBody>
      </p:sp>
      <p:pic>
        <p:nvPicPr>
          <p:cNvPr id="6" name="Picture 5">
            <a:extLst>
              <a:ext uri="{FF2B5EF4-FFF2-40B4-BE49-F238E27FC236}">
                <a16:creationId xmlns:a16="http://schemas.microsoft.com/office/drawing/2014/main" id="{C33FCBF4-4F1A-2D78-3C78-F542A9F159F2}"/>
              </a:ext>
            </a:extLst>
          </p:cNvPr>
          <p:cNvPicPr>
            <a:picLocks noChangeAspect="1"/>
          </p:cNvPicPr>
          <p:nvPr/>
        </p:nvPicPr>
        <p:blipFill>
          <a:blip r:embed="rId2"/>
          <a:stretch>
            <a:fillRect/>
          </a:stretch>
        </p:blipFill>
        <p:spPr>
          <a:xfrm>
            <a:off x="3270404" y="1430096"/>
            <a:ext cx="4602538" cy="5230565"/>
          </a:xfrm>
          <a:prstGeom prst="rect">
            <a:avLst/>
          </a:prstGeom>
        </p:spPr>
      </p:pic>
    </p:spTree>
    <p:extLst>
      <p:ext uri="{BB962C8B-B14F-4D97-AF65-F5344CB8AC3E}">
        <p14:creationId xmlns:p14="http://schemas.microsoft.com/office/powerpoint/2010/main" val="2438596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41B6686-2A2A-328E-B2EF-8B7582EB6652}"/>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6FF01226-5C88-F9DF-4FBA-864B5BFCD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22BEA5C9-95C7-D165-200A-105F199AED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37E4257B-D27E-FE74-5041-10FDB07C3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135FA840-8F63-2567-AC3E-59565816D2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A831B699-6CCB-46AF-6E8B-51D6DD196A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74006396-F48D-9065-0DB4-E37845791C4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9DB36091-3AEF-72BE-8701-5C0A4D7B5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1BE0390B-2CDB-5E4D-C7B2-8E84B85DAF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6924C643-BE7E-FF7D-E9E6-E637F72DC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432EA37-C54D-C209-1D7A-A86711513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4142" y="0"/>
            <a:ext cx="1972470" cy="1803719"/>
          </a:xfrm>
          <a:custGeom>
            <a:avLst/>
            <a:gdLst>
              <a:gd name="connsiteX0" fmla="*/ 434437 w 1972470"/>
              <a:gd name="connsiteY0" fmla="*/ 0 h 1803719"/>
              <a:gd name="connsiteX1" fmla="*/ 1538034 w 1972470"/>
              <a:gd name="connsiteY1" fmla="*/ 0 h 1803719"/>
              <a:gd name="connsiteX2" fmla="*/ 1683609 w 1972470"/>
              <a:gd name="connsiteY2" fmla="*/ 120110 h 1803719"/>
              <a:gd name="connsiteX3" fmla="*/ 1972470 w 1972470"/>
              <a:gd name="connsiteY3" fmla="*/ 817484 h 1803719"/>
              <a:gd name="connsiteX4" fmla="*/ 986235 w 1972470"/>
              <a:gd name="connsiteY4" fmla="*/ 1803719 h 1803719"/>
              <a:gd name="connsiteX5" fmla="*/ 0 w 1972470"/>
              <a:gd name="connsiteY5" fmla="*/ 817484 h 1803719"/>
              <a:gd name="connsiteX6" fmla="*/ 288861 w 1972470"/>
              <a:gd name="connsiteY6" fmla="*/ 120110 h 180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803719">
                <a:moveTo>
                  <a:pt x="434437" y="0"/>
                </a:moveTo>
                <a:lnTo>
                  <a:pt x="1538034" y="0"/>
                </a:lnTo>
                <a:lnTo>
                  <a:pt x="1683609" y="120110"/>
                </a:lnTo>
                <a:cubicBezTo>
                  <a:pt x="1862082" y="298584"/>
                  <a:pt x="1972470" y="545143"/>
                  <a:pt x="1972470" y="817484"/>
                </a:cubicBezTo>
                <a:cubicBezTo>
                  <a:pt x="1972470" y="1362167"/>
                  <a:pt x="1530918" y="1803719"/>
                  <a:pt x="986235" y="1803719"/>
                </a:cubicBezTo>
                <a:cubicBezTo>
                  <a:pt x="441552" y="1803719"/>
                  <a:pt x="0" y="1362167"/>
                  <a:pt x="0" y="817484"/>
                </a:cubicBezTo>
                <a:cubicBezTo>
                  <a:pt x="0" y="545143"/>
                  <a:pt x="110388" y="298584"/>
                  <a:pt x="288861" y="12011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4" name="Group 23">
            <a:extLst>
              <a:ext uri="{FF2B5EF4-FFF2-40B4-BE49-F238E27FC236}">
                <a16:creationId xmlns:a16="http://schemas.microsoft.com/office/drawing/2014/main" id="{9CB68DDA-4EB4-E6DB-F1DE-5083559E43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5102944"/>
            <a:ext cx="678135" cy="990000"/>
            <a:chOff x="10490969" y="1448827"/>
            <a:chExt cx="678135" cy="990000"/>
          </a:xfrm>
        </p:grpSpPr>
        <p:sp>
          <p:nvSpPr>
            <p:cNvPr id="25" name="Freeform: Shape 24">
              <a:extLst>
                <a:ext uri="{FF2B5EF4-FFF2-40B4-BE49-F238E27FC236}">
                  <a16:creationId xmlns:a16="http://schemas.microsoft.com/office/drawing/2014/main" id="{DB0F6ABF-07A0-62F6-9AC4-482346214C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Oval 25">
              <a:extLst>
                <a:ext uri="{FF2B5EF4-FFF2-40B4-BE49-F238E27FC236}">
                  <a16:creationId xmlns:a16="http://schemas.microsoft.com/office/drawing/2014/main" id="{1EECF2DD-7AB6-EDDC-5152-3318B15C4F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3DA64F7B-18DA-A493-89BC-97F34D22F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Shape 27">
              <a:extLst>
                <a:ext uri="{FF2B5EF4-FFF2-40B4-BE49-F238E27FC236}">
                  <a16:creationId xmlns:a16="http://schemas.microsoft.com/office/drawing/2014/main" id="{71949D91-23B3-D2A7-691C-62C5CE70693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966046FD-16E3-BB9C-D130-CEDB901EC9BF}"/>
              </a:ext>
            </a:extLst>
          </p:cNvPr>
          <p:cNvSpPr>
            <a:spLocks noGrp="1"/>
          </p:cNvSpPr>
          <p:nvPr>
            <p:ph type="title"/>
          </p:nvPr>
        </p:nvSpPr>
        <p:spPr>
          <a:xfrm>
            <a:off x="458833" y="106600"/>
            <a:ext cx="11167110" cy="1430393"/>
          </a:xfrm>
        </p:spPr>
        <p:txBody>
          <a:bodyPr vert="horz" wrap="square" lIns="0" tIns="0" rIns="0" bIns="0" rtlCol="0" anchor="ctr" anchorCtr="0">
            <a:normAutofit fontScale="90000"/>
          </a:bodyPr>
          <a:lstStyle/>
          <a:p>
            <a:r>
              <a:rPr lang="en-US" dirty="0"/>
              <a:t>Regression Model Results and Adj. R2, MAE, RMSE metrics </a:t>
            </a:r>
          </a:p>
        </p:txBody>
      </p:sp>
      <p:sp>
        <p:nvSpPr>
          <p:cNvPr id="3" name="TextBox 2">
            <a:extLst>
              <a:ext uri="{FF2B5EF4-FFF2-40B4-BE49-F238E27FC236}">
                <a16:creationId xmlns:a16="http://schemas.microsoft.com/office/drawing/2014/main" id="{B3DD1CAC-E492-50AE-636A-5BD29E5C524C}"/>
              </a:ext>
            </a:extLst>
          </p:cNvPr>
          <p:cNvSpPr txBox="1"/>
          <p:nvPr/>
        </p:nvSpPr>
        <p:spPr>
          <a:xfrm>
            <a:off x="324088" y="1607024"/>
            <a:ext cx="11167110" cy="646331"/>
          </a:xfrm>
          <a:prstGeom prst="rect">
            <a:avLst/>
          </a:prstGeom>
          <a:noFill/>
        </p:spPr>
        <p:txBody>
          <a:bodyPr wrap="square" rtlCol="0">
            <a:spAutoFit/>
          </a:bodyPr>
          <a:lstStyle/>
          <a:p>
            <a:endParaRPr lang="en-US" dirty="0"/>
          </a:p>
          <a:p>
            <a:endParaRPr lang="en-US" dirty="0"/>
          </a:p>
        </p:txBody>
      </p:sp>
      <p:sp>
        <p:nvSpPr>
          <p:cNvPr id="5" name="TextBox 4">
            <a:extLst>
              <a:ext uri="{FF2B5EF4-FFF2-40B4-BE49-F238E27FC236}">
                <a16:creationId xmlns:a16="http://schemas.microsoft.com/office/drawing/2014/main" id="{F1FFD65A-A7C9-CC14-C685-A809AEC1E04D}"/>
              </a:ext>
            </a:extLst>
          </p:cNvPr>
          <p:cNvSpPr txBox="1"/>
          <p:nvPr/>
        </p:nvSpPr>
        <p:spPr>
          <a:xfrm>
            <a:off x="458833" y="1803719"/>
            <a:ext cx="10736948" cy="4547463"/>
          </a:xfrm>
          <a:prstGeom prst="rect">
            <a:avLst/>
          </a:prstGeom>
          <a:noFill/>
        </p:spPr>
        <p:txBody>
          <a:bodyPr wrap="square">
            <a:spAutoFit/>
          </a:bodyPr>
          <a:lstStyle/>
          <a:p>
            <a:pPr>
              <a:lnSpc>
                <a:spcPct val="107000"/>
              </a:lnSpc>
              <a:spcAft>
                <a:spcPts val="800"/>
              </a:spcAft>
            </a:pPr>
            <a:r>
              <a:rPr lang="en-US" sz="1800" b="1" dirty="0">
                <a:effectLst/>
                <a:ea typeface="Calibri" panose="020F0502020204030204" pitchFamily="34" charset="0"/>
                <a:cs typeface="Times New Roman" panose="02020603050405020304" pitchFamily="18" charset="0"/>
              </a:rPr>
              <a:t>R² (R-squared): 0.92</a:t>
            </a:r>
          </a:p>
          <a:p>
            <a:pPr>
              <a:lnSpc>
                <a:spcPct val="107000"/>
              </a:lnSpc>
              <a:spcAft>
                <a:spcPts val="800"/>
              </a:spcAft>
            </a:pPr>
            <a:r>
              <a:rPr lang="en-US" sz="1800" b="1" dirty="0">
                <a:effectLst/>
                <a:ea typeface="Calibri" panose="020F0502020204030204" pitchFamily="34" charset="0"/>
                <a:cs typeface="Times New Roman" panose="02020603050405020304" pitchFamily="18" charset="0"/>
              </a:rPr>
              <a:t>R² represents the proportion  of variance in the dependent variable  diamond price that is explained by the independent variables features like carat, cut, clarity, etc.</a:t>
            </a:r>
          </a:p>
          <a:p>
            <a:pPr>
              <a:lnSpc>
                <a:spcPct val="107000"/>
              </a:lnSpc>
              <a:spcAft>
                <a:spcPts val="800"/>
              </a:spcAft>
            </a:pPr>
            <a:r>
              <a:rPr lang="en-US" sz="1800" b="1" dirty="0">
                <a:effectLst/>
                <a:ea typeface="Calibri" panose="020F0502020204030204" pitchFamily="34" charset="0"/>
                <a:cs typeface="Times New Roman" panose="02020603050405020304" pitchFamily="18" charset="0"/>
              </a:rPr>
              <a:t>Value of 0.92: This means that 92% of the variance in diamond price is explained by the model. The higher the R², the better the model fits the data.</a:t>
            </a:r>
          </a:p>
          <a:p>
            <a:pPr>
              <a:lnSpc>
                <a:spcPct val="107000"/>
              </a:lnSpc>
              <a:spcAft>
                <a:spcPts val="800"/>
              </a:spcAft>
            </a:pPr>
            <a:r>
              <a:rPr lang="en-US" sz="1800" b="1" dirty="0">
                <a:effectLst/>
                <a:ea typeface="Calibri" panose="020F0502020204030204" pitchFamily="34" charset="0"/>
                <a:cs typeface="Times New Roman" panose="02020603050405020304" pitchFamily="18" charset="0"/>
              </a:rPr>
              <a:t>A high R² value suggests that the model does a good job of explaining the relationship between the independent variables and the price of diamonds.</a:t>
            </a:r>
          </a:p>
          <a:p>
            <a:pPr>
              <a:lnSpc>
                <a:spcPct val="107000"/>
              </a:lnSpc>
              <a:spcAft>
                <a:spcPts val="800"/>
              </a:spcAft>
            </a:pPr>
            <a:r>
              <a:rPr lang="en-US" sz="1800" b="1" dirty="0">
                <a:effectLst/>
                <a:ea typeface="Calibri" panose="020F0502020204030204" pitchFamily="34" charset="0"/>
                <a:cs typeface="Times New Roman" panose="02020603050405020304" pitchFamily="18" charset="0"/>
              </a:rPr>
              <a:t> Adjusted R²: 0.92</a:t>
            </a:r>
          </a:p>
          <a:p>
            <a:pPr>
              <a:lnSpc>
                <a:spcPct val="107000"/>
              </a:lnSpc>
              <a:spcAft>
                <a:spcPts val="800"/>
              </a:spcAft>
            </a:pPr>
            <a:r>
              <a:rPr lang="en-US" sz="1800" b="1" dirty="0">
                <a:effectLst/>
                <a:ea typeface="Calibri" panose="020F0502020204030204" pitchFamily="34" charset="0"/>
                <a:cs typeface="Times New Roman" panose="02020603050405020304" pitchFamily="18" charset="0"/>
              </a:rPr>
              <a:t>The Adjusted R² is a modified version of R² that accounts for the number of independent variables (predictors) used in the model. It adjusts R² by penalizing the inclusion of irrelevant variables.</a:t>
            </a:r>
          </a:p>
          <a:p>
            <a:pPr>
              <a:lnSpc>
                <a:spcPct val="107000"/>
              </a:lnSpc>
              <a:spcAft>
                <a:spcPts val="800"/>
              </a:spcAft>
            </a:pPr>
            <a:r>
              <a:rPr lang="en-US" sz="1800" b="1" dirty="0">
                <a:effectLst/>
                <a:ea typeface="Calibri" panose="020F0502020204030204" pitchFamily="34" charset="0"/>
                <a:cs typeface="Times New Roman" panose="02020603050405020304" pitchFamily="18" charset="0"/>
              </a:rPr>
              <a:t>Value of 0.92: The adjusted R² is very close to the R² value, indicating that the number of variables in the model is appropriate and that adding more variables would likely not improve the model significantly. Since the adjusted R² is high, it suggests that the model has a good fit without being overly complex</a:t>
            </a:r>
          </a:p>
        </p:txBody>
      </p:sp>
    </p:spTree>
    <p:extLst>
      <p:ext uri="{BB962C8B-B14F-4D97-AF65-F5344CB8AC3E}">
        <p14:creationId xmlns:p14="http://schemas.microsoft.com/office/powerpoint/2010/main" val="191531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D6C35F6-D844-8401-5A9F-667DE6BD6B39}"/>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3B815142-3A78-E3C3-AA6F-BC55E0ED8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A9BBFD68-A39B-5627-F93A-D102EA9DD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A8C6630-23D1-2D35-B443-5A6F08B75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97335FB5-64CA-5101-2151-7306281070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BFF9F5D5-B563-0B81-7611-6AAC60CB246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6981EAFB-72DD-B024-E69B-769E87DBDA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C6ABD22F-BD0A-0985-8526-D32B8E0FC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A04E01BA-3E6E-8024-45C4-A67E9EB541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2E126646-97DF-8A4B-0EFE-507CEE017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DBAF369-2A40-7596-D9CA-E23E51F52F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4142" y="0"/>
            <a:ext cx="1972470" cy="1803719"/>
          </a:xfrm>
          <a:custGeom>
            <a:avLst/>
            <a:gdLst>
              <a:gd name="connsiteX0" fmla="*/ 434437 w 1972470"/>
              <a:gd name="connsiteY0" fmla="*/ 0 h 1803719"/>
              <a:gd name="connsiteX1" fmla="*/ 1538034 w 1972470"/>
              <a:gd name="connsiteY1" fmla="*/ 0 h 1803719"/>
              <a:gd name="connsiteX2" fmla="*/ 1683609 w 1972470"/>
              <a:gd name="connsiteY2" fmla="*/ 120110 h 1803719"/>
              <a:gd name="connsiteX3" fmla="*/ 1972470 w 1972470"/>
              <a:gd name="connsiteY3" fmla="*/ 817484 h 1803719"/>
              <a:gd name="connsiteX4" fmla="*/ 986235 w 1972470"/>
              <a:gd name="connsiteY4" fmla="*/ 1803719 h 1803719"/>
              <a:gd name="connsiteX5" fmla="*/ 0 w 1972470"/>
              <a:gd name="connsiteY5" fmla="*/ 817484 h 1803719"/>
              <a:gd name="connsiteX6" fmla="*/ 288861 w 1972470"/>
              <a:gd name="connsiteY6" fmla="*/ 120110 h 180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803719">
                <a:moveTo>
                  <a:pt x="434437" y="0"/>
                </a:moveTo>
                <a:lnTo>
                  <a:pt x="1538034" y="0"/>
                </a:lnTo>
                <a:lnTo>
                  <a:pt x="1683609" y="120110"/>
                </a:lnTo>
                <a:cubicBezTo>
                  <a:pt x="1862082" y="298584"/>
                  <a:pt x="1972470" y="545143"/>
                  <a:pt x="1972470" y="817484"/>
                </a:cubicBezTo>
                <a:cubicBezTo>
                  <a:pt x="1972470" y="1362167"/>
                  <a:pt x="1530918" y="1803719"/>
                  <a:pt x="986235" y="1803719"/>
                </a:cubicBezTo>
                <a:cubicBezTo>
                  <a:pt x="441552" y="1803719"/>
                  <a:pt x="0" y="1362167"/>
                  <a:pt x="0" y="817484"/>
                </a:cubicBezTo>
                <a:cubicBezTo>
                  <a:pt x="0" y="545143"/>
                  <a:pt x="110388" y="298584"/>
                  <a:pt x="288861" y="12011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4" name="Group 23">
            <a:extLst>
              <a:ext uri="{FF2B5EF4-FFF2-40B4-BE49-F238E27FC236}">
                <a16:creationId xmlns:a16="http://schemas.microsoft.com/office/drawing/2014/main" id="{1A83DA0C-2761-1E73-8642-FB2A1DC4C3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5102944"/>
            <a:ext cx="678135" cy="990000"/>
            <a:chOff x="10490969" y="1448827"/>
            <a:chExt cx="678135" cy="990000"/>
          </a:xfrm>
        </p:grpSpPr>
        <p:sp>
          <p:nvSpPr>
            <p:cNvPr id="25" name="Freeform: Shape 24">
              <a:extLst>
                <a:ext uri="{FF2B5EF4-FFF2-40B4-BE49-F238E27FC236}">
                  <a16:creationId xmlns:a16="http://schemas.microsoft.com/office/drawing/2014/main" id="{9F06E22E-9BCC-2F95-D0C1-1E46C8D54B3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Oval 25">
              <a:extLst>
                <a:ext uri="{FF2B5EF4-FFF2-40B4-BE49-F238E27FC236}">
                  <a16:creationId xmlns:a16="http://schemas.microsoft.com/office/drawing/2014/main" id="{853A1A85-CEA4-6A0B-CBE2-241078FCC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C2043F9D-4DFB-FE3D-C594-C51B085CF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Shape 27">
              <a:extLst>
                <a:ext uri="{FF2B5EF4-FFF2-40B4-BE49-F238E27FC236}">
                  <a16:creationId xmlns:a16="http://schemas.microsoft.com/office/drawing/2014/main" id="{15D4D34C-6095-FA6C-CD81-7BE7631D4A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9ECEF7CF-84A3-6A34-A209-ABB40829AF68}"/>
              </a:ext>
            </a:extLst>
          </p:cNvPr>
          <p:cNvSpPr>
            <a:spLocks noGrp="1"/>
          </p:cNvSpPr>
          <p:nvPr>
            <p:ph type="title"/>
          </p:nvPr>
        </p:nvSpPr>
        <p:spPr>
          <a:xfrm>
            <a:off x="458833" y="106600"/>
            <a:ext cx="11167110" cy="1430393"/>
          </a:xfrm>
        </p:spPr>
        <p:txBody>
          <a:bodyPr vert="horz" wrap="square" lIns="0" tIns="0" rIns="0" bIns="0" rtlCol="0" anchor="ctr" anchorCtr="0">
            <a:normAutofit fontScale="90000"/>
          </a:bodyPr>
          <a:lstStyle/>
          <a:p>
            <a:r>
              <a:rPr lang="en-US" dirty="0"/>
              <a:t>Regression Model Results and explain the Adj. R2, MAE, RMSE metrics</a:t>
            </a:r>
          </a:p>
        </p:txBody>
      </p:sp>
      <p:sp>
        <p:nvSpPr>
          <p:cNvPr id="3" name="TextBox 2">
            <a:extLst>
              <a:ext uri="{FF2B5EF4-FFF2-40B4-BE49-F238E27FC236}">
                <a16:creationId xmlns:a16="http://schemas.microsoft.com/office/drawing/2014/main" id="{65158BDE-D003-A0B9-32A8-78E628F06DFC}"/>
              </a:ext>
            </a:extLst>
          </p:cNvPr>
          <p:cNvSpPr txBox="1"/>
          <p:nvPr/>
        </p:nvSpPr>
        <p:spPr>
          <a:xfrm>
            <a:off x="324088" y="1607024"/>
            <a:ext cx="11167110" cy="646331"/>
          </a:xfrm>
          <a:prstGeom prst="rect">
            <a:avLst/>
          </a:prstGeom>
          <a:noFill/>
        </p:spPr>
        <p:txBody>
          <a:bodyPr wrap="square" rtlCol="0">
            <a:spAutoFit/>
          </a:bodyPr>
          <a:lstStyle/>
          <a:p>
            <a:endParaRPr lang="en-US" dirty="0"/>
          </a:p>
          <a:p>
            <a:endParaRPr lang="en-US" dirty="0"/>
          </a:p>
        </p:txBody>
      </p:sp>
      <p:sp>
        <p:nvSpPr>
          <p:cNvPr id="5" name="TextBox 4">
            <a:extLst>
              <a:ext uri="{FF2B5EF4-FFF2-40B4-BE49-F238E27FC236}">
                <a16:creationId xmlns:a16="http://schemas.microsoft.com/office/drawing/2014/main" id="{394A1152-3568-0623-52DC-D51C38869CA6}"/>
              </a:ext>
            </a:extLst>
          </p:cNvPr>
          <p:cNvSpPr txBox="1"/>
          <p:nvPr/>
        </p:nvSpPr>
        <p:spPr>
          <a:xfrm>
            <a:off x="458833" y="1700476"/>
            <a:ext cx="10736948" cy="4546694"/>
          </a:xfrm>
          <a:prstGeom prst="rect">
            <a:avLst/>
          </a:prstGeom>
          <a:noFill/>
        </p:spPr>
        <p:txBody>
          <a:bodyPr wrap="square">
            <a:spAutoFit/>
          </a:bodyPr>
          <a:lstStyle/>
          <a:p>
            <a:pPr>
              <a:lnSpc>
                <a:spcPct val="107000"/>
              </a:lnSpc>
              <a:spcAft>
                <a:spcPts val="800"/>
              </a:spcAft>
            </a:pPr>
            <a:r>
              <a:rPr lang="en-US" sz="1800" b="1" dirty="0">
                <a:effectLst/>
                <a:ea typeface="Calibri" panose="020F0502020204030204" pitchFamily="34" charset="0"/>
                <a:cs typeface="Times New Roman" panose="02020603050405020304" pitchFamily="18" charset="0"/>
              </a:rPr>
              <a:t>Mean Absolute Error (MAE): 732.62</a:t>
            </a:r>
          </a:p>
          <a:p>
            <a:pPr>
              <a:lnSpc>
                <a:spcPct val="107000"/>
              </a:lnSpc>
              <a:spcAft>
                <a:spcPts val="800"/>
              </a:spcAft>
            </a:pPr>
            <a:r>
              <a:rPr lang="en-US" sz="1800" b="1" dirty="0">
                <a:effectLst/>
                <a:ea typeface="Calibri" panose="020F0502020204030204" pitchFamily="34" charset="0"/>
                <a:cs typeface="Times New Roman" panose="02020603050405020304" pitchFamily="18" charset="0"/>
              </a:rPr>
              <a:t>The Mean Absolute Error measures the average  magnitude of errors in predictions, without considering their direction. It calculates the average of the absolute differences between predicted and actual values.</a:t>
            </a:r>
          </a:p>
          <a:p>
            <a:pPr>
              <a:lnSpc>
                <a:spcPct val="107000"/>
              </a:lnSpc>
              <a:spcAft>
                <a:spcPts val="800"/>
              </a:spcAft>
            </a:pPr>
            <a:r>
              <a:rPr lang="en-US" sz="1800" b="1" dirty="0">
                <a:effectLst/>
                <a:ea typeface="Calibri" panose="020F0502020204030204" pitchFamily="34" charset="0"/>
                <a:cs typeface="Times New Roman" panose="02020603050405020304" pitchFamily="18" charset="0"/>
              </a:rPr>
              <a:t>Value of 732.62: This means that, on average, the model's predictions are off by 732.62 units (likely currency, e.g., dollars).</a:t>
            </a:r>
          </a:p>
          <a:p>
            <a:pPr>
              <a:lnSpc>
                <a:spcPct val="107000"/>
              </a:lnSpc>
              <a:spcAft>
                <a:spcPts val="800"/>
              </a:spcAft>
            </a:pPr>
            <a:r>
              <a:rPr lang="en-US" sz="1800" b="1" dirty="0">
                <a:effectLst/>
                <a:ea typeface="Calibri" panose="020F0502020204030204" pitchFamily="34" charset="0"/>
                <a:cs typeface="Times New Roman" panose="02020603050405020304" pitchFamily="18" charset="0"/>
              </a:rPr>
              <a:t> A lower MAE indicates that the model's predictions are closer to the actual values, which is desirable. However, it is important to compare this value to the range of the prices to assess the model's accuracy.</a:t>
            </a:r>
          </a:p>
          <a:p>
            <a:pPr>
              <a:lnSpc>
                <a:spcPct val="107000"/>
              </a:lnSpc>
              <a:spcAft>
                <a:spcPts val="800"/>
              </a:spcAft>
            </a:pPr>
            <a:r>
              <a:rPr lang="en-US" sz="1800" b="1" dirty="0">
                <a:effectLst/>
                <a:ea typeface="Calibri" panose="020F0502020204030204" pitchFamily="34" charset="0"/>
                <a:cs typeface="Times New Roman" panose="02020603050405020304" pitchFamily="18" charset="0"/>
              </a:rPr>
              <a:t>Mean Squared Error (MSE): 1,284,446.80</a:t>
            </a:r>
          </a:p>
          <a:p>
            <a:pPr>
              <a:lnSpc>
                <a:spcPct val="107000"/>
              </a:lnSpc>
              <a:spcAft>
                <a:spcPts val="800"/>
              </a:spcAft>
            </a:pPr>
            <a:r>
              <a:rPr lang="en-US" sz="1800" b="1" dirty="0">
                <a:effectLst/>
                <a:ea typeface="Calibri" panose="020F0502020204030204" pitchFamily="34" charset="0"/>
                <a:cs typeface="Times New Roman" panose="02020603050405020304" pitchFamily="18" charset="0"/>
              </a:rPr>
              <a:t>The Mean Squared Error is like the MAE but squares the differences between predicted and actual values. This gives more weight to larger errors.</a:t>
            </a:r>
          </a:p>
          <a:p>
            <a:pPr>
              <a:lnSpc>
                <a:spcPct val="107000"/>
              </a:lnSpc>
              <a:spcAft>
                <a:spcPts val="800"/>
              </a:spcAft>
            </a:pPr>
            <a:r>
              <a:rPr lang="en-US" sz="1800" b="1" dirty="0">
                <a:effectLst/>
                <a:ea typeface="Calibri" panose="020F0502020204030204" pitchFamily="34" charset="0"/>
                <a:cs typeface="Times New Roman" panose="02020603050405020304" pitchFamily="18" charset="0"/>
              </a:rPr>
              <a:t>Value of 1,284,446.80: This means that the average squared difference between the predicted and actual prices is 1,284,446.80 units squared.</a:t>
            </a:r>
          </a:p>
        </p:txBody>
      </p:sp>
    </p:spTree>
    <p:extLst>
      <p:ext uri="{BB962C8B-B14F-4D97-AF65-F5344CB8AC3E}">
        <p14:creationId xmlns:p14="http://schemas.microsoft.com/office/powerpoint/2010/main" val="829813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1B8F880-6862-86F5-6613-B98890202DEA}"/>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34C10C7C-F3FA-FE0E-3E93-4927347EA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CD88CD35-923F-DECD-D6EE-CD48D9AA9E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B3CCD0A-42DC-139C-EFC1-E1BB92C87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DC25A4FF-FDBE-DB7B-EF79-F7C05F098C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22D01C54-14E6-4A1D-D822-0C4B269AC5F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50652E13-B4C3-ABF1-D9C4-8C48E379C8F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69B89535-E728-5E28-92E8-288FE1D75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F30C4AE9-4047-80A9-BDA2-6A635DB34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2FCD6D20-1436-32AD-B387-D7A00EF98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F3DC039-2463-CC88-8D81-E1ECC60C0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4142" y="0"/>
            <a:ext cx="1972470" cy="1803719"/>
          </a:xfrm>
          <a:custGeom>
            <a:avLst/>
            <a:gdLst>
              <a:gd name="connsiteX0" fmla="*/ 434437 w 1972470"/>
              <a:gd name="connsiteY0" fmla="*/ 0 h 1803719"/>
              <a:gd name="connsiteX1" fmla="*/ 1538034 w 1972470"/>
              <a:gd name="connsiteY1" fmla="*/ 0 h 1803719"/>
              <a:gd name="connsiteX2" fmla="*/ 1683609 w 1972470"/>
              <a:gd name="connsiteY2" fmla="*/ 120110 h 1803719"/>
              <a:gd name="connsiteX3" fmla="*/ 1972470 w 1972470"/>
              <a:gd name="connsiteY3" fmla="*/ 817484 h 1803719"/>
              <a:gd name="connsiteX4" fmla="*/ 986235 w 1972470"/>
              <a:gd name="connsiteY4" fmla="*/ 1803719 h 1803719"/>
              <a:gd name="connsiteX5" fmla="*/ 0 w 1972470"/>
              <a:gd name="connsiteY5" fmla="*/ 817484 h 1803719"/>
              <a:gd name="connsiteX6" fmla="*/ 288861 w 1972470"/>
              <a:gd name="connsiteY6" fmla="*/ 120110 h 180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803719">
                <a:moveTo>
                  <a:pt x="434437" y="0"/>
                </a:moveTo>
                <a:lnTo>
                  <a:pt x="1538034" y="0"/>
                </a:lnTo>
                <a:lnTo>
                  <a:pt x="1683609" y="120110"/>
                </a:lnTo>
                <a:cubicBezTo>
                  <a:pt x="1862082" y="298584"/>
                  <a:pt x="1972470" y="545143"/>
                  <a:pt x="1972470" y="817484"/>
                </a:cubicBezTo>
                <a:cubicBezTo>
                  <a:pt x="1972470" y="1362167"/>
                  <a:pt x="1530918" y="1803719"/>
                  <a:pt x="986235" y="1803719"/>
                </a:cubicBezTo>
                <a:cubicBezTo>
                  <a:pt x="441552" y="1803719"/>
                  <a:pt x="0" y="1362167"/>
                  <a:pt x="0" y="817484"/>
                </a:cubicBezTo>
                <a:cubicBezTo>
                  <a:pt x="0" y="545143"/>
                  <a:pt x="110388" y="298584"/>
                  <a:pt x="288861" y="12011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4" name="Group 23">
            <a:extLst>
              <a:ext uri="{FF2B5EF4-FFF2-40B4-BE49-F238E27FC236}">
                <a16:creationId xmlns:a16="http://schemas.microsoft.com/office/drawing/2014/main" id="{F9C3687F-AF29-B670-E8B8-82E081C720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5102944"/>
            <a:ext cx="678135" cy="990000"/>
            <a:chOff x="10490969" y="1448827"/>
            <a:chExt cx="678135" cy="990000"/>
          </a:xfrm>
        </p:grpSpPr>
        <p:sp>
          <p:nvSpPr>
            <p:cNvPr id="25" name="Freeform: Shape 24">
              <a:extLst>
                <a:ext uri="{FF2B5EF4-FFF2-40B4-BE49-F238E27FC236}">
                  <a16:creationId xmlns:a16="http://schemas.microsoft.com/office/drawing/2014/main" id="{356AC6FF-4FB5-4300-37C0-0EC78CB8B3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Oval 25">
              <a:extLst>
                <a:ext uri="{FF2B5EF4-FFF2-40B4-BE49-F238E27FC236}">
                  <a16:creationId xmlns:a16="http://schemas.microsoft.com/office/drawing/2014/main" id="{5FB071B1-C902-BE68-C1E5-C1D3C632EB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8BCFA867-D65C-9F24-CBB2-A0A60E8C0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Shape 27">
              <a:extLst>
                <a:ext uri="{FF2B5EF4-FFF2-40B4-BE49-F238E27FC236}">
                  <a16:creationId xmlns:a16="http://schemas.microsoft.com/office/drawing/2014/main" id="{4067F84E-D5F4-9AC2-2117-4C11FFF64C4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FAC50378-F659-0260-1379-34D5FE806D70}"/>
              </a:ext>
            </a:extLst>
          </p:cNvPr>
          <p:cNvSpPr>
            <a:spLocks noGrp="1"/>
          </p:cNvSpPr>
          <p:nvPr>
            <p:ph type="title"/>
          </p:nvPr>
        </p:nvSpPr>
        <p:spPr>
          <a:xfrm>
            <a:off x="458833" y="106600"/>
            <a:ext cx="11167110" cy="1430393"/>
          </a:xfrm>
        </p:spPr>
        <p:txBody>
          <a:bodyPr vert="horz" wrap="square" lIns="0" tIns="0" rIns="0" bIns="0" rtlCol="0" anchor="ctr" anchorCtr="0">
            <a:normAutofit fontScale="90000"/>
          </a:bodyPr>
          <a:lstStyle/>
          <a:p>
            <a:r>
              <a:rPr lang="en-US" dirty="0"/>
              <a:t>Regression Model Results and  the Adj. R2, MAE, RMSE metrics </a:t>
            </a:r>
          </a:p>
        </p:txBody>
      </p:sp>
      <p:sp>
        <p:nvSpPr>
          <p:cNvPr id="3" name="TextBox 2">
            <a:extLst>
              <a:ext uri="{FF2B5EF4-FFF2-40B4-BE49-F238E27FC236}">
                <a16:creationId xmlns:a16="http://schemas.microsoft.com/office/drawing/2014/main" id="{B9E3C780-0EAB-BE91-22D4-CC0BC2CAF1C0}"/>
              </a:ext>
            </a:extLst>
          </p:cNvPr>
          <p:cNvSpPr txBox="1"/>
          <p:nvPr/>
        </p:nvSpPr>
        <p:spPr>
          <a:xfrm>
            <a:off x="324088" y="1607024"/>
            <a:ext cx="11167110" cy="646331"/>
          </a:xfrm>
          <a:prstGeom prst="rect">
            <a:avLst/>
          </a:prstGeom>
          <a:noFill/>
        </p:spPr>
        <p:txBody>
          <a:bodyPr wrap="square" rtlCol="0">
            <a:spAutoFit/>
          </a:bodyPr>
          <a:lstStyle/>
          <a:p>
            <a:endParaRPr lang="en-US" dirty="0"/>
          </a:p>
          <a:p>
            <a:endParaRPr lang="en-US" dirty="0"/>
          </a:p>
        </p:txBody>
      </p:sp>
      <p:sp>
        <p:nvSpPr>
          <p:cNvPr id="5" name="TextBox 4">
            <a:extLst>
              <a:ext uri="{FF2B5EF4-FFF2-40B4-BE49-F238E27FC236}">
                <a16:creationId xmlns:a16="http://schemas.microsoft.com/office/drawing/2014/main" id="{E19F8910-9664-EC66-21BA-18F5286CD4C5}"/>
              </a:ext>
            </a:extLst>
          </p:cNvPr>
          <p:cNvSpPr txBox="1"/>
          <p:nvPr/>
        </p:nvSpPr>
        <p:spPr>
          <a:xfrm>
            <a:off x="458833" y="1700476"/>
            <a:ext cx="10736948" cy="3156057"/>
          </a:xfrm>
          <a:prstGeom prst="rect">
            <a:avLst/>
          </a:prstGeom>
          <a:noFill/>
        </p:spPr>
        <p:txBody>
          <a:bodyPr wrap="square">
            <a:spAutoFit/>
          </a:bodyPr>
          <a:lstStyle/>
          <a:p>
            <a:pPr>
              <a:lnSpc>
                <a:spcPct val="107000"/>
              </a:lnSpc>
              <a:spcAft>
                <a:spcPts val="800"/>
              </a:spcAft>
            </a:pPr>
            <a:r>
              <a:rPr lang="en-US" sz="1800" b="1" dirty="0">
                <a:effectLst/>
                <a:ea typeface="Calibri" panose="020F0502020204030204" pitchFamily="34" charset="0"/>
                <a:cs typeface="Times New Roman" panose="02020603050405020304" pitchFamily="18" charset="0"/>
              </a:rPr>
              <a:t>Since MSE gives more weight to larger errors, it can be sensitive to outliers. A lower MSE is better, but it is often used in conjunction with RMSE for a more intuitive interpretation.</a:t>
            </a:r>
          </a:p>
          <a:p>
            <a:pPr>
              <a:lnSpc>
                <a:spcPct val="107000"/>
              </a:lnSpc>
              <a:spcAft>
                <a:spcPts val="800"/>
              </a:spcAft>
            </a:pPr>
            <a:r>
              <a:rPr lang="en-US" sz="1800" b="1" dirty="0">
                <a:effectLst/>
                <a:ea typeface="Calibri" panose="020F0502020204030204" pitchFamily="34" charset="0"/>
                <a:cs typeface="Times New Roman" panose="02020603050405020304" pitchFamily="18" charset="0"/>
              </a:rPr>
              <a:t>Root Mean Squared Error (RMSE): 1133.33</a:t>
            </a:r>
          </a:p>
          <a:p>
            <a:pPr>
              <a:lnSpc>
                <a:spcPct val="107000"/>
              </a:lnSpc>
              <a:spcAft>
                <a:spcPts val="800"/>
              </a:spcAft>
            </a:pPr>
            <a:r>
              <a:rPr lang="en-US" sz="1800" b="1" dirty="0">
                <a:effectLst/>
                <a:ea typeface="Calibri" panose="020F0502020204030204" pitchFamily="34" charset="0"/>
                <a:cs typeface="Times New Roman" panose="02020603050405020304" pitchFamily="18" charset="0"/>
              </a:rPr>
              <a:t>The Root Mean Squared Error is the square root of the MSE. It brings the units back to the original scale (currency units like dollars) and provides a more interpretable value than MSE.</a:t>
            </a:r>
          </a:p>
          <a:p>
            <a:pPr>
              <a:lnSpc>
                <a:spcPct val="107000"/>
              </a:lnSpc>
              <a:spcAft>
                <a:spcPts val="800"/>
              </a:spcAft>
            </a:pPr>
            <a:r>
              <a:rPr lang="en-US" sz="1800" b="1" dirty="0">
                <a:effectLst/>
                <a:ea typeface="Calibri" panose="020F0502020204030204" pitchFamily="34" charset="0"/>
                <a:cs typeface="Times New Roman" panose="02020603050405020304" pitchFamily="18" charset="0"/>
              </a:rPr>
              <a:t>Value of 1133.33: This means that, on average, the model's predictions are off by 1133.33 units (currency) when considering the squared differences.</a:t>
            </a:r>
          </a:p>
          <a:p>
            <a:pPr>
              <a:lnSpc>
                <a:spcPct val="107000"/>
              </a:lnSpc>
              <a:spcAft>
                <a:spcPts val="800"/>
              </a:spcAft>
            </a:pPr>
            <a:r>
              <a:rPr lang="en-US" sz="1800" b="1" dirty="0">
                <a:effectLst/>
                <a:ea typeface="Calibri" panose="020F0502020204030204" pitchFamily="34" charset="0"/>
                <a:cs typeface="Times New Roman" panose="02020603050405020304" pitchFamily="18" charset="0"/>
              </a:rPr>
              <a:t>A lower RMSE indicates better predictive accuracy. Since it is on the same scale as the target variable (price), it is easier to understand than MSE.</a:t>
            </a:r>
          </a:p>
        </p:txBody>
      </p:sp>
    </p:spTree>
    <p:extLst>
      <p:ext uri="{BB962C8B-B14F-4D97-AF65-F5344CB8AC3E}">
        <p14:creationId xmlns:p14="http://schemas.microsoft.com/office/powerpoint/2010/main" val="3060672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EE240EF-F63A-2E5C-3914-21ED07107A83}"/>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DDC1E1AF-5E5D-2B5B-4DD9-5006CD267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9206B5E4-EDE8-A1FB-4B04-79EEA54B6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AE084FF2-DE2B-0DA0-AA2A-84F76C95D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59AEAE7F-3599-D2A1-C1CF-02E99EA1F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D7D45B45-BDF5-1B2E-E04F-92C9AB165B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72A1DB1-BFE0-1BE1-01EF-70A97A1B5EA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431994C7-9DD4-E330-355B-300E1D88D3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CF21E7FE-A5DA-6145-2A07-3816DE1856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0CD9336A-B809-31AE-CFDB-385570C8AC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FCD546A-D08F-4510-ED75-063A458FD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4142" y="0"/>
            <a:ext cx="1972470" cy="1803719"/>
          </a:xfrm>
          <a:custGeom>
            <a:avLst/>
            <a:gdLst>
              <a:gd name="connsiteX0" fmla="*/ 434437 w 1972470"/>
              <a:gd name="connsiteY0" fmla="*/ 0 h 1803719"/>
              <a:gd name="connsiteX1" fmla="*/ 1538034 w 1972470"/>
              <a:gd name="connsiteY1" fmla="*/ 0 h 1803719"/>
              <a:gd name="connsiteX2" fmla="*/ 1683609 w 1972470"/>
              <a:gd name="connsiteY2" fmla="*/ 120110 h 1803719"/>
              <a:gd name="connsiteX3" fmla="*/ 1972470 w 1972470"/>
              <a:gd name="connsiteY3" fmla="*/ 817484 h 1803719"/>
              <a:gd name="connsiteX4" fmla="*/ 986235 w 1972470"/>
              <a:gd name="connsiteY4" fmla="*/ 1803719 h 1803719"/>
              <a:gd name="connsiteX5" fmla="*/ 0 w 1972470"/>
              <a:gd name="connsiteY5" fmla="*/ 817484 h 1803719"/>
              <a:gd name="connsiteX6" fmla="*/ 288861 w 1972470"/>
              <a:gd name="connsiteY6" fmla="*/ 120110 h 180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803719">
                <a:moveTo>
                  <a:pt x="434437" y="0"/>
                </a:moveTo>
                <a:lnTo>
                  <a:pt x="1538034" y="0"/>
                </a:lnTo>
                <a:lnTo>
                  <a:pt x="1683609" y="120110"/>
                </a:lnTo>
                <a:cubicBezTo>
                  <a:pt x="1862082" y="298584"/>
                  <a:pt x="1972470" y="545143"/>
                  <a:pt x="1972470" y="817484"/>
                </a:cubicBezTo>
                <a:cubicBezTo>
                  <a:pt x="1972470" y="1362167"/>
                  <a:pt x="1530918" y="1803719"/>
                  <a:pt x="986235" y="1803719"/>
                </a:cubicBezTo>
                <a:cubicBezTo>
                  <a:pt x="441552" y="1803719"/>
                  <a:pt x="0" y="1362167"/>
                  <a:pt x="0" y="817484"/>
                </a:cubicBezTo>
                <a:cubicBezTo>
                  <a:pt x="0" y="545143"/>
                  <a:pt x="110388" y="298584"/>
                  <a:pt x="288861" y="12011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4" name="Group 23">
            <a:extLst>
              <a:ext uri="{FF2B5EF4-FFF2-40B4-BE49-F238E27FC236}">
                <a16:creationId xmlns:a16="http://schemas.microsoft.com/office/drawing/2014/main" id="{2DB79E28-57D7-61CB-2503-24BDE40C22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5102944"/>
            <a:ext cx="678135" cy="990000"/>
            <a:chOff x="10490969" y="1448827"/>
            <a:chExt cx="678135" cy="990000"/>
          </a:xfrm>
        </p:grpSpPr>
        <p:sp>
          <p:nvSpPr>
            <p:cNvPr id="25" name="Freeform: Shape 24">
              <a:extLst>
                <a:ext uri="{FF2B5EF4-FFF2-40B4-BE49-F238E27FC236}">
                  <a16:creationId xmlns:a16="http://schemas.microsoft.com/office/drawing/2014/main" id="{989E1777-9DBB-2A84-3250-EC64D86F7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Oval 25">
              <a:extLst>
                <a:ext uri="{FF2B5EF4-FFF2-40B4-BE49-F238E27FC236}">
                  <a16:creationId xmlns:a16="http://schemas.microsoft.com/office/drawing/2014/main" id="{00532DBA-7C49-A13C-C32C-BD8C792EF2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BFC46B0B-02F6-333D-3D20-9F1E6B15A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Shape 27">
              <a:extLst>
                <a:ext uri="{FF2B5EF4-FFF2-40B4-BE49-F238E27FC236}">
                  <a16:creationId xmlns:a16="http://schemas.microsoft.com/office/drawing/2014/main" id="{E55FFCF5-7BC2-029F-8B47-6695CBE37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2C75BC2B-3022-78F8-1B56-719B0A31898C}"/>
              </a:ext>
            </a:extLst>
          </p:cNvPr>
          <p:cNvSpPr>
            <a:spLocks noGrp="1"/>
          </p:cNvSpPr>
          <p:nvPr>
            <p:ph type="title"/>
          </p:nvPr>
        </p:nvSpPr>
        <p:spPr>
          <a:xfrm>
            <a:off x="458833" y="106600"/>
            <a:ext cx="11167110" cy="1430393"/>
          </a:xfrm>
        </p:spPr>
        <p:txBody>
          <a:bodyPr vert="horz" wrap="square" lIns="0" tIns="0" rIns="0" bIns="0" rtlCol="0" anchor="ctr" anchorCtr="0">
            <a:normAutofit fontScale="90000"/>
          </a:bodyPr>
          <a:lstStyle/>
          <a:p>
            <a:r>
              <a:rPr lang="en-US" dirty="0"/>
              <a:t>State two recommendations for Mr. John Hughes</a:t>
            </a:r>
          </a:p>
        </p:txBody>
      </p:sp>
      <p:sp>
        <p:nvSpPr>
          <p:cNvPr id="3" name="TextBox 2">
            <a:extLst>
              <a:ext uri="{FF2B5EF4-FFF2-40B4-BE49-F238E27FC236}">
                <a16:creationId xmlns:a16="http://schemas.microsoft.com/office/drawing/2014/main" id="{5F6BB0F6-A0BA-047D-7BD5-14D260A6B0BF}"/>
              </a:ext>
            </a:extLst>
          </p:cNvPr>
          <p:cNvSpPr txBox="1"/>
          <p:nvPr/>
        </p:nvSpPr>
        <p:spPr>
          <a:xfrm>
            <a:off x="324088" y="1607024"/>
            <a:ext cx="11167110" cy="646331"/>
          </a:xfrm>
          <a:prstGeom prst="rect">
            <a:avLst/>
          </a:prstGeom>
          <a:noFill/>
        </p:spPr>
        <p:txBody>
          <a:bodyPr wrap="square" rtlCol="0">
            <a:spAutoFit/>
          </a:bodyPr>
          <a:lstStyle/>
          <a:p>
            <a:endParaRPr lang="en-US" dirty="0"/>
          </a:p>
          <a:p>
            <a:endParaRPr lang="en-US" dirty="0"/>
          </a:p>
        </p:txBody>
      </p:sp>
      <p:sp>
        <p:nvSpPr>
          <p:cNvPr id="5" name="TextBox 4">
            <a:extLst>
              <a:ext uri="{FF2B5EF4-FFF2-40B4-BE49-F238E27FC236}">
                <a16:creationId xmlns:a16="http://schemas.microsoft.com/office/drawing/2014/main" id="{DB66A411-87AD-BE88-1E20-D3BD756D7F14}"/>
              </a:ext>
            </a:extLst>
          </p:cNvPr>
          <p:cNvSpPr txBox="1"/>
          <p:nvPr/>
        </p:nvSpPr>
        <p:spPr>
          <a:xfrm>
            <a:off x="458833" y="1882116"/>
            <a:ext cx="10736948" cy="2564100"/>
          </a:xfrm>
          <a:prstGeom prst="rect">
            <a:avLst/>
          </a:prstGeom>
          <a:noFill/>
        </p:spPr>
        <p:txBody>
          <a:bodyPr wrap="square">
            <a:spAutoFit/>
          </a:bodyPr>
          <a:lstStyle/>
          <a:p>
            <a:pPr>
              <a:lnSpc>
                <a:spcPct val="107000"/>
              </a:lnSpc>
              <a:spcAft>
                <a:spcPts val="800"/>
              </a:spcAft>
            </a:pPr>
            <a:r>
              <a:rPr lang="en-IN" sz="1800" b="1" dirty="0">
                <a:effectLst/>
                <a:ea typeface="Calibri" panose="020F0502020204030204" pitchFamily="34" charset="0"/>
                <a:cs typeface="Times New Roman" panose="02020603050405020304" pitchFamily="18" charset="0"/>
              </a:rPr>
              <a:t>Tune hyperparameters</a:t>
            </a:r>
            <a:r>
              <a:rPr lang="en-IN" sz="1800" dirty="0">
                <a:effectLst/>
                <a:ea typeface="Calibri" panose="020F0502020204030204" pitchFamily="34" charset="0"/>
                <a:cs typeface="Times New Roman" panose="02020603050405020304" pitchFamily="18" charset="0"/>
              </a:rPr>
              <a:t> such as regularization strength or polynomial degree using techniques like Grid Search and Cross-Validation.</a:t>
            </a:r>
          </a:p>
          <a:p>
            <a:pPr>
              <a:lnSpc>
                <a:spcPct val="107000"/>
              </a:lnSpc>
              <a:spcAft>
                <a:spcPts val="800"/>
              </a:spcAft>
            </a:pPr>
            <a:r>
              <a:rPr lang="en-IN" sz="1800" b="1" dirty="0">
                <a:effectLst/>
                <a:ea typeface="Calibri" panose="020F0502020204030204" pitchFamily="34" charset="0"/>
                <a:cs typeface="Times New Roman" panose="02020603050405020304" pitchFamily="18" charset="0"/>
              </a:rPr>
              <a:t>Select relevant features</a:t>
            </a:r>
            <a:r>
              <a:rPr lang="en-IN" sz="1800" dirty="0">
                <a:effectLst/>
                <a:ea typeface="Calibri" panose="020F0502020204030204" pitchFamily="34" charset="0"/>
                <a:cs typeface="Times New Roman" panose="02020603050405020304" pitchFamily="18" charset="0"/>
              </a:rPr>
              <a:t> using methods like correlation analysis, RFE, or Lasso regression.</a:t>
            </a:r>
          </a:p>
          <a:p>
            <a:pPr>
              <a:lnSpc>
                <a:spcPct val="107000"/>
              </a:lnSpc>
              <a:spcAft>
                <a:spcPts val="800"/>
              </a:spcAft>
            </a:pPr>
            <a:r>
              <a:rPr lang="en-IN" sz="1800" b="1" dirty="0">
                <a:effectLst/>
                <a:ea typeface="Calibri" panose="020F0502020204030204" pitchFamily="34" charset="0"/>
                <a:cs typeface="Times New Roman" panose="02020603050405020304" pitchFamily="18" charset="0"/>
              </a:rPr>
              <a:t>Check assumptions</a:t>
            </a:r>
            <a:r>
              <a:rPr lang="en-IN" sz="1800" dirty="0">
                <a:effectLst/>
                <a:ea typeface="Calibri" panose="020F0502020204030204" pitchFamily="34" charset="0"/>
                <a:cs typeface="Times New Roman" panose="02020603050405020304" pitchFamily="18" charset="0"/>
              </a:rPr>
              <a:t> like linearity, independence, homoscedasticity, normality, and multicollinearity to ensure the model’s reliability and validity.</a:t>
            </a:r>
          </a:p>
          <a:p>
            <a:pPr>
              <a:lnSpc>
                <a:spcPct val="107000"/>
              </a:lnSpc>
              <a:spcAft>
                <a:spcPts val="800"/>
              </a:spcAft>
            </a:pPr>
            <a:endParaRPr lang="en-IN" dirty="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ea typeface="Calibri" panose="020F0502020204030204" pitchFamily="34" charset="0"/>
                <a:cs typeface="Times New Roman" panose="02020603050405020304" pitchFamily="18" charset="0"/>
              </a:rPr>
              <a:t>This recommendation will help to improve accuracy of model.</a:t>
            </a:r>
          </a:p>
        </p:txBody>
      </p:sp>
    </p:spTree>
    <p:extLst>
      <p:ext uri="{BB962C8B-B14F-4D97-AF65-F5344CB8AC3E}">
        <p14:creationId xmlns:p14="http://schemas.microsoft.com/office/powerpoint/2010/main" val="282411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3E4A0FF0-C01D-4D79-B2A0-DB8ABC7F32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70DFE0-49CC-5E8B-7FDA-12A37466D1F6}"/>
              </a:ext>
            </a:extLst>
          </p:cNvPr>
          <p:cNvSpPr>
            <a:spLocks noGrp="1"/>
          </p:cNvSpPr>
          <p:nvPr>
            <p:ph type="title"/>
          </p:nvPr>
        </p:nvSpPr>
        <p:spPr>
          <a:xfrm>
            <a:off x="458833" y="106600"/>
            <a:ext cx="11167110" cy="983217"/>
          </a:xfrm>
        </p:spPr>
        <p:txBody>
          <a:bodyPr vert="horz" wrap="square" lIns="0" tIns="0" rIns="0" bIns="0" rtlCol="0" anchor="ctr" anchorCtr="0">
            <a:normAutofit/>
          </a:bodyPr>
          <a:lstStyle/>
          <a:p>
            <a:r>
              <a:rPr lang="en-IN" dirty="0"/>
              <a:t>Rational Statement </a:t>
            </a:r>
            <a:endParaRPr lang="en-US" dirty="0"/>
          </a:p>
        </p:txBody>
      </p:sp>
      <p:sp>
        <p:nvSpPr>
          <p:cNvPr id="22" name="Freeform: Shape 21">
            <a:extLst>
              <a:ext uri="{FF2B5EF4-FFF2-40B4-BE49-F238E27FC236}">
                <a16:creationId xmlns:a16="http://schemas.microsoft.com/office/drawing/2014/main" id="{75BADA6A-2C76-4836-8989-77894EEFD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4142" y="0"/>
            <a:ext cx="1972470" cy="1803719"/>
          </a:xfrm>
          <a:custGeom>
            <a:avLst/>
            <a:gdLst>
              <a:gd name="connsiteX0" fmla="*/ 434437 w 1972470"/>
              <a:gd name="connsiteY0" fmla="*/ 0 h 1803719"/>
              <a:gd name="connsiteX1" fmla="*/ 1538034 w 1972470"/>
              <a:gd name="connsiteY1" fmla="*/ 0 h 1803719"/>
              <a:gd name="connsiteX2" fmla="*/ 1683609 w 1972470"/>
              <a:gd name="connsiteY2" fmla="*/ 120110 h 1803719"/>
              <a:gd name="connsiteX3" fmla="*/ 1972470 w 1972470"/>
              <a:gd name="connsiteY3" fmla="*/ 817484 h 1803719"/>
              <a:gd name="connsiteX4" fmla="*/ 986235 w 1972470"/>
              <a:gd name="connsiteY4" fmla="*/ 1803719 h 1803719"/>
              <a:gd name="connsiteX5" fmla="*/ 0 w 1972470"/>
              <a:gd name="connsiteY5" fmla="*/ 817484 h 1803719"/>
              <a:gd name="connsiteX6" fmla="*/ 288861 w 1972470"/>
              <a:gd name="connsiteY6" fmla="*/ 120110 h 180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803719">
                <a:moveTo>
                  <a:pt x="434437" y="0"/>
                </a:moveTo>
                <a:lnTo>
                  <a:pt x="1538034" y="0"/>
                </a:lnTo>
                <a:lnTo>
                  <a:pt x="1683609" y="120110"/>
                </a:lnTo>
                <a:cubicBezTo>
                  <a:pt x="1862082" y="298584"/>
                  <a:pt x="1972470" y="545143"/>
                  <a:pt x="1972470" y="817484"/>
                </a:cubicBezTo>
                <a:cubicBezTo>
                  <a:pt x="1972470" y="1362167"/>
                  <a:pt x="1530918" y="1803719"/>
                  <a:pt x="986235" y="1803719"/>
                </a:cubicBezTo>
                <a:cubicBezTo>
                  <a:pt x="441552" y="1803719"/>
                  <a:pt x="0" y="1362167"/>
                  <a:pt x="0" y="817484"/>
                </a:cubicBezTo>
                <a:cubicBezTo>
                  <a:pt x="0" y="545143"/>
                  <a:pt x="110388" y="298584"/>
                  <a:pt x="288861" y="12011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4" name="Group 23">
            <a:extLst>
              <a:ext uri="{FF2B5EF4-FFF2-40B4-BE49-F238E27FC236}">
                <a16:creationId xmlns:a16="http://schemas.microsoft.com/office/drawing/2014/main" id="{4A5A234B-C533-4F71-925E-C2E8E3D650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5102944"/>
            <a:ext cx="678135" cy="990000"/>
            <a:chOff x="10490969" y="1448827"/>
            <a:chExt cx="678135" cy="990000"/>
          </a:xfrm>
        </p:grpSpPr>
        <p:sp>
          <p:nvSpPr>
            <p:cNvPr id="25" name="Freeform: Shape 24">
              <a:extLst>
                <a:ext uri="{FF2B5EF4-FFF2-40B4-BE49-F238E27FC236}">
                  <a16:creationId xmlns:a16="http://schemas.microsoft.com/office/drawing/2014/main" id="{0A4E75CC-E578-4228-B34E-9209851DDF9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Oval 25">
              <a:extLst>
                <a:ext uri="{FF2B5EF4-FFF2-40B4-BE49-F238E27FC236}">
                  <a16:creationId xmlns:a16="http://schemas.microsoft.com/office/drawing/2014/main" id="{B8047FF5-0447-419B-98AA-200D3EFCF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1DEF1292-D407-482E-9952-1E54DB93B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Shape 27">
              <a:extLst>
                <a:ext uri="{FF2B5EF4-FFF2-40B4-BE49-F238E27FC236}">
                  <a16:creationId xmlns:a16="http://schemas.microsoft.com/office/drawing/2014/main" id="{19348AA9-DD97-42EB-9AAF-66BD070201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5" name="TextBox 4">
            <a:extLst>
              <a:ext uri="{FF2B5EF4-FFF2-40B4-BE49-F238E27FC236}">
                <a16:creationId xmlns:a16="http://schemas.microsoft.com/office/drawing/2014/main" id="{9465A17B-BEC0-CAC5-29A8-6C9BA3C36DF2}"/>
              </a:ext>
            </a:extLst>
          </p:cNvPr>
          <p:cNvSpPr txBox="1"/>
          <p:nvPr/>
        </p:nvSpPr>
        <p:spPr>
          <a:xfrm>
            <a:off x="324088" y="1395538"/>
            <a:ext cx="11474622" cy="3749360"/>
          </a:xfrm>
          <a:prstGeom prst="rect">
            <a:avLst/>
          </a:prstGeom>
          <a:noFill/>
        </p:spPr>
        <p:txBody>
          <a:bodyPr wrap="square" rtlCol="0">
            <a:spAutoFit/>
          </a:bodyPr>
          <a:lstStyle/>
          <a:p>
            <a:pPr>
              <a:lnSpc>
                <a:spcPct val="107000"/>
              </a:lnSpc>
              <a:spcAft>
                <a:spcPts val="800"/>
              </a:spcAft>
            </a:pPr>
            <a:r>
              <a:rPr lang="en-US" sz="1800" dirty="0">
                <a:effectLst/>
                <a:ea typeface="Calibri" panose="020F0502020204030204" pitchFamily="34" charset="0"/>
                <a:cs typeface="Times New Roman" panose="02020603050405020304" pitchFamily="18" charset="0"/>
              </a:rPr>
              <a:t>The assignment </a:t>
            </a:r>
            <a:r>
              <a:rPr lang="en-US" dirty="0">
                <a:ea typeface="Calibri" panose="020F0502020204030204" pitchFamily="34" charset="0"/>
                <a:cs typeface="Times New Roman" panose="02020603050405020304" pitchFamily="18" charset="0"/>
              </a:rPr>
              <a:t>aims </a:t>
            </a:r>
            <a:r>
              <a:rPr lang="en-US" sz="1800" dirty="0">
                <a:effectLst/>
                <a:ea typeface="Calibri" panose="020F0502020204030204" pitchFamily="34" charset="0"/>
                <a:cs typeface="Times New Roman" panose="02020603050405020304" pitchFamily="18" charset="0"/>
              </a:rPr>
              <a:t>to address the challenge of accurately predicting the price of diamonds by a Multiple Linear Regression Model. By using  the diamonds.csv dataset, which includes 53,940 records and 10 variables. The  aim is to explore the relationships between various diamond attributes ,their prices and </a:t>
            </a:r>
            <a:r>
              <a:rPr lang="en-IN" sz="1800" dirty="0">
                <a:effectLst/>
                <a:ea typeface="Calibri" panose="020F0502020204030204" pitchFamily="34" charset="0"/>
                <a:cs typeface="Times New Roman" panose="02020603050405020304" pitchFamily="18" charset="0"/>
              </a:rPr>
              <a:t>requiring preprocessing steps like OneHotEncoding</a:t>
            </a:r>
            <a:r>
              <a:rPr lang="en-US" sz="1800" dirty="0">
                <a:effectLst/>
                <a:ea typeface="Calibri" panose="020F0502020204030204" pitchFamily="34" charset="0"/>
                <a:cs typeface="Times New Roman" panose="02020603050405020304" pitchFamily="18" charset="0"/>
              </a:rPr>
              <a:t>.</a:t>
            </a:r>
          </a:p>
          <a:p>
            <a:pPr>
              <a:lnSpc>
                <a:spcPct val="107000"/>
              </a:lnSpc>
              <a:spcAft>
                <a:spcPts val="800"/>
              </a:spcAft>
            </a:pPr>
            <a:r>
              <a:rPr lang="en-US" sz="1800" dirty="0">
                <a:effectLst/>
                <a:ea typeface="Calibri" panose="020F0502020204030204" pitchFamily="34" charset="0"/>
                <a:cs typeface="Times New Roman" panose="02020603050405020304" pitchFamily="18" charset="0"/>
              </a:rPr>
              <a:t>The dataset includes the following predictors:</a:t>
            </a:r>
          </a:p>
          <a:p>
            <a:pPr>
              <a:lnSpc>
                <a:spcPct val="107000"/>
              </a:lnSpc>
              <a:spcAft>
                <a:spcPts val="800"/>
              </a:spcAft>
            </a:pPr>
            <a:r>
              <a:rPr lang="en-US" sz="1800" dirty="0">
                <a:effectLst/>
                <a:ea typeface="Calibri" panose="020F0502020204030204" pitchFamily="34" charset="0"/>
                <a:cs typeface="Times New Roman" panose="02020603050405020304" pitchFamily="18" charset="0"/>
              </a:rPr>
              <a:t>Numerical Variables:  Carat weight, length (𝑥), width (𝑦), depth (z), total depth percentage, and table percentage.</a:t>
            </a:r>
          </a:p>
          <a:p>
            <a:pPr>
              <a:lnSpc>
                <a:spcPct val="107000"/>
              </a:lnSpc>
              <a:spcAft>
                <a:spcPts val="800"/>
              </a:spcAft>
            </a:pPr>
            <a:r>
              <a:rPr lang="en-US" sz="1800" dirty="0">
                <a:effectLst/>
                <a:ea typeface="Calibri" panose="020F0502020204030204" pitchFamily="34" charset="0"/>
                <a:cs typeface="Times New Roman" panose="02020603050405020304" pitchFamily="18" charset="0"/>
              </a:rPr>
              <a:t>Categorical Variables:  Cut quality, color grade, and clarity grade, which represent non-numeric aspects of diamond quality.</a:t>
            </a:r>
            <a:endParaRPr lang="en-IN" sz="1800" dirty="0">
              <a:effectLst/>
              <a:ea typeface="Calibri" panose="020F0502020204030204" pitchFamily="34" charset="0"/>
              <a:cs typeface="Times New Roman" panose="02020603050405020304" pitchFamily="18" charset="0"/>
            </a:endParaRPr>
          </a:p>
          <a:p>
            <a:pPr>
              <a:lnSpc>
                <a:spcPct val="107000"/>
              </a:lnSpc>
              <a:spcAft>
                <a:spcPts val="800"/>
              </a:spcAft>
            </a:pPr>
            <a:r>
              <a:rPr lang="en-US" b="1" dirty="0"/>
              <a:t>Multiple Linear Regression</a:t>
            </a:r>
            <a:r>
              <a:rPr lang="en-US" dirty="0"/>
              <a:t> is a statistical modeling approach used to predict a </a:t>
            </a:r>
            <a:r>
              <a:rPr lang="en-US" b="1" dirty="0"/>
              <a:t>quantitative response</a:t>
            </a:r>
            <a:r>
              <a:rPr lang="en-US" dirty="0"/>
              <a:t> (dependent variable) based on multiple </a:t>
            </a:r>
            <a:r>
              <a:rPr lang="en-US" b="1" dirty="0"/>
              <a:t>independent predictors</a:t>
            </a:r>
            <a:r>
              <a:rPr lang="en-US" dirty="0"/>
              <a:t> . It assumes a linear relationship between the response variable and the predictors.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31421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DA9B720-D5B0-1F41-3F67-2FA564DE7B52}"/>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CB521280-F399-03C8-1D53-786F62E26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F4ECA940-6EC0-CCBF-9500-16E1FE511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90AABBB6-7866-1477-39BA-96E08E7CD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FF059058-62EA-A72D-94F6-20949FD617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6A259F0E-5ABB-A29A-93EC-2EE1776D7D2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D679C5F0-7918-FA69-3270-3C5791715E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D16A5C58-F77A-14A6-6F96-04D885F835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B5BD9D65-7E14-E37E-E0C0-7B66A8206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6477A850-A5BE-7F2B-B352-3AABD7D95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DA30C5-FF59-BDB6-6FA7-43D2E82EB8E3}"/>
              </a:ext>
            </a:extLst>
          </p:cNvPr>
          <p:cNvSpPr>
            <a:spLocks noGrp="1"/>
          </p:cNvSpPr>
          <p:nvPr>
            <p:ph type="title"/>
          </p:nvPr>
        </p:nvSpPr>
        <p:spPr>
          <a:xfrm>
            <a:off x="458833" y="106600"/>
            <a:ext cx="11167110" cy="983217"/>
          </a:xfrm>
        </p:spPr>
        <p:txBody>
          <a:bodyPr vert="horz" wrap="square" lIns="0" tIns="0" rIns="0" bIns="0" rtlCol="0" anchor="ctr" anchorCtr="0">
            <a:normAutofit/>
          </a:bodyPr>
          <a:lstStyle/>
          <a:p>
            <a:r>
              <a:rPr lang="en-IN" dirty="0"/>
              <a:t>Rational Statement </a:t>
            </a:r>
            <a:endParaRPr lang="en-US" dirty="0"/>
          </a:p>
        </p:txBody>
      </p:sp>
      <p:sp>
        <p:nvSpPr>
          <p:cNvPr id="22" name="Freeform: Shape 21">
            <a:extLst>
              <a:ext uri="{FF2B5EF4-FFF2-40B4-BE49-F238E27FC236}">
                <a16:creationId xmlns:a16="http://schemas.microsoft.com/office/drawing/2014/main" id="{F8333947-DDAD-76EE-17A2-4FE08893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4142" y="0"/>
            <a:ext cx="1972470" cy="1803719"/>
          </a:xfrm>
          <a:custGeom>
            <a:avLst/>
            <a:gdLst>
              <a:gd name="connsiteX0" fmla="*/ 434437 w 1972470"/>
              <a:gd name="connsiteY0" fmla="*/ 0 h 1803719"/>
              <a:gd name="connsiteX1" fmla="*/ 1538034 w 1972470"/>
              <a:gd name="connsiteY1" fmla="*/ 0 h 1803719"/>
              <a:gd name="connsiteX2" fmla="*/ 1683609 w 1972470"/>
              <a:gd name="connsiteY2" fmla="*/ 120110 h 1803719"/>
              <a:gd name="connsiteX3" fmla="*/ 1972470 w 1972470"/>
              <a:gd name="connsiteY3" fmla="*/ 817484 h 1803719"/>
              <a:gd name="connsiteX4" fmla="*/ 986235 w 1972470"/>
              <a:gd name="connsiteY4" fmla="*/ 1803719 h 1803719"/>
              <a:gd name="connsiteX5" fmla="*/ 0 w 1972470"/>
              <a:gd name="connsiteY5" fmla="*/ 817484 h 1803719"/>
              <a:gd name="connsiteX6" fmla="*/ 288861 w 1972470"/>
              <a:gd name="connsiteY6" fmla="*/ 120110 h 180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803719">
                <a:moveTo>
                  <a:pt x="434437" y="0"/>
                </a:moveTo>
                <a:lnTo>
                  <a:pt x="1538034" y="0"/>
                </a:lnTo>
                <a:lnTo>
                  <a:pt x="1683609" y="120110"/>
                </a:lnTo>
                <a:cubicBezTo>
                  <a:pt x="1862082" y="298584"/>
                  <a:pt x="1972470" y="545143"/>
                  <a:pt x="1972470" y="817484"/>
                </a:cubicBezTo>
                <a:cubicBezTo>
                  <a:pt x="1972470" y="1362167"/>
                  <a:pt x="1530918" y="1803719"/>
                  <a:pt x="986235" y="1803719"/>
                </a:cubicBezTo>
                <a:cubicBezTo>
                  <a:pt x="441552" y="1803719"/>
                  <a:pt x="0" y="1362167"/>
                  <a:pt x="0" y="817484"/>
                </a:cubicBezTo>
                <a:cubicBezTo>
                  <a:pt x="0" y="545143"/>
                  <a:pt x="110388" y="298584"/>
                  <a:pt x="288861" y="12011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4" name="Group 23">
            <a:extLst>
              <a:ext uri="{FF2B5EF4-FFF2-40B4-BE49-F238E27FC236}">
                <a16:creationId xmlns:a16="http://schemas.microsoft.com/office/drawing/2014/main" id="{F1116D02-06D3-B755-2129-EA37A8303E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5102944"/>
            <a:ext cx="678135" cy="990000"/>
            <a:chOff x="10490969" y="1448827"/>
            <a:chExt cx="678135" cy="990000"/>
          </a:xfrm>
        </p:grpSpPr>
        <p:sp>
          <p:nvSpPr>
            <p:cNvPr id="25" name="Freeform: Shape 24">
              <a:extLst>
                <a:ext uri="{FF2B5EF4-FFF2-40B4-BE49-F238E27FC236}">
                  <a16:creationId xmlns:a16="http://schemas.microsoft.com/office/drawing/2014/main" id="{36CECFE9-81AB-A736-4494-64053CCAE4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Oval 25">
              <a:extLst>
                <a:ext uri="{FF2B5EF4-FFF2-40B4-BE49-F238E27FC236}">
                  <a16:creationId xmlns:a16="http://schemas.microsoft.com/office/drawing/2014/main" id="{79DAF3A5-13ED-1E9A-A02C-8A7361AE3A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0C726AE6-50B6-F093-625D-C48793C05A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Shape 27">
              <a:extLst>
                <a:ext uri="{FF2B5EF4-FFF2-40B4-BE49-F238E27FC236}">
                  <a16:creationId xmlns:a16="http://schemas.microsoft.com/office/drawing/2014/main" id="{0ACF8062-F82F-3DB6-34E2-1669AA717A4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6" name="TextBox 5">
            <a:extLst>
              <a:ext uri="{FF2B5EF4-FFF2-40B4-BE49-F238E27FC236}">
                <a16:creationId xmlns:a16="http://schemas.microsoft.com/office/drawing/2014/main" id="{BC1F3920-ADEE-19A5-8840-95EB46AA7674}"/>
              </a:ext>
            </a:extLst>
          </p:cNvPr>
          <p:cNvSpPr txBox="1"/>
          <p:nvPr/>
        </p:nvSpPr>
        <p:spPr>
          <a:xfrm>
            <a:off x="414915" y="1234687"/>
            <a:ext cx="11167110" cy="5327869"/>
          </a:xfrm>
          <a:prstGeom prst="rect">
            <a:avLst/>
          </a:prstGeom>
          <a:noFill/>
        </p:spPr>
        <p:txBody>
          <a:bodyPr wrap="square" rtlCol="0">
            <a:spAutoFit/>
          </a:bodyPr>
          <a:lstStyle/>
          <a:p>
            <a:r>
              <a:rPr lang="en-US" b="1" dirty="0"/>
              <a:t>It is widely used to understand relationships,  identify key predictors,  and make accurate predictions for future observations . It is particularly effective for data with multiple factors influencing the outcome.</a:t>
            </a:r>
          </a:p>
          <a:p>
            <a:endParaRPr lang="en-US" b="1" dirty="0"/>
          </a:p>
          <a:p>
            <a:r>
              <a:rPr lang="en-US" b="1" dirty="0"/>
              <a:t>OneHotEncoding </a:t>
            </a:r>
            <a:br>
              <a:rPr lang="en-US" dirty="0"/>
            </a:br>
            <a:r>
              <a:rPr lang="en-US" dirty="0"/>
              <a:t>It is a preprocessing technique used to convert categorical variables (e.g., cut: Ideal, Premium) into numerical format by creating binary columns for each category. It allows machine learning models to work with non-numeric data.</a:t>
            </a:r>
          </a:p>
          <a:p>
            <a:endParaRPr lang="en-US" dirty="0"/>
          </a:p>
          <a:p>
            <a:pPr>
              <a:lnSpc>
                <a:spcPct val="107000"/>
              </a:lnSpc>
              <a:spcAft>
                <a:spcPts val="800"/>
              </a:spcAft>
            </a:pPr>
            <a:r>
              <a:rPr lang="en-IN" sz="1800" dirty="0">
                <a:effectLst/>
                <a:ea typeface="Calibri" panose="020F0502020204030204" pitchFamily="34" charset="0"/>
                <a:cs typeface="Times New Roman" panose="02020603050405020304" pitchFamily="18" charset="0"/>
              </a:rPr>
              <a:t>This predictive model aims to:</a:t>
            </a:r>
          </a:p>
          <a:p>
            <a:pPr marL="342900" lvl="0" indent="-342900">
              <a:lnSpc>
                <a:spcPct val="107000"/>
              </a:lnSpc>
              <a:spcAft>
                <a:spcPts val="800"/>
              </a:spcAft>
              <a:buFont typeface="Symbol" panose="05050102010706020507" pitchFamily="18" charset="2"/>
              <a:buChar char=""/>
              <a:tabLst>
                <a:tab pos="457200" algn="l"/>
              </a:tabLst>
            </a:pPr>
            <a:r>
              <a:rPr lang="en-IN" sz="1800" b="1" dirty="0">
                <a:effectLst/>
                <a:ea typeface="Calibri" panose="020F0502020204030204" pitchFamily="34" charset="0"/>
                <a:cs typeface="Times New Roman" panose="02020603050405020304" pitchFamily="18" charset="0"/>
              </a:rPr>
              <a:t>Understand Relationships</a:t>
            </a:r>
            <a:r>
              <a:rPr lang="en-IN" sz="1800" dirty="0">
                <a:effectLst/>
                <a:ea typeface="Calibri" panose="020F0502020204030204" pitchFamily="34" charset="0"/>
                <a:cs typeface="Times New Roman" panose="02020603050405020304" pitchFamily="18" charset="0"/>
              </a:rPr>
              <a:t>: Identify and quantify the impact of features like </a:t>
            </a:r>
            <a:r>
              <a:rPr lang="en-IN" sz="1800" b="1" dirty="0">
                <a:effectLst/>
                <a:ea typeface="Calibri" panose="020F0502020204030204" pitchFamily="34" charset="0"/>
                <a:cs typeface="Times New Roman" panose="02020603050405020304" pitchFamily="18" charset="0"/>
              </a:rPr>
              <a:t>carat, cut,  </a:t>
            </a:r>
            <a:r>
              <a:rPr lang="en-IN" sz="1800" b="1" dirty="0" err="1">
                <a:effectLst/>
                <a:ea typeface="Calibri" panose="020F0502020204030204" pitchFamily="34" charset="0"/>
                <a:cs typeface="Times New Roman" panose="02020603050405020304" pitchFamily="18" charset="0"/>
              </a:rPr>
              <a:t>color</a:t>
            </a:r>
            <a:r>
              <a:rPr lang="en-IN" sz="1800" b="1" dirty="0">
                <a:effectLst/>
                <a:ea typeface="Calibri" panose="020F0502020204030204" pitchFamily="34" charset="0"/>
                <a:cs typeface="Times New Roman" panose="02020603050405020304" pitchFamily="18" charset="0"/>
              </a:rPr>
              <a:t>, clarity, and dimensions</a:t>
            </a:r>
            <a:r>
              <a:rPr lang="en-IN" sz="1800" dirty="0">
                <a:effectLst/>
                <a:ea typeface="Calibri" panose="020F0502020204030204" pitchFamily="34" charset="0"/>
                <a:cs typeface="Times New Roman" panose="02020603050405020304" pitchFamily="18" charset="0"/>
              </a:rPr>
              <a:t> on the diamond price.</a:t>
            </a:r>
          </a:p>
          <a:p>
            <a:pPr marL="342900" lvl="0" indent="-342900">
              <a:lnSpc>
                <a:spcPct val="107000"/>
              </a:lnSpc>
              <a:spcAft>
                <a:spcPts val="800"/>
              </a:spcAft>
              <a:buFont typeface="Symbol" panose="05050102010706020507" pitchFamily="18" charset="2"/>
              <a:buChar char=""/>
              <a:tabLst>
                <a:tab pos="457200" algn="l"/>
              </a:tabLst>
            </a:pPr>
            <a:r>
              <a:rPr lang="en-IN" sz="1800" b="1" dirty="0">
                <a:effectLst/>
                <a:ea typeface="Calibri" panose="020F0502020204030204" pitchFamily="34" charset="0"/>
                <a:cs typeface="Times New Roman" panose="02020603050405020304" pitchFamily="18" charset="0"/>
              </a:rPr>
              <a:t>Build a Reliable Formula</a:t>
            </a:r>
            <a:r>
              <a:rPr lang="en-IN" sz="1800" dirty="0">
                <a:effectLst/>
                <a:ea typeface="Calibri" panose="020F0502020204030204" pitchFamily="34" charset="0"/>
                <a:cs typeface="Times New Roman" panose="02020603050405020304" pitchFamily="18" charset="0"/>
              </a:rPr>
              <a:t>: Use multiple regression to create an accurate pricing model.</a:t>
            </a:r>
          </a:p>
          <a:p>
            <a:pPr marL="342900" lvl="0" indent="-342900">
              <a:lnSpc>
                <a:spcPct val="107000"/>
              </a:lnSpc>
              <a:spcAft>
                <a:spcPts val="800"/>
              </a:spcAft>
              <a:buFont typeface="Symbol" panose="05050102010706020507" pitchFamily="18" charset="2"/>
              <a:buChar char=""/>
              <a:tabLst>
                <a:tab pos="457200" algn="l"/>
              </a:tabLst>
            </a:pPr>
            <a:r>
              <a:rPr lang="en-IN" sz="1800" b="1" dirty="0">
                <a:effectLst/>
                <a:ea typeface="Calibri" panose="020F0502020204030204" pitchFamily="34" charset="0"/>
                <a:cs typeface="Times New Roman" panose="02020603050405020304" pitchFamily="18" charset="0"/>
              </a:rPr>
              <a:t>Evaluate Model Performance</a:t>
            </a:r>
            <a:r>
              <a:rPr lang="en-IN" sz="1800" dirty="0">
                <a:effectLst/>
                <a:ea typeface="Calibri" panose="020F0502020204030204" pitchFamily="34" charset="0"/>
                <a:cs typeface="Times New Roman" panose="02020603050405020304" pitchFamily="18" charset="0"/>
              </a:rPr>
              <a:t>: Measure the model's effectiveness using metrics such as </a:t>
            </a:r>
            <a:r>
              <a:rPr lang="en-IN" sz="1800" b="1" dirty="0">
                <a:effectLst/>
                <a:ea typeface="Calibri" panose="020F0502020204030204" pitchFamily="34" charset="0"/>
                <a:cs typeface="Times New Roman" panose="02020603050405020304" pitchFamily="18" charset="0"/>
              </a:rPr>
              <a:t>Adjusted R², MAE, and RMSE</a:t>
            </a:r>
            <a:r>
              <a:rPr lang="en-IN" sz="1800" dirty="0">
                <a:effectLst/>
                <a:ea typeface="Calibri" panose="020F0502020204030204" pitchFamily="34" charset="0"/>
                <a:cs typeface="Times New Roman" panose="02020603050405020304" pitchFamily="18" charset="0"/>
              </a:rPr>
              <a:t>.</a:t>
            </a:r>
          </a:p>
          <a:p>
            <a:pPr marL="285750" indent="-285750">
              <a:buFont typeface="Arial" panose="020B0604020202020204" pitchFamily="34" charset="0"/>
              <a:buChar char="•"/>
            </a:pPr>
            <a:r>
              <a:rPr lang="en-US" b="1" dirty="0"/>
              <a:t>Providing Insights and Recommendations</a:t>
            </a:r>
            <a:r>
              <a:rPr lang="en-US" dirty="0"/>
              <a:t>: Use the results of the model to make actionable recommendations to </a:t>
            </a:r>
            <a:r>
              <a:rPr lang="en-US" b="1" dirty="0"/>
              <a:t>Mr. John Hughes</a:t>
            </a:r>
            <a:r>
              <a:rPr lang="en-US" dirty="0"/>
              <a:t>, such as improving pricing strategies or focusing on attributes that most influence diamond prices.</a:t>
            </a:r>
          </a:p>
        </p:txBody>
      </p:sp>
    </p:spTree>
    <p:extLst>
      <p:ext uri="{BB962C8B-B14F-4D97-AF65-F5344CB8AC3E}">
        <p14:creationId xmlns:p14="http://schemas.microsoft.com/office/powerpoint/2010/main" val="1974007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89B9316-D212-0167-6172-666BBA108575}"/>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70FD5819-2451-5540-1915-BE3D02DC5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9C071BE4-3EEC-F3ED-3EDC-0D97C5C7C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B7DC4BE9-C0AC-10A4-38B2-48D7E894F2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564D6A11-990A-E6D6-9697-0E174B481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3A2A3A00-ED32-9E9E-24B7-3C1F0C34FF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6FE49508-C352-FADD-FDD5-02DDD64056D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E990F69C-6E95-CE17-1F3A-837A44B35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80167BEE-1DD2-DEC5-62AF-CDE64F32A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75C04C53-1730-6F3A-77C9-4F8A5EE7A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E387E6-6464-45D3-4C81-8B7C83AE9DD3}"/>
              </a:ext>
            </a:extLst>
          </p:cNvPr>
          <p:cNvSpPr>
            <a:spLocks noGrp="1"/>
          </p:cNvSpPr>
          <p:nvPr>
            <p:ph type="title"/>
          </p:nvPr>
        </p:nvSpPr>
        <p:spPr>
          <a:xfrm>
            <a:off x="458833" y="106600"/>
            <a:ext cx="11167110" cy="983217"/>
          </a:xfrm>
        </p:spPr>
        <p:txBody>
          <a:bodyPr vert="horz" wrap="square" lIns="0" tIns="0" rIns="0" bIns="0" rtlCol="0" anchor="ctr" anchorCtr="0">
            <a:normAutofit/>
          </a:bodyPr>
          <a:lstStyle/>
          <a:p>
            <a:r>
              <a:rPr lang="en-IN" dirty="0"/>
              <a:t>Rational Statement </a:t>
            </a:r>
            <a:endParaRPr lang="en-US" dirty="0"/>
          </a:p>
        </p:txBody>
      </p:sp>
      <p:sp>
        <p:nvSpPr>
          <p:cNvPr id="22" name="Freeform: Shape 21">
            <a:extLst>
              <a:ext uri="{FF2B5EF4-FFF2-40B4-BE49-F238E27FC236}">
                <a16:creationId xmlns:a16="http://schemas.microsoft.com/office/drawing/2014/main" id="{FC41F5B5-D03F-CC25-E304-21AC35265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4142" y="0"/>
            <a:ext cx="1972470" cy="1803719"/>
          </a:xfrm>
          <a:custGeom>
            <a:avLst/>
            <a:gdLst>
              <a:gd name="connsiteX0" fmla="*/ 434437 w 1972470"/>
              <a:gd name="connsiteY0" fmla="*/ 0 h 1803719"/>
              <a:gd name="connsiteX1" fmla="*/ 1538034 w 1972470"/>
              <a:gd name="connsiteY1" fmla="*/ 0 h 1803719"/>
              <a:gd name="connsiteX2" fmla="*/ 1683609 w 1972470"/>
              <a:gd name="connsiteY2" fmla="*/ 120110 h 1803719"/>
              <a:gd name="connsiteX3" fmla="*/ 1972470 w 1972470"/>
              <a:gd name="connsiteY3" fmla="*/ 817484 h 1803719"/>
              <a:gd name="connsiteX4" fmla="*/ 986235 w 1972470"/>
              <a:gd name="connsiteY4" fmla="*/ 1803719 h 1803719"/>
              <a:gd name="connsiteX5" fmla="*/ 0 w 1972470"/>
              <a:gd name="connsiteY5" fmla="*/ 817484 h 1803719"/>
              <a:gd name="connsiteX6" fmla="*/ 288861 w 1972470"/>
              <a:gd name="connsiteY6" fmla="*/ 120110 h 180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803719">
                <a:moveTo>
                  <a:pt x="434437" y="0"/>
                </a:moveTo>
                <a:lnTo>
                  <a:pt x="1538034" y="0"/>
                </a:lnTo>
                <a:lnTo>
                  <a:pt x="1683609" y="120110"/>
                </a:lnTo>
                <a:cubicBezTo>
                  <a:pt x="1862082" y="298584"/>
                  <a:pt x="1972470" y="545143"/>
                  <a:pt x="1972470" y="817484"/>
                </a:cubicBezTo>
                <a:cubicBezTo>
                  <a:pt x="1972470" y="1362167"/>
                  <a:pt x="1530918" y="1803719"/>
                  <a:pt x="986235" y="1803719"/>
                </a:cubicBezTo>
                <a:cubicBezTo>
                  <a:pt x="441552" y="1803719"/>
                  <a:pt x="0" y="1362167"/>
                  <a:pt x="0" y="817484"/>
                </a:cubicBezTo>
                <a:cubicBezTo>
                  <a:pt x="0" y="545143"/>
                  <a:pt x="110388" y="298584"/>
                  <a:pt x="288861" y="12011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4" name="Group 23">
            <a:extLst>
              <a:ext uri="{FF2B5EF4-FFF2-40B4-BE49-F238E27FC236}">
                <a16:creationId xmlns:a16="http://schemas.microsoft.com/office/drawing/2014/main" id="{27F45995-5D79-DC02-E706-658D1C5507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5102944"/>
            <a:ext cx="678135" cy="990000"/>
            <a:chOff x="10490969" y="1448827"/>
            <a:chExt cx="678135" cy="990000"/>
          </a:xfrm>
        </p:grpSpPr>
        <p:sp>
          <p:nvSpPr>
            <p:cNvPr id="25" name="Freeform: Shape 24">
              <a:extLst>
                <a:ext uri="{FF2B5EF4-FFF2-40B4-BE49-F238E27FC236}">
                  <a16:creationId xmlns:a16="http://schemas.microsoft.com/office/drawing/2014/main" id="{C5C98720-3AA7-94B9-2601-79BDCEB8FE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Oval 25">
              <a:extLst>
                <a:ext uri="{FF2B5EF4-FFF2-40B4-BE49-F238E27FC236}">
                  <a16:creationId xmlns:a16="http://schemas.microsoft.com/office/drawing/2014/main" id="{8F43F316-DAE3-F0F1-E0ED-17AFBDAE6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ADF043AD-12C0-9EAE-BFB7-7B64F6E34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Shape 27">
              <a:extLst>
                <a:ext uri="{FF2B5EF4-FFF2-40B4-BE49-F238E27FC236}">
                  <a16:creationId xmlns:a16="http://schemas.microsoft.com/office/drawing/2014/main" id="{76783D31-A9DD-3EC8-4433-B8579EE7D9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5" name="TextBox 4">
            <a:extLst>
              <a:ext uri="{FF2B5EF4-FFF2-40B4-BE49-F238E27FC236}">
                <a16:creationId xmlns:a16="http://schemas.microsoft.com/office/drawing/2014/main" id="{5AACF84A-E5E1-D917-82C5-3069F94F6995}"/>
              </a:ext>
            </a:extLst>
          </p:cNvPr>
          <p:cNvSpPr txBox="1"/>
          <p:nvPr/>
        </p:nvSpPr>
        <p:spPr>
          <a:xfrm>
            <a:off x="485352" y="1142619"/>
            <a:ext cx="11140591" cy="2666692"/>
          </a:xfrm>
          <a:prstGeom prst="rect">
            <a:avLst/>
          </a:prstGeom>
          <a:noFill/>
        </p:spPr>
        <p:txBody>
          <a:bodyPr wrap="square" rtlCol="0">
            <a:spAutoFit/>
          </a:bodyPr>
          <a:lstStyle/>
          <a:p>
            <a:pPr>
              <a:lnSpc>
                <a:spcPct val="107000"/>
              </a:lnSpc>
              <a:spcAft>
                <a:spcPts val="800"/>
              </a:spcAft>
            </a:pPr>
            <a:r>
              <a:rPr lang="en-IN" sz="1800" dirty="0">
                <a:effectLst/>
                <a:ea typeface="Calibri" panose="020F0502020204030204" pitchFamily="34" charset="0"/>
                <a:cs typeface="Times New Roman" panose="02020603050405020304" pitchFamily="18" charset="0"/>
              </a:rPr>
              <a:t>The results of this model will provide actionable insights for </a:t>
            </a:r>
            <a:r>
              <a:rPr lang="en-IN" sz="1800" b="1" dirty="0">
                <a:effectLst/>
                <a:ea typeface="Calibri" panose="020F0502020204030204" pitchFamily="34" charset="0"/>
                <a:cs typeface="Times New Roman" panose="02020603050405020304" pitchFamily="18" charset="0"/>
              </a:rPr>
              <a:t>Mr. John Hughes</a:t>
            </a:r>
            <a:r>
              <a:rPr lang="en-IN" sz="1800" dirty="0">
                <a:effectLst/>
                <a:ea typeface="Calibri" panose="020F0502020204030204" pitchFamily="34" charset="0"/>
                <a:cs typeface="Times New Roman" panose="02020603050405020304" pitchFamily="18" charset="0"/>
              </a:rPr>
              <a:t> by:</a:t>
            </a:r>
          </a:p>
          <a:p>
            <a:pPr marL="514350" indent="-285750">
              <a:lnSpc>
                <a:spcPct val="107000"/>
              </a:lnSpc>
              <a:spcAft>
                <a:spcPts val="800"/>
              </a:spcAft>
              <a:buFont typeface="Arial" panose="020B0604020202020204" pitchFamily="34" charset="0"/>
              <a:buChar char="•"/>
            </a:pPr>
            <a:r>
              <a:rPr lang="en-IN" sz="1800" dirty="0">
                <a:effectLst/>
                <a:ea typeface="Calibri" panose="020F0502020204030204" pitchFamily="34" charset="0"/>
                <a:cs typeface="Times New Roman" panose="02020603050405020304" pitchFamily="18" charset="0"/>
              </a:rPr>
              <a:t>Enabling </a:t>
            </a:r>
            <a:r>
              <a:rPr lang="en-IN" sz="1800" b="1" dirty="0">
                <a:effectLst/>
                <a:ea typeface="Calibri" panose="020F0502020204030204" pitchFamily="34" charset="0"/>
                <a:cs typeface="Times New Roman" panose="02020603050405020304" pitchFamily="18" charset="0"/>
              </a:rPr>
              <a:t>fair and competitive pricing</a:t>
            </a:r>
            <a:r>
              <a:rPr lang="en-IN" sz="1800" dirty="0">
                <a:effectLst/>
                <a:ea typeface="Calibri" panose="020F0502020204030204" pitchFamily="34" charset="0"/>
                <a:cs typeface="Times New Roman" panose="02020603050405020304" pitchFamily="18" charset="0"/>
              </a:rPr>
              <a:t> strategies for diamonds.</a:t>
            </a:r>
          </a:p>
          <a:p>
            <a:pPr marL="514350" indent="-285750">
              <a:lnSpc>
                <a:spcPct val="107000"/>
              </a:lnSpc>
              <a:spcAft>
                <a:spcPts val="800"/>
              </a:spcAft>
              <a:buFont typeface="Arial" panose="020B0604020202020204" pitchFamily="34" charset="0"/>
              <a:buChar char="•"/>
            </a:pPr>
            <a:r>
              <a:rPr lang="en-IN" sz="1800" dirty="0">
                <a:effectLst/>
                <a:ea typeface="Calibri" panose="020F0502020204030204" pitchFamily="34" charset="0"/>
                <a:cs typeface="Times New Roman" panose="02020603050405020304" pitchFamily="18" charset="0"/>
              </a:rPr>
              <a:t>Highlighting key factors that influence pricing, such as diamond weight (carat) and quality (cut and clarity).</a:t>
            </a:r>
          </a:p>
          <a:p>
            <a:pPr marL="514350" indent="-285750">
              <a:lnSpc>
                <a:spcPct val="107000"/>
              </a:lnSpc>
              <a:spcAft>
                <a:spcPts val="800"/>
              </a:spcAft>
              <a:buFont typeface="Arial" panose="020B0604020202020204" pitchFamily="34" charset="0"/>
              <a:buChar char="•"/>
            </a:pPr>
            <a:r>
              <a:rPr lang="en-IN" sz="1800" dirty="0">
                <a:effectLst/>
                <a:ea typeface="Calibri" panose="020F0502020204030204" pitchFamily="34" charset="0"/>
                <a:cs typeface="Times New Roman" panose="02020603050405020304" pitchFamily="18" charset="0"/>
              </a:rPr>
              <a:t>Offering a framework for predicting the prices of new diamonds in future inventory.</a:t>
            </a:r>
          </a:p>
          <a:p>
            <a:pPr>
              <a:lnSpc>
                <a:spcPct val="107000"/>
              </a:lnSpc>
              <a:spcAft>
                <a:spcPts val="800"/>
              </a:spcAft>
            </a:pPr>
            <a:r>
              <a:rPr lang="en-IN" sz="1800" dirty="0">
                <a:effectLst/>
                <a:ea typeface="Calibri" panose="020F0502020204030204" pitchFamily="34" charset="0"/>
                <a:cs typeface="Times New Roman" panose="02020603050405020304" pitchFamily="18" charset="0"/>
              </a:rPr>
              <a:t>This model will help in decision makers with the tools and insights  to optimize pricing strategies, improve inventory management, and improve overall business profitability for future.</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546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12DA96C-9957-63A8-8E55-81BB938A5D7B}"/>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2D1F7641-8A73-CACF-B266-1FB7BB45D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58F20A0A-96E9-D608-E6DE-93A543E27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3BF2EFB-45F5-0A75-9629-88B78F8BC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8D8AC791-8789-B868-AF68-E851954EE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5D18C2BC-55EA-113F-1D7B-1065B137823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4A73CCA1-5A09-7942-CA95-F7E88746CE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7137550E-9EBF-2655-681B-FB5CD6D62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F6D7C73D-8167-5F8B-D739-314D0722E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C9A07F99-FAC2-54EE-3005-F3429C6AD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2934A3A-A2CC-5929-10A1-B8CFEB854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4142" y="0"/>
            <a:ext cx="1972470" cy="1803719"/>
          </a:xfrm>
          <a:custGeom>
            <a:avLst/>
            <a:gdLst>
              <a:gd name="connsiteX0" fmla="*/ 434437 w 1972470"/>
              <a:gd name="connsiteY0" fmla="*/ 0 h 1803719"/>
              <a:gd name="connsiteX1" fmla="*/ 1538034 w 1972470"/>
              <a:gd name="connsiteY1" fmla="*/ 0 h 1803719"/>
              <a:gd name="connsiteX2" fmla="*/ 1683609 w 1972470"/>
              <a:gd name="connsiteY2" fmla="*/ 120110 h 1803719"/>
              <a:gd name="connsiteX3" fmla="*/ 1972470 w 1972470"/>
              <a:gd name="connsiteY3" fmla="*/ 817484 h 1803719"/>
              <a:gd name="connsiteX4" fmla="*/ 986235 w 1972470"/>
              <a:gd name="connsiteY4" fmla="*/ 1803719 h 1803719"/>
              <a:gd name="connsiteX5" fmla="*/ 0 w 1972470"/>
              <a:gd name="connsiteY5" fmla="*/ 817484 h 1803719"/>
              <a:gd name="connsiteX6" fmla="*/ 288861 w 1972470"/>
              <a:gd name="connsiteY6" fmla="*/ 120110 h 180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803719">
                <a:moveTo>
                  <a:pt x="434437" y="0"/>
                </a:moveTo>
                <a:lnTo>
                  <a:pt x="1538034" y="0"/>
                </a:lnTo>
                <a:lnTo>
                  <a:pt x="1683609" y="120110"/>
                </a:lnTo>
                <a:cubicBezTo>
                  <a:pt x="1862082" y="298584"/>
                  <a:pt x="1972470" y="545143"/>
                  <a:pt x="1972470" y="817484"/>
                </a:cubicBezTo>
                <a:cubicBezTo>
                  <a:pt x="1972470" y="1362167"/>
                  <a:pt x="1530918" y="1803719"/>
                  <a:pt x="986235" y="1803719"/>
                </a:cubicBezTo>
                <a:cubicBezTo>
                  <a:pt x="441552" y="1803719"/>
                  <a:pt x="0" y="1362167"/>
                  <a:pt x="0" y="817484"/>
                </a:cubicBezTo>
                <a:cubicBezTo>
                  <a:pt x="0" y="545143"/>
                  <a:pt x="110388" y="298584"/>
                  <a:pt x="288861" y="12011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4" name="Group 23">
            <a:extLst>
              <a:ext uri="{FF2B5EF4-FFF2-40B4-BE49-F238E27FC236}">
                <a16:creationId xmlns:a16="http://schemas.microsoft.com/office/drawing/2014/main" id="{D8112F4D-19A2-3C5B-C2E5-2784E75810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5102944"/>
            <a:ext cx="678135" cy="990000"/>
            <a:chOff x="10490969" y="1448827"/>
            <a:chExt cx="678135" cy="990000"/>
          </a:xfrm>
        </p:grpSpPr>
        <p:sp>
          <p:nvSpPr>
            <p:cNvPr id="25" name="Freeform: Shape 24">
              <a:extLst>
                <a:ext uri="{FF2B5EF4-FFF2-40B4-BE49-F238E27FC236}">
                  <a16:creationId xmlns:a16="http://schemas.microsoft.com/office/drawing/2014/main" id="{1A6FAE95-E8A4-A115-BA09-19236C32BFF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Oval 25">
              <a:extLst>
                <a:ext uri="{FF2B5EF4-FFF2-40B4-BE49-F238E27FC236}">
                  <a16:creationId xmlns:a16="http://schemas.microsoft.com/office/drawing/2014/main" id="{53001C26-EEA1-872A-B317-E163976D3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AE1BD0C0-B75D-83B1-962B-734DE2A30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Shape 27">
              <a:extLst>
                <a:ext uri="{FF2B5EF4-FFF2-40B4-BE49-F238E27FC236}">
                  <a16:creationId xmlns:a16="http://schemas.microsoft.com/office/drawing/2014/main" id="{D8A4A4F7-A774-ADF8-42A9-3FDF8BF652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pic>
        <p:nvPicPr>
          <p:cNvPr id="4" name="Picture 3">
            <a:extLst>
              <a:ext uri="{FF2B5EF4-FFF2-40B4-BE49-F238E27FC236}">
                <a16:creationId xmlns:a16="http://schemas.microsoft.com/office/drawing/2014/main" id="{293C4AA0-2089-45A4-D798-44C4916D2BE3}"/>
              </a:ext>
            </a:extLst>
          </p:cNvPr>
          <p:cNvPicPr>
            <a:picLocks noChangeAspect="1"/>
          </p:cNvPicPr>
          <p:nvPr/>
        </p:nvPicPr>
        <p:blipFill>
          <a:blip r:embed="rId2"/>
          <a:stretch>
            <a:fillRect/>
          </a:stretch>
        </p:blipFill>
        <p:spPr>
          <a:xfrm>
            <a:off x="3135703" y="1059561"/>
            <a:ext cx="4682382" cy="5321304"/>
          </a:xfrm>
          <a:prstGeom prst="rect">
            <a:avLst/>
          </a:prstGeom>
        </p:spPr>
      </p:pic>
      <p:sp>
        <p:nvSpPr>
          <p:cNvPr id="2" name="Title 1">
            <a:extLst>
              <a:ext uri="{FF2B5EF4-FFF2-40B4-BE49-F238E27FC236}">
                <a16:creationId xmlns:a16="http://schemas.microsoft.com/office/drawing/2014/main" id="{0164A486-E4A4-2051-C747-D56A980C4727}"/>
              </a:ext>
            </a:extLst>
          </p:cNvPr>
          <p:cNvSpPr>
            <a:spLocks noGrp="1"/>
          </p:cNvSpPr>
          <p:nvPr>
            <p:ph type="title"/>
          </p:nvPr>
        </p:nvSpPr>
        <p:spPr>
          <a:xfrm>
            <a:off x="458833" y="106600"/>
            <a:ext cx="11167110" cy="1430393"/>
          </a:xfrm>
        </p:spPr>
        <p:txBody>
          <a:bodyPr vert="horz" wrap="square" lIns="0" tIns="0" rIns="0" bIns="0" rtlCol="0" anchor="ctr" anchorCtr="0">
            <a:normAutofit fontScale="90000"/>
          </a:bodyPr>
          <a:lstStyle/>
          <a:p>
            <a:r>
              <a:rPr lang="en-US" dirty="0"/>
              <a:t>Present the written form of the Regression Model</a:t>
            </a:r>
          </a:p>
        </p:txBody>
      </p:sp>
    </p:spTree>
    <p:extLst>
      <p:ext uri="{BB962C8B-B14F-4D97-AF65-F5344CB8AC3E}">
        <p14:creationId xmlns:p14="http://schemas.microsoft.com/office/powerpoint/2010/main" val="1704654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C16CD82-60DA-29DB-0F92-7E1E4D6B1CC0}"/>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EC3128DC-A8F5-0F66-37D5-FBCBEFE44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BF5DC8D4-5646-3BF7-1CC8-CFEEDF84B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B94A0EC3-A626-FC01-43D6-58842F0B4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8147E65A-9717-70A5-15ED-A7185E588D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531E185D-98F5-7AFB-86F8-82F3EA553D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6C6DD896-2F29-FEE1-A34D-769D7EC7DA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80ED33F6-7832-AD66-69FF-BEBB5261A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F7CB31BA-9FFC-58BA-F875-28833E858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931EDC2B-058A-06A0-FCF1-9533D51E1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9BCFB63-5984-F326-0597-F27BE916A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4142" y="0"/>
            <a:ext cx="1972470" cy="1803719"/>
          </a:xfrm>
          <a:custGeom>
            <a:avLst/>
            <a:gdLst>
              <a:gd name="connsiteX0" fmla="*/ 434437 w 1972470"/>
              <a:gd name="connsiteY0" fmla="*/ 0 h 1803719"/>
              <a:gd name="connsiteX1" fmla="*/ 1538034 w 1972470"/>
              <a:gd name="connsiteY1" fmla="*/ 0 h 1803719"/>
              <a:gd name="connsiteX2" fmla="*/ 1683609 w 1972470"/>
              <a:gd name="connsiteY2" fmla="*/ 120110 h 1803719"/>
              <a:gd name="connsiteX3" fmla="*/ 1972470 w 1972470"/>
              <a:gd name="connsiteY3" fmla="*/ 817484 h 1803719"/>
              <a:gd name="connsiteX4" fmla="*/ 986235 w 1972470"/>
              <a:gd name="connsiteY4" fmla="*/ 1803719 h 1803719"/>
              <a:gd name="connsiteX5" fmla="*/ 0 w 1972470"/>
              <a:gd name="connsiteY5" fmla="*/ 817484 h 1803719"/>
              <a:gd name="connsiteX6" fmla="*/ 288861 w 1972470"/>
              <a:gd name="connsiteY6" fmla="*/ 120110 h 180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803719">
                <a:moveTo>
                  <a:pt x="434437" y="0"/>
                </a:moveTo>
                <a:lnTo>
                  <a:pt x="1538034" y="0"/>
                </a:lnTo>
                <a:lnTo>
                  <a:pt x="1683609" y="120110"/>
                </a:lnTo>
                <a:cubicBezTo>
                  <a:pt x="1862082" y="298584"/>
                  <a:pt x="1972470" y="545143"/>
                  <a:pt x="1972470" y="817484"/>
                </a:cubicBezTo>
                <a:cubicBezTo>
                  <a:pt x="1972470" y="1362167"/>
                  <a:pt x="1530918" y="1803719"/>
                  <a:pt x="986235" y="1803719"/>
                </a:cubicBezTo>
                <a:cubicBezTo>
                  <a:pt x="441552" y="1803719"/>
                  <a:pt x="0" y="1362167"/>
                  <a:pt x="0" y="817484"/>
                </a:cubicBezTo>
                <a:cubicBezTo>
                  <a:pt x="0" y="545143"/>
                  <a:pt x="110388" y="298584"/>
                  <a:pt x="288861" y="12011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4" name="Group 23">
            <a:extLst>
              <a:ext uri="{FF2B5EF4-FFF2-40B4-BE49-F238E27FC236}">
                <a16:creationId xmlns:a16="http://schemas.microsoft.com/office/drawing/2014/main" id="{F81ED306-6306-3A1F-1C1B-5E13CD14E6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5102944"/>
            <a:ext cx="678135" cy="990000"/>
            <a:chOff x="10490969" y="1448827"/>
            <a:chExt cx="678135" cy="990000"/>
          </a:xfrm>
        </p:grpSpPr>
        <p:sp>
          <p:nvSpPr>
            <p:cNvPr id="25" name="Freeform: Shape 24">
              <a:extLst>
                <a:ext uri="{FF2B5EF4-FFF2-40B4-BE49-F238E27FC236}">
                  <a16:creationId xmlns:a16="http://schemas.microsoft.com/office/drawing/2014/main" id="{404F2506-43A9-3FE8-FA45-2B7A435FD3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Oval 25">
              <a:extLst>
                <a:ext uri="{FF2B5EF4-FFF2-40B4-BE49-F238E27FC236}">
                  <a16:creationId xmlns:a16="http://schemas.microsoft.com/office/drawing/2014/main" id="{536B01A4-86FB-872E-D592-0F39C242E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03F15B6A-5CF2-55B7-97EC-EC73986B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Shape 27">
              <a:extLst>
                <a:ext uri="{FF2B5EF4-FFF2-40B4-BE49-F238E27FC236}">
                  <a16:creationId xmlns:a16="http://schemas.microsoft.com/office/drawing/2014/main" id="{3F36CBC2-6E49-B060-767D-4719C21330E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11F065A6-FA0F-536B-7096-CB8E59260B23}"/>
              </a:ext>
            </a:extLst>
          </p:cNvPr>
          <p:cNvSpPr>
            <a:spLocks noGrp="1"/>
          </p:cNvSpPr>
          <p:nvPr>
            <p:ph type="title"/>
          </p:nvPr>
        </p:nvSpPr>
        <p:spPr>
          <a:xfrm>
            <a:off x="458833" y="106600"/>
            <a:ext cx="11167110" cy="1430393"/>
          </a:xfrm>
        </p:spPr>
        <p:txBody>
          <a:bodyPr vert="horz" wrap="square" lIns="0" tIns="0" rIns="0" bIns="0" rtlCol="0" anchor="ctr" anchorCtr="0">
            <a:normAutofit/>
          </a:bodyPr>
          <a:lstStyle/>
          <a:p>
            <a:r>
              <a:rPr lang="en-US" dirty="0"/>
              <a:t>Written form of the Regression Model</a:t>
            </a:r>
          </a:p>
        </p:txBody>
      </p:sp>
      <p:sp>
        <p:nvSpPr>
          <p:cNvPr id="3" name="TextBox 2">
            <a:extLst>
              <a:ext uri="{FF2B5EF4-FFF2-40B4-BE49-F238E27FC236}">
                <a16:creationId xmlns:a16="http://schemas.microsoft.com/office/drawing/2014/main" id="{09C41C08-020B-ACAC-7B46-63521D656547}"/>
              </a:ext>
            </a:extLst>
          </p:cNvPr>
          <p:cNvSpPr txBox="1"/>
          <p:nvPr/>
        </p:nvSpPr>
        <p:spPr>
          <a:xfrm>
            <a:off x="324088" y="1607024"/>
            <a:ext cx="11167110" cy="3477875"/>
          </a:xfrm>
          <a:prstGeom prst="rect">
            <a:avLst/>
          </a:prstGeom>
          <a:noFill/>
        </p:spPr>
        <p:txBody>
          <a:bodyPr wrap="square" rtlCol="0">
            <a:spAutoFit/>
          </a:bodyPr>
          <a:lstStyle/>
          <a:p>
            <a:r>
              <a:rPr lang="en-IN" sz="2800" dirty="0"/>
              <a:t>Regression Equation:</a:t>
            </a:r>
          </a:p>
          <a:p>
            <a:endParaRPr lang="en-IN" dirty="0"/>
          </a:p>
          <a:p>
            <a:endParaRPr lang="en-IN" dirty="0"/>
          </a:p>
          <a:p>
            <a:endParaRPr lang="en-IN" dirty="0"/>
          </a:p>
          <a:p>
            <a:endParaRPr lang="en-IN" dirty="0"/>
          </a:p>
          <a:p>
            <a:r>
              <a:rPr lang="en-IN" sz="2400" dirty="0"/>
              <a:t>Price =  3945.97 + 5423.17 carat -91.82 depth -58.169 table – 1190.32 x + 5.334 y – 50.839 z + 180.51cut_Good + 434.96 </a:t>
            </a:r>
            <a:r>
              <a:rPr lang="en-IN" sz="2400" dirty="0" err="1"/>
              <a:t>cut_Ideal</a:t>
            </a:r>
            <a:r>
              <a:rPr lang="en-IN" sz="2400" dirty="0"/>
              <a:t> + 355.00 </a:t>
            </a:r>
            <a:r>
              <a:rPr lang="en-IN" sz="2400" dirty="0" err="1"/>
              <a:t>cut_Premium</a:t>
            </a:r>
            <a:r>
              <a:rPr lang="en-IN" sz="2400" dirty="0"/>
              <a:t> + 322.900 </a:t>
            </a:r>
            <a:r>
              <a:rPr lang="en-IN" sz="2400" dirty="0" err="1"/>
              <a:t>cut_Very</a:t>
            </a:r>
            <a:r>
              <a:rPr lang="en-IN" sz="2400" dirty="0"/>
              <a:t> Good – 77.688 </a:t>
            </a:r>
            <a:r>
              <a:rPr lang="en-IN" sz="2400" dirty="0" err="1"/>
              <a:t>color_E</a:t>
            </a:r>
            <a:r>
              <a:rPr lang="en-IN" sz="2400" dirty="0"/>
              <a:t> – 94.109 </a:t>
            </a:r>
            <a:r>
              <a:rPr lang="en-IN" sz="2400" dirty="0" err="1"/>
              <a:t>color_F</a:t>
            </a:r>
            <a:r>
              <a:rPr lang="en-IN" sz="2400" dirty="0"/>
              <a:t> -189.291 </a:t>
            </a:r>
            <a:r>
              <a:rPr lang="en-IN" sz="2400" dirty="0" err="1"/>
              <a:t>color_G</a:t>
            </a:r>
            <a:r>
              <a:rPr lang="en-IN" sz="2400" dirty="0"/>
              <a:t> -350.38 </a:t>
            </a:r>
            <a:r>
              <a:rPr lang="en-IN" sz="2400" dirty="0" err="1"/>
              <a:t>color_H</a:t>
            </a:r>
            <a:r>
              <a:rPr lang="en-IN" sz="2400" dirty="0"/>
              <a:t> – 439.322 </a:t>
            </a:r>
            <a:r>
              <a:rPr lang="en-IN" sz="2400" dirty="0" err="1"/>
              <a:t>color_I</a:t>
            </a:r>
            <a:r>
              <a:rPr lang="en-IN" sz="2400" dirty="0"/>
              <a:t> -529.483 </a:t>
            </a:r>
            <a:r>
              <a:rPr lang="en-IN" sz="2400" dirty="0" err="1"/>
              <a:t>color_J</a:t>
            </a:r>
            <a:r>
              <a:rPr lang="en-IN" sz="2400" dirty="0"/>
              <a:t> + 938.24clarity_IF + 1561.60 clarity_SI1 +1003.92clarity_SI2 + 1641.65 clarity_VS1 + 1774.775 clarity_VS2 +1246.722 clarity_VVS1 +1437.89 clarity_VVS2</a:t>
            </a:r>
          </a:p>
        </p:txBody>
      </p:sp>
    </p:spTree>
    <p:extLst>
      <p:ext uri="{BB962C8B-B14F-4D97-AF65-F5344CB8AC3E}">
        <p14:creationId xmlns:p14="http://schemas.microsoft.com/office/powerpoint/2010/main" val="1532143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309B6E7-26B3-A13C-7819-74A7CBD39D72}"/>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6184D909-0A69-FD4E-5D72-9B2F9B806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E056D525-2FA2-90AC-F37A-870BB168F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7CB2DE19-C4E3-1D66-D94D-21FB5ECD1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4BBB9DB3-9FA9-0436-D9C2-C43A7AB9CA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655A8FD1-4CFB-7DE4-422C-5788071704F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D0DC8509-771E-5F1F-23C1-47C3A25ADCD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46841752-CE8C-C0E8-11F2-55DC124D6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573D3C0A-D057-29CE-6B6F-047A08A764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08049A4B-3FA9-924F-96B4-4FBF6D459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C9BB379-FEA8-0156-6ED6-A4A557943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4142" y="0"/>
            <a:ext cx="1972470" cy="1803719"/>
          </a:xfrm>
          <a:custGeom>
            <a:avLst/>
            <a:gdLst>
              <a:gd name="connsiteX0" fmla="*/ 434437 w 1972470"/>
              <a:gd name="connsiteY0" fmla="*/ 0 h 1803719"/>
              <a:gd name="connsiteX1" fmla="*/ 1538034 w 1972470"/>
              <a:gd name="connsiteY1" fmla="*/ 0 h 1803719"/>
              <a:gd name="connsiteX2" fmla="*/ 1683609 w 1972470"/>
              <a:gd name="connsiteY2" fmla="*/ 120110 h 1803719"/>
              <a:gd name="connsiteX3" fmla="*/ 1972470 w 1972470"/>
              <a:gd name="connsiteY3" fmla="*/ 817484 h 1803719"/>
              <a:gd name="connsiteX4" fmla="*/ 986235 w 1972470"/>
              <a:gd name="connsiteY4" fmla="*/ 1803719 h 1803719"/>
              <a:gd name="connsiteX5" fmla="*/ 0 w 1972470"/>
              <a:gd name="connsiteY5" fmla="*/ 817484 h 1803719"/>
              <a:gd name="connsiteX6" fmla="*/ 288861 w 1972470"/>
              <a:gd name="connsiteY6" fmla="*/ 120110 h 180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803719">
                <a:moveTo>
                  <a:pt x="434437" y="0"/>
                </a:moveTo>
                <a:lnTo>
                  <a:pt x="1538034" y="0"/>
                </a:lnTo>
                <a:lnTo>
                  <a:pt x="1683609" y="120110"/>
                </a:lnTo>
                <a:cubicBezTo>
                  <a:pt x="1862082" y="298584"/>
                  <a:pt x="1972470" y="545143"/>
                  <a:pt x="1972470" y="817484"/>
                </a:cubicBezTo>
                <a:cubicBezTo>
                  <a:pt x="1972470" y="1362167"/>
                  <a:pt x="1530918" y="1803719"/>
                  <a:pt x="986235" y="1803719"/>
                </a:cubicBezTo>
                <a:cubicBezTo>
                  <a:pt x="441552" y="1803719"/>
                  <a:pt x="0" y="1362167"/>
                  <a:pt x="0" y="817484"/>
                </a:cubicBezTo>
                <a:cubicBezTo>
                  <a:pt x="0" y="545143"/>
                  <a:pt x="110388" y="298584"/>
                  <a:pt x="288861" y="12011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4" name="Group 23">
            <a:extLst>
              <a:ext uri="{FF2B5EF4-FFF2-40B4-BE49-F238E27FC236}">
                <a16:creationId xmlns:a16="http://schemas.microsoft.com/office/drawing/2014/main" id="{7C20B536-DC31-BA70-69E6-B3C37987DD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5102944"/>
            <a:ext cx="678135" cy="990000"/>
            <a:chOff x="10490969" y="1448827"/>
            <a:chExt cx="678135" cy="990000"/>
          </a:xfrm>
        </p:grpSpPr>
        <p:sp>
          <p:nvSpPr>
            <p:cNvPr id="25" name="Freeform: Shape 24">
              <a:extLst>
                <a:ext uri="{FF2B5EF4-FFF2-40B4-BE49-F238E27FC236}">
                  <a16:creationId xmlns:a16="http://schemas.microsoft.com/office/drawing/2014/main" id="{763FE061-1A1B-C83C-7A19-13A2D64485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Oval 25">
              <a:extLst>
                <a:ext uri="{FF2B5EF4-FFF2-40B4-BE49-F238E27FC236}">
                  <a16:creationId xmlns:a16="http://schemas.microsoft.com/office/drawing/2014/main" id="{BEE040A0-26D2-B19A-350C-20BFFD4A13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C29056B2-6CE9-A5ED-CB58-9534F7C3C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Shape 27">
              <a:extLst>
                <a:ext uri="{FF2B5EF4-FFF2-40B4-BE49-F238E27FC236}">
                  <a16:creationId xmlns:a16="http://schemas.microsoft.com/office/drawing/2014/main" id="{5EABC01C-85FA-C33F-F5F1-110145A284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C84FF01D-6619-4488-4372-6F36DA5F5D0A}"/>
              </a:ext>
            </a:extLst>
          </p:cNvPr>
          <p:cNvSpPr>
            <a:spLocks noGrp="1"/>
          </p:cNvSpPr>
          <p:nvPr>
            <p:ph type="title"/>
          </p:nvPr>
        </p:nvSpPr>
        <p:spPr>
          <a:xfrm>
            <a:off x="458833" y="106600"/>
            <a:ext cx="11167110" cy="1430393"/>
          </a:xfrm>
        </p:spPr>
        <p:txBody>
          <a:bodyPr vert="horz" wrap="square" lIns="0" tIns="0" rIns="0" bIns="0" rtlCol="0" anchor="ctr" anchorCtr="0">
            <a:normAutofit/>
          </a:bodyPr>
          <a:lstStyle/>
          <a:p>
            <a:r>
              <a:rPr lang="en-US" dirty="0"/>
              <a:t>Written form of the Regression Model</a:t>
            </a:r>
          </a:p>
        </p:txBody>
      </p:sp>
      <p:sp>
        <p:nvSpPr>
          <p:cNvPr id="3" name="TextBox 2">
            <a:extLst>
              <a:ext uri="{FF2B5EF4-FFF2-40B4-BE49-F238E27FC236}">
                <a16:creationId xmlns:a16="http://schemas.microsoft.com/office/drawing/2014/main" id="{877F22CF-27F6-0851-1516-260C1E3A99E7}"/>
              </a:ext>
            </a:extLst>
          </p:cNvPr>
          <p:cNvSpPr txBox="1"/>
          <p:nvPr/>
        </p:nvSpPr>
        <p:spPr>
          <a:xfrm>
            <a:off x="324088" y="1607024"/>
            <a:ext cx="11167110" cy="5078313"/>
          </a:xfrm>
          <a:prstGeom prst="rect">
            <a:avLst/>
          </a:prstGeom>
          <a:noFill/>
        </p:spPr>
        <p:txBody>
          <a:bodyPr wrap="square" rtlCol="0">
            <a:spAutoFit/>
          </a:bodyPr>
          <a:lstStyle/>
          <a:p>
            <a:r>
              <a:rPr lang="en-US" b="1" dirty="0"/>
              <a:t>Intercept: 3945.973945.973945.97</a:t>
            </a:r>
          </a:p>
          <a:p>
            <a:r>
              <a:rPr lang="en-US" dirty="0"/>
              <a:t>It is the baseline price of a diamond when all other variables  (carat, depth, cut, color, clarity) are zero. While this doesn’t often have a real-world meaning (  since diamonds can’t have a carat, depth, or cut of zero), it’s necessary for the equation to work mathematically.</a:t>
            </a:r>
          </a:p>
          <a:p>
            <a:pPr>
              <a:buFont typeface="Arial" panose="020B0604020202020204" pitchFamily="34" charset="0"/>
              <a:buChar char="•"/>
            </a:pPr>
            <a:endParaRPr lang="en-US" dirty="0"/>
          </a:p>
          <a:p>
            <a:r>
              <a:rPr lang="en-US" dirty="0"/>
              <a:t>Carat (5423.17):  For every 1 unit increase in carat weight, the price is expected to increase by 5423.17 (currency units, such as dollars). Carat has a strong positive relationship with price, meaning larger diamonds are more expensive.</a:t>
            </a:r>
          </a:p>
          <a:p>
            <a:endParaRPr lang="en-US" dirty="0"/>
          </a:p>
          <a:p>
            <a:r>
              <a:rPr lang="en-US" dirty="0"/>
              <a:t>Depth (-91.82):  For every 1 unit increase in the depth of the diamond, the price is expected to decrease by 91.82. This suggests that diamonds with greater depth are slightly less valuable, based on the model.</a:t>
            </a:r>
          </a:p>
          <a:p>
            <a:endParaRPr lang="en-US" dirty="0"/>
          </a:p>
          <a:p>
            <a:r>
              <a:rPr lang="en-US" dirty="0"/>
              <a:t>Table (-58.169):  For every 1 unit increase in the table size, the price is expected to decrease by 58.169. This indicates that larger tables might slightly reduce a diamond’s value.</a:t>
            </a:r>
          </a:p>
          <a:p>
            <a:endParaRPr lang="en-US" dirty="0"/>
          </a:p>
          <a:p>
            <a:r>
              <a:rPr lang="en-US" dirty="0"/>
              <a:t>x (-1190.32):  For every 1 unit increase in the x-dimension of the diamond, the price decreases by 1190.32. This could reflect how the diamond's proportions affect its price.</a:t>
            </a:r>
          </a:p>
          <a:p>
            <a:endParaRPr lang="en-US" dirty="0"/>
          </a:p>
        </p:txBody>
      </p:sp>
    </p:spTree>
    <p:extLst>
      <p:ext uri="{BB962C8B-B14F-4D97-AF65-F5344CB8AC3E}">
        <p14:creationId xmlns:p14="http://schemas.microsoft.com/office/powerpoint/2010/main" val="3818116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5D1E5EE-C230-1068-7695-F6851E7EFD15}"/>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66765105-68EB-437A-FCDF-E201DB65B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3A95F337-765B-EDB2-DD57-66CA9B7D8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EAED2013-E7A4-A09E-02A8-7AEF42459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18B098B0-AE16-24AA-D2C6-2FA750F34B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0B249B4E-865E-6B7D-93DC-DB010B8771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B25577DB-83AF-ADD6-F0D0-0EAC1EDD67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AE145551-A3F1-6CED-460C-047B103808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4D70955A-F28D-0A1C-81AD-46BC3B616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F87E2969-B576-633A-5DA7-E3C94878D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8FD0C70-CFE8-4FAD-EFAC-795C561A8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4142" y="0"/>
            <a:ext cx="1972470" cy="1803719"/>
          </a:xfrm>
          <a:custGeom>
            <a:avLst/>
            <a:gdLst>
              <a:gd name="connsiteX0" fmla="*/ 434437 w 1972470"/>
              <a:gd name="connsiteY0" fmla="*/ 0 h 1803719"/>
              <a:gd name="connsiteX1" fmla="*/ 1538034 w 1972470"/>
              <a:gd name="connsiteY1" fmla="*/ 0 h 1803719"/>
              <a:gd name="connsiteX2" fmla="*/ 1683609 w 1972470"/>
              <a:gd name="connsiteY2" fmla="*/ 120110 h 1803719"/>
              <a:gd name="connsiteX3" fmla="*/ 1972470 w 1972470"/>
              <a:gd name="connsiteY3" fmla="*/ 817484 h 1803719"/>
              <a:gd name="connsiteX4" fmla="*/ 986235 w 1972470"/>
              <a:gd name="connsiteY4" fmla="*/ 1803719 h 1803719"/>
              <a:gd name="connsiteX5" fmla="*/ 0 w 1972470"/>
              <a:gd name="connsiteY5" fmla="*/ 817484 h 1803719"/>
              <a:gd name="connsiteX6" fmla="*/ 288861 w 1972470"/>
              <a:gd name="connsiteY6" fmla="*/ 120110 h 180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803719">
                <a:moveTo>
                  <a:pt x="434437" y="0"/>
                </a:moveTo>
                <a:lnTo>
                  <a:pt x="1538034" y="0"/>
                </a:lnTo>
                <a:lnTo>
                  <a:pt x="1683609" y="120110"/>
                </a:lnTo>
                <a:cubicBezTo>
                  <a:pt x="1862082" y="298584"/>
                  <a:pt x="1972470" y="545143"/>
                  <a:pt x="1972470" y="817484"/>
                </a:cubicBezTo>
                <a:cubicBezTo>
                  <a:pt x="1972470" y="1362167"/>
                  <a:pt x="1530918" y="1803719"/>
                  <a:pt x="986235" y="1803719"/>
                </a:cubicBezTo>
                <a:cubicBezTo>
                  <a:pt x="441552" y="1803719"/>
                  <a:pt x="0" y="1362167"/>
                  <a:pt x="0" y="817484"/>
                </a:cubicBezTo>
                <a:cubicBezTo>
                  <a:pt x="0" y="545143"/>
                  <a:pt x="110388" y="298584"/>
                  <a:pt x="288861" y="12011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4" name="Group 23">
            <a:extLst>
              <a:ext uri="{FF2B5EF4-FFF2-40B4-BE49-F238E27FC236}">
                <a16:creationId xmlns:a16="http://schemas.microsoft.com/office/drawing/2014/main" id="{68D5C5AF-BD3C-FCC4-D2E6-95809EE98E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5102944"/>
            <a:ext cx="678135" cy="990000"/>
            <a:chOff x="10490969" y="1448827"/>
            <a:chExt cx="678135" cy="990000"/>
          </a:xfrm>
        </p:grpSpPr>
        <p:sp>
          <p:nvSpPr>
            <p:cNvPr id="25" name="Freeform: Shape 24">
              <a:extLst>
                <a:ext uri="{FF2B5EF4-FFF2-40B4-BE49-F238E27FC236}">
                  <a16:creationId xmlns:a16="http://schemas.microsoft.com/office/drawing/2014/main" id="{A8B2BDEF-1AEF-2952-F1BC-2D8F6FE21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Oval 25">
              <a:extLst>
                <a:ext uri="{FF2B5EF4-FFF2-40B4-BE49-F238E27FC236}">
                  <a16:creationId xmlns:a16="http://schemas.microsoft.com/office/drawing/2014/main" id="{3CF38D5E-A4B6-B414-799C-F3AD91456D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4DC791F5-8718-E80E-AB72-EE99FDF3FB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Shape 27">
              <a:extLst>
                <a:ext uri="{FF2B5EF4-FFF2-40B4-BE49-F238E27FC236}">
                  <a16:creationId xmlns:a16="http://schemas.microsoft.com/office/drawing/2014/main" id="{A172C4A8-981D-259F-F570-D62EAE22D6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72CFB05B-C73F-6B22-5FBE-D06A117C17E3}"/>
              </a:ext>
            </a:extLst>
          </p:cNvPr>
          <p:cNvSpPr>
            <a:spLocks noGrp="1"/>
          </p:cNvSpPr>
          <p:nvPr>
            <p:ph type="title"/>
          </p:nvPr>
        </p:nvSpPr>
        <p:spPr>
          <a:xfrm>
            <a:off x="458833" y="106600"/>
            <a:ext cx="11167110" cy="1430393"/>
          </a:xfrm>
        </p:spPr>
        <p:txBody>
          <a:bodyPr vert="horz" wrap="square" lIns="0" tIns="0" rIns="0" bIns="0" rtlCol="0" anchor="ctr" anchorCtr="0">
            <a:normAutofit fontScale="90000"/>
          </a:bodyPr>
          <a:lstStyle/>
          <a:p>
            <a:r>
              <a:rPr lang="en-US" dirty="0"/>
              <a:t>Present the written form of the Regression Model</a:t>
            </a:r>
          </a:p>
        </p:txBody>
      </p:sp>
      <p:sp>
        <p:nvSpPr>
          <p:cNvPr id="3" name="TextBox 2">
            <a:extLst>
              <a:ext uri="{FF2B5EF4-FFF2-40B4-BE49-F238E27FC236}">
                <a16:creationId xmlns:a16="http://schemas.microsoft.com/office/drawing/2014/main" id="{8A5BAE59-8EA9-9AB6-7D94-425CB905054C}"/>
              </a:ext>
            </a:extLst>
          </p:cNvPr>
          <p:cNvSpPr txBox="1"/>
          <p:nvPr/>
        </p:nvSpPr>
        <p:spPr>
          <a:xfrm>
            <a:off x="324088" y="1607024"/>
            <a:ext cx="11167110" cy="3970318"/>
          </a:xfrm>
          <a:prstGeom prst="rect">
            <a:avLst/>
          </a:prstGeom>
          <a:noFill/>
        </p:spPr>
        <p:txBody>
          <a:bodyPr wrap="square" rtlCol="0">
            <a:spAutoFit/>
          </a:bodyPr>
          <a:lstStyle/>
          <a:p>
            <a:r>
              <a:rPr lang="en-US" dirty="0"/>
              <a:t>y (5.334):  For every 1 unit increase in the y-dimension of the diamond, the price increases by 5.334. This suggests that the y-dimension has a minor positive effect on price.</a:t>
            </a:r>
          </a:p>
          <a:p>
            <a:endParaRPr lang="en-US" dirty="0"/>
          </a:p>
          <a:p>
            <a:r>
              <a:rPr lang="en-US" dirty="0"/>
              <a:t>z (-50.839):   For every 1 unit increase in the z-dimension of the diamond, the price decreases by 50.839.</a:t>
            </a:r>
          </a:p>
          <a:p>
            <a:endParaRPr lang="en-US" dirty="0"/>
          </a:p>
          <a:p>
            <a:r>
              <a:rPr lang="en-US" dirty="0"/>
              <a:t>Coefficients for Color: Color   (E: -77.688, F: -94.109, G: -189.291, H: -350.38, I: -439.322, J: -529.483):</a:t>
            </a:r>
          </a:p>
          <a:p>
            <a:endParaRPr lang="en-US" dirty="0"/>
          </a:p>
          <a:p>
            <a:r>
              <a:rPr lang="en-US" dirty="0"/>
              <a:t>These negative coefficients show that lower color grades (closer to J) decrease the price:</a:t>
            </a:r>
          </a:p>
          <a:p>
            <a:r>
              <a:rPr lang="en-US" dirty="0"/>
              <a:t>Color E: The price decreases by 77.688.</a:t>
            </a:r>
          </a:p>
          <a:p>
            <a:r>
              <a:rPr lang="en-US" dirty="0"/>
              <a:t>Color F: The price decreases by 94.109.</a:t>
            </a:r>
          </a:p>
          <a:p>
            <a:r>
              <a:rPr lang="en-US" dirty="0"/>
              <a:t>Color G: The price decreases by 189.291, and so on.</a:t>
            </a:r>
          </a:p>
          <a:p>
            <a:r>
              <a:rPr lang="en-US" dirty="0"/>
              <a:t>This suggests that diamonds with higher color grades (like D or E) are  more valuable.</a:t>
            </a:r>
          </a:p>
          <a:p>
            <a:endParaRPr lang="en-US" dirty="0"/>
          </a:p>
          <a:p>
            <a:endParaRPr lang="en-US" dirty="0"/>
          </a:p>
        </p:txBody>
      </p:sp>
    </p:spTree>
    <p:extLst>
      <p:ext uri="{BB962C8B-B14F-4D97-AF65-F5344CB8AC3E}">
        <p14:creationId xmlns:p14="http://schemas.microsoft.com/office/powerpoint/2010/main" val="2104134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C2A7A13-C269-5599-5D9C-59F5B65A0A12}"/>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2DF0792A-FC20-DAA2-844A-14E0C5B637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id="{F7EDFFAF-3180-E894-91B4-3A12205A6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CCA363B6-2339-23B2-BF7B-46FFA9FC7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4" name="Group 13">
            <a:extLst>
              <a:ext uri="{FF2B5EF4-FFF2-40B4-BE49-F238E27FC236}">
                <a16:creationId xmlns:a16="http://schemas.microsoft.com/office/drawing/2014/main" id="{8367835D-A7D6-4C9E-6FBC-28401E6172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15" name="Freeform: Shape 14">
              <a:extLst>
                <a:ext uri="{FF2B5EF4-FFF2-40B4-BE49-F238E27FC236}">
                  <a16:creationId xmlns:a16="http://schemas.microsoft.com/office/drawing/2014/main" id="{C9C45063-0516-613F-9B04-26861E9151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6D0A3453-32B7-2BEE-B9FB-076750FB27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DD1A9313-CC0F-6D80-2B0B-4ED8DE1925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1B806ED8-2ED3-8558-AD7D-18EC72B04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0" name="Rectangle 19">
            <a:extLst>
              <a:ext uri="{FF2B5EF4-FFF2-40B4-BE49-F238E27FC236}">
                <a16:creationId xmlns:a16="http://schemas.microsoft.com/office/drawing/2014/main" id="{1B107080-F08F-7155-DD00-18B3C585F8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64568CE-0C79-FC77-6D3A-6BD45C9BC3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4142" y="0"/>
            <a:ext cx="1972470" cy="1803719"/>
          </a:xfrm>
          <a:custGeom>
            <a:avLst/>
            <a:gdLst>
              <a:gd name="connsiteX0" fmla="*/ 434437 w 1972470"/>
              <a:gd name="connsiteY0" fmla="*/ 0 h 1803719"/>
              <a:gd name="connsiteX1" fmla="*/ 1538034 w 1972470"/>
              <a:gd name="connsiteY1" fmla="*/ 0 h 1803719"/>
              <a:gd name="connsiteX2" fmla="*/ 1683609 w 1972470"/>
              <a:gd name="connsiteY2" fmla="*/ 120110 h 1803719"/>
              <a:gd name="connsiteX3" fmla="*/ 1972470 w 1972470"/>
              <a:gd name="connsiteY3" fmla="*/ 817484 h 1803719"/>
              <a:gd name="connsiteX4" fmla="*/ 986235 w 1972470"/>
              <a:gd name="connsiteY4" fmla="*/ 1803719 h 1803719"/>
              <a:gd name="connsiteX5" fmla="*/ 0 w 1972470"/>
              <a:gd name="connsiteY5" fmla="*/ 817484 h 1803719"/>
              <a:gd name="connsiteX6" fmla="*/ 288861 w 1972470"/>
              <a:gd name="connsiteY6" fmla="*/ 120110 h 1803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2470" h="1803719">
                <a:moveTo>
                  <a:pt x="434437" y="0"/>
                </a:moveTo>
                <a:lnTo>
                  <a:pt x="1538034" y="0"/>
                </a:lnTo>
                <a:lnTo>
                  <a:pt x="1683609" y="120110"/>
                </a:lnTo>
                <a:cubicBezTo>
                  <a:pt x="1862082" y="298584"/>
                  <a:pt x="1972470" y="545143"/>
                  <a:pt x="1972470" y="817484"/>
                </a:cubicBezTo>
                <a:cubicBezTo>
                  <a:pt x="1972470" y="1362167"/>
                  <a:pt x="1530918" y="1803719"/>
                  <a:pt x="986235" y="1803719"/>
                </a:cubicBezTo>
                <a:cubicBezTo>
                  <a:pt x="441552" y="1803719"/>
                  <a:pt x="0" y="1362167"/>
                  <a:pt x="0" y="817484"/>
                </a:cubicBezTo>
                <a:cubicBezTo>
                  <a:pt x="0" y="545143"/>
                  <a:pt x="110388" y="298584"/>
                  <a:pt x="288861" y="12011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508000" dist="254000" dir="2700000">
              <a:schemeClr val="accent1">
                <a:lumMod val="60000"/>
                <a:lumOff val="40000"/>
                <a:alpha val="6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4" name="Group 23">
            <a:extLst>
              <a:ext uri="{FF2B5EF4-FFF2-40B4-BE49-F238E27FC236}">
                <a16:creationId xmlns:a16="http://schemas.microsoft.com/office/drawing/2014/main" id="{1AFDA8B4-F2FD-5729-BB4E-712B9B79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5102944"/>
            <a:ext cx="678135" cy="990000"/>
            <a:chOff x="10490969" y="1448827"/>
            <a:chExt cx="678135" cy="990000"/>
          </a:xfrm>
        </p:grpSpPr>
        <p:sp>
          <p:nvSpPr>
            <p:cNvPr id="25" name="Freeform: Shape 24">
              <a:extLst>
                <a:ext uri="{FF2B5EF4-FFF2-40B4-BE49-F238E27FC236}">
                  <a16:creationId xmlns:a16="http://schemas.microsoft.com/office/drawing/2014/main" id="{0383FDF1-58AE-304F-5306-0FCF0A3B5F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Oval 25">
              <a:extLst>
                <a:ext uri="{FF2B5EF4-FFF2-40B4-BE49-F238E27FC236}">
                  <a16:creationId xmlns:a16="http://schemas.microsoft.com/office/drawing/2014/main" id="{E7E0992A-7071-1AE6-DA69-B45949526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6F7B1225-3B1B-34D8-8814-627441419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eform: Shape 27">
              <a:extLst>
                <a:ext uri="{FF2B5EF4-FFF2-40B4-BE49-F238E27FC236}">
                  <a16:creationId xmlns:a16="http://schemas.microsoft.com/office/drawing/2014/main" id="{DB2FD1AD-36F5-F860-261D-4B5933A55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D3F63530-9558-9EB1-1DDE-DE634D54C437}"/>
              </a:ext>
            </a:extLst>
          </p:cNvPr>
          <p:cNvSpPr>
            <a:spLocks noGrp="1"/>
          </p:cNvSpPr>
          <p:nvPr>
            <p:ph type="title"/>
          </p:nvPr>
        </p:nvSpPr>
        <p:spPr>
          <a:xfrm>
            <a:off x="458833" y="106600"/>
            <a:ext cx="11167110" cy="1430393"/>
          </a:xfrm>
        </p:spPr>
        <p:txBody>
          <a:bodyPr vert="horz" wrap="square" lIns="0" tIns="0" rIns="0" bIns="0" rtlCol="0" anchor="ctr" anchorCtr="0">
            <a:normAutofit/>
          </a:bodyPr>
          <a:lstStyle/>
          <a:p>
            <a:r>
              <a:rPr lang="en-US" dirty="0"/>
              <a:t>Written form of the Regression Model</a:t>
            </a:r>
          </a:p>
        </p:txBody>
      </p:sp>
      <p:sp>
        <p:nvSpPr>
          <p:cNvPr id="3" name="TextBox 2">
            <a:extLst>
              <a:ext uri="{FF2B5EF4-FFF2-40B4-BE49-F238E27FC236}">
                <a16:creationId xmlns:a16="http://schemas.microsoft.com/office/drawing/2014/main" id="{3EDA1E1F-B8AC-C7DE-7B16-DC5C426EE3EB}"/>
              </a:ext>
            </a:extLst>
          </p:cNvPr>
          <p:cNvSpPr txBox="1"/>
          <p:nvPr/>
        </p:nvSpPr>
        <p:spPr>
          <a:xfrm>
            <a:off x="324088" y="1607024"/>
            <a:ext cx="11167110" cy="4214231"/>
          </a:xfrm>
          <a:prstGeom prst="rect">
            <a:avLst/>
          </a:prstGeom>
          <a:noFill/>
        </p:spPr>
        <p:txBody>
          <a:bodyPr wrap="square" rtlCol="0">
            <a:spAutoFit/>
          </a:bodyPr>
          <a:lstStyle/>
          <a:p>
            <a:r>
              <a:rPr lang="en-US" dirty="0"/>
              <a:t>Coefficients for Clarity:</a:t>
            </a:r>
          </a:p>
          <a:p>
            <a:r>
              <a:rPr lang="en-US" dirty="0"/>
              <a:t>Clarity  (IF: 938.24, SI1: 1561.60, SI2: 1003.92, VS1: 1641.65, VS2: 1774.775, VVS1: 1246.722, VVS2: 1437.89)</a:t>
            </a:r>
          </a:p>
          <a:p>
            <a:endParaRPr lang="en-US" dirty="0"/>
          </a:p>
          <a:p>
            <a:r>
              <a:rPr lang="en-US" dirty="0"/>
              <a:t>These positive coefficients indicate that diamonds with higher clarity grades (like IF, SI1, VVS1) tend to have a higher price:</a:t>
            </a:r>
          </a:p>
          <a:p>
            <a:endParaRPr lang="en-US" dirty="0"/>
          </a:p>
          <a:p>
            <a:r>
              <a:rPr lang="en-US" dirty="0"/>
              <a:t>Clarity IF (Internally Flawless): The price increases by 938.24.</a:t>
            </a:r>
          </a:p>
          <a:p>
            <a:r>
              <a:rPr lang="en-US" dirty="0"/>
              <a:t>Clarity SI1 (Slightly Included 1): The price increases by 1561.60.</a:t>
            </a:r>
          </a:p>
          <a:p>
            <a:r>
              <a:rPr lang="en-US" dirty="0"/>
              <a:t>Clarity SI2: The price increases by 1003.92, and so on.</a:t>
            </a:r>
          </a:p>
          <a:p>
            <a:endParaRPr lang="en-US" dirty="0"/>
          </a:p>
          <a:p>
            <a:pPr lvl="0">
              <a:lnSpc>
                <a:spcPct val="107000"/>
              </a:lnSpc>
              <a:spcAft>
                <a:spcPts val="800"/>
              </a:spcAft>
              <a:buSzPts val="1000"/>
              <a:tabLst>
                <a:tab pos="457200" algn="l"/>
              </a:tabLst>
            </a:pPr>
            <a:r>
              <a:rPr lang="en-IN" sz="1800" b="1" dirty="0">
                <a:effectLst/>
                <a:ea typeface="Calibri" panose="020F0502020204030204" pitchFamily="34" charset="0"/>
                <a:cs typeface="Times New Roman" panose="02020603050405020304" pitchFamily="18" charset="0"/>
              </a:rPr>
              <a:t>Positive coefficients</a:t>
            </a:r>
            <a:r>
              <a:rPr lang="en-IN" sz="1800" dirty="0">
                <a:effectLst/>
                <a:ea typeface="Calibri" panose="020F0502020204030204" pitchFamily="34" charset="0"/>
                <a:cs typeface="Times New Roman" panose="02020603050405020304" pitchFamily="18" charset="0"/>
              </a:rPr>
              <a:t> indicate  that increasing these features will increase the price of the diamond.</a:t>
            </a:r>
          </a:p>
          <a:p>
            <a:pPr lvl="0">
              <a:lnSpc>
                <a:spcPct val="107000"/>
              </a:lnSpc>
              <a:spcAft>
                <a:spcPts val="800"/>
              </a:spcAft>
              <a:buSzPts val="1000"/>
              <a:tabLst>
                <a:tab pos="457200" algn="l"/>
              </a:tabLst>
            </a:pPr>
            <a:r>
              <a:rPr lang="en-IN" sz="1800" b="1" dirty="0">
                <a:effectLst/>
                <a:ea typeface="Calibri" panose="020F0502020204030204" pitchFamily="34" charset="0"/>
                <a:cs typeface="Times New Roman" panose="02020603050405020304" pitchFamily="18" charset="0"/>
              </a:rPr>
              <a:t>Negative coefficients</a:t>
            </a:r>
            <a:r>
              <a:rPr lang="en-IN" sz="1800" dirty="0">
                <a:effectLst/>
                <a:ea typeface="Calibri" panose="020F0502020204030204" pitchFamily="34" charset="0"/>
                <a:cs typeface="Times New Roman" panose="02020603050405020304" pitchFamily="18" charset="0"/>
              </a:rPr>
              <a:t> indicate  that increasing these features will decrease the price of the diamond.</a:t>
            </a:r>
          </a:p>
          <a:p>
            <a:endParaRPr lang="en-US" dirty="0"/>
          </a:p>
          <a:p>
            <a:endParaRPr lang="en-US" dirty="0"/>
          </a:p>
        </p:txBody>
      </p:sp>
    </p:spTree>
    <p:extLst>
      <p:ext uri="{BB962C8B-B14F-4D97-AF65-F5344CB8AC3E}">
        <p14:creationId xmlns:p14="http://schemas.microsoft.com/office/powerpoint/2010/main" val="11734140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1059</TotalTime>
  <Words>1722</Words>
  <Application>Microsoft Office PowerPoint</Application>
  <PresentationFormat>Widescreen</PresentationFormat>
  <Paragraphs>100</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Calibri</vt:lpstr>
      <vt:lpstr>Sitka Heading</vt:lpstr>
      <vt:lpstr>Source Sans Pro</vt:lpstr>
      <vt:lpstr>Symbol</vt:lpstr>
      <vt:lpstr>3DFloatVTI</vt:lpstr>
      <vt:lpstr>DATA 2204 statistical and Predictive Modeling II </vt:lpstr>
      <vt:lpstr>Rational Statement </vt:lpstr>
      <vt:lpstr>Rational Statement </vt:lpstr>
      <vt:lpstr>Rational Statement </vt:lpstr>
      <vt:lpstr>Present the written form of the Regression Model</vt:lpstr>
      <vt:lpstr>Written form of the Regression Model</vt:lpstr>
      <vt:lpstr>Written form of the Regression Model</vt:lpstr>
      <vt:lpstr>Present the written form of the Regression Model</vt:lpstr>
      <vt:lpstr>Written form of the Regression Model</vt:lpstr>
      <vt:lpstr>Present the Regression Model Output and explain the Adj. R2, MAE, RMSE metrics for the model </vt:lpstr>
      <vt:lpstr>Regression Model Results and Adj. R2, MAE, RMSE metrics </vt:lpstr>
      <vt:lpstr>Regression Model Results and explain the Adj. R2, MAE, RMSE metrics</vt:lpstr>
      <vt:lpstr>Regression Model Results and  the Adj. R2, MAE, RMSE metrics </vt:lpstr>
      <vt:lpstr>State two recommendations for Mr. John Hughes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hetal parmar</dc:creator>
  <cp:lastModifiedBy>hetal parmar</cp:lastModifiedBy>
  <cp:revision>2</cp:revision>
  <dcterms:created xsi:type="dcterms:W3CDTF">2025-01-24T18:16:36Z</dcterms:created>
  <dcterms:modified xsi:type="dcterms:W3CDTF">2025-02-04T07:33:08Z</dcterms:modified>
</cp:coreProperties>
</file>