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58" r:id="rId2"/>
    <p:sldId id="261" r:id="rId3"/>
    <p:sldId id="262" r:id="rId4"/>
    <p:sldId id="273" r:id="rId5"/>
    <p:sldId id="274" r:id="rId6"/>
    <p:sldId id="275" r:id="rId7"/>
    <p:sldId id="276" r:id="rId8"/>
    <p:sldId id="264" r:id="rId9"/>
    <p:sldId id="277" r:id="rId10"/>
    <p:sldId id="278" r:id="rId11"/>
    <p:sldId id="279" r:id="rId12"/>
    <p:sldId id="280" r:id="rId13"/>
    <p:sldId id="281" r:id="rId14"/>
    <p:sldId id="282" r:id="rId15"/>
    <p:sldId id="283" r:id="rId16"/>
    <p:sldId id="266" r:id="rId17"/>
    <p:sldId id="284"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295400" y="4701464"/>
            <a:ext cx="8952782" cy="1204036"/>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5DBDDF98-C922-483F-97E9-3E76B0201B42}" type="datetimeFigureOut">
              <a:rPr lang="en-US" smtClean="0"/>
              <a:t>2/23/2025</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B8B3671-A306-4A69-8480-FA9BE839245D}"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295400" y="952500"/>
            <a:ext cx="8952781" cy="3748824"/>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3979249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5DBDDF98-C922-483F-97E9-3E76B0201B42}" type="datetimeFigureOut">
              <a:rPr lang="en-US" smtClean="0"/>
              <a:t>2/23/2025</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316552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88334" y="952499"/>
            <a:ext cx="2051165" cy="4953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952500" y="952499"/>
            <a:ext cx="8235834" cy="49530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5DBDDF98-C922-483F-97E9-3E76B0201B42}" type="datetimeFigureOut">
              <a:rPr lang="en-US" smtClean="0"/>
              <a:t>2/23/2025</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271517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5DBDDF98-C922-483F-97E9-3E76B0201B42}" type="datetimeFigureOut">
              <a:rPr lang="en-US" smtClean="0"/>
              <a:t>2/23/2025</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506130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295400" y="1618211"/>
            <a:ext cx="8412190" cy="3944389"/>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295400" y="908858"/>
            <a:ext cx="8412192" cy="676102"/>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5DBDDF98-C922-483F-97E9-3E76B0201B42}" type="datetimeFigureOut">
              <a:rPr lang="en-US" smtClean="0"/>
              <a:t>2/23/2025</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338145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295401" y="2260121"/>
            <a:ext cx="4350026" cy="36568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546574" y="2260120"/>
            <a:ext cx="4350025" cy="36568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5DBDDF98-C922-483F-97E9-3E76B0201B42}" type="datetimeFigureOut">
              <a:rPr lang="en-US" smtClean="0"/>
              <a:t>2/23/2025</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660923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295400" y="966788"/>
            <a:ext cx="10059988" cy="105178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295400" y="2018581"/>
            <a:ext cx="4350027"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295400" y="2774756"/>
            <a:ext cx="4350027"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546572" y="2018581"/>
            <a:ext cx="4350028"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546572" y="2774756"/>
            <a:ext cx="4350028" cy="31507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5DBDDF98-C922-483F-97E9-3E76B0201B42}" type="datetimeFigureOut">
              <a:rPr lang="en-US" smtClean="0"/>
              <a:t>2/23/2025</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B8B3671-A306-4A69-8480-FA9BE839245D}"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657975" y="2625552"/>
            <a:ext cx="42386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403684" y="2625552"/>
            <a:ext cx="42417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306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5DBDDF98-C922-483F-97E9-3E76B0201B42}" type="datetimeFigureOut">
              <a:rPr lang="en-US" smtClean="0"/>
              <a:t>2/23/2025</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8463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5DBDDF98-C922-483F-97E9-3E76B0201B42}" type="datetimeFigureOut">
              <a:rPr lang="en-US" smtClean="0"/>
              <a:t>2/23/2025</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543684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06484" y="1306484"/>
            <a:ext cx="3932237" cy="2122516"/>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96000" y="1312026"/>
            <a:ext cx="5143500" cy="456565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5DBDDF98-C922-483F-97E9-3E76B0201B42}" type="datetimeFigureOut">
              <a:rPr lang="en-US" smtClean="0"/>
              <a:t>2/23/2025</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169932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06484" y="1307185"/>
            <a:ext cx="3932237" cy="2121813"/>
          </a:xfrm>
        </p:spPr>
        <p:txBody>
          <a:bodyPr anchor="t">
            <a:normAutofit/>
          </a:bodyPr>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857702" y="1307186"/>
            <a:ext cx="5038898" cy="4598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5DBDDF98-C922-483F-97E9-3E76B0201B42}" type="datetimeFigureOut">
              <a:rPr lang="en-US" smtClean="0"/>
              <a:t>2/23/2025</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788412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295400" y="842963"/>
            <a:ext cx="9601200" cy="1309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295400" y="2262188"/>
            <a:ext cx="9601200" cy="3643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j-lt"/>
              </a:defRPr>
            </a:lvl1pPr>
          </a:lstStyle>
          <a:p>
            <a:fld id="{5DBDDF98-C922-483F-97E9-3E76B0201B42}" type="datetimeFigureOut">
              <a:rPr lang="en-US" smtClean="0"/>
              <a:pPr/>
              <a:t>2/23/2025</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728107" y="6199188"/>
            <a:ext cx="619125" cy="365125"/>
          </a:xfrm>
          <a:prstGeom prst="rect">
            <a:avLst/>
          </a:prstGeom>
        </p:spPr>
        <p:txBody>
          <a:bodyPr vert="horz" lIns="91440" tIns="45720" rIns="91440" bIns="45720" rtlCol="0" anchor="ctr"/>
          <a:lstStyle>
            <a:lvl1pPr algn="r">
              <a:defRPr sz="1050">
                <a:solidFill>
                  <a:schemeClr val="tx1"/>
                </a:solidFill>
                <a:latin typeface="+mj-lt"/>
              </a:defRPr>
            </a:lvl1pPr>
          </a:lstStyle>
          <a:p>
            <a:fld id="{1B8B3671-A306-4A69-8480-FA9BE839245D}" type="slidenum">
              <a:rPr lang="en-US" smtClean="0"/>
              <a:pPr/>
              <a:t>‹#›</a:t>
            </a:fld>
            <a:endParaRPr lang="en-US"/>
          </a:p>
        </p:txBody>
      </p:sp>
    </p:spTree>
    <p:extLst>
      <p:ext uri="{BB962C8B-B14F-4D97-AF65-F5344CB8AC3E}">
        <p14:creationId xmlns:p14="http://schemas.microsoft.com/office/powerpoint/2010/main" val="1848689627"/>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05" r:id="rId6"/>
    <p:sldLayoutId id="2147483901" r:id="rId7"/>
    <p:sldLayoutId id="2147483902" r:id="rId8"/>
    <p:sldLayoutId id="2147483903" r:id="rId9"/>
    <p:sldLayoutId id="2147483904" r:id="rId10"/>
    <p:sldLayoutId id="2147483906" r:id="rId11"/>
  </p:sldLayoutIdLst>
  <p:txStyles>
    <p:titleStyle>
      <a:lvl1pPr algn="l" defTabSz="914400" rtl="0" eaLnBrk="1" latinLnBrk="0" hangingPunct="1">
        <a:lnSpc>
          <a:spcPct val="120000"/>
        </a:lnSpc>
        <a:spcBef>
          <a:spcPct val="0"/>
        </a:spcBef>
        <a:buNone/>
        <a:defRPr sz="2800"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9A469FF2-3883-1DD7-7D81-B0473744EB9E}"/>
            </a:ext>
          </a:extLst>
        </p:cNvPr>
        <p:cNvGrpSpPr/>
        <p:nvPr/>
      </p:nvGrpSpPr>
      <p:grpSpPr>
        <a:xfrm>
          <a:off x="0" y="0"/>
          <a:ext cx="0" cy="0"/>
          <a:chOff x="0" y="0"/>
          <a:chExt cx="0" cy="0"/>
        </a:xfrm>
      </p:grpSpPr>
      <p:sp useBgFill="1">
        <p:nvSpPr>
          <p:cNvPr id="156" name="Rectangle 155">
            <a:extLst>
              <a:ext uri="{FF2B5EF4-FFF2-40B4-BE49-F238E27FC236}">
                <a16:creationId xmlns:a16="http://schemas.microsoft.com/office/drawing/2014/main" id="{0623FB3B-24E7-5304-70D8-3CA402902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owl of grain next to wheat&#10;&#10;Description automatically generated">
            <a:extLst>
              <a:ext uri="{FF2B5EF4-FFF2-40B4-BE49-F238E27FC236}">
                <a16:creationId xmlns:a16="http://schemas.microsoft.com/office/drawing/2014/main" id="{5323CF77-76D6-7503-504B-5FB0084124E9}"/>
              </a:ext>
            </a:extLst>
          </p:cNvPr>
          <p:cNvPicPr>
            <a:picLocks noChangeAspect="1"/>
          </p:cNvPicPr>
          <p:nvPr/>
        </p:nvPicPr>
        <p:blipFill>
          <a:blip r:embed="rId2">
            <a:alphaModFix/>
            <a:extLst>
              <a:ext uri="{28A0092B-C50C-407E-A947-70E740481C1C}">
                <a14:useLocalDpi xmlns:a14="http://schemas.microsoft.com/office/drawing/2010/main" val="0"/>
              </a:ext>
            </a:extLst>
          </a:blip>
          <a:srcRect r="-1" b="15665"/>
          <a:stretch/>
        </p:blipFill>
        <p:spPr>
          <a:xfrm>
            <a:off x="-149" y="-5292"/>
            <a:ext cx="12192149" cy="6863291"/>
          </a:xfrm>
          <a:prstGeom prst="rect">
            <a:avLst/>
          </a:prstGeom>
        </p:spPr>
      </p:pic>
      <p:sp>
        <p:nvSpPr>
          <p:cNvPr id="157" name="Rectangle 156">
            <a:extLst>
              <a:ext uri="{FF2B5EF4-FFF2-40B4-BE49-F238E27FC236}">
                <a16:creationId xmlns:a16="http://schemas.microsoft.com/office/drawing/2014/main" id="{765E06A5-89B1-CB13-4A3D-5EEDA36AB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331611" y="-1331760"/>
            <a:ext cx="6857999" cy="9521520"/>
          </a:xfrm>
          <a:prstGeom prst="rect">
            <a:avLst/>
          </a:prstGeom>
          <a:gradFill flip="none" rotWithShape="1">
            <a:gsLst>
              <a:gs pos="0">
                <a:srgbClr val="000000">
                  <a:alpha val="56000"/>
                </a:srgbClr>
              </a:gs>
              <a:gs pos="100000">
                <a:srgbClr val="000000">
                  <a:alpha val="0"/>
                </a:srgbClr>
              </a:gs>
              <a:gs pos="60000">
                <a:srgbClr val="000000">
                  <a:alpha val="28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6B59B0E9-CD02-9C2A-2027-B034D24D51FE}"/>
              </a:ext>
            </a:extLst>
          </p:cNvPr>
          <p:cNvSpPr>
            <a:spLocks noGrp="1"/>
          </p:cNvSpPr>
          <p:nvPr>
            <p:ph type="ctrTitle"/>
          </p:nvPr>
        </p:nvSpPr>
        <p:spPr>
          <a:xfrm>
            <a:off x="955415" y="2542979"/>
            <a:ext cx="4980824" cy="2330785"/>
          </a:xfrm>
          <a:noFill/>
        </p:spPr>
        <p:txBody>
          <a:bodyPr anchor="b">
            <a:normAutofit fontScale="90000"/>
          </a:bodyPr>
          <a:lstStyle/>
          <a:p>
            <a:pPr>
              <a:lnSpc>
                <a:spcPct val="110000"/>
              </a:lnSpc>
            </a:pPr>
            <a:r>
              <a:rPr lang="en-IN" b="1" dirty="0">
                <a:solidFill>
                  <a:schemeClr val="bg1"/>
                </a:solidFill>
                <a:latin typeface="Bahnschrift Condensed" panose="020B0502040204020203" pitchFamily="34" charset="0"/>
              </a:rPr>
              <a:t>DATA 2204</a:t>
            </a:r>
            <a:br>
              <a:rPr lang="en-IN" b="1" dirty="0">
                <a:solidFill>
                  <a:schemeClr val="bg1"/>
                </a:solidFill>
                <a:latin typeface="Bahnschrift Condensed" panose="020B0502040204020203" pitchFamily="34" charset="0"/>
              </a:rPr>
            </a:br>
            <a:r>
              <a:rPr lang="en-US" b="1" dirty="0">
                <a:solidFill>
                  <a:schemeClr val="bg1"/>
                </a:solidFill>
                <a:latin typeface="Bahnschrift Condensed" panose="020B0502040204020203" pitchFamily="34" charset="0"/>
              </a:rPr>
              <a:t>statistical and Predictive Modeling II</a:t>
            </a:r>
            <a:br>
              <a:rPr lang="en-US" sz="1800" b="1" dirty="0">
                <a:solidFill>
                  <a:schemeClr val="bg1"/>
                </a:solidFill>
                <a:latin typeface="Bahnschrift SemiBold" panose="020B0502040204020203" pitchFamily="34" charset="0"/>
              </a:rPr>
            </a:br>
            <a:br>
              <a:rPr lang="en-US" sz="1800" b="1" dirty="0">
                <a:solidFill>
                  <a:schemeClr val="bg1"/>
                </a:solidFill>
                <a:latin typeface="Bahnschrift SemiBold" panose="020B0502040204020203" pitchFamily="34" charset="0"/>
              </a:rPr>
            </a:br>
            <a:r>
              <a:rPr lang="en-US" sz="2200" b="1" dirty="0">
                <a:solidFill>
                  <a:schemeClr val="bg1"/>
                </a:solidFill>
                <a:latin typeface="Bahnschrift Condensed" panose="020B0502040204020203" pitchFamily="34" charset="0"/>
              </a:rPr>
              <a:t>Assignment 3 – Discriminant Analysis</a:t>
            </a:r>
            <a:br>
              <a:rPr lang="en-US" sz="2200" b="1" dirty="0">
                <a:solidFill>
                  <a:schemeClr val="bg1"/>
                </a:solidFill>
                <a:latin typeface="Bahnschrift Condensed" panose="020B0502040204020203" pitchFamily="34" charset="0"/>
              </a:rPr>
            </a:br>
            <a:br>
              <a:rPr lang="en-US" sz="2200" b="1" dirty="0">
                <a:solidFill>
                  <a:schemeClr val="bg1"/>
                </a:solidFill>
                <a:latin typeface="Bahnschrift Condensed" panose="020B0502040204020203" pitchFamily="34" charset="0"/>
              </a:rPr>
            </a:br>
            <a:r>
              <a:rPr lang="en-IN" sz="1600" b="1" dirty="0">
                <a:solidFill>
                  <a:srgbClr val="FFFFFF"/>
                </a:solidFill>
                <a:latin typeface="Bahnschrift SemiBold" panose="020B0502040204020203" pitchFamily="34" charset="0"/>
              </a:rPr>
              <a:t>PROFESSOR: FATIMA TETIKOGLU</a:t>
            </a:r>
            <a:endParaRPr lang="en-IN" sz="1800" b="1" dirty="0">
              <a:solidFill>
                <a:schemeClr val="bg1"/>
              </a:solidFill>
              <a:latin typeface="Bahnschrift Condensed" panose="020B0502040204020203" pitchFamily="34" charset="0"/>
            </a:endParaRPr>
          </a:p>
        </p:txBody>
      </p:sp>
      <p:sp>
        <p:nvSpPr>
          <p:cNvPr id="3" name="Subtitle 2">
            <a:extLst>
              <a:ext uri="{FF2B5EF4-FFF2-40B4-BE49-F238E27FC236}">
                <a16:creationId xmlns:a16="http://schemas.microsoft.com/office/drawing/2014/main" id="{D3F980A8-9788-EE1C-8F74-EA951BFC0F32}"/>
              </a:ext>
            </a:extLst>
          </p:cNvPr>
          <p:cNvSpPr>
            <a:spLocks noGrp="1"/>
          </p:cNvSpPr>
          <p:nvPr>
            <p:ph type="subTitle" idx="1"/>
          </p:nvPr>
        </p:nvSpPr>
        <p:spPr>
          <a:xfrm>
            <a:off x="952499" y="5315366"/>
            <a:ext cx="4848535" cy="510898"/>
          </a:xfrm>
          <a:noFill/>
        </p:spPr>
        <p:txBody>
          <a:bodyPr anchor="t">
            <a:normAutofit/>
          </a:bodyPr>
          <a:lstStyle/>
          <a:p>
            <a:pPr>
              <a:spcAft>
                <a:spcPts val="600"/>
              </a:spcAft>
            </a:pPr>
            <a:r>
              <a:rPr lang="en-IN" b="1" dirty="0">
                <a:solidFill>
                  <a:schemeClr val="bg1"/>
                </a:solidFill>
                <a:latin typeface="Bahnschrift Condensed" panose="020B0502040204020203" pitchFamily="34" charset="0"/>
              </a:rPr>
              <a:t>STUDENT NAME: HETAL PARMAR (100992608)</a:t>
            </a:r>
          </a:p>
          <a:p>
            <a:endParaRPr lang="en-IN" dirty="0">
              <a:solidFill>
                <a:srgbClr val="FFFFFF"/>
              </a:solidFill>
              <a:latin typeface="Bahnschrift SemiBold" panose="020B0502040204020203" pitchFamily="34" charset="0"/>
            </a:endParaRPr>
          </a:p>
        </p:txBody>
      </p:sp>
      <p:sp>
        <p:nvSpPr>
          <p:cNvPr id="155" name="Freeform: Shape 154">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52500" y="952500"/>
            <a:ext cx="10287000" cy="4953000"/>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0" y="1451087"/>
                </a:moveTo>
                <a:lnTo>
                  <a:pt x="0" y="0"/>
                </a:lnTo>
                <a:lnTo>
                  <a:pt x="9985794" y="0"/>
                </a:lnTo>
                <a:lnTo>
                  <a:pt x="9985794" y="4920343"/>
                </a:lnTo>
                <a:lnTo>
                  <a:pt x="0" y="4920343"/>
                </a:lnTo>
                <a:lnTo>
                  <a:pt x="0" y="4119525"/>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2387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96D1569B-68EF-199B-2747-52C0E87D5E9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0CE0810-295C-88DE-D555-FBD601BEB767}"/>
              </a:ext>
            </a:extLst>
          </p:cNvPr>
          <p:cNvSpPr>
            <a:spLocks noGrp="1"/>
          </p:cNvSpPr>
          <p:nvPr>
            <p:ph type="title"/>
          </p:nvPr>
        </p:nvSpPr>
        <p:spPr>
          <a:xfrm>
            <a:off x="145026" y="95711"/>
            <a:ext cx="11958484" cy="759695"/>
          </a:xfrm>
        </p:spPr>
        <p:txBody>
          <a:bodyPr>
            <a:normAutofit fontScale="90000"/>
          </a:bodyPr>
          <a:lstStyle/>
          <a:p>
            <a:r>
              <a:rPr lang="en-US" dirty="0"/>
              <a:t>Confusion Matrix/Classification Report for the Optimized LDA and QDA Model</a:t>
            </a:r>
            <a:endParaRPr lang="en-IN" b="1" dirty="0"/>
          </a:p>
        </p:txBody>
      </p:sp>
      <p:sp>
        <p:nvSpPr>
          <p:cNvPr id="9" name="TextBox 8">
            <a:extLst>
              <a:ext uri="{FF2B5EF4-FFF2-40B4-BE49-F238E27FC236}">
                <a16:creationId xmlns:a16="http://schemas.microsoft.com/office/drawing/2014/main" id="{5A242177-2861-911A-B658-4067A3BE34D9}"/>
              </a:ext>
            </a:extLst>
          </p:cNvPr>
          <p:cNvSpPr txBox="1"/>
          <p:nvPr/>
        </p:nvSpPr>
        <p:spPr>
          <a:xfrm>
            <a:off x="7138220" y="1260193"/>
            <a:ext cx="4778478" cy="4244303"/>
          </a:xfrm>
          <a:prstGeom prst="rect">
            <a:avLst/>
          </a:prstGeom>
          <a:noFill/>
        </p:spPr>
        <p:txBody>
          <a:bodyPr wrap="square" rtlCol="0">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QDA model is base model as optimized is not possible in QDA.</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Classification Report: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Class 0:</a:t>
            </a:r>
            <a:r>
              <a:rPr lang="en-IN" sz="1800" dirty="0">
                <a:effectLst/>
                <a:latin typeface="Calibri" panose="020F0502020204030204" pitchFamily="34" charset="0"/>
                <a:ea typeface="Calibri" panose="020F0502020204030204" pitchFamily="34" charset="0"/>
                <a:cs typeface="Times New Roman" panose="02020603050405020304" pitchFamily="18" charset="0"/>
              </a:rPr>
              <a:t> Precision = 0.92, Recall = 0.86, F1-Score = 0.89, Support = 14</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Class 1:</a:t>
            </a:r>
            <a:r>
              <a:rPr lang="en-IN" sz="1800" dirty="0">
                <a:effectLst/>
                <a:latin typeface="Calibri" panose="020F0502020204030204" pitchFamily="34" charset="0"/>
                <a:ea typeface="Calibri" panose="020F0502020204030204" pitchFamily="34" charset="0"/>
                <a:cs typeface="Times New Roman" panose="02020603050405020304" pitchFamily="18" charset="0"/>
              </a:rPr>
              <a:t> Precision = 0.93, Recall = 1.00, F1-Score = 0.97, Support = 14</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Class 2:</a:t>
            </a:r>
            <a:r>
              <a:rPr lang="en-IN" sz="1800" dirty="0">
                <a:effectLst/>
                <a:latin typeface="Calibri" panose="020F0502020204030204" pitchFamily="34" charset="0"/>
                <a:ea typeface="Calibri" panose="020F0502020204030204" pitchFamily="34" charset="0"/>
                <a:cs typeface="Times New Roman" panose="02020603050405020304" pitchFamily="18" charset="0"/>
              </a:rPr>
              <a:t> Precision = 0.93, Recall = 0.93, F1-Score = 0.93, Support = 14</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Overall Accuracy:</a:t>
            </a:r>
            <a:r>
              <a:rPr lang="en-IN" sz="1800" dirty="0">
                <a:effectLst/>
                <a:latin typeface="Calibri" panose="020F0502020204030204" pitchFamily="34" charset="0"/>
                <a:ea typeface="Calibri" panose="020F0502020204030204" pitchFamily="34" charset="0"/>
                <a:cs typeface="Times New Roman" panose="02020603050405020304" pitchFamily="18" charset="0"/>
              </a:rPr>
              <a:t> 93% (Macro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Avg</a:t>
            </a:r>
            <a:r>
              <a:rPr lang="en-IN" sz="1800" dirty="0">
                <a:effectLst/>
                <a:latin typeface="Calibri" panose="020F0502020204030204" pitchFamily="34" charset="0"/>
                <a:ea typeface="Calibri" panose="020F0502020204030204" pitchFamily="34" charset="0"/>
                <a:cs typeface="Times New Roman" panose="02020603050405020304" pitchFamily="18" charset="0"/>
              </a:rPr>
              <a:t>: Precision, Recall, F1 = 0.93)</a:t>
            </a:r>
          </a:p>
          <a:p>
            <a:pPr>
              <a:lnSpc>
                <a:spcPct val="107000"/>
              </a:lnSpc>
              <a:spcAft>
                <a:spcPts val="800"/>
              </a:spcAf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539E853-3C9B-CA5A-E3CE-9E5660254926}"/>
              </a:ext>
            </a:extLst>
          </p:cNvPr>
          <p:cNvPicPr>
            <a:picLocks noChangeAspect="1"/>
          </p:cNvPicPr>
          <p:nvPr/>
        </p:nvPicPr>
        <p:blipFill>
          <a:blip r:embed="rId2"/>
          <a:stretch>
            <a:fillRect/>
          </a:stretch>
        </p:blipFill>
        <p:spPr>
          <a:xfrm>
            <a:off x="525853" y="1260193"/>
            <a:ext cx="6473697" cy="4693431"/>
          </a:xfrm>
          <a:prstGeom prst="rect">
            <a:avLst/>
          </a:prstGeom>
        </p:spPr>
      </p:pic>
    </p:spTree>
    <p:extLst>
      <p:ext uri="{BB962C8B-B14F-4D97-AF65-F5344CB8AC3E}">
        <p14:creationId xmlns:p14="http://schemas.microsoft.com/office/powerpoint/2010/main" val="207822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3773F253-CEA0-BC4A-7596-06124E4880D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4B9C37F-704A-BA37-2C56-6726C6A8FBAB}"/>
              </a:ext>
            </a:extLst>
          </p:cNvPr>
          <p:cNvSpPr>
            <a:spLocks noGrp="1"/>
          </p:cNvSpPr>
          <p:nvPr>
            <p:ph type="title"/>
          </p:nvPr>
        </p:nvSpPr>
        <p:spPr>
          <a:xfrm>
            <a:off x="145026" y="95711"/>
            <a:ext cx="11958484" cy="759695"/>
          </a:xfrm>
        </p:spPr>
        <p:txBody>
          <a:bodyPr>
            <a:normAutofit fontScale="90000"/>
          </a:bodyPr>
          <a:lstStyle/>
          <a:p>
            <a:r>
              <a:rPr lang="en-US" dirty="0"/>
              <a:t>Confusion Matrix/Classification Report for the Optimized LDA and QDA Model</a:t>
            </a:r>
            <a:endParaRPr lang="en-IN" b="1" dirty="0"/>
          </a:p>
        </p:txBody>
      </p:sp>
      <p:sp>
        <p:nvSpPr>
          <p:cNvPr id="9" name="TextBox 8">
            <a:extLst>
              <a:ext uri="{FF2B5EF4-FFF2-40B4-BE49-F238E27FC236}">
                <a16:creationId xmlns:a16="http://schemas.microsoft.com/office/drawing/2014/main" id="{80CF0ECB-864D-12D2-CAEB-8E5489CF9632}"/>
              </a:ext>
            </a:extLst>
          </p:cNvPr>
          <p:cNvSpPr txBox="1"/>
          <p:nvPr/>
        </p:nvSpPr>
        <p:spPr>
          <a:xfrm>
            <a:off x="255639" y="1260193"/>
            <a:ext cx="11661059" cy="3742756"/>
          </a:xfrm>
          <a:prstGeom prst="rect">
            <a:avLst/>
          </a:prstGeom>
          <a:noFill/>
        </p:spPr>
        <p:txBody>
          <a:bodyPr wrap="square" rtlCol="0">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Key Insights for QDA: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Slightly Lower Overall Performance:</a:t>
            </a:r>
            <a:r>
              <a:rPr lang="en-IN" sz="1800" dirty="0">
                <a:effectLst/>
                <a:latin typeface="Calibri" panose="020F0502020204030204" pitchFamily="34" charset="0"/>
                <a:ea typeface="Calibri" panose="020F0502020204030204" pitchFamily="34" charset="0"/>
                <a:cs typeface="Times New Roman" panose="02020603050405020304" pitchFamily="18" charset="0"/>
              </a:rPr>
              <a:t> Overall accuracy of model is 93%, QDA performs well but slightly underperforms compared to LDA. Notably, Class 0 has a lower recall (0.86), suggesting that some true instances of this class are being missed.</a:t>
            </a:r>
          </a:p>
          <a:p>
            <a:pPr marL="342900" lvl="0" indent="-342900">
              <a:lnSpc>
                <a:spcPct val="107000"/>
              </a:lnSpc>
              <a:spcAft>
                <a:spcPts val="800"/>
              </a:spcAft>
              <a:buFont typeface="+mj-lt"/>
              <a:buAutoNum type="arabicPeriod"/>
              <a:tabLst>
                <a:tab pos="4572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Variable Performance Across Classes: </a:t>
            </a:r>
            <a:r>
              <a:rPr lang="en-IN" sz="1800" dirty="0">
                <a:effectLst/>
                <a:latin typeface="Calibri" panose="020F0502020204030204" pitchFamily="34" charset="0"/>
                <a:ea typeface="Calibri" panose="020F0502020204030204" pitchFamily="34" charset="0"/>
                <a:cs typeface="Times New Roman" panose="02020603050405020304" pitchFamily="18" charset="0"/>
              </a:rPr>
              <a:t>While Classes 1 and 2 show strong precision and recall, Class 0’s lower recall and F1-score (0.89) indicate variability in model performance. This indicates that QDA's flexible covariance assumptions may not benefit all classes equally.</a:t>
            </a:r>
          </a:p>
          <a:p>
            <a:pPr marL="342900" lvl="0" indent="-342900">
              <a:lnSpc>
                <a:spcPct val="107000"/>
              </a:lnSpc>
              <a:spcAft>
                <a:spcPts val="800"/>
              </a:spcAft>
              <a:buFont typeface="+mj-lt"/>
              <a:buAutoNum type="arabicPeriod"/>
              <a:tabLst>
                <a:tab pos="4572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Good but Inconsistent F1-Scores:</a:t>
            </a:r>
            <a:r>
              <a:rPr lang="en-IN" sz="1800" dirty="0">
                <a:effectLst/>
                <a:latin typeface="Calibri" panose="020F0502020204030204" pitchFamily="34" charset="0"/>
                <a:ea typeface="Calibri" panose="020F0502020204030204" pitchFamily="34" charset="0"/>
                <a:cs typeface="Times New Roman" panose="02020603050405020304" pitchFamily="18" charset="0"/>
              </a:rPr>
              <a:t> F1-scores for Class 1 and Class 2 are high (0.97 and 0.93, respectively), but the lower F1-score for Class 0 (0.89) highlights a slight imbalance in model effectiveness across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classes.This</a:t>
            </a:r>
            <a:r>
              <a:rPr lang="en-IN" sz="1800" dirty="0">
                <a:effectLst/>
                <a:latin typeface="Calibri" panose="020F0502020204030204" pitchFamily="34" charset="0"/>
                <a:ea typeface="Calibri" panose="020F0502020204030204" pitchFamily="34" charset="0"/>
                <a:cs typeface="Times New Roman" panose="02020603050405020304" pitchFamily="18" charset="0"/>
              </a:rPr>
              <a:t> inconsistency calls for further refinement or potential feature engineering to boost Class 0’s performance.</a:t>
            </a:r>
          </a:p>
          <a:p>
            <a:pPr>
              <a:lnSpc>
                <a:spcPct val="107000"/>
              </a:lnSpc>
              <a:spcAft>
                <a:spcPts val="800"/>
              </a:spcAf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58044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76197123-7FD7-3280-E891-A7ACF984C63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E5BA101-5ABB-8A17-7B24-2F917515FACA}"/>
              </a:ext>
            </a:extLst>
          </p:cNvPr>
          <p:cNvSpPr>
            <a:spLocks noGrp="1"/>
          </p:cNvSpPr>
          <p:nvPr>
            <p:ph type="title"/>
          </p:nvPr>
        </p:nvSpPr>
        <p:spPr>
          <a:xfrm>
            <a:off x="145026" y="95711"/>
            <a:ext cx="11958484" cy="759695"/>
          </a:xfrm>
        </p:spPr>
        <p:txBody>
          <a:bodyPr>
            <a:normAutofit/>
          </a:bodyPr>
          <a:lstStyle/>
          <a:p>
            <a:r>
              <a:rPr lang="en-IN" dirty="0"/>
              <a:t>Covariance Test – Levene’s Test</a:t>
            </a:r>
            <a:endParaRPr lang="en-IN" b="1" dirty="0"/>
          </a:p>
        </p:txBody>
      </p:sp>
      <p:sp>
        <p:nvSpPr>
          <p:cNvPr id="9" name="TextBox 8">
            <a:extLst>
              <a:ext uri="{FF2B5EF4-FFF2-40B4-BE49-F238E27FC236}">
                <a16:creationId xmlns:a16="http://schemas.microsoft.com/office/drawing/2014/main" id="{1B29B10D-3E24-8EE4-DBA3-6F8ED6D8C5E9}"/>
              </a:ext>
            </a:extLst>
          </p:cNvPr>
          <p:cNvSpPr txBox="1"/>
          <p:nvPr/>
        </p:nvSpPr>
        <p:spPr>
          <a:xfrm>
            <a:off x="6233651" y="945560"/>
            <a:ext cx="5493775" cy="3548985"/>
          </a:xfrm>
          <a:prstGeom prst="rect">
            <a:avLst/>
          </a:prstGeom>
          <a:noFill/>
        </p:spPr>
        <p:txBody>
          <a:bodyPr wrap="square" rtlCol="0">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Purpose of Levene’s Test: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To check if the variances across groups (wheat types) are statistically equal.</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Results in Your Analysis</a:t>
            </a:r>
            <a:r>
              <a:rPr lang="en-IN" sz="1800" dirty="0">
                <a:effectLst/>
                <a:latin typeface="Calibri" panose="020F0502020204030204" pitchFamily="34" charset="0"/>
                <a:ea typeface="Calibri" panose="020F0502020204030204" pitchFamily="34" charset="0"/>
                <a:cs typeface="Times New Roman" panose="02020603050405020304" pitchFamily="18" charset="0"/>
              </a:rPr>
              <a:t>: For every feature, the p-value was 1.000 (&gt; 0.05).</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Interpretation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Fail to reject the null hypothesis – indicating that variances (and hence covariances) are similar across the wheat classes.</a:t>
            </a:r>
          </a:p>
          <a:p>
            <a:pPr>
              <a:lnSpc>
                <a:spcPct val="107000"/>
              </a:lnSpc>
              <a:spcAft>
                <a:spcPts val="800"/>
              </a:spcAf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9296FD50-2FD8-471A-2264-9EB79FBED81D}"/>
              </a:ext>
            </a:extLst>
          </p:cNvPr>
          <p:cNvPicPr>
            <a:picLocks noChangeAspect="1"/>
          </p:cNvPicPr>
          <p:nvPr/>
        </p:nvPicPr>
        <p:blipFill>
          <a:blip r:embed="rId2"/>
          <a:stretch>
            <a:fillRect/>
          </a:stretch>
        </p:blipFill>
        <p:spPr>
          <a:xfrm>
            <a:off x="1635113" y="945560"/>
            <a:ext cx="3802125" cy="5620533"/>
          </a:xfrm>
          <a:prstGeom prst="rect">
            <a:avLst/>
          </a:prstGeom>
        </p:spPr>
      </p:pic>
    </p:spTree>
    <p:extLst>
      <p:ext uri="{BB962C8B-B14F-4D97-AF65-F5344CB8AC3E}">
        <p14:creationId xmlns:p14="http://schemas.microsoft.com/office/powerpoint/2010/main" val="164480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4FAA9EBC-B4EF-4B2C-B3EC-A01D8F1D83C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237ADDE-63D1-BB14-0271-3ED7F5E8B068}"/>
              </a:ext>
            </a:extLst>
          </p:cNvPr>
          <p:cNvSpPr>
            <a:spLocks noGrp="1"/>
          </p:cNvSpPr>
          <p:nvPr>
            <p:ph type="title"/>
          </p:nvPr>
        </p:nvSpPr>
        <p:spPr>
          <a:xfrm>
            <a:off x="145026" y="95711"/>
            <a:ext cx="11958484" cy="759695"/>
          </a:xfrm>
        </p:spPr>
        <p:txBody>
          <a:bodyPr>
            <a:normAutofit/>
          </a:bodyPr>
          <a:lstStyle/>
          <a:p>
            <a:r>
              <a:rPr lang="en-IN" dirty="0"/>
              <a:t>Covariance Test – Levene’s Test</a:t>
            </a:r>
            <a:endParaRPr lang="en-IN" b="1" dirty="0"/>
          </a:p>
        </p:txBody>
      </p:sp>
      <p:sp>
        <p:nvSpPr>
          <p:cNvPr id="9" name="TextBox 8">
            <a:extLst>
              <a:ext uri="{FF2B5EF4-FFF2-40B4-BE49-F238E27FC236}">
                <a16:creationId xmlns:a16="http://schemas.microsoft.com/office/drawing/2014/main" id="{96DFCF3C-0482-8C1E-84E6-E0649FADC50F}"/>
              </a:ext>
            </a:extLst>
          </p:cNvPr>
          <p:cNvSpPr txBox="1"/>
          <p:nvPr/>
        </p:nvSpPr>
        <p:spPr>
          <a:xfrm>
            <a:off x="6233651" y="945560"/>
            <a:ext cx="5493775" cy="3548985"/>
          </a:xfrm>
          <a:prstGeom prst="rect">
            <a:avLst/>
          </a:prstGeom>
          <a:noFill/>
        </p:spPr>
        <p:txBody>
          <a:bodyPr wrap="square" rtlCol="0">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Purpose of Levene’s Test: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To check if the variances across groups (wheat types) are statistically equal.</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Results in Your Analysis</a:t>
            </a:r>
            <a:r>
              <a:rPr lang="en-IN" sz="1800" dirty="0">
                <a:effectLst/>
                <a:latin typeface="Calibri" panose="020F0502020204030204" pitchFamily="34" charset="0"/>
                <a:ea typeface="Calibri" panose="020F0502020204030204" pitchFamily="34" charset="0"/>
                <a:cs typeface="Times New Roman" panose="02020603050405020304" pitchFamily="18" charset="0"/>
              </a:rPr>
              <a:t>: For every feature, the p-value was 1.000 (&gt; 0.05).</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Interpretation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Fail to reject the null hypothesis – indicating that variances (and hence covariances) are similar across the wheat classes.</a:t>
            </a:r>
          </a:p>
          <a:p>
            <a:pPr>
              <a:lnSpc>
                <a:spcPct val="107000"/>
              </a:lnSpc>
              <a:spcAft>
                <a:spcPts val="800"/>
              </a:spcAf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1F86FA78-D8F5-60E4-3BFA-3192C552940C}"/>
              </a:ext>
            </a:extLst>
          </p:cNvPr>
          <p:cNvPicPr>
            <a:picLocks noChangeAspect="1"/>
          </p:cNvPicPr>
          <p:nvPr/>
        </p:nvPicPr>
        <p:blipFill>
          <a:blip r:embed="rId2"/>
          <a:stretch>
            <a:fillRect/>
          </a:stretch>
        </p:blipFill>
        <p:spPr>
          <a:xfrm>
            <a:off x="1635113" y="945560"/>
            <a:ext cx="3802125" cy="5620533"/>
          </a:xfrm>
          <a:prstGeom prst="rect">
            <a:avLst/>
          </a:prstGeom>
        </p:spPr>
      </p:pic>
    </p:spTree>
    <p:extLst>
      <p:ext uri="{BB962C8B-B14F-4D97-AF65-F5344CB8AC3E}">
        <p14:creationId xmlns:p14="http://schemas.microsoft.com/office/powerpoint/2010/main" val="4038456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E6734EF7-5D11-36C0-259F-30D4715357E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4288291-D220-1397-F054-5863994E0704}"/>
              </a:ext>
            </a:extLst>
          </p:cNvPr>
          <p:cNvSpPr>
            <a:spLocks noGrp="1"/>
          </p:cNvSpPr>
          <p:nvPr>
            <p:ph type="title"/>
          </p:nvPr>
        </p:nvSpPr>
        <p:spPr>
          <a:xfrm>
            <a:off x="145026" y="95711"/>
            <a:ext cx="11958484" cy="759695"/>
          </a:xfrm>
        </p:spPr>
        <p:txBody>
          <a:bodyPr>
            <a:normAutofit/>
          </a:bodyPr>
          <a:lstStyle/>
          <a:p>
            <a:r>
              <a:rPr lang="en-IN" b="1" dirty="0"/>
              <a:t>SMOTE</a:t>
            </a:r>
          </a:p>
        </p:txBody>
      </p:sp>
      <p:sp>
        <p:nvSpPr>
          <p:cNvPr id="9" name="TextBox 8">
            <a:extLst>
              <a:ext uri="{FF2B5EF4-FFF2-40B4-BE49-F238E27FC236}">
                <a16:creationId xmlns:a16="http://schemas.microsoft.com/office/drawing/2014/main" id="{B37B2479-5C79-8873-D275-7F95FC113B73}"/>
              </a:ext>
            </a:extLst>
          </p:cNvPr>
          <p:cNvSpPr txBox="1"/>
          <p:nvPr/>
        </p:nvSpPr>
        <p:spPr>
          <a:xfrm>
            <a:off x="145026" y="937710"/>
            <a:ext cx="10953135" cy="1463029"/>
          </a:xfrm>
          <a:prstGeom prst="rect">
            <a:avLst/>
          </a:prstGeom>
          <a:noFill/>
        </p:spPr>
        <p:txBody>
          <a:bodyPr wrap="square" rtlCol="0">
            <a:spAutoFit/>
          </a:bodyPr>
          <a:lstStyle/>
          <a:p>
            <a:pPr>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Balancing Classes with SMOTE:</a:t>
            </a:r>
          </a:p>
          <a:p>
            <a:pPr>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SMOTE (Synthetic Minority Oversampling Technique) is applied to the training set to generate synthetic samples for underrepresented classes, ensuring equal representation (56 samples per class).</a:t>
            </a: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Class are balanced for dataset.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295273BB-EFDA-441A-974C-189436E432C4}"/>
              </a:ext>
            </a:extLst>
          </p:cNvPr>
          <p:cNvPicPr>
            <a:picLocks noChangeAspect="1"/>
          </p:cNvPicPr>
          <p:nvPr/>
        </p:nvPicPr>
        <p:blipFill>
          <a:blip r:embed="rId2"/>
          <a:stretch>
            <a:fillRect/>
          </a:stretch>
        </p:blipFill>
        <p:spPr>
          <a:xfrm>
            <a:off x="2461821" y="3429000"/>
            <a:ext cx="5846436" cy="1103372"/>
          </a:xfrm>
          <a:prstGeom prst="rect">
            <a:avLst/>
          </a:prstGeom>
        </p:spPr>
      </p:pic>
    </p:spTree>
    <p:extLst>
      <p:ext uri="{BB962C8B-B14F-4D97-AF65-F5344CB8AC3E}">
        <p14:creationId xmlns:p14="http://schemas.microsoft.com/office/powerpoint/2010/main" val="3713751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8B2C993-D89D-7E6A-4B74-CFB5C03DE28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26D2FA7-6097-CDD5-5FCF-2B8AD43EB8E7}"/>
              </a:ext>
            </a:extLst>
          </p:cNvPr>
          <p:cNvSpPr>
            <a:spLocks noGrp="1"/>
          </p:cNvSpPr>
          <p:nvPr>
            <p:ph type="title"/>
          </p:nvPr>
        </p:nvSpPr>
        <p:spPr>
          <a:xfrm>
            <a:off x="145026" y="95711"/>
            <a:ext cx="11958484" cy="759695"/>
          </a:xfrm>
        </p:spPr>
        <p:txBody>
          <a:bodyPr>
            <a:normAutofit/>
          </a:bodyPr>
          <a:lstStyle/>
          <a:p>
            <a:r>
              <a:rPr lang="en-IN" dirty="0"/>
              <a:t>Learning Curves &amp; Cross-Validation</a:t>
            </a:r>
            <a:endParaRPr lang="en-IN" b="1" dirty="0"/>
          </a:p>
        </p:txBody>
      </p:sp>
      <p:sp>
        <p:nvSpPr>
          <p:cNvPr id="9" name="TextBox 8">
            <a:extLst>
              <a:ext uri="{FF2B5EF4-FFF2-40B4-BE49-F238E27FC236}">
                <a16:creationId xmlns:a16="http://schemas.microsoft.com/office/drawing/2014/main" id="{B5A423A9-B65B-A741-EA74-EB0FCD769D19}"/>
              </a:ext>
            </a:extLst>
          </p:cNvPr>
          <p:cNvSpPr txBox="1"/>
          <p:nvPr/>
        </p:nvSpPr>
        <p:spPr>
          <a:xfrm>
            <a:off x="5928853" y="1159251"/>
            <a:ext cx="4785851" cy="4825616"/>
          </a:xfrm>
          <a:prstGeom prst="rect">
            <a:avLst/>
          </a:prstGeom>
          <a:noFill/>
        </p:spPr>
        <p:txBody>
          <a:bodyPr wrap="square" rtlCol="0">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LDA training recall starts high and gradually decreases and meet validation recall at a point 0.75 while validation recall improves steadily. This pattern suggests that LDA generalizes with more data.</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QDA represent a higher initial training recall but a lower validation recall, indicating a bigger gap early on. Though QDA’s training recall decreases over time, its validation recall doesn’t rise as much, hinting at higher variance or sensitivity.</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Overall, LDA’s learning curve converges more smoothly than QDA’s, indicating that LDA is more stable and consistent performance as sample size increases.</a:t>
            </a:r>
          </a:p>
          <a:p>
            <a:pPr>
              <a:lnSpc>
                <a:spcPct val="107000"/>
              </a:lnSpc>
              <a:spcAft>
                <a:spcPts val="800"/>
              </a:spcAf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DF11824D-92C8-7833-1DBE-B5BE70960BEC}"/>
              </a:ext>
            </a:extLst>
          </p:cNvPr>
          <p:cNvPicPr>
            <a:picLocks noChangeAspect="1"/>
          </p:cNvPicPr>
          <p:nvPr/>
        </p:nvPicPr>
        <p:blipFill>
          <a:blip r:embed="rId2"/>
          <a:stretch>
            <a:fillRect/>
          </a:stretch>
        </p:blipFill>
        <p:spPr>
          <a:xfrm>
            <a:off x="538537" y="938503"/>
            <a:ext cx="4785851" cy="5706619"/>
          </a:xfrm>
          <a:prstGeom prst="rect">
            <a:avLst/>
          </a:prstGeom>
        </p:spPr>
      </p:pic>
    </p:spTree>
    <p:extLst>
      <p:ext uri="{BB962C8B-B14F-4D97-AF65-F5344CB8AC3E}">
        <p14:creationId xmlns:p14="http://schemas.microsoft.com/office/powerpoint/2010/main" val="3187534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56735B5-08C1-53AD-6329-1B1F05272ED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71421F2-D593-9F5E-AEA9-96EBC4757F7A}"/>
              </a:ext>
            </a:extLst>
          </p:cNvPr>
          <p:cNvSpPr>
            <a:spLocks noGrp="1"/>
          </p:cNvSpPr>
          <p:nvPr>
            <p:ph type="title"/>
          </p:nvPr>
        </p:nvSpPr>
        <p:spPr>
          <a:xfrm>
            <a:off x="145026" y="95711"/>
            <a:ext cx="11958484" cy="759695"/>
          </a:xfrm>
        </p:spPr>
        <p:txBody>
          <a:bodyPr>
            <a:normAutofit fontScale="90000"/>
          </a:bodyPr>
          <a:lstStyle/>
          <a:p>
            <a:r>
              <a:rPr lang="en-US" dirty="0"/>
              <a:t>Compare the Optimized LDA to the Optimized QDA identifying three (3) key insights</a:t>
            </a:r>
            <a:endParaRPr lang="en-IN" b="1" dirty="0"/>
          </a:p>
        </p:txBody>
      </p:sp>
      <p:sp>
        <p:nvSpPr>
          <p:cNvPr id="9" name="TextBox 8">
            <a:extLst>
              <a:ext uri="{FF2B5EF4-FFF2-40B4-BE49-F238E27FC236}">
                <a16:creationId xmlns:a16="http://schemas.microsoft.com/office/drawing/2014/main" id="{18E58F05-F5CE-92A3-CA3E-33337666E1AE}"/>
              </a:ext>
            </a:extLst>
          </p:cNvPr>
          <p:cNvSpPr txBox="1"/>
          <p:nvPr/>
        </p:nvSpPr>
        <p:spPr>
          <a:xfrm>
            <a:off x="145026" y="1088423"/>
            <a:ext cx="11739715" cy="5646354"/>
          </a:xfrm>
          <a:prstGeom prst="rect">
            <a:avLst/>
          </a:prstGeom>
          <a:noFill/>
        </p:spPr>
        <p:txBody>
          <a:bodyPr wrap="square" rtlCol="0">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 Overall Accuracy &amp; Macro Metrics for LDA and QDA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LDA:</a:t>
            </a:r>
            <a:r>
              <a:rPr lang="en-IN" sz="1800" dirty="0">
                <a:effectLst/>
                <a:latin typeface="Calibri" panose="020F0502020204030204" pitchFamily="34" charset="0"/>
                <a:ea typeface="Calibri" panose="020F0502020204030204" pitchFamily="34" charset="0"/>
                <a:cs typeface="Times New Roman" panose="02020603050405020304" pitchFamily="18" charset="0"/>
              </a:rPr>
              <a:t> Overall accuracy: 95% and Macro average metrics (Precision, Recall, F1): 0.95</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QDA: </a:t>
            </a:r>
            <a:r>
              <a:rPr lang="en-IN" sz="1800" dirty="0">
                <a:effectLst/>
                <a:latin typeface="Calibri" panose="020F0502020204030204" pitchFamily="34" charset="0"/>
                <a:ea typeface="Calibri" panose="020F0502020204030204" pitchFamily="34" charset="0"/>
                <a:cs typeface="Times New Roman" panose="02020603050405020304" pitchFamily="18" charset="0"/>
              </a:rPr>
              <a:t>Overall accuracy: 93% and Macro average metrics: ~0.93</a:t>
            </a:r>
          </a:p>
          <a:p>
            <a:pPr lvl="0">
              <a:lnSpc>
                <a:spcPct val="107000"/>
              </a:lnSpc>
              <a:spcAft>
                <a:spcPts val="800"/>
              </a:spcAft>
              <a:buSzPts val="1000"/>
              <a:tabLst>
                <a:tab pos="4572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Interpretation: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LDA outperforms QDA slightly on overall accuracy and macro metrics, indicating that, on average, LDA consistently classifies all classes with higher reliability.</a:t>
            </a:r>
          </a:p>
          <a:p>
            <a:pPr lvl="0">
              <a:lnSpc>
                <a:spcPct val="107000"/>
              </a:lnSpc>
              <a:spcAft>
                <a:spcPts val="800"/>
              </a:spcAft>
              <a:buSzPts val="1000"/>
              <a:tabLst>
                <a:tab pos="457200" algn="l"/>
              </a:tabLst>
            </a:pPr>
            <a:r>
              <a:rPr lang="en-IN" dirty="0">
                <a:latin typeface="Calibri" panose="020F0502020204030204" pitchFamily="34" charset="0"/>
                <a:ea typeface="Calibri" panose="020F0502020204030204" pitchFamily="34" charset="0"/>
                <a:cs typeface="Times New Roman" panose="02020603050405020304" pitchFamily="18" charset="0"/>
              </a:rPr>
              <a:t>2 </a:t>
            </a:r>
            <a:r>
              <a:rPr lang="en-US" b="1" dirty="0">
                <a:latin typeface="Calibri" panose="020F0502020204030204" pitchFamily="34" charset="0"/>
                <a:ea typeface="Calibri" panose="020F0502020204030204" pitchFamily="34" charset="0"/>
                <a:cs typeface="Times New Roman" panose="02020603050405020304" pitchFamily="18" charset="0"/>
              </a:rPr>
              <a:t>Specific Performance Differences</a:t>
            </a:r>
          </a:p>
          <a:p>
            <a:pPr lvl="0">
              <a:lnSpc>
                <a:spcPct val="107000"/>
              </a:lnSpc>
              <a:spcAft>
                <a:spcPts val="800"/>
              </a:spcAft>
              <a:buSzPts val="1000"/>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Class 0:</a:t>
            </a:r>
          </a:p>
          <a:p>
            <a:pPr marL="285750" lvl="0" indent="-285750">
              <a:lnSpc>
                <a:spcPct val="107000"/>
              </a:lnSpc>
              <a:spcAft>
                <a:spcPts val="800"/>
              </a:spcAft>
              <a:buSzPts val="1000"/>
              <a:buFont typeface="Arial" panose="020B0604020202020204" pitchFamily="34" charset="0"/>
              <a:buChar char="•"/>
              <a:tabLst>
                <a:tab pos="457200" algn="l"/>
              </a:tabLst>
            </a:pPr>
            <a:r>
              <a:rPr lang="en-US" b="1" dirty="0">
                <a:latin typeface="Calibri" panose="020F0502020204030204" pitchFamily="34" charset="0"/>
                <a:ea typeface="Calibri" panose="020F0502020204030204" pitchFamily="34" charset="0"/>
                <a:cs typeface="Times New Roman" panose="02020603050405020304" pitchFamily="18" charset="0"/>
              </a:rPr>
              <a:t>LDA: </a:t>
            </a:r>
            <a:r>
              <a:rPr lang="en-US" dirty="0">
                <a:latin typeface="Calibri" panose="020F0502020204030204" pitchFamily="34" charset="0"/>
                <a:ea typeface="Calibri" panose="020F0502020204030204" pitchFamily="34" charset="0"/>
                <a:cs typeface="Times New Roman" panose="02020603050405020304" pitchFamily="18" charset="0"/>
              </a:rPr>
              <a:t>the Precision value is 0.93, Recall value is 0.93 and F1 value is 0.93</a:t>
            </a:r>
          </a:p>
          <a:p>
            <a:pPr marL="285750" lvl="0" indent="-285750">
              <a:lnSpc>
                <a:spcPct val="107000"/>
              </a:lnSpc>
              <a:spcAft>
                <a:spcPts val="800"/>
              </a:spcAft>
              <a:buSzPts val="1000"/>
              <a:buFont typeface="Arial" panose="020B0604020202020204" pitchFamily="34" charset="0"/>
              <a:buChar char="•"/>
              <a:tabLst>
                <a:tab pos="457200" algn="l"/>
              </a:tabLst>
            </a:pPr>
            <a:r>
              <a:rPr lang="en-US" b="1" dirty="0">
                <a:latin typeface="Calibri" panose="020F0502020204030204" pitchFamily="34" charset="0"/>
                <a:ea typeface="Calibri" panose="020F0502020204030204" pitchFamily="34" charset="0"/>
                <a:cs typeface="Times New Roman" panose="02020603050405020304" pitchFamily="18" charset="0"/>
              </a:rPr>
              <a:t>QDA: </a:t>
            </a:r>
            <a:r>
              <a:rPr lang="en-US" dirty="0">
                <a:latin typeface="Calibri" panose="020F0502020204030204" pitchFamily="34" charset="0"/>
                <a:ea typeface="Calibri" panose="020F0502020204030204" pitchFamily="34" charset="0"/>
                <a:cs typeface="Times New Roman" panose="02020603050405020304" pitchFamily="18" charset="0"/>
              </a:rPr>
              <a:t>the Precision value is 0.92, Recall value is 0.86 and F1 value is 0.89</a:t>
            </a:r>
          </a:p>
          <a:p>
            <a:pPr lvl="0">
              <a:lnSpc>
                <a:spcPct val="107000"/>
              </a:lnSpc>
              <a:spcAft>
                <a:spcPts val="800"/>
              </a:spcAft>
              <a:buSzPts val="1000"/>
              <a:tabLst>
                <a:tab pos="457200" algn="l"/>
              </a:tabLst>
            </a:pPr>
            <a:r>
              <a:rPr lang="en-US" b="1" dirty="0">
                <a:latin typeface="Calibri" panose="020F0502020204030204" pitchFamily="34" charset="0"/>
                <a:ea typeface="Calibri" panose="020F0502020204030204" pitchFamily="34" charset="0"/>
                <a:cs typeface="Times New Roman" panose="02020603050405020304" pitchFamily="18" charset="0"/>
              </a:rPr>
              <a:t>Interpretation:</a:t>
            </a:r>
          </a:p>
          <a:p>
            <a:pPr lvl="0">
              <a:lnSpc>
                <a:spcPct val="107000"/>
              </a:lnSpc>
              <a:spcAft>
                <a:spcPts val="800"/>
              </a:spcAft>
              <a:buSzPts val="1000"/>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For Class 0, LDA shows higher recall and F1, indicating it captures true instances of Class 0 more effectively than QDA. QDA misses more Class 0 instances indicating lower recall, reducing its overall F1-score for this class.</a:t>
            </a:r>
          </a:p>
          <a:p>
            <a:pPr lvl="0">
              <a:lnSpc>
                <a:spcPct val="107000"/>
              </a:lnSpc>
              <a:spcAft>
                <a:spcPts val="800"/>
              </a:spcAft>
              <a:buSzPts val="1000"/>
              <a:tabLst>
                <a:tab pos="45720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938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8C083C1A-CF80-FDBE-83F4-EFC119B0B06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EEE8731-A862-2C71-6171-8BAAD8DE92A2}"/>
              </a:ext>
            </a:extLst>
          </p:cNvPr>
          <p:cNvSpPr>
            <a:spLocks noGrp="1"/>
          </p:cNvSpPr>
          <p:nvPr>
            <p:ph type="title"/>
          </p:nvPr>
        </p:nvSpPr>
        <p:spPr>
          <a:xfrm>
            <a:off x="145026" y="95711"/>
            <a:ext cx="11958484" cy="759695"/>
          </a:xfrm>
        </p:spPr>
        <p:txBody>
          <a:bodyPr>
            <a:normAutofit fontScale="90000"/>
          </a:bodyPr>
          <a:lstStyle/>
          <a:p>
            <a:r>
              <a:rPr lang="en-US" dirty="0"/>
              <a:t>Compare the Optimized LDA to the Optimized QDA identifying three (3) key insights</a:t>
            </a:r>
            <a:endParaRPr lang="en-IN" b="1" dirty="0"/>
          </a:p>
        </p:txBody>
      </p:sp>
      <p:sp>
        <p:nvSpPr>
          <p:cNvPr id="9" name="TextBox 8">
            <a:extLst>
              <a:ext uri="{FF2B5EF4-FFF2-40B4-BE49-F238E27FC236}">
                <a16:creationId xmlns:a16="http://schemas.microsoft.com/office/drawing/2014/main" id="{A4D7B8D1-F1EC-0ADA-0852-9732F0A96F87}"/>
              </a:ext>
            </a:extLst>
          </p:cNvPr>
          <p:cNvSpPr txBox="1"/>
          <p:nvPr/>
        </p:nvSpPr>
        <p:spPr>
          <a:xfrm>
            <a:off x="145026" y="1088423"/>
            <a:ext cx="11739715" cy="6033896"/>
          </a:xfrm>
          <a:prstGeom prst="rect">
            <a:avLst/>
          </a:prstGeom>
          <a:noFill/>
        </p:spPr>
        <p:txBody>
          <a:bodyPr wrap="square" rtlCol="0">
            <a:spAutoFit/>
          </a:bodyPr>
          <a:lstStyle/>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Classes 1 &amp; 2:</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Both models achieve high metrics Class 1 with LDA have Precision value as 0.93, Recall value as 1.00 and F1 score as 0.97 and for QDA, the Precision value is 0.93, Recall value is 1.00, F1 score is 0.97 ;Class 2 is also having similar values.</a:t>
            </a: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Interpretation:</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performance for Classes 1 and 2 is robust in both models, showing that the primary performance difference is driven by the results on Class 0.</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3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Consistency and Model Robustness Across Classes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LDA:</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model shows consistent performance with equal support 14 and similar metrics across classes. Its assumption of equal covariance appears to suit the dataset well, leading to uniform predictions.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QDA: </a:t>
            </a:r>
            <a:r>
              <a:rPr lang="en-IN" sz="1800" dirty="0">
                <a:effectLst/>
                <a:latin typeface="Calibri" panose="020F0502020204030204" pitchFamily="34" charset="0"/>
                <a:ea typeface="Calibri" panose="020F0502020204030204" pitchFamily="34" charset="0"/>
                <a:cs typeface="Times New Roman" panose="02020603050405020304" pitchFamily="18" charset="0"/>
              </a:rPr>
              <a:t>the model</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performing well overall, it shows variability for Class 0. This inconsistency indicates that QDA's flexibility (allowing different covariance structures) might make it more sensitive to slight deviations in the data, leading to less stable performance on one of the classes.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Interpretation: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The consistency in LDA’s performance across all classes indicates that it is a more robust model for this dataset, whereas QDA’s sensitivity for Class 0 could warrant further tuning or additional feature engineering.</a:t>
            </a:r>
          </a:p>
          <a:p>
            <a:pPr lvl="0">
              <a:lnSpc>
                <a:spcPct val="107000"/>
              </a:lnSpc>
              <a:spcAft>
                <a:spcPts val="800"/>
              </a:spcAft>
              <a:buSzPts val="1000"/>
              <a:tabLst>
                <a:tab pos="45720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187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A2C548B1-C49D-9E17-609C-03400B0363B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5AD356E-BDAD-2C27-8D2B-00CD6168C033}"/>
              </a:ext>
            </a:extLst>
          </p:cNvPr>
          <p:cNvSpPr>
            <a:spLocks noGrp="1"/>
          </p:cNvSpPr>
          <p:nvPr>
            <p:ph type="title"/>
          </p:nvPr>
        </p:nvSpPr>
        <p:spPr>
          <a:xfrm>
            <a:off x="116757" y="223530"/>
            <a:ext cx="11958484" cy="759695"/>
          </a:xfrm>
        </p:spPr>
        <p:txBody>
          <a:bodyPr>
            <a:normAutofit fontScale="90000"/>
          </a:bodyPr>
          <a:lstStyle/>
          <a:p>
            <a:r>
              <a:rPr lang="en-US" b="1" dirty="0"/>
              <a:t>two recommendations for Mr. John Hughes for next steps</a:t>
            </a:r>
            <a:endParaRPr lang="en-IN" b="1" dirty="0"/>
          </a:p>
        </p:txBody>
      </p:sp>
      <p:sp>
        <p:nvSpPr>
          <p:cNvPr id="9" name="TextBox 8">
            <a:extLst>
              <a:ext uri="{FF2B5EF4-FFF2-40B4-BE49-F238E27FC236}">
                <a16:creationId xmlns:a16="http://schemas.microsoft.com/office/drawing/2014/main" id="{6E43BEEF-10DB-723B-28CB-1A77430EF827}"/>
              </a:ext>
            </a:extLst>
          </p:cNvPr>
          <p:cNvSpPr txBox="1"/>
          <p:nvPr/>
        </p:nvSpPr>
        <p:spPr>
          <a:xfrm>
            <a:off x="255639" y="1261210"/>
            <a:ext cx="11680721" cy="774507"/>
          </a:xfrm>
          <a:prstGeom prst="rect">
            <a:avLst/>
          </a:prstGeom>
          <a:noFill/>
        </p:spPr>
        <p:txBody>
          <a:bodyPr wrap="square" rtlCol="0">
            <a:spAutoFit/>
          </a:bodyPr>
          <a:lstStyle/>
          <a:p>
            <a:pPr>
              <a:lnSpc>
                <a:spcPct val="107000"/>
              </a:lnSpc>
              <a:spcAft>
                <a:spcPts val="800"/>
              </a:spcAft>
            </a:pPr>
            <a:endParaRPr lang="en-IN" sz="1800" dirty="0">
              <a:effectLst/>
              <a:latin typeface="Times New Roman" panose="02020603050405020304" pitchFamily="18" charset="0"/>
              <a:ea typeface="Times New Roman" panose="02020603050405020304" pitchFamily="18" charset="0"/>
            </a:endParaRPr>
          </a:p>
          <a:p>
            <a:pPr>
              <a:lnSpc>
                <a:spcPct val="107000"/>
              </a:lnSpc>
              <a:spcAft>
                <a:spcPts val="800"/>
              </a:spcAf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7B79CB68-09EB-5AE6-9687-5F0AF1CB7979}"/>
              </a:ext>
            </a:extLst>
          </p:cNvPr>
          <p:cNvSpPr txBox="1"/>
          <p:nvPr/>
        </p:nvSpPr>
        <p:spPr>
          <a:xfrm>
            <a:off x="334297" y="1443841"/>
            <a:ext cx="11277600" cy="5391604"/>
          </a:xfrm>
          <a:prstGeom prst="rect">
            <a:avLst/>
          </a:prstGeom>
          <a:noFill/>
        </p:spPr>
        <p:txBody>
          <a:bodyPr wrap="square" rtlCol="0">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 Improve Features and Reduce Unnecessary Data</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current models perform well but adding new features or changing existing ones could make the predictions even better.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example, combining features like kernel length and width might give new insights. Another option is to reduce the number of features by removing less important ones. This can make the model simpler and faster, helping it perform better. </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2 Try Other Models for Better Results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Even though the current models (LDA and QDA) are good, trying different models may give better accuracy. We might want to experiment with models like Random Forests, which work by combining many models to make better predictions. If more data becomes available or if patterns get more complicated, testing new models like Support Vector Machines (SVM) or neural networks could help.</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These recommendations suggest ways to improve the current prediction system, making it more reliable and accurate for Mr. Hughes's wheat classification.</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1538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CF838883-4C23-FBEA-1997-FC23F088D18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7CAEFB0-EAE3-73C0-526D-11E73160074F}"/>
              </a:ext>
            </a:extLst>
          </p:cNvPr>
          <p:cNvSpPr>
            <a:spLocks noGrp="1"/>
          </p:cNvSpPr>
          <p:nvPr>
            <p:ph type="title"/>
          </p:nvPr>
        </p:nvSpPr>
        <p:spPr>
          <a:xfrm>
            <a:off x="116757" y="223530"/>
            <a:ext cx="11958484" cy="759695"/>
          </a:xfrm>
        </p:spPr>
        <p:txBody>
          <a:bodyPr>
            <a:normAutofit/>
          </a:bodyPr>
          <a:lstStyle/>
          <a:p>
            <a:r>
              <a:rPr lang="en-IN" b="1" dirty="0"/>
              <a:t>Conclusion</a:t>
            </a:r>
          </a:p>
        </p:txBody>
      </p:sp>
      <p:sp>
        <p:nvSpPr>
          <p:cNvPr id="9" name="TextBox 8">
            <a:extLst>
              <a:ext uri="{FF2B5EF4-FFF2-40B4-BE49-F238E27FC236}">
                <a16:creationId xmlns:a16="http://schemas.microsoft.com/office/drawing/2014/main" id="{F76F1283-8073-9913-E5CC-407FED111700}"/>
              </a:ext>
            </a:extLst>
          </p:cNvPr>
          <p:cNvSpPr txBox="1"/>
          <p:nvPr/>
        </p:nvSpPr>
        <p:spPr>
          <a:xfrm>
            <a:off x="255639" y="1261210"/>
            <a:ext cx="11680721" cy="774507"/>
          </a:xfrm>
          <a:prstGeom prst="rect">
            <a:avLst/>
          </a:prstGeom>
          <a:noFill/>
        </p:spPr>
        <p:txBody>
          <a:bodyPr wrap="square" rtlCol="0">
            <a:spAutoFit/>
          </a:bodyPr>
          <a:lstStyle/>
          <a:p>
            <a:pPr>
              <a:lnSpc>
                <a:spcPct val="107000"/>
              </a:lnSpc>
              <a:spcAft>
                <a:spcPts val="800"/>
              </a:spcAft>
            </a:pPr>
            <a:endParaRPr lang="en-IN" sz="1800">
              <a:effectLst/>
              <a:latin typeface="Times New Roman" panose="02020603050405020304" pitchFamily="18" charset="0"/>
              <a:ea typeface="Times New Roman" panose="02020603050405020304" pitchFamily="18" charset="0"/>
            </a:endParaRPr>
          </a:p>
          <a:p>
            <a:pPr>
              <a:lnSpc>
                <a:spcPct val="107000"/>
              </a:lnSpc>
              <a:spcAft>
                <a:spcPts val="800"/>
              </a:spcAf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571423F7-E7D5-6E82-4514-FE536A56643C}"/>
              </a:ext>
            </a:extLst>
          </p:cNvPr>
          <p:cNvSpPr txBox="1"/>
          <p:nvPr/>
        </p:nvSpPr>
        <p:spPr>
          <a:xfrm>
            <a:off x="116757" y="1261210"/>
            <a:ext cx="11958484" cy="2649059"/>
          </a:xfrm>
          <a:prstGeom prst="rect">
            <a:avLst/>
          </a:prstGeom>
          <a:noFill/>
        </p:spPr>
        <p:txBody>
          <a:bodyPr wrap="square" rtlCol="0">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Analysis in assignment present that both LDA and QDA model are effective in classifying wheat types based on the given features. LDA slightly outperforms QDA, achieving higher overall accuracy and more consistent performance across all classes.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Further, key preprocessing step such as using SMOTE to balance the classes and scaling the feature were important in enhancing model performance. The clean data and clear relationships between features confirmed by the Pandas Profile Report provided a solid foundation for the modelling. Moreover, further improvements could be achieved through advanced feature engineering and exploring alternative or ensemble modelling techniques, which may lead to even better prediction accuracy for Mr. Hughes.</a:t>
            </a:r>
          </a:p>
          <a:p>
            <a:endParaRPr lang="en-IN" dirty="0"/>
          </a:p>
        </p:txBody>
      </p:sp>
      <p:sp>
        <p:nvSpPr>
          <p:cNvPr id="4" name="TextBox 3">
            <a:extLst>
              <a:ext uri="{FF2B5EF4-FFF2-40B4-BE49-F238E27FC236}">
                <a16:creationId xmlns:a16="http://schemas.microsoft.com/office/drawing/2014/main" id="{06EEEF77-1C1A-1F36-EC61-4FE1D602DC0B}"/>
              </a:ext>
            </a:extLst>
          </p:cNvPr>
          <p:cNvSpPr txBox="1"/>
          <p:nvPr/>
        </p:nvSpPr>
        <p:spPr>
          <a:xfrm>
            <a:off x="116757" y="3868177"/>
            <a:ext cx="10197282" cy="954107"/>
          </a:xfrm>
          <a:prstGeom prst="rect">
            <a:avLst/>
          </a:prstGeom>
          <a:noFill/>
        </p:spPr>
        <p:txBody>
          <a:bodyPr wrap="square" rtlCol="0">
            <a:spAutoFit/>
          </a:bodyPr>
          <a:lstStyle/>
          <a:p>
            <a:r>
              <a:rPr lang="en-IN" sz="2000" b="1" dirty="0">
                <a:latin typeface="+mj-lt"/>
                <a:ea typeface="Calibri" panose="020F0502020204030204" pitchFamily="34" charset="0"/>
                <a:cs typeface="Calibri" panose="020F0502020204030204" pitchFamily="34" charset="0"/>
              </a:rPr>
              <a:t>References :</a:t>
            </a:r>
          </a:p>
          <a:p>
            <a:r>
              <a:rPr lang="en-IN" dirty="0">
                <a:latin typeface="Calibri" panose="020F0502020204030204" pitchFamily="34" charset="0"/>
                <a:ea typeface="Calibri" panose="020F0502020204030204" pitchFamily="34" charset="0"/>
                <a:cs typeface="Calibri" panose="020F0502020204030204" pitchFamily="34" charset="0"/>
              </a:rPr>
              <a:t>Week 5 – Discriminate Analysis (DA) course notes </a:t>
            </a:r>
          </a:p>
          <a:p>
            <a:r>
              <a:rPr lang="en-IN" dirty="0">
                <a:latin typeface="Calibri" panose="020F0502020204030204" pitchFamily="34" charset="0"/>
                <a:ea typeface="Calibri" panose="020F0502020204030204" pitchFamily="34" charset="0"/>
                <a:cs typeface="Calibri" panose="020F0502020204030204" pitchFamily="34" charset="0"/>
              </a:rPr>
              <a:t>Wee5a - LDAQAD-lib python file</a:t>
            </a:r>
          </a:p>
        </p:txBody>
      </p:sp>
    </p:spTree>
    <p:extLst>
      <p:ext uri="{BB962C8B-B14F-4D97-AF65-F5344CB8AC3E}">
        <p14:creationId xmlns:p14="http://schemas.microsoft.com/office/powerpoint/2010/main" val="301406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4B774CE0-72F6-89C9-541D-F9B597D1CE2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A9762AC-4B80-DC90-7F94-3740849CFA1A}"/>
              </a:ext>
            </a:extLst>
          </p:cNvPr>
          <p:cNvSpPr>
            <a:spLocks noGrp="1"/>
          </p:cNvSpPr>
          <p:nvPr>
            <p:ph type="title"/>
          </p:nvPr>
        </p:nvSpPr>
        <p:spPr>
          <a:xfrm>
            <a:off x="145026" y="137652"/>
            <a:ext cx="9601200" cy="759695"/>
          </a:xfrm>
        </p:spPr>
        <p:txBody>
          <a:bodyPr>
            <a:normAutofit/>
          </a:bodyPr>
          <a:lstStyle/>
          <a:p>
            <a:r>
              <a:rPr lang="en-IN" b="1" dirty="0"/>
              <a:t>Rational Statement</a:t>
            </a:r>
          </a:p>
        </p:txBody>
      </p:sp>
      <p:pic>
        <p:nvPicPr>
          <p:cNvPr id="6" name="Picture 5" descr="A bowl of grain next to wheat&#10;&#10;Description automatically generated">
            <a:extLst>
              <a:ext uri="{FF2B5EF4-FFF2-40B4-BE49-F238E27FC236}">
                <a16:creationId xmlns:a16="http://schemas.microsoft.com/office/drawing/2014/main" id="{2D7ED61F-9BFB-7BE0-7954-99B4805153EB}"/>
              </a:ext>
            </a:extLst>
          </p:cNvPr>
          <p:cNvPicPr>
            <a:picLocks noChangeAspect="1"/>
          </p:cNvPicPr>
          <p:nvPr/>
        </p:nvPicPr>
        <p:blipFill>
          <a:blip r:embed="rId2">
            <a:extLst>
              <a:ext uri="{28A0092B-C50C-407E-A947-70E740481C1C}">
                <a14:useLocalDpi xmlns:a14="http://schemas.microsoft.com/office/drawing/2010/main" val="0"/>
              </a:ext>
            </a:extLst>
          </a:blip>
          <a:srcRect l="27999" r="26669" b="-1"/>
          <a:stretch/>
        </p:blipFill>
        <p:spPr>
          <a:xfrm>
            <a:off x="7534655" y="10"/>
            <a:ext cx="4657346" cy="6857990"/>
          </a:xfrm>
          <a:prstGeom prst="rect">
            <a:avLst/>
          </a:prstGeom>
        </p:spPr>
      </p:pic>
      <p:sp>
        <p:nvSpPr>
          <p:cNvPr id="9" name="TextBox 8">
            <a:extLst>
              <a:ext uri="{FF2B5EF4-FFF2-40B4-BE49-F238E27FC236}">
                <a16:creationId xmlns:a16="http://schemas.microsoft.com/office/drawing/2014/main" id="{76270F82-E6BF-2DC1-07D1-4EC78782271A}"/>
              </a:ext>
            </a:extLst>
          </p:cNvPr>
          <p:cNvSpPr txBox="1"/>
          <p:nvPr/>
        </p:nvSpPr>
        <p:spPr>
          <a:xfrm>
            <a:off x="145026" y="1017936"/>
            <a:ext cx="7081684" cy="5216813"/>
          </a:xfrm>
          <a:prstGeom prst="rect">
            <a:avLst/>
          </a:prstGeom>
          <a:noFill/>
        </p:spPr>
        <p:txBody>
          <a:bodyPr wrap="square" rtlCol="0">
            <a:spAutoFit/>
          </a:bodyPr>
          <a:lstStyle/>
          <a:p>
            <a:pPr>
              <a:lnSpc>
                <a:spcPct val="107000"/>
              </a:lnSpc>
              <a:spcAft>
                <a:spcPts val="800"/>
              </a:spcAf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Objective: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Developing predictive models using discriminant analysis (LDA &amp; QDA) to classify wheat types. For aid in decision-making for wheat quality control, breeding programs, and production optimization.</a:t>
            </a:r>
          </a:p>
          <a:p>
            <a:pPr>
              <a:lnSpc>
                <a:spcPct val="107000"/>
              </a:lnSpc>
              <a:spcAft>
                <a:spcPts val="800"/>
              </a:spcAf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Model Selection: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LDA (Linear Discriminant Analysis):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It is used when a linear boundary is required between classifiers. It assumes the covariances are equal.</a:t>
            </a:r>
          </a:p>
          <a:p>
            <a:pPr marL="1143000" lvl="2" indent="-228600">
              <a:lnSpc>
                <a:spcPct val="107000"/>
              </a:lnSpc>
              <a:spcAft>
                <a:spcPts val="800"/>
              </a:spcAft>
              <a:buSzPts val="1000"/>
              <a:buFont typeface="Wingdings" panose="05000000000000000000" pitchFamily="2" charset="2"/>
              <a:buChar char=""/>
              <a:tabLst>
                <a:tab pos="13716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Assumes equal covariance among classes.</a:t>
            </a:r>
          </a:p>
          <a:p>
            <a:pPr marL="1143000" lvl="2" indent="-228600">
              <a:lnSpc>
                <a:spcPct val="107000"/>
              </a:lnSpc>
              <a:spcAft>
                <a:spcPts val="800"/>
              </a:spcAft>
              <a:buSzPts val="1000"/>
              <a:buFont typeface="Wingdings" panose="05000000000000000000" pitchFamily="2" charset="2"/>
              <a:buChar char=""/>
              <a:tabLst>
                <a:tab pos="13716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Provides linear decision boundaries.</a:t>
            </a:r>
          </a:p>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LDA Assumptions for dataset: </a:t>
            </a:r>
          </a:p>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a. That your data is Gaussian, that each variable is shaped like a bell curve when plotted.</a:t>
            </a:r>
          </a:p>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 b. Input variables are numeric and have the same variance (spread). Each of the classes has identical covariance matrices. </a:t>
            </a:r>
          </a:p>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c. The decision boundaries are linear equations, obtained by finding linear combinations of the independent variables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657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99BA611C-3F11-920E-7F68-5792B6CC599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E6BBA0C-00D4-7D58-F55E-8B478FE577C3}"/>
              </a:ext>
            </a:extLst>
          </p:cNvPr>
          <p:cNvSpPr>
            <a:spLocks noGrp="1"/>
          </p:cNvSpPr>
          <p:nvPr>
            <p:ph type="title"/>
          </p:nvPr>
        </p:nvSpPr>
        <p:spPr>
          <a:xfrm>
            <a:off x="145026" y="95711"/>
            <a:ext cx="9601200" cy="759695"/>
          </a:xfrm>
        </p:spPr>
        <p:txBody>
          <a:bodyPr>
            <a:normAutofit/>
          </a:bodyPr>
          <a:lstStyle/>
          <a:p>
            <a:r>
              <a:rPr lang="en-IN" b="1" dirty="0"/>
              <a:t>Rational Statement</a:t>
            </a:r>
          </a:p>
        </p:txBody>
      </p:sp>
      <p:pic>
        <p:nvPicPr>
          <p:cNvPr id="6" name="Picture 5" descr="A bowl of grain next to wheat&#10;&#10;Description automatically generated">
            <a:extLst>
              <a:ext uri="{FF2B5EF4-FFF2-40B4-BE49-F238E27FC236}">
                <a16:creationId xmlns:a16="http://schemas.microsoft.com/office/drawing/2014/main" id="{C27AF991-582E-3B16-A3F7-54B5FAA062D9}"/>
              </a:ext>
            </a:extLst>
          </p:cNvPr>
          <p:cNvPicPr>
            <a:picLocks noChangeAspect="1"/>
          </p:cNvPicPr>
          <p:nvPr/>
        </p:nvPicPr>
        <p:blipFill>
          <a:blip r:embed="rId2">
            <a:extLst>
              <a:ext uri="{28A0092B-C50C-407E-A947-70E740481C1C}">
                <a14:useLocalDpi xmlns:a14="http://schemas.microsoft.com/office/drawing/2010/main" val="0"/>
              </a:ext>
            </a:extLst>
          </a:blip>
          <a:srcRect l="27999" r="26669" b="-1"/>
          <a:stretch/>
        </p:blipFill>
        <p:spPr>
          <a:xfrm>
            <a:off x="7534655" y="10"/>
            <a:ext cx="4657346" cy="6857990"/>
          </a:xfrm>
          <a:prstGeom prst="rect">
            <a:avLst/>
          </a:prstGeom>
        </p:spPr>
      </p:pic>
      <p:sp>
        <p:nvSpPr>
          <p:cNvPr id="9" name="TextBox 8">
            <a:extLst>
              <a:ext uri="{FF2B5EF4-FFF2-40B4-BE49-F238E27FC236}">
                <a16:creationId xmlns:a16="http://schemas.microsoft.com/office/drawing/2014/main" id="{59A92C8D-5F0E-AFC5-2970-EA2243364863}"/>
              </a:ext>
            </a:extLst>
          </p:cNvPr>
          <p:cNvSpPr txBox="1"/>
          <p:nvPr/>
        </p:nvSpPr>
        <p:spPr>
          <a:xfrm>
            <a:off x="145026" y="774126"/>
            <a:ext cx="7081684" cy="6508192"/>
          </a:xfrm>
          <a:prstGeom prst="rect">
            <a:avLst/>
          </a:prstGeom>
          <a:noFill/>
        </p:spPr>
        <p:txBody>
          <a:bodyPr wrap="square" rtlCol="0">
            <a:spAutoFit/>
          </a:bodyPr>
          <a:lstStyle/>
          <a:p>
            <a:pPr>
              <a:lnSpc>
                <a:spcPct val="107000"/>
              </a:lnSpc>
              <a:spcAft>
                <a:spcPts val="800"/>
              </a:spcAf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QDA (Quadratic Discriminant Analysis):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It is used to find a non-linear boundary between classifiers. No assumption regarding covariances.</a:t>
            </a:r>
          </a:p>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LDA Assumptions for dataset: </a:t>
            </a:r>
          </a:p>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a. That your data is Gaussian, that each variable is shaped like a bell curve when plotted. </a:t>
            </a:r>
          </a:p>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b. Input variables are numeric and don’t need to have the same variance (spread). Each of the classes don’t need to have the same covariance matrices. </a:t>
            </a:r>
          </a:p>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c. The decision boundaries are quadratic equations, obtained by finding quadratic combinations of the independent variables</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Data-Driven Insights from EDA:</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Pandas Profile Report was used to evaluate data quality, distribution, and inter-variable relationships.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Levene’s Test was used to check covariance equality, confirming that the assumption of equal variance holds, thus justifying LDA.</a:t>
            </a:r>
          </a:p>
          <a:p>
            <a:pPr>
              <a:lnSpc>
                <a:spcPct val="107000"/>
              </a:lnSpc>
              <a:spcAft>
                <a:spcPts val="800"/>
              </a:spcAf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Addressing Data Challenges:</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Class Imbalance:</a:t>
            </a:r>
            <a:r>
              <a:rPr lang="en-IN" sz="1400" b="1" dirty="0">
                <a:latin typeface="Calibri" panose="020F0502020204030204" pitchFamily="34" charset="0"/>
                <a:ea typeface="Calibri" panose="020F0502020204030204" pitchFamily="34" charset="0"/>
                <a:cs typeface="Times New Roman" panose="02020603050405020304" pitchFamily="18" charset="0"/>
              </a:rPr>
              <a:t> </a:t>
            </a:r>
            <a:r>
              <a:rPr lang="en-IN" sz="1400" dirty="0">
                <a:effectLst/>
                <a:latin typeface="Calibri" panose="020F0502020204030204" pitchFamily="34" charset="0"/>
                <a:ea typeface="Calibri" panose="020F0502020204030204" pitchFamily="34" charset="0"/>
                <a:cs typeface="Times New Roman" panose="02020603050405020304" pitchFamily="18" charset="0"/>
              </a:rPr>
              <a:t>SMOTE (Synthetic Minority Oversampling Technique) was applied to balance the dataset, ensuring equal representation of each wheat type.</a:t>
            </a:r>
          </a:p>
          <a:p>
            <a:pPr>
              <a:lnSpc>
                <a:spcPct val="107000"/>
              </a:lnSpc>
              <a:spcAft>
                <a:spcPts val="800"/>
              </a:spcAf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Dataset Description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Source &amp; </a:t>
            </a:r>
            <a:r>
              <a:rPr lang="en-IN" sz="1400" b="1" dirty="0" err="1">
                <a:effectLst/>
                <a:latin typeface="Calibri" panose="020F0502020204030204" pitchFamily="34" charset="0"/>
                <a:ea typeface="Calibri" panose="020F0502020204030204" pitchFamily="34" charset="0"/>
                <a:cs typeface="Times New Roman" panose="02020603050405020304" pitchFamily="18" charset="0"/>
              </a:rPr>
              <a:t>Size:</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The</a:t>
            </a:r>
            <a:r>
              <a:rPr lang="en-IN" sz="1400" dirty="0">
                <a:effectLst/>
                <a:latin typeface="Calibri" panose="020F0502020204030204" pitchFamily="34" charset="0"/>
                <a:ea typeface="Calibri" panose="020F0502020204030204" pitchFamily="34" charset="0"/>
                <a:cs typeface="Times New Roman" panose="02020603050405020304" pitchFamily="18" charset="0"/>
              </a:rPr>
              <a:t> dataset, named </a:t>
            </a:r>
            <a:r>
              <a:rPr lang="en-IN" sz="1400" b="1" dirty="0">
                <a:effectLst/>
                <a:latin typeface="Calibri" panose="020F0502020204030204" pitchFamily="34" charset="0"/>
                <a:ea typeface="Calibri" panose="020F0502020204030204" pitchFamily="34" charset="0"/>
                <a:cs typeface="Times New Roman" panose="02020603050405020304" pitchFamily="18" charset="0"/>
              </a:rPr>
              <a:t>WheatData.csv</a:t>
            </a:r>
            <a:r>
              <a:rPr lang="en-IN" sz="1400" dirty="0">
                <a:effectLst/>
                <a:latin typeface="Calibri" panose="020F0502020204030204" pitchFamily="34" charset="0"/>
                <a:ea typeface="Calibri" panose="020F0502020204030204" pitchFamily="34" charset="0"/>
                <a:cs typeface="Times New Roman" panose="02020603050405020304" pitchFamily="18" charset="0"/>
              </a:rPr>
              <a:t>, contains 210 observations.</a:t>
            </a:r>
          </a:p>
          <a:p>
            <a:pPr>
              <a:lnSpc>
                <a:spcPct val="107000"/>
              </a:lnSpc>
              <a:spcAft>
                <a:spcPts val="8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66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68052C9C-81DB-9C48-17D5-F1EE459AEEA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3DD0E2B-7D14-D299-3304-9A08327FE02B}"/>
              </a:ext>
            </a:extLst>
          </p:cNvPr>
          <p:cNvSpPr>
            <a:spLocks noGrp="1"/>
          </p:cNvSpPr>
          <p:nvPr>
            <p:ph type="title"/>
          </p:nvPr>
        </p:nvSpPr>
        <p:spPr>
          <a:xfrm>
            <a:off x="145026" y="95711"/>
            <a:ext cx="9601200" cy="759695"/>
          </a:xfrm>
        </p:spPr>
        <p:txBody>
          <a:bodyPr>
            <a:normAutofit/>
          </a:bodyPr>
          <a:lstStyle/>
          <a:p>
            <a:r>
              <a:rPr lang="en-IN" b="1" dirty="0"/>
              <a:t>Rational Statement</a:t>
            </a:r>
          </a:p>
        </p:txBody>
      </p:sp>
      <p:pic>
        <p:nvPicPr>
          <p:cNvPr id="6" name="Picture 5" descr="A bowl of grain next to wheat&#10;&#10;Description automatically generated">
            <a:extLst>
              <a:ext uri="{FF2B5EF4-FFF2-40B4-BE49-F238E27FC236}">
                <a16:creationId xmlns:a16="http://schemas.microsoft.com/office/drawing/2014/main" id="{32615A37-71EC-B645-68C3-47157993CAD5}"/>
              </a:ext>
            </a:extLst>
          </p:cNvPr>
          <p:cNvPicPr>
            <a:picLocks noChangeAspect="1"/>
          </p:cNvPicPr>
          <p:nvPr/>
        </p:nvPicPr>
        <p:blipFill>
          <a:blip r:embed="rId2">
            <a:extLst>
              <a:ext uri="{28A0092B-C50C-407E-A947-70E740481C1C}">
                <a14:useLocalDpi xmlns:a14="http://schemas.microsoft.com/office/drawing/2010/main" val="0"/>
              </a:ext>
            </a:extLst>
          </a:blip>
          <a:srcRect l="27999" r="26669" b="-1"/>
          <a:stretch/>
        </p:blipFill>
        <p:spPr>
          <a:xfrm>
            <a:off x="7534655" y="10"/>
            <a:ext cx="4657346" cy="6857990"/>
          </a:xfrm>
          <a:prstGeom prst="rect">
            <a:avLst/>
          </a:prstGeom>
        </p:spPr>
      </p:pic>
      <p:sp>
        <p:nvSpPr>
          <p:cNvPr id="9" name="TextBox 8">
            <a:extLst>
              <a:ext uri="{FF2B5EF4-FFF2-40B4-BE49-F238E27FC236}">
                <a16:creationId xmlns:a16="http://schemas.microsoft.com/office/drawing/2014/main" id="{105C65DA-61E1-6E61-5C25-2E49F1BA9006}"/>
              </a:ext>
            </a:extLst>
          </p:cNvPr>
          <p:cNvSpPr txBox="1"/>
          <p:nvPr/>
        </p:nvSpPr>
        <p:spPr>
          <a:xfrm>
            <a:off x="145026" y="754462"/>
            <a:ext cx="7081684" cy="6508192"/>
          </a:xfrm>
          <a:prstGeom prst="rect">
            <a:avLst/>
          </a:prstGeom>
          <a:noFill/>
        </p:spPr>
        <p:txBody>
          <a:bodyPr wrap="square" rtlCol="0">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Variables: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Independent Variables: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A (Area):</a:t>
            </a:r>
            <a:r>
              <a:rPr lang="en-IN" sz="1400" dirty="0">
                <a:effectLst/>
                <a:latin typeface="Calibri" panose="020F0502020204030204" pitchFamily="34" charset="0"/>
                <a:ea typeface="Calibri" panose="020F0502020204030204" pitchFamily="34" charset="0"/>
                <a:cs typeface="Times New Roman" panose="02020603050405020304" pitchFamily="18" charset="0"/>
              </a:rPr>
              <a:t> The area measurement of the wheat kernel.</a:t>
            </a:r>
          </a:p>
          <a:p>
            <a:pPr marL="1143000" lvl="2" indent="-228600">
              <a:lnSpc>
                <a:spcPct val="107000"/>
              </a:lnSpc>
              <a:spcAft>
                <a:spcPts val="800"/>
              </a:spcAft>
              <a:buSzPts val="1000"/>
              <a:buFont typeface="Wingdings" panose="05000000000000000000" pitchFamily="2" charset="2"/>
              <a:buChar char=""/>
              <a:tabLst>
                <a:tab pos="1371600" algn="l"/>
              </a:tabLs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P (Perimeter):</a:t>
            </a:r>
            <a:r>
              <a:rPr lang="en-IN" sz="1400" dirty="0">
                <a:effectLst/>
                <a:latin typeface="Calibri" panose="020F0502020204030204" pitchFamily="34" charset="0"/>
                <a:ea typeface="Calibri" panose="020F0502020204030204" pitchFamily="34" charset="0"/>
                <a:cs typeface="Times New Roman" panose="02020603050405020304" pitchFamily="18" charset="0"/>
              </a:rPr>
              <a:t> The perimeter measurement of the wheat kernel.</a:t>
            </a:r>
          </a:p>
          <a:p>
            <a:pPr marL="1143000" lvl="2" indent="-228600">
              <a:lnSpc>
                <a:spcPct val="107000"/>
              </a:lnSpc>
              <a:spcAft>
                <a:spcPts val="800"/>
              </a:spcAft>
              <a:buSzPts val="1000"/>
              <a:buFont typeface="Wingdings" panose="05000000000000000000" pitchFamily="2" charset="2"/>
              <a:buChar char=""/>
              <a:tabLst>
                <a:tab pos="1371600" algn="l"/>
              </a:tabLs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C (Compactness):</a:t>
            </a:r>
            <a:r>
              <a:rPr lang="en-IN" sz="1400" dirty="0">
                <a:effectLst/>
                <a:latin typeface="Calibri" panose="020F0502020204030204" pitchFamily="34" charset="0"/>
                <a:ea typeface="Calibri" panose="020F0502020204030204" pitchFamily="34" charset="0"/>
                <a:cs typeface="Times New Roman" panose="02020603050405020304" pitchFamily="18" charset="0"/>
              </a:rPr>
              <a:t> Calculated as 4π×AreaPerimeter2\frac{4\pi \times \text{Area}}{\text{Perimeter}^2}Perimeter24π×Area​, indicating how compact the kernel is.</a:t>
            </a:r>
          </a:p>
          <a:p>
            <a:pPr marL="1143000" lvl="2" indent="-228600">
              <a:lnSpc>
                <a:spcPct val="107000"/>
              </a:lnSpc>
              <a:spcAft>
                <a:spcPts val="800"/>
              </a:spcAft>
              <a:buSzPts val="1000"/>
              <a:buFont typeface="Wingdings" panose="05000000000000000000" pitchFamily="2" charset="2"/>
              <a:buChar char=""/>
              <a:tabLst>
                <a:tab pos="1371600" algn="l"/>
              </a:tabLs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LK (Length of Kernel):</a:t>
            </a:r>
            <a:r>
              <a:rPr lang="en-IN" sz="1400" dirty="0">
                <a:effectLst/>
                <a:latin typeface="Calibri" panose="020F0502020204030204" pitchFamily="34" charset="0"/>
                <a:ea typeface="Calibri" panose="020F0502020204030204" pitchFamily="34" charset="0"/>
                <a:cs typeface="Times New Roman" panose="02020603050405020304" pitchFamily="18" charset="0"/>
              </a:rPr>
              <a:t> A measure of the kernel's length.</a:t>
            </a:r>
          </a:p>
          <a:p>
            <a:pPr marL="1143000" lvl="2" indent="-228600">
              <a:lnSpc>
                <a:spcPct val="107000"/>
              </a:lnSpc>
              <a:spcAft>
                <a:spcPts val="800"/>
              </a:spcAft>
              <a:buSzPts val="1000"/>
              <a:buFont typeface="Wingdings" panose="05000000000000000000" pitchFamily="2" charset="2"/>
              <a:buChar char=""/>
              <a:tabLst>
                <a:tab pos="1371600" algn="l"/>
              </a:tabLs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WK (Width of Kernel):</a:t>
            </a:r>
            <a:r>
              <a:rPr lang="en-IN" sz="1400" dirty="0">
                <a:effectLst/>
                <a:latin typeface="Calibri" panose="020F0502020204030204" pitchFamily="34" charset="0"/>
                <a:ea typeface="Calibri" panose="020F0502020204030204" pitchFamily="34" charset="0"/>
                <a:cs typeface="Times New Roman" panose="02020603050405020304" pitchFamily="18" charset="0"/>
              </a:rPr>
              <a:t> A measure of the kernel's width.</a:t>
            </a:r>
          </a:p>
          <a:p>
            <a:pPr marL="1143000" lvl="2" indent="-228600">
              <a:lnSpc>
                <a:spcPct val="107000"/>
              </a:lnSpc>
              <a:spcAft>
                <a:spcPts val="800"/>
              </a:spcAft>
              <a:buSzPts val="1000"/>
              <a:buFont typeface="Wingdings" panose="05000000000000000000" pitchFamily="2" charset="2"/>
              <a:buChar char=""/>
              <a:tabLst>
                <a:tab pos="1371600" algn="l"/>
              </a:tabLst>
            </a:pPr>
            <a:r>
              <a:rPr lang="en-IN" sz="1400" b="1" dirty="0" err="1">
                <a:effectLst/>
                <a:latin typeface="Calibri" panose="020F0502020204030204" pitchFamily="34" charset="0"/>
                <a:ea typeface="Calibri" panose="020F0502020204030204" pitchFamily="34" charset="0"/>
                <a:cs typeface="Times New Roman" panose="02020603050405020304" pitchFamily="18" charset="0"/>
              </a:rPr>
              <a:t>A_Coef</a:t>
            </a:r>
            <a:r>
              <a:rPr lang="en-IN" sz="1400" b="1" dirty="0">
                <a:effectLst/>
                <a:latin typeface="Calibri" panose="020F0502020204030204" pitchFamily="34" charset="0"/>
                <a:ea typeface="Calibri" panose="020F0502020204030204" pitchFamily="34" charset="0"/>
                <a:cs typeface="Times New Roman" panose="02020603050405020304" pitchFamily="18" charset="0"/>
              </a:rPr>
              <a:t> (Asymmetry Coefficient):</a:t>
            </a:r>
            <a:r>
              <a:rPr lang="en-IN" sz="1400" dirty="0">
                <a:effectLst/>
                <a:latin typeface="Calibri" panose="020F0502020204030204" pitchFamily="34" charset="0"/>
                <a:ea typeface="Calibri" panose="020F0502020204030204" pitchFamily="34" charset="0"/>
                <a:cs typeface="Times New Roman" panose="02020603050405020304" pitchFamily="18" charset="0"/>
              </a:rPr>
              <a:t> A measure of the asymmetry in the kernel shape.</a:t>
            </a:r>
          </a:p>
          <a:p>
            <a:pPr marL="1143000" lvl="2" indent="-228600">
              <a:lnSpc>
                <a:spcPct val="107000"/>
              </a:lnSpc>
              <a:spcAft>
                <a:spcPts val="800"/>
              </a:spcAft>
              <a:buSzPts val="1000"/>
              <a:buFont typeface="Wingdings" panose="05000000000000000000" pitchFamily="2" charset="2"/>
              <a:buChar char=""/>
              <a:tabLst>
                <a:tab pos="1371600" algn="l"/>
              </a:tabLs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LKG (Length of Kernel Groove):</a:t>
            </a:r>
            <a:r>
              <a:rPr lang="en-IN" sz="1400" dirty="0">
                <a:effectLst/>
                <a:latin typeface="Calibri" panose="020F0502020204030204" pitchFamily="34" charset="0"/>
                <a:ea typeface="Calibri" panose="020F0502020204030204" pitchFamily="34" charset="0"/>
                <a:cs typeface="Times New Roman" panose="02020603050405020304" pitchFamily="18" charset="0"/>
              </a:rPr>
              <a:t> The length of the groove on the kernel.</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Dependent Variable: target</a:t>
            </a:r>
            <a:r>
              <a:rPr lang="en-IN" sz="1400" dirty="0">
                <a:effectLst/>
                <a:latin typeface="Calibri" panose="020F0502020204030204" pitchFamily="34" charset="0"/>
                <a:ea typeface="Calibri" panose="020F0502020204030204" pitchFamily="34" charset="0"/>
                <a:cs typeface="Times New Roman" panose="02020603050405020304" pitchFamily="18" charset="0"/>
              </a:rPr>
              <a:t> Categorical variable representing the wheat type: </a:t>
            </a:r>
            <a:r>
              <a:rPr lang="en-IN" sz="1400" b="1" dirty="0">
                <a:effectLst/>
                <a:latin typeface="Calibri" panose="020F0502020204030204" pitchFamily="34" charset="0"/>
                <a:ea typeface="Calibri" panose="020F0502020204030204" pitchFamily="34" charset="0"/>
                <a:cs typeface="Times New Roman" panose="02020603050405020304" pitchFamily="18" charset="0"/>
              </a:rPr>
              <a:t>0(</a:t>
            </a:r>
            <a:r>
              <a:rPr lang="en-IN" sz="1400" dirty="0">
                <a:effectLst/>
                <a:latin typeface="Calibri" panose="020F0502020204030204" pitchFamily="34" charset="0"/>
                <a:ea typeface="Calibri" panose="020F0502020204030204" pitchFamily="34" charset="0"/>
                <a:cs typeface="Times New Roman" panose="02020603050405020304" pitchFamily="18" charset="0"/>
              </a:rPr>
              <a:t>Kama)</a:t>
            </a:r>
            <a:r>
              <a:rPr lang="en-IN" sz="1400" dirty="0">
                <a:latin typeface="Calibri" panose="020F0502020204030204" pitchFamily="34" charset="0"/>
                <a:ea typeface="Calibri" panose="020F0502020204030204" pitchFamily="34" charset="0"/>
                <a:cs typeface="Times New Roman" panose="02020603050405020304" pitchFamily="18" charset="0"/>
              </a:rPr>
              <a:t>,</a:t>
            </a:r>
            <a:r>
              <a:rPr lang="en-IN" sz="1400" b="1" dirty="0">
                <a:effectLst/>
                <a:latin typeface="Calibri" panose="020F0502020204030204" pitchFamily="34" charset="0"/>
                <a:ea typeface="Calibri" panose="020F0502020204030204" pitchFamily="34" charset="0"/>
                <a:cs typeface="Times New Roman" panose="02020603050405020304" pitchFamily="18" charset="0"/>
              </a:rPr>
              <a:t>1</a:t>
            </a:r>
            <a:r>
              <a:rPr lang="en-IN" sz="1400" b="1" dirty="0">
                <a:latin typeface="Calibri" panose="020F0502020204030204" pitchFamily="34" charset="0"/>
                <a:ea typeface="Calibri" panose="020F0502020204030204" pitchFamily="34" charset="0"/>
                <a:cs typeface="Times New Roman" panose="02020603050405020304" pitchFamily="18" charset="0"/>
              </a:rPr>
              <a:t>(</a:t>
            </a:r>
            <a:r>
              <a:rPr lang="en-IN" sz="1400" dirty="0">
                <a:effectLst/>
                <a:latin typeface="Calibri" panose="020F0502020204030204" pitchFamily="34" charset="0"/>
                <a:ea typeface="Calibri" panose="020F0502020204030204" pitchFamily="34" charset="0"/>
                <a:cs typeface="Times New Roman" panose="02020603050405020304" pitchFamily="18" charset="0"/>
              </a:rPr>
              <a:t>Rosa)</a:t>
            </a:r>
            <a:r>
              <a:rPr lang="en-IN" sz="1400" dirty="0">
                <a:latin typeface="Calibri" panose="020F0502020204030204" pitchFamily="34" charset="0"/>
                <a:ea typeface="Calibri" panose="020F0502020204030204" pitchFamily="34" charset="0"/>
                <a:cs typeface="Times New Roman" panose="02020603050405020304" pitchFamily="18" charset="0"/>
              </a:rPr>
              <a:t> and </a:t>
            </a:r>
            <a:r>
              <a:rPr lang="en-IN" sz="1400" b="1" dirty="0">
                <a:effectLst/>
                <a:latin typeface="Calibri" panose="020F0502020204030204" pitchFamily="34" charset="0"/>
                <a:ea typeface="Calibri" panose="020F0502020204030204" pitchFamily="34" charset="0"/>
                <a:cs typeface="Times New Roman" panose="02020603050405020304" pitchFamily="18" charset="0"/>
              </a:rPr>
              <a:t>2(</a:t>
            </a:r>
            <a:r>
              <a:rPr lang="en-IN" sz="1400" dirty="0">
                <a:effectLst/>
                <a:latin typeface="Calibri" panose="020F0502020204030204" pitchFamily="34" charset="0"/>
                <a:ea typeface="Calibri" panose="020F0502020204030204" pitchFamily="34" charset="0"/>
                <a:cs typeface="Times New Roman" panose="02020603050405020304" pitchFamily="18" charset="0"/>
              </a:rPr>
              <a:t>Canadian)</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Data Quality &amp; Structure: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The Pandas Profile Report shows that the dataset is clean (no missing values) with reasonable ranges and distributions for each variable.</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Descriptive statistics (mean, standard deviation, quartiles) suggest that the data is well-suited for predictive modelling after proper scaling and balancing.</a:t>
            </a:r>
          </a:p>
          <a:p>
            <a:pPr marL="742950" lvl="1" indent="-285750">
              <a:lnSpc>
                <a:spcPct val="107000"/>
              </a:lnSpc>
              <a:spcAft>
                <a:spcPts val="800"/>
              </a:spcAft>
              <a:buSzPts val="1000"/>
              <a:buFont typeface="Courier New" panose="02070309020205020404" pitchFamily="49" charset="0"/>
              <a:buChar char="o"/>
              <a:tabLst>
                <a:tab pos="914400" algn="l"/>
              </a:tabLs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1156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A08E1C1F-9EDE-1B11-726D-FE9DE354251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1DEEE9E-22BD-9127-C9D7-30CC5AB13877}"/>
              </a:ext>
            </a:extLst>
          </p:cNvPr>
          <p:cNvSpPr>
            <a:spLocks noGrp="1"/>
          </p:cNvSpPr>
          <p:nvPr>
            <p:ph type="title"/>
          </p:nvPr>
        </p:nvSpPr>
        <p:spPr>
          <a:xfrm>
            <a:off x="145026" y="95711"/>
            <a:ext cx="9601200" cy="759695"/>
          </a:xfrm>
        </p:spPr>
        <p:txBody>
          <a:bodyPr>
            <a:normAutofit/>
          </a:bodyPr>
          <a:lstStyle/>
          <a:p>
            <a:r>
              <a:rPr lang="en-IN" b="1" dirty="0"/>
              <a:t>Rational Statement</a:t>
            </a:r>
          </a:p>
        </p:txBody>
      </p:sp>
      <p:pic>
        <p:nvPicPr>
          <p:cNvPr id="6" name="Picture 5" descr="A bowl of grain next to wheat&#10;&#10;Description automatically generated">
            <a:extLst>
              <a:ext uri="{FF2B5EF4-FFF2-40B4-BE49-F238E27FC236}">
                <a16:creationId xmlns:a16="http://schemas.microsoft.com/office/drawing/2014/main" id="{44601DAF-B78D-302C-A3C3-8CC5062AD1B5}"/>
              </a:ext>
            </a:extLst>
          </p:cNvPr>
          <p:cNvPicPr>
            <a:picLocks noChangeAspect="1"/>
          </p:cNvPicPr>
          <p:nvPr/>
        </p:nvPicPr>
        <p:blipFill>
          <a:blip r:embed="rId2">
            <a:extLst>
              <a:ext uri="{28A0092B-C50C-407E-A947-70E740481C1C}">
                <a14:useLocalDpi xmlns:a14="http://schemas.microsoft.com/office/drawing/2010/main" val="0"/>
              </a:ext>
            </a:extLst>
          </a:blip>
          <a:srcRect l="27999" r="26669" b="-1"/>
          <a:stretch/>
        </p:blipFill>
        <p:spPr>
          <a:xfrm>
            <a:off x="7534655" y="10"/>
            <a:ext cx="4657346" cy="6857990"/>
          </a:xfrm>
          <a:prstGeom prst="rect">
            <a:avLst/>
          </a:prstGeom>
        </p:spPr>
      </p:pic>
      <p:sp>
        <p:nvSpPr>
          <p:cNvPr id="9" name="TextBox 8">
            <a:extLst>
              <a:ext uri="{FF2B5EF4-FFF2-40B4-BE49-F238E27FC236}">
                <a16:creationId xmlns:a16="http://schemas.microsoft.com/office/drawing/2014/main" id="{EB90DFBC-C966-E120-9BB1-DEB7653311F0}"/>
              </a:ext>
            </a:extLst>
          </p:cNvPr>
          <p:cNvSpPr txBox="1"/>
          <p:nvPr/>
        </p:nvSpPr>
        <p:spPr>
          <a:xfrm>
            <a:off x="145026" y="951107"/>
            <a:ext cx="7081684" cy="5659113"/>
          </a:xfrm>
          <a:prstGeom prst="rect">
            <a:avLst/>
          </a:prstGeom>
          <a:noFill/>
        </p:spPr>
        <p:txBody>
          <a:bodyPr wrap="square" rtlCol="0">
            <a:spAutoFit/>
          </a:bodyPr>
          <a:lstStyle/>
          <a:p>
            <a:pPr>
              <a:lnSpc>
                <a:spcPct val="107000"/>
              </a:lnSpc>
              <a:spcAft>
                <a:spcPts val="800"/>
              </a:spcAft>
            </a:pPr>
            <a:r>
              <a:rPr lang="en-IN" b="1" dirty="0">
                <a:effectLst/>
                <a:latin typeface="Calibri" panose="020F0502020204030204" pitchFamily="34" charset="0"/>
                <a:ea typeface="Calibri" panose="020F0502020204030204" pitchFamily="34" charset="0"/>
                <a:cs typeface="Times New Roman" panose="02020603050405020304" pitchFamily="18" charset="0"/>
              </a:rPr>
              <a:t>Problem Statement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IN" sz="1200" b="1" dirty="0">
                <a:effectLst/>
                <a:latin typeface="Calibri" panose="020F0502020204030204" pitchFamily="34" charset="0"/>
                <a:ea typeface="Calibri" panose="020F0502020204030204" pitchFamily="34" charset="0"/>
                <a:cs typeface="Times New Roman" panose="02020603050405020304" pitchFamily="18" charset="0"/>
              </a:rPr>
              <a:t>Client Requirement: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Mr. John Hughes needs a reliable tool to classify wheat types accurately (Kama, Rosa, and Canadian) based on physical and geometric measurements.</a:t>
            </a:r>
          </a:p>
          <a:p>
            <a:pPr lvl="0">
              <a:lnSpc>
                <a:spcPct val="107000"/>
              </a:lnSpc>
              <a:spcAft>
                <a:spcPts val="800"/>
              </a:spcAft>
              <a:buSzPts val="1000"/>
              <a:tabLst>
                <a:tab pos="457200" algn="l"/>
              </a:tabLst>
            </a:pPr>
            <a:r>
              <a:rPr lang="en-IN" sz="1200" b="1" dirty="0">
                <a:effectLst/>
                <a:latin typeface="Calibri" panose="020F0502020204030204" pitchFamily="34" charset="0"/>
                <a:ea typeface="Calibri" panose="020F0502020204030204" pitchFamily="34" charset="0"/>
                <a:cs typeface="Times New Roman" panose="02020603050405020304" pitchFamily="18" charset="0"/>
              </a:rPr>
              <a:t>Key Questions: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200" b="1" dirty="0">
                <a:effectLst/>
                <a:latin typeface="Calibri" panose="020F0502020204030204" pitchFamily="34" charset="0"/>
                <a:ea typeface="Calibri" panose="020F0502020204030204" pitchFamily="34" charset="0"/>
                <a:cs typeface="Times New Roman" panose="02020603050405020304" pitchFamily="18" charset="0"/>
              </a:rPr>
              <a:t>Model Effectiveness: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Can LDA and QDA provide high precision, recall, and overall accuracy in classifying wheat types?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200" b="1" dirty="0">
                <a:effectLst/>
                <a:latin typeface="Calibri" panose="020F0502020204030204" pitchFamily="34" charset="0"/>
                <a:ea typeface="Calibri" panose="020F0502020204030204" pitchFamily="34" charset="0"/>
                <a:cs typeface="Times New Roman" panose="02020603050405020304" pitchFamily="18" charset="0"/>
              </a:rPr>
              <a:t>Assumptions Verification: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Do the features satisfy LDA’s assumption of equal covariance? If not, is QDA a better alternative?</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200" b="1" dirty="0">
                <a:effectLst/>
                <a:latin typeface="Calibri" panose="020F0502020204030204" pitchFamily="34" charset="0"/>
                <a:ea typeface="Calibri" panose="020F0502020204030204" pitchFamily="34" charset="0"/>
                <a:cs typeface="Times New Roman" panose="02020603050405020304" pitchFamily="18" charset="0"/>
              </a:rPr>
              <a:t>Impact of Preprocessing: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How do techniques like SMOTE and feature scaling improve the performance of the predictive models?</a:t>
            </a:r>
          </a:p>
          <a:p>
            <a:pPr lvl="0">
              <a:lnSpc>
                <a:spcPct val="107000"/>
              </a:lnSpc>
              <a:spcAft>
                <a:spcPts val="800"/>
              </a:spcAft>
              <a:buSzPts val="1000"/>
              <a:tabLst>
                <a:tab pos="457200" algn="l"/>
              </a:tabLst>
            </a:pPr>
            <a:r>
              <a:rPr lang="en-IN" sz="1200" b="1" dirty="0">
                <a:effectLst/>
                <a:latin typeface="Calibri" panose="020F0502020204030204" pitchFamily="34" charset="0"/>
                <a:ea typeface="Calibri" panose="020F0502020204030204" pitchFamily="34" charset="0"/>
                <a:cs typeface="Times New Roman" panose="02020603050405020304" pitchFamily="18" charset="0"/>
              </a:rPr>
              <a:t>Expected Outcomes: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Optimized LDA and QDA models using grid search and cross-validation.</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Detailed performance metrics (confusion matrices, classification reports) to guide further improvements.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Actionable recommendations for refining the modelling process.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78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A13D5C3A-BFBF-AA63-5221-5A5750FC6AC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94AAAFE-8F9C-EA2B-240E-AD9C93D7BCA9}"/>
              </a:ext>
            </a:extLst>
          </p:cNvPr>
          <p:cNvSpPr>
            <a:spLocks noGrp="1"/>
          </p:cNvSpPr>
          <p:nvPr>
            <p:ph type="title"/>
          </p:nvPr>
        </p:nvSpPr>
        <p:spPr>
          <a:xfrm>
            <a:off x="145026" y="95711"/>
            <a:ext cx="11958484" cy="759695"/>
          </a:xfrm>
        </p:spPr>
        <p:txBody>
          <a:bodyPr>
            <a:normAutofit fontScale="90000"/>
          </a:bodyPr>
          <a:lstStyle/>
          <a:p>
            <a:r>
              <a:rPr lang="en-US" dirty="0"/>
              <a:t>Create, Identify and explain two (2) key insights from the Pandas Profile Report </a:t>
            </a:r>
            <a:endParaRPr lang="en-IN" b="1" dirty="0"/>
          </a:p>
        </p:txBody>
      </p:sp>
      <p:sp>
        <p:nvSpPr>
          <p:cNvPr id="9" name="TextBox 8">
            <a:extLst>
              <a:ext uri="{FF2B5EF4-FFF2-40B4-BE49-F238E27FC236}">
                <a16:creationId xmlns:a16="http://schemas.microsoft.com/office/drawing/2014/main" id="{6061D773-498D-87D8-F4FC-C043C1158990}"/>
              </a:ext>
            </a:extLst>
          </p:cNvPr>
          <p:cNvSpPr txBox="1"/>
          <p:nvPr/>
        </p:nvSpPr>
        <p:spPr>
          <a:xfrm>
            <a:off x="145026" y="1049094"/>
            <a:ext cx="11791335" cy="2358915"/>
          </a:xfrm>
          <a:prstGeom prst="rect">
            <a:avLst/>
          </a:prstGeom>
          <a:noFill/>
        </p:spPr>
        <p:txBody>
          <a:bodyPr wrap="square" rtlCol="0">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Pandas Profile Report shows that the dataset is complete with no missing values. This is critical because it means that every observation can be used for modelling without the need for imputation, reducing the risk of introducing bias or noise.</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Well-Behaved Distributions: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Descriptive Statistics: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The report shows that the variables (e.g., Area, Perimeter, Compactness, Length of Kernel, etc.) have reasonable ranges and standard deviations. For example, the variable </a:t>
            </a:r>
            <a:r>
              <a:rPr lang="en-IN" sz="1800" i="1" dirty="0">
                <a:effectLst/>
                <a:latin typeface="Calibri" panose="020F0502020204030204" pitchFamily="34" charset="0"/>
                <a:ea typeface="Calibri" panose="020F0502020204030204" pitchFamily="34" charset="0"/>
                <a:cs typeface="Times New Roman" panose="02020603050405020304" pitchFamily="18" charset="0"/>
              </a:rPr>
              <a:t>A</a:t>
            </a:r>
            <a:r>
              <a:rPr lang="en-IN" sz="1800" dirty="0">
                <a:effectLst/>
                <a:latin typeface="Calibri" panose="020F0502020204030204" pitchFamily="34" charset="0"/>
                <a:ea typeface="Calibri" panose="020F0502020204030204" pitchFamily="34" charset="0"/>
                <a:cs typeface="Times New Roman" panose="02020603050405020304" pitchFamily="18" charset="0"/>
              </a:rPr>
              <a:t> (Area) has a mean of approximately 14.85 and a standard deviation of 2.91, indicating that the data are clustered around the mean with moderate variability.</a:t>
            </a:r>
          </a:p>
        </p:txBody>
      </p:sp>
      <p:pic>
        <p:nvPicPr>
          <p:cNvPr id="7" name="Picture 6">
            <a:extLst>
              <a:ext uri="{FF2B5EF4-FFF2-40B4-BE49-F238E27FC236}">
                <a16:creationId xmlns:a16="http://schemas.microsoft.com/office/drawing/2014/main" id="{8897827C-E5BE-63DA-F81E-94A90B90CAEC}"/>
              </a:ext>
            </a:extLst>
          </p:cNvPr>
          <p:cNvPicPr>
            <a:picLocks noChangeAspect="1"/>
          </p:cNvPicPr>
          <p:nvPr/>
        </p:nvPicPr>
        <p:blipFill>
          <a:blip r:embed="rId2"/>
          <a:stretch>
            <a:fillRect/>
          </a:stretch>
        </p:blipFill>
        <p:spPr>
          <a:xfrm>
            <a:off x="318675" y="3601697"/>
            <a:ext cx="5188553" cy="2740870"/>
          </a:xfrm>
          <a:prstGeom prst="rect">
            <a:avLst/>
          </a:prstGeom>
        </p:spPr>
      </p:pic>
      <p:pic>
        <p:nvPicPr>
          <p:cNvPr id="8" name="Picture 7">
            <a:extLst>
              <a:ext uri="{FF2B5EF4-FFF2-40B4-BE49-F238E27FC236}">
                <a16:creationId xmlns:a16="http://schemas.microsoft.com/office/drawing/2014/main" id="{0B96B1D0-3A4C-ADD9-A41C-0B7EDA8D9819}"/>
              </a:ext>
            </a:extLst>
          </p:cNvPr>
          <p:cNvPicPr>
            <a:picLocks noChangeAspect="1"/>
          </p:cNvPicPr>
          <p:nvPr/>
        </p:nvPicPr>
        <p:blipFill>
          <a:blip r:embed="rId3"/>
          <a:stretch>
            <a:fillRect/>
          </a:stretch>
        </p:blipFill>
        <p:spPr>
          <a:xfrm>
            <a:off x="5835867" y="3601697"/>
            <a:ext cx="6037458" cy="2698888"/>
          </a:xfrm>
          <a:prstGeom prst="rect">
            <a:avLst/>
          </a:prstGeom>
        </p:spPr>
      </p:pic>
    </p:spTree>
    <p:extLst>
      <p:ext uri="{BB962C8B-B14F-4D97-AF65-F5344CB8AC3E}">
        <p14:creationId xmlns:p14="http://schemas.microsoft.com/office/powerpoint/2010/main" val="191185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2B40B02E-BAFC-9F61-5EC9-6070411E5BA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5115736-808C-964C-A4DD-1E8ED2123042}"/>
              </a:ext>
            </a:extLst>
          </p:cNvPr>
          <p:cNvSpPr>
            <a:spLocks noGrp="1"/>
          </p:cNvSpPr>
          <p:nvPr>
            <p:ph type="title"/>
          </p:nvPr>
        </p:nvSpPr>
        <p:spPr>
          <a:xfrm>
            <a:off x="145026" y="95711"/>
            <a:ext cx="11958484" cy="759695"/>
          </a:xfrm>
        </p:spPr>
        <p:txBody>
          <a:bodyPr>
            <a:normAutofit fontScale="90000"/>
          </a:bodyPr>
          <a:lstStyle/>
          <a:p>
            <a:r>
              <a:rPr lang="en-US" dirty="0"/>
              <a:t>Create, Identify and explain two (2) key insights from the Pandas Profile Report </a:t>
            </a:r>
            <a:endParaRPr lang="en-IN" b="1" dirty="0"/>
          </a:p>
        </p:txBody>
      </p:sp>
      <p:sp>
        <p:nvSpPr>
          <p:cNvPr id="9" name="TextBox 8">
            <a:extLst>
              <a:ext uri="{FF2B5EF4-FFF2-40B4-BE49-F238E27FC236}">
                <a16:creationId xmlns:a16="http://schemas.microsoft.com/office/drawing/2014/main" id="{40DD7485-0199-9655-3648-DA25F23A4CB4}"/>
              </a:ext>
            </a:extLst>
          </p:cNvPr>
          <p:cNvSpPr txBox="1"/>
          <p:nvPr/>
        </p:nvSpPr>
        <p:spPr>
          <a:xfrm>
            <a:off x="145026" y="1049094"/>
            <a:ext cx="11791335" cy="2352119"/>
          </a:xfrm>
          <a:prstGeom prst="rect">
            <a:avLst/>
          </a:prstGeom>
          <a:noFill/>
        </p:spPr>
        <p:txBody>
          <a:bodyPr wrap="square" rtlCol="0">
            <a:spAutoFit/>
          </a:bodyPr>
          <a:lstStyle/>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Strong Relationships Between Key Features: The correlation matrix provided in the report highlights strong correlations between variables such as Area (A) and Perimeter (P), which is expected because as the area of an object increases, its perimeter tends to increase as well. Similarly, features like Length of Kernel (LK) and Width of Kernel (WK) show positive correlation, indicating that larger kernels are generally wider.</a:t>
            </a: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Strong correlations exist among features (e.g., Area with Perimeter, Kernel Length with Kernel Width).</a:t>
            </a: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While these correlations indicate some redundancy, they can also enhance class separation if the relationship patterns differ among wheat types.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FC4D0090-F291-B7E3-9A80-86D3C6F772A0}"/>
              </a:ext>
            </a:extLst>
          </p:cNvPr>
          <p:cNvPicPr>
            <a:picLocks noChangeAspect="1"/>
          </p:cNvPicPr>
          <p:nvPr/>
        </p:nvPicPr>
        <p:blipFill>
          <a:blip r:embed="rId2"/>
          <a:stretch>
            <a:fillRect/>
          </a:stretch>
        </p:blipFill>
        <p:spPr>
          <a:xfrm>
            <a:off x="3280442" y="3131149"/>
            <a:ext cx="4083920" cy="3421151"/>
          </a:xfrm>
          <a:prstGeom prst="rect">
            <a:avLst/>
          </a:prstGeom>
        </p:spPr>
      </p:pic>
    </p:spTree>
    <p:extLst>
      <p:ext uri="{BB962C8B-B14F-4D97-AF65-F5344CB8AC3E}">
        <p14:creationId xmlns:p14="http://schemas.microsoft.com/office/powerpoint/2010/main" val="2896401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A1418F87-37D5-6E9B-0469-B35C370F355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59B8BC7-48AA-4E4D-3710-C9852707767C}"/>
              </a:ext>
            </a:extLst>
          </p:cNvPr>
          <p:cNvSpPr>
            <a:spLocks noGrp="1"/>
          </p:cNvSpPr>
          <p:nvPr>
            <p:ph type="title"/>
          </p:nvPr>
        </p:nvSpPr>
        <p:spPr>
          <a:xfrm>
            <a:off x="145026" y="95711"/>
            <a:ext cx="11958484" cy="759695"/>
          </a:xfrm>
        </p:spPr>
        <p:txBody>
          <a:bodyPr>
            <a:normAutofit fontScale="90000"/>
          </a:bodyPr>
          <a:lstStyle/>
          <a:p>
            <a:r>
              <a:rPr lang="en-US" dirty="0"/>
              <a:t>Confusion Matrix/Classification Report for the Optimized LDA and QDA Model</a:t>
            </a:r>
            <a:endParaRPr lang="en-IN" b="1" dirty="0"/>
          </a:p>
        </p:txBody>
      </p:sp>
      <p:sp>
        <p:nvSpPr>
          <p:cNvPr id="9" name="TextBox 8">
            <a:extLst>
              <a:ext uri="{FF2B5EF4-FFF2-40B4-BE49-F238E27FC236}">
                <a16:creationId xmlns:a16="http://schemas.microsoft.com/office/drawing/2014/main" id="{0540CC92-A2CD-DE38-A26D-0D7703755B2E}"/>
              </a:ext>
            </a:extLst>
          </p:cNvPr>
          <p:cNvSpPr txBox="1"/>
          <p:nvPr/>
        </p:nvSpPr>
        <p:spPr>
          <a:xfrm>
            <a:off x="7138220" y="1260193"/>
            <a:ext cx="4778478" cy="3548985"/>
          </a:xfrm>
          <a:prstGeom prst="rect">
            <a:avLst/>
          </a:prstGeom>
          <a:noFill/>
        </p:spPr>
        <p:txBody>
          <a:bodyPr wrap="square" rtlCol="0">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Classification Report of LDA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Class 0:</a:t>
            </a:r>
            <a:r>
              <a:rPr lang="en-IN" sz="1800" dirty="0">
                <a:effectLst/>
                <a:latin typeface="Calibri" panose="020F0502020204030204" pitchFamily="34" charset="0"/>
                <a:ea typeface="Calibri" panose="020F0502020204030204" pitchFamily="34" charset="0"/>
                <a:cs typeface="Times New Roman" panose="02020603050405020304" pitchFamily="18" charset="0"/>
              </a:rPr>
              <a:t> Precision = 0.93, Recall = 0.93, F1-Score = 0.93, Support = 14</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Class 1:</a:t>
            </a:r>
            <a:r>
              <a:rPr lang="en-IN" sz="1800" dirty="0">
                <a:effectLst/>
                <a:latin typeface="Calibri" panose="020F0502020204030204" pitchFamily="34" charset="0"/>
                <a:ea typeface="Calibri" panose="020F0502020204030204" pitchFamily="34" charset="0"/>
                <a:cs typeface="Times New Roman" panose="02020603050405020304" pitchFamily="18" charset="0"/>
              </a:rPr>
              <a:t> Precision = 0.93, Recall = 1.00, F1-Score = 0.97, Support = 14</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Class 2:</a:t>
            </a:r>
            <a:r>
              <a:rPr lang="en-IN" sz="1800" dirty="0">
                <a:effectLst/>
                <a:latin typeface="Calibri" panose="020F0502020204030204" pitchFamily="34" charset="0"/>
                <a:ea typeface="Calibri" panose="020F0502020204030204" pitchFamily="34" charset="0"/>
                <a:cs typeface="Times New Roman" panose="02020603050405020304" pitchFamily="18" charset="0"/>
              </a:rPr>
              <a:t> Precision = 1.00, Recall = 0.93, F1-Score = 0.96, Support = 14</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Overall Accuracy:</a:t>
            </a:r>
            <a:r>
              <a:rPr lang="en-IN" sz="1800" dirty="0">
                <a:effectLst/>
                <a:latin typeface="Calibri" panose="020F0502020204030204" pitchFamily="34" charset="0"/>
                <a:ea typeface="Calibri" panose="020F0502020204030204" pitchFamily="34" charset="0"/>
                <a:cs typeface="Times New Roman" panose="02020603050405020304" pitchFamily="18" charset="0"/>
              </a:rPr>
              <a:t> 95% (Macro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Avg</a:t>
            </a:r>
            <a:r>
              <a:rPr lang="en-IN" sz="1800" dirty="0">
                <a:effectLst/>
                <a:latin typeface="Calibri" panose="020F0502020204030204" pitchFamily="34" charset="0"/>
                <a:ea typeface="Calibri" panose="020F0502020204030204" pitchFamily="34" charset="0"/>
                <a:cs typeface="Times New Roman" panose="02020603050405020304" pitchFamily="18" charset="0"/>
              </a:rPr>
              <a:t>: Precision, Recall, F1 = 0.95)</a:t>
            </a:r>
          </a:p>
          <a:p>
            <a:pPr>
              <a:lnSpc>
                <a:spcPct val="107000"/>
              </a:lnSpc>
              <a:spcAft>
                <a:spcPts val="800"/>
              </a:spcAf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063308F2-156F-E370-0C13-3D8054244E3C}"/>
              </a:ext>
            </a:extLst>
          </p:cNvPr>
          <p:cNvPicPr>
            <a:picLocks noChangeAspect="1"/>
          </p:cNvPicPr>
          <p:nvPr/>
        </p:nvPicPr>
        <p:blipFill>
          <a:blip r:embed="rId2"/>
          <a:stretch>
            <a:fillRect/>
          </a:stretch>
        </p:blipFill>
        <p:spPr>
          <a:xfrm>
            <a:off x="607923" y="1260193"/>
            <a:ext cx="6047723" cy="4973457"/>
          </a:xfrm>
          <a:prstGeom prst="rect">
            <a:avLst/>
          </a:prstGeom>
        </p:spPr>
      </p:pic>
    </p:spTree>
    <p:extLst>
      <p:ext uri="{BB962C8B-B14F-4D97-AF65-F5344CB8AC3E}">
        <p14:creationId xmlns:p14="http://schemas.microsoft.com/office/powerpoint/2010/main" val="150412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822B9FE0-0257-31B4-CA8E-50FFF655280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B720947-14C9-202D-99E6-C9BB532261F2}"/>
              </a:ext>
            </a:extLst>
          </p:cNvPr>
          <p:cNvSpPr>
            <a:spLocks noGrp="1"/>
          </p:cNvSpPr>
          <p:nvPr>
            <p:ph type="title"/>
          </p:nvPr>
        </p:nvSpPr>
        <p:spPr>
          <a:xfrm>
            <a:off x="145026" y="95711"/>
            <a:ext cx="11958484" cy="759695"/>
          </a:xfrm>
        </p:spPr>
        <p:txBody>
          <a:bodyPr>
            <a:normAutofit fontScale="90000"/>
          </a:bodyPr>
          <a:lstStyle/>
          <a:p>
            <a:r>
              <a:rPr lang="en-US" dirty="0"/>
              <a:t>Confusion Matrix/Classification Report for the Optimized LDA and QDA Model</a:t>
            </a:r>
            <a:endParaRPr lang="en-IN" b="1" dirty="0"/>
          </a:p>
        </p:txBody>
      </p:sp>
      <p:sp>
        <p:nvSpPr>
          <p:cNvPr id="9" name="TextBox 8">
            <a:extLst>
              <a:ext uri="{FF2B5EF4-FFF2-40B4-BE49-F238E27FC236}">
                <a16:creationId xmlns:a16="http://schemas.microsoft.com/office/drawing/2014/main" id="{77C962EF-3947-73A4-2EC3-D1798FD179E1}"/>
              </a:ext>
            </a:extLst>
          </p:cNvPr>
          <p:cNvSpPr txBox="1"/>
          <p:nvPr/>
        </p:nvSpPr>
        <p:spPr>
          <a:xfrm>
            <a:off x="255639" y="1260193"/>
            <a:ext cx="11661059" cy="3252622"/>
          </a:xfrm>
          <a:prstGeom prst="rect">
            <a:avLst/>
          </a:prstGeom>
          <a:noFill/>
        </p:spPr>
        <p:txBody>
          <a:bodyPr wrap="square" rtlCol="0">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Key Insights for LDA: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High Overall Accuracy &amp; Balanced Predictions: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overall accuracy of model 95% shows that LDA is highly effective. With equal support 14 each, the predictions are balanced across all wheat types.</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Strong Precision and Recall: </a:t>
            </a:r>
            <a:r>
              <a:rPr lang="en-IN" sz="1800" dirty="0">
                <a:effectLst/>
                <a:latin typeface="Calibri" panose="020F0502020204030204" pitchFamily="34" charset="0"/>
                <a:ea typeface="Calibri" panose="020F0502020204030204" pitchFamily="34" charset="0"/>
                <a:cs typeface="Times New Roman" panose="02020603050405020304" pitchFamily="18" charset="0"/>
              </a:rPr>
              <a:t>Precision values (0.93–1.00) indicate that when the model predicts a class, it is very reliable. Further, High recall (0.93–1.00) ensures that most actual cases are correctly identified, minimizing false negatives.</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Robust F1-Scores:</a:t>
            </a:r>
            <a:r>
              <a:rPr lang="en-IN" sz="1800" dirty="0">
                <a:effectLst/>
                <a:latin typeface="Calibri" panose="020F0502020204030204" pitchFamily="34" charset="0"/>
                <a:ea typeface="Calibri" panose="020F0502020204030204" pitchFamily="34" charset="0"/>
                <a:cs typeface="Times New Roman" panose="02020603050405020304" pitchFamily="18" charset="0"/>
              </a:rPr>
              <a:t> F1-scores ranging from 0.93 to 0.97 represent a good balance between precision and recall, meaning the model performs consistently well in handling both false positives and false negatives.</a:t>
            </a:r>
          </a:p>
          <a:p>
            <a:pPr>
              <a:lnSpc>
                <a:spcPct val="107000"/>
              </a:lnSpc>
              <a:spcAft>
                <a:spcPts val="800"/>
              </a:spcAf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2523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PoiseVTI">
  <a:themeElements>
    <a:clrScheme name="Poise">
      <a:dk1>
        <a:sysClr val="windowText" lastClr="000000"/>
      </a:dk1>
      <a:lt1>
        <a:sysClr val="window" lastClr="FFFFFF"/>
      </a:lt1>
      <a:dk2>
        <a:srgbClr val="403739"/>
      </a:dk2>
      <a:lt2>
        <a:srgbClr val="F4E9E6"/>
      </a:lt2>
      <a:accent1>
        <a:srgbClr val="B18083"/>
      </a:accent1>
      <a:accent2>
        <a:srgbClr val="C17A69"/>
      </a:accent2>
      <a:accent3>
        <a:srgbClr val="CE9573"/>
      </a:accent3>
      <a:accent4>
        <a:srgbClr val="82907A"/>
      </a:accent4>
      <a:accent5>
        <a:srgbClr val="9A9966"/>
      </a:accent5>
      <a:accent6>
        <a:srgbClr val="AB9955"/>
      </a:accent6>
      <a:hlink>
        <a:srgbClr val="A97979"/>
      </a:hlink>
      <a:folHlink>
        <a:srgbClr val="BB7563"/>
      </a:folHlink>
    </a:clrScheme>
    <a:fontScheme name="Goudy Univers">
      <a:majorFont>
        <a:latin typeface="Goudy Old Style"/>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iseVTI" id="{9843863B-6720-4231-BFE7-E604B355382A}" vid="{6C5B2780-C73E-445D-98DA-9D2BCD78971D}"/>
    </a:ext>
  </a:extLst>
</a:theme>
</file>

<file path=docProps/app.xml><?xml version="1.0" encoding="utf-8"?>
<Properties xmlns="http://schemas.openxmlformats.org/officeDocument/2006/extended-properties" xmlns:vt="http://schemas.openxmlformats.org/officeDocument/2006/docPropsVTypes">
  <TotalTime>650</TotalTime>
  <Words>2452</Words>
  <Application>Microsoft Office PowerPoint</Application>
  <PresentationFormat>Widescreen</PresentationFormat>
  <Paragraphs>143</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Bahnschrift Condensed</vt:lpstr>
      <vt:lpstr>Bahnschrift SemiBold</vt:lpstr>
      <vt:lpstr>Calibri</vt:lpstr>
      <vt:lpstr>Courier New</vt:lpstr>
      <vt:lpstr>Goudy Old Style</vt:lpstr>
      <vt:lpstr>Symbol</vt:lpstr>
      <vt:lpstr>Times New Roman</vt:lpstr>
      <vt:lpstr>Univers Light</vt:lpstr>
      <vt:lpstr>Wingdings</vt:lpstr>
      <vt:lpstr>PoiseVTI</vt:lpstr>
      <vt:lpstr>DATA 2204 statistical and Predictive Modeling II  Assignment 3 – Discriminant Analysis  PROFESSOR: FATIMA TETIKOGLU</vt:lpstr>
      <vt:lpstr>Rational Statement</vt:lpstr>
      <vt:lpstr>Rational Statement</vt:lpstr>
      <vt:lpstr>Rational Statement</vt:lpstr>
      <vt:lpstr>Rational Statement</vt:lpstr>
      <vt:lpstr>Create, Identify and explain two (2) key insights from the Pandas Profile Report </vt:lpstr>
      <vt:lpstr>Create, Identify and explain two (2) key insights from the Pandas Profile Report </vt:lpstr>
      <vt:lpstr>Confusion Matrix/Classification Report for the Optimized LDA and QDA Model</vt:lpstr>
      <vt:lpstr>Confusion Matrix/Classification Report for the Optimized LDA and QDA Model</vt:lpstr>
      <vt:lpstr>Confusion Matrix/Classification Report for the Optimized LDA and QDA Model</vt:lpstr>
      <vt:lpstr>Confusion Matrix/Classification Report for the Optimized LDA and QDA Model</vt:lpstr>
      <vt:lpstr>Covariance Test – Levene’s Test</vt:lpstr>
      <vt:lpstr>Covariance Test – Levene’s Test</vt:lpstr>
      <vt:lpstr>SMOTE</vt:lpstr>
      <vt:lpstr>Learning Curves &amp; Cross-Validation</vt:lpstr>
      <vt:lpstr>Compare the Optimized LDA to the Optimized QDA identifying three (3) key insights</vt:lpstr>
      <vt:lpstr>Compare the Optimized LDA to the Optimized QDA identifying three (3) key insights</vt:lpstr>
      <vt:lpstr>two recommendations for Mr. John Hughes for next steps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hetal parmar</dc:creator>
  <cp:lastModifiedBy>hetal parmar</cp:lastModifiedBy>
  <cp:revision>7</cp:revision>
  <dcterms:created xsi:type="dcterms:W3CDTF">2025-02-04T06:25:11Z</dcterms:created>
  <dcterms:modified xsi:type="dcterms:W3CDTF">2025-02-24T07:10:58Z</dcterms:modified>
</cp:coreProperties>
</file>