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70" r:id="rId2"/>
    <p:sldId id="256" r:id="rId3"/>
    <p:sldId id="258" r:id="rId4"/>
    <p:sldId id="259" r:id="rId5"/>
    <p:sldId id="260" r:id="rId6"/>
    <p:sldId id="262" r:id="rId7"/>
    <p:sldId id="261" r:id="rId8"/>
    <p:sldId id="264" r:id="rId9"/>
    <p:sldId id="263" r:id="rId10"/>
    <p:sldId id="266" r:id="rId11"/>
    <p:sldId id="265" r:id="rId12"/>
    <p:sldId id="272"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3/18/2025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5575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914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3696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4057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3/18/2025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7545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8407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319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8583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433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3/18/2025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8459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3/18/2025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847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3/18/2025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415922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925D01-EA0B-B54F-7A72-DF3590E331C3}"/>
            </a:ext>
          </a:extLst>
        </p:cNvPr>
        <p:cNvGrpSpPr/>
        <p:nvPr/>
      </p:nvGrpSpPr>
      <p:grpSpPr>
        <a:xfrm>
          <a:off x="0" y="0"/>
          <a:ext cx="0" cy="0"/>
          <a:chOff x="0" y="0"/>
          <a:chExt cx="0" cy="0"/>
        </a:xfrm>
      </p:grpSpPr>
      <p:pic>
        <p:nvPicPr>
          <p:cNvPr id="4" name="Picture 3" descr="Aesthetic liquid watercolor and ink">
            <a:extLst>
              <a:ext uri="{FF2B5EF4-FFF2-40B4-BE49-F238E27FC236}">
                <a16:creationId xmlns:a16="http://schemas.microsoft.com/office/drawing/2014/main" id="{10356106-8C55-EE26-4630-0BCFBF8DAD67}"/>
              </a:ext>
            </a:extLst>
          </p:cNvPr>
          <p:cNvPicPr>
            <a:picLocks noChangeAspect="1"/>
          </p:cNvPicPr>
          <p:nvPr/>
        </p:nvPicPr>
        <p:blipFill>
          <a:blip r:embed="rId2"/>
          <a:srcRect t="2697" b="5839"/>
          <a:stretch/>
        </p:blipFill>
        <p:spPr>
          <a:xfrm>
            <a:off x="3" y="-22"/>
            <a:ext cx="12191997" cy="6858022"/>
          </a:xfrm>
          <a:prstGeom prst="rect">
            <a:avLst/>
          </a:prstGeom>
        </p:spPr>
      </p:pic>
      <p:sp>
        <p:nvSpPr>
          <p:cNvPr id="41" name="Rectangle 4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5D91F-E4F8-4F34-A77A-612FD3B9FF4E}"/>
              </a:ext>
            </a:extLst>
          </p:cNvPr>
          <p:cNvSpPr>
            <a:spLocks noGrp="1"/>
          </p:cNvSpPr>
          <p:nvPr>
            <p:ph type="ctrTitle"/>
          </p:nvPr>
        </p:nvSpPr>
        <p:spPr>
          <a:xfrm>
            <a:off x="762402" y="643466"/>
            <a:ext cx="10786133" cy="5869093"/>
          </a:xfrm>
        </p:spPr>
        <p:txBody>
          <a:bodyPr anchor="t">
            <a:normAutofit/>
          </a:bodyPr>
          <a:lstStyle/>
          <a:p>
            <a:r>
              <a:rPr lang="en-US" sz="3600" dirty="0">
                <a:solidFill>
                  <a:schemeClr val="bg1"/>
                </a:solidFill>
              </a:rPr>
              <a:t>Statistical and Predictive Modeling II (DATA 2204) </a:t>
            </a:r>
            <a:br>
              <a:rPr lang="en-US" sz="3600" dirty="0">
                <a:solidFill>
                  <a:schemeClr val="bg1"/>
                </a:solidFill>
              </a:rPr>
            </a:br>
            <a:br>
              <a:rPr lang="en-US" sz="3600" dirty="0">
                <a:solidFill>
                  <a:schemeClr val="bg1"/>
                </a:solidFill>
              </a:rPr>
            </a:br>
            <a:br>
              <a:rPr lang="en-US" sz="3600" dirty="0">
                <a:solidFill>
                  <a:schemeClr val="bg1"/>
                </a:solidFill>
              </a:rPr>
            </a:br>
            <a:br>
              <a:rPr lang="en-US" sz="3600" dirty="0">
                <a:solidFill>
                  <a:schemeClr val="bg1"/>
                </a:solidFill>
              </a:rPr>
            </a:br>
            <a:r>
              <a:rPr lang="en-US" sz="2800" dirty="0">
                <a:solidFill>
                  <a:schemeClr val="bg1"/>
                </a:solidFill>
              </a:rPr>
              <a:t>Assignment 4 – Regularization (15% of Final Grade) Professor: Fatma Tetikoglu </a:t>
            </a:r>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br>
              <a:rPr lang="en-US" sz="2800" dirty="0">
                <a:solidFill>
                  <a:schemeClr val="bg1"/>
                </a:solidFill>
              </a:rPr>
            </a:br>
            <a:r>
              <a:rPr lang="en-US" sz="2000" dirty="0">
                <a:solidFill>
                  <a:schemeClr val="bg1"/>
                </a:solidFill>
              </a:rPr>
              <a:t>Name: Hetal Parmar </a:t>
            </a:r>
            <a:br>
              <a:rPr lang="en-US" sz="2000" dirty="0">
                <a:solidFill>
                  <a:schemeClr val="bg1"/>
                </a:solidFill>
              </a:rPr>
            </a:br>
            <a:r>
              <a:rPr lang="en-US" sz="2000" dirty="0">
                <a:solidFill>
                  <a:schemeClr val="bg1"/>
                </a:solidFill>
              </a:rPr>
              <a:t>(100992608)</a:t>
            </a:r>
            <a:endParaRPr lang="en-IN" sz="3300" dirty="0">
              <a:solidFill>
                <a:schemeClr val="bg1"/>
              </a:solidFill>
            </a:endParaRPr>
          </a:p>
        </p:txBody>
      </p:sp>
    </p:spTree>
    <p:extLst>
      <p:ext uri="{BB962C8B-B14F-4D97-AF65-F5344CB8AC3E}">
        <p14:creationId xmlns:p14="http://schemas.microsoft.com/office/powerpoint/2010/main" val="2393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DE6CBA-BEA7-38A5-54C9-A7F7BFA2DB24}"/>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8C006F4-965E-59CA-4172-214A385E4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4B590FC-13AB-5B82-6957-D247BF951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B614B4EA-916A-83EB-2F16-67B609652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C132616B-506D-89D8-3E09-8DE06E735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3B5DD43-1E52-0E85-F2E8-A1E61D3C1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8DEBF099-3A33-785E-AD9B-10E67C5E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DE090D5-1E13-8B59-A7D4-A67828A633DD}"/>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1600" dirty="0"/>
              <a:t>Optimized Regularization Model (LASSO, Ridge and Elastic Net) outputs and explain three (3) key insights</a:t>
            </a:r>
            <a:endParaRPr lang="en-US" sz="3200" cap="none" spc="0" dirty="0"/>
          </a:p>
        </p:txBody>
      </p:sp>
      <p:sp>
        <p:nvSpPr>
          <p:cNvPr id="5" name="TextBox 4">
            <a:extLst>
              <a:ext uri="{FF2B5EF4-FFF2-40B4-BE49-F238E27FC236}">
                <a16:creationId xmlns:a16="http://schemas.microsoft.com/office/drawing/2014/main" id="{77EB6487-E0B6-0262-19AD-293C3F60A08C}"/>
              </a:ext>
            </a:extLst>
          </p:cNvPr>
          <p:cNvSpPr txBox="1"/>
          <p:nvPr/>
        </p:nvSpPr>
        <p:spPr>
          <a:xfrm>
            <a:off x="746760" y="1811528"/>
            <a:ext cx="6281928" cy="4387858"/>
          </a:xfrm>
          <a:prstGeom prst="rect">
            <a:avLst/>
          </a:prstGeom>
        </p:spPr>
        <p:txBody>
          <a:bodyPr vert="horz" lIns="91440" tIns="45720" rIns="91440" bIns="45720" rtlCol="0">
            <a:normAutofit lnSpcReduction="10000"/>
          </a:bodyPr>
          <a:lstStyle/>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Ridge Regression Insights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Adj. R² = 0.91</a:t>
            </a:r>
            <a:r>
              <a:rPr lang="en-IN" sz="1100" dirty="0">
                <a:effectLst/>
                <a:latin typeface="Calibri" panose="020F0502020204030204" pitchFamily="34" charset="0"/>
                <a:ea typeface="Calibri" panose="020F0502020204030204" pitchFamily="34" charset="0"/>
                <a:cs typeface="Times New Roman" panose="02020603050405020304" pitchFamily="18" charset="0"/>
              </a:rPr>
              <a:t> → Slightly higher than LASSO, indicating a better fit.</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MAE = 2.08</a:t>
            </a:r>
            <a:r>
              <a:rPr lang="en-IN" sz="1100" dirty="0">
                <a:effectLst/>
                <a:latin typeface="Calibri" panose="020F0502020204030204" pitchFamily="34" charset="0"/>
                <a:ea typeface="Calibri" panose="020F0502020204030204" pitchFamily="34" charset="0"/>
                <a:cs typeface="Times New Roman" panose="02020603050405020304" pitchFamily="18" charset="0"/>
              </a:rPr>
              <a:t> → The lowest among all models, meaning more accurate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RMSE = 2.91</a:t>
            </a:r>
            <a:r>
              <a:rPr lang="en-IN" sz="1100" dirty="0">
                <a:effectLst/>
                <a:latin typeface="Calibri" panose="020F0502020204030204" pitchFamily="34" charset="0"/>
                <a:ea typeface="Calibri" panose="020F0502020204030204" pitchFamily="34" charset="0"/>
                <a:cs typeface="Times New Roman" panose="02020603050405020304" pitchFamily="18" charset="0"/>
              </a:rPr>
              <a:t> → The lowest among all models, suggesting better generalization.</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Key Observations: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(1) Regularization Without Feature Elimination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Ridge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does not eliminate features</a:t>
            </a:r>
            <a:r>
              <a:rPr lang="en-IN" sz="1100" dirty="0">
                <a:effectLst/>
                <a:latin typeface="Calibri" panose="020F0502020204030204" pitchFamily="34" charset="0"/>
                <a:ea typeface="Calibri" panose="020F0502020204030204" pitchFamily="34" charset="0"/>
                <a:cs typeface="Times New Roman" panose="02020603050405020304" pitchFamily="18" charset="0"/>
              </a:rPr>
              <a:t> but instead shrinks coefficients toward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zero.This</a:t>
            </a:r>
            <a:r>
              <a:rPr lang="en-IN" sz="1100" dirty="0">
                <a:effectLst/>
                <a:latin typeface="Calibri" panose="020F0502020204030204" pitchFamily="34" charset="0"/>
                <a:ea typeface="Calibri" panose="020F0502020204030204" pitchFamily="34" charset="0"/>
                <a:cs typeface="Times New Roman" panose="02020603050405020304" pitchFamily="18" charset="0"/>
              </a:rPr>
              <a:t> means that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all variables remain in the model</a:t>
            </a:r>
            <a:r>
              <a:rPr lang="en-IN" sz="1100" dirty="0">
                <a:effectLst/>
                <a:latin typeface="Calibri" panose="020F0502020204030204" pitchFamily="34" charset="0"/>
                <a:ea typeface="Calibri" panose="020F0502020204030204" pitchFamily="34" charset="0"/>
                <a:cs typeface="Times New Roman" panose="02020603050405020304" pitchFamily="18" charset="0"/>
              </a:rPr>
              <a:t>, which is good when we believe all predictors contribute to the target variable.</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(2) Best Model for Prediction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Since Ridge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has the lowest MAE (2.08) and RMSE (2.91),</a:t>
            </a:r>
            <a:r>
              <a:rPr lang="en-IN" sz="1100" dirty="0">
                <a:effectLst/>
                <a:latin typeface="Calibri" panose="020F0502020204030204" pitchFamily="34" charset="0"/>
                <a:ea typeface="Calibri" panose="020F0502020204030204" pitchFamily="34" charset="0"/>
                <a:cs typeface="Times New Roman" panose="02020603050405020304" pitchFamily="18" charset="0"/>
              </a:rPr>
              <a:t> it provides the most stable and accurate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This is especially important when making predictions on unseen data.</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(3) More Balanced Coefficient Weights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Ridge keeps coefficients more evenly distributed across variables, avoiding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over-penalization</a:t>
            </a:r>
            <a:r>
              <a:rPr lang="en-IN" sz="1100" dirty="0">
                <a:effectLst/>
                <a:latin typeface="Calibri" panose="020F0502020204030204" pitchFamily="34" charset="0"/>
                <a:ea typeface="Calibri" panose="020F0502020204030204" pitchFamily="34" charset="0"/>
                <a:cs typeface="Times New Roman" panose="02020603050405020304" pitchFamily="18" charset="0"/>
              </a:rPr>
              <a:t> seen in LASSO.</a:t>
            </a: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coefficients suggest that all features have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some contribution</a:t>
            </a:r>
            <a:r>
              <a:rPr lang="en-IN" sz="1100" dirty="0">
                <a:effectLst/>
                <a:latin typeface="Calibri" panose="020F0502020204030204" pitchFamily="34" charset="0"/>
                <a:ea typeface="Calibri" panose="020F0502020204030204" pitchFamily="34" charset="0"/>
                <a:cs typeface="Times New Roman" panose="02020603050405020304" pitchFamily="18" charset="0"/>
              </a:rPr>
              <a:t>, meaning Ridge is leveraging more information than LASSO.</a:t>
            </a:r>
          </a:p>
          <a:p>
            <a:pPr indent="-182880">
              <a:buClr>
                <a:schemeClr val="tx1">
                  <a:lumMod val="85000"/>
                  <a:lumOff val="15000"/>
                </a:schemeClr>
              </a:buClr>
              <a:buFont typeface="Garamond" pitchFamily="18" charset="0"/>
              <a:buChar char="◦"/>
            </a:pPr>
            <a:endParaRPr lang="en-US" sz="11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esthetic liquid watercolor and ink">
            <a:extLst>
              <a:ext uri="{FF2B5EF4-FFF2-40B4-BE49-F238E27FC236}">
                <a16:creationId xmlns:a16="http://schemas.microsoft.com/office/drawing/2014/main" id="{DB3863B0-A403-36D7-420D-179FD4815062}"/>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207050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3B9D48-B343-9F93-9894-0B8FD44063F4}"/>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30B8EDE-B56F-A957-0FBC-3B246814F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4E04D41-F18B-0331-BE57-CB9C375B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EFD43F6D-70AC-C095-E48C-AD760BD84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20A1B8C8-9AD9-66A1-8003-6515C6583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DF36828-C6EC-F2E1-3C72-B5ECD78D6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D8852945-3C0A-2BC2-2126-9D86A71E4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C8AA3FD-194C-B292-BAF3-48C220124622}"/>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1600" dirty="0"/>
              <a:t>Optimized Regularization Model (LASSO, Ridge and Elastic Net) outputs and explain three (3) key insights</a:t>
            </a:r>
            <a:endParaRPr lang="en-US" sz="3200" cap="none" spc="0" dirty="0"/>
          </a:p>
        </p:txBody>
      </p:sp>
      <p:sp>
        <p:nvSpPr>
          <p:cNvPr id="5" name="TextBox 4">
            <a:extLst>
              <a:ext uri="{FF2B5EF4-FFF2-40B4-BE49-F238E27FC236}">
                <a16:creationId xmlns:a16="http://schemas.microsoft.com/office/drawing/2014/main" id="{5B5BB52B-A523-50AD-CE88-83A5D515BB18}"/>
              </a:ext>
            </a:extLst>
          </p:cNvPr>
          <p:cNvSpPr txBox="1"/>
          <p:nvPr/>
        </p:nvSpPr>
        <p:spPr>
          <a:xfrm>
            <a:off x="746760" y="1811528"/>
            <a:ext cx="6281928" cy="4387858"/>
          </a:xfrm>
          <a:prstGeom prst="rect">
            <a:avLst/>
          </a:prstGeom>
        </p:spPr>
        <p:txBody>
          <a:bodyPr vert="horz" lIns="91440" tIns="45720" rIns="91440" bIns="45720" rtlCol="0">
            <a:normAutofit lnSpcReduction="10000"/>
          </a:bodyPr>
          <a:lstStyle/>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Elastic Net Regression Insights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Adj. R² = 0.90</a:t>
            </a:r>
            <a:r>
              <a:rPr lang="en-IN" sz="1100" dirty="0">
                <a:effectLst/>
                <a:latin typeface="Calibri" panose="020F0502020204030204" pitchFamily="34" charset="0"/>
                <a:ea typeface="Calibri" panose="020F0502020204030204" pitchFamily="34" charset="0"/>
                <a:cs typeface="Times New Roman" panose="02020603050405020304" pitchFamily="18" charset="0"/>
              </a:rPr>
              <a:t> → Same as LASSO, slightly lower than Ridge.</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MAE = 2.25</a:t>
            </a:r>
            <a:r>
              <a:rPr lang="en-IN" sz="1100" dirty="0">
                <a:effectLst/>
                <a:latin typeface="Calibri" panose="020F0502020204030204" pitchFamily="34" charset="0"/>
                <a:ea typeface="Calibri" panose="020F0502020204030204" pitchFamily="34" charset="0"/>
                <a:cs typeface="Times New Roman" panose="02020603050405020304" pitchFamily="18" charset="0"/>
              </a:rPr>
              <a:t> → Higher than both LASSO and Ridge, meaning less accurate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dirty="0">
                <a:effectLst/>
                <a:latin typeface="Calibri" panose="020F0502020204030204" pitchFamily="34" charset="0"/>
                <a:ea typeface="Calibri" panose="020F0502020204030204" pitchFamily="34" charset="0"/>
                <a:cs typeface="Times New Roman" panose="02020603050405020304" pitchFamily="18" charset="0"/>
              </a:rPr>
              <a:t>RMSE = 3.11</a:t>
            </a:r>
            <a:r>
              <a:rPr lang="en-IN" sz="1100" dirty="0">
                <a:effectLst/>
                <a:latin typeface="Calibri" panose="020F0502020204030204" pitchFamily="34" charset="0"/>
                <a:ea typeface="Calibri" panose="020F0502020204030204" pitchFamily="34" charset="0"/>
                <a:cs typeface="Times New Roman" panose="02020603050405020304" pitchFamily="18" charset="0"/>
              </a:rPr>
              <a:t> → The highest among the models, suggesting worse generalization.</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Key Observations: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(1) A Hybrid of LASSO and Ridge, But Underperforming Here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Elastic Net combines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LASSO (feature selection)</a:t>
            </a:r>
            <a:r>
              <a:rPr lang="en-IN" sz="1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Ridge (coefficient shrinkage)</a:t>
            </a:r>
            <a:r>
              <a:rPr lang="en-IN" sz="1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However, the chosen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alpha (1e-15) is too small</a:t>
            </a:r>
            <a:r>
              <a:rPr lang="en-IN" sz="1100" dirty="0">
                <a:effectLst/>
                <a:latin typeface="Calibri" panose="020F0502020204030204" pitchFamily="34" charset="0"/>
                <a:ea typeface="Calibri" panose="020F0502020204030204" pitchFamily="34" charset="0"/>
                <a:cs typeface="Times New Roman" panose="02020603050405020304" pitchFamily="18" charset="0"/>
              </a:rPr>
              <a:t>, meaning the model behaves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almost like an OLS regression</a:t>
            </a:r>
            <a:r>
              <a:rPr lang="en-IN" sz="1100" dirty="0">
                <a:effectLst/>
                <a:latin typeface="Calibri" panose="020F0502020204030204" pitchFamily="34" charset="0"/>
                <a:ea typeface="Calibri" panose="020F0502020204030204" pitchFamily="34" charset="0"/>
                <a:cs typeface="Times New Roman" panose="02020603050405020304" pitchFamily="18" charset="0"/>
              </a:rPr>
              <a:t> with little to no regularization.</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(2) Higher Error Metrics Suggest Overfitting or Poor Regularization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Elastic Net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has the highest RMSE (3.11) and MAE (2.25),</a:t>
            </a:r>
            <a:r>
              <a:rPr lang="en-IN" sz="1100" dirty="0">
                <a:effectLst/>
                <a:latin typeface="Calibri" panose="020F0502020204030204" pitchFamily="34" charset="0"/>
                <a:ea typeface="Calibri" panose="020F0502020204030204" pitchFamily="34" charset="0"/>
                <a:cs typeface="Times New Roman" panose="02020603050405020304" pitchFamily="18" charset="0"/>
              </a:rPr>
              <a:t> meaning its predictions are less reliable than Ridge.</a:t>
            </a: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This suggests that the model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may not be regularizing enough</a:t>
            </a:r>
            <a:r>
              <a:rPr lang="en-IN" sz="1100" dirty="0">
                <a:effectLst/>
                <a:latin typeface="Calibri" panose="020F0502020204030204" pitchFamily="34" charset="0"/>
                <a:ea typeface="Calibri" panose="020F0502020204030204" pitchFamily="34" charset="0"/>
                <a:cs typeface="Times New Roman" panose="02020603050405020304" pitchFamily="18" charset="0"/>
              </a:rPr>
              <a:t>, possibly due to the inappropriate tuning of hyperparameters.</a:t>
            </a:r>
          </a:p>
          <a:p>
            <a:pPr>
              <a:lnSpc>
                <a:spcPct val="107000"/>
              </a:lnSpc>
              <a:spcAft>
                <a:spcPts val="800"/>
              </a:spcAft>
              <a:buNone/>
            </a:pPr>
            <a:r>
              <a:rPr lang="en-IN" sz="1100" b="1" dirty="0">
                <a:effectLst/>
                <a:latin typeface="Calibri" panose="020F0502020204030204" pitchFamily="34" charset="0"/>
                <a:ea typeface="Calibri" panose="020F0502020204030204" pitchFamily="34" charset="0"/>
                <a:cs typeface="Times New Roman" panose="02020603050405020304" pitchFamily="18" charset="0"/>
              </a:rPr>
              <a:t>(3) Use Case: Datasets with Highly Correlated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dirty="0">
                <a:effectLst/>
                <a:latin typeface="Calibri" panose="020F0502020204030204" pitchFamily="34" charset="0"/>
                <a:ea typeface="Calibri" panose="020F0502020204030204" pitchFamily="34" charset="0"/>
                <a:cs typeface="Times New Roman" panose="02020603050405020304" pitchFamily="18" charset="0"/>
              </a:rPr>
              <a:t>Elastic Net is best used when features are </a:t>
            </a:r>
            <a:r>
              <a:rPr lang="en-IN" sz="1100" b="1" dirty="0">
                <a:effectLst/>
                <a:latin typeface="Calibri" panose="020F0502020204030204" pitchFamily="34" charset="0"/>
                <a:ea typeface="Calibri" panose="020F0502020204030204" pitchFamily="34" charset="0"/>
                <a:cs typeface="Times New Roman" panose="02020603050405020304" pitchFamily="18" charset="0"/>
              </a:rPr>
              <a:t>highly correlated</a:t>
            </a:r>
            <a:r>
              <a:rPr lang="en-IN" sz="1100" dirty="0">
                <a:effectLst/>
                <a:latin typeface="Calibri" panose="020F0502020204030204" pitchFamily="34" charset="0"/>
                <a:ea typeface="Calibri" panose="020F0502020204030204" pitchFamily="34" charset="0"/>
                <a:cs typeface="Times New Roman" panose="02020603050405020304" pitchFamily="18" charset="0"/>
              </a:rPr>
              <a:t>, but in this case, Ridge already performs better, making Elastic Net unnecessary.</a:t>
            </a:r>
          </a:p>
          <a:p>
            <a:pPr indent="-182880">
              <a:buClr>
                <a:schemeClr val="tx1">
                  <a:lumMod val="85000"/>
                  <a:lumOff val="15000"/>
                </a:schemeClr>
              </a:buClr>
              <a:buFont typeface="Garamond" pitchFamily="18" charset="0"/>
              <a:buChar char="◦"/>
            </a:pPr>
            <a:endParaRPr lang="en-US" sz="11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esthetic liquid watercolor and ink">
            <a:extLst>
              <a:ext uri="{FF2B5EF4-FFF2-40B4-BE49-F238E27FC236}">
                <a16:creationId xmlns:a16="http://schemas.microsoft.com/office/drawing/2014/main" id="{1237D8A2-6D03-0A37-A77F-FFD905C9F1A0}"/>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264006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6C6C3E-08B0-150F-25F6-921368EE3EA6}"/>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74FC593-6EBD-1393-60B0-7D0C97CC4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00A188-58FC-BB73-EA88-0590ABBA7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93B56D77-4AD2-2556-D2E9-14FF6BC9D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0BE590DF-4A2B-F288-A7A7-F8F84F608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D14C303-3A43-8F5A-25B3-5A63E2CD0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CABBD3A6-352D-7463-F084-7786EFD79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6A5AA77-D754-6A16-ABDE-E10881E0CB0F}"/>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1400" dirty="0"/>
              <a:t>Identify one (1) model that you created (i.e. LASSO, Ridge or Elastic Net) that could be implemented by Mr. John Hughes and identify and justify two (2) next steps </a:t>
            </a:r>
            <a:endParaRPr lang="en-US" sz="6000" cap="none" spc="0" dirty="0"/>
          </a:p>
        </p:txBody>
      </p:sp>
      <p:sp>
        <p:nvSpPr>
          <p:cNvPr id="5" name="TextBox 4">
            <a:extLst>
              <a:ext uri="{FF2B5EF4-FFF2-40B4-BE49-F238E27FC236}">
                <a16:creationId xmlns:a16="http://schemas.microsoft.com/office/drawing/2014/main" id="{0F13BD10-765A-6515-FAFF-7B2D9362B43B}"/>
              </a:ext>
            </a:extLst>
          </p:cNvPr>
          <p:cNvSpPr txBox="1"/>
          <p:nvPr/>
        </p:nvSpPr>
        <p:spPr>
          <a:xfrm>
            <a:off x="746760" y="1811528"/>
            <a:ext cx="6690360" cy="4387858"/>
          </a:xfrm>
          <a:prstGeom prst="rect">
            <a:avLst/>
          </a:prstGeom>
        </p:spPr>
        <p:txBody>
          <a:bodyPr vert="horz" lIns="91440" tIns="45720" rIns="91440" bIns="45720" rtlCol="0">
            <a:normAutofit/>
          </a:bodyPr>
          <a:lstStyle/>
          <a:p>
            <a:pPr>
              <a:lnSpc>
                <a:spcPct val="107000"/>
              </a:lnSpc>
              <a:spcAft>
                <a:spcPts val="800"/>
              </a:spcAft>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Based on the evaluation of LASSO, Ridge, and Elastic Net models, Ridge Regression is the most suitable model for implementation by Mr. John Hughes.</a:t>
            </a:r>
          </a:p>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Highest Adjusted R² (0.91):</a:t>
            </a:r>
            <a:r>
              <a:rPr lang="en-IN" sz="1600" dirty="0">
                <a:effectLst/>
                <a:latin typeface="Calibri" panose="020F0502020204030204" pitchFamily="34" charset="0"/>
                <a:ea typeface="Calibri" panose="020F0502020204030204" pitchFamily="34" charset="0"/>
                <a:cs typeface="Times New Roman" panose="02020603050405020304" pitchFamily="18" charset="0"/>
              </a:rPr>
              <a:t> Ridge explains 91% of the variance in the target variable, making it the most accurate among the three models.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Calibri" panose="020F0502020204030204" pitchFamily="34" charset="0"/>
                <a:ea typeface="Calibri" panose="020F0502020204030204" pitchFamily="34" charset="0"/>
                <a:cs typeface="Times New Roman" panose="02020603050405020304" pitchFamily="18" charset="0"/>
              </a:rPr>
              <a:t>Lowest RMSE (2.91) and MAE (2.08):</a:t>
            </a:r>
            <a:r>
              <a:rPr lang="en-IN" sz="1600" dirty="0">
                <a:effectLst/>
                <a:latin typeface="Calibri" panose="020F0502020204030204" pitchFamily="34" charset="0"/>
                <a:ea typeface="Calibri" panose="020F0502020204030204" pitchFamily="34" charset="0"/>
                <a:cs typeface="Times New Roman" panose="02020603050405020304" pitchFamily="18" charset="0"/>
              </a:rPr>
              <a:t> It provides the most stable and precise predictions, minimizing both absolute and squared errors.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Calibri" panose="020F0502020204030204" pitchFamily="34" charset="0"/>
                <a:ea typeface="Calibri" panose="020F0502020204030204" pitchFamily="34" charset="0"/>
                <a:cs typeface="Times New Roman" panose="02020603050405020304" pitchFamily="18" charset="0"/>
              </a:rPr>
              <a:t>Prevents Overfitting Without Feature Elimination:</a:t>
            </a:r>
            <a:r>
              <a:rPr lang="en-IN" sz="1600" dirty="0">
                <a:effectLst/>
                <a:latin typeface="Calibri" panose="020F0502020204030204" pitchFamily="34" charset="0"/>
                <a:ea typeface="Calibri" panose="020F0502020204030204" pitchFamily="34" charset="0"/>
                <a:cs typeface="Times New Roman" panose="02020603050405020304" pitchFamily="18" charset="0"/>
              </a:rPr>
              <a:t> Unlike LASSO, Ridge does not remove any features, which is useful when all predictors are valuable for making informed business decisions.</a:t>
            </a:r>
          </a:p>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Next Steps to Enhance Usability</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To improve the usability and effectiveness of Ridge Regression, Mr. John Hughes can take the following steps:</a:t>
            </a:r>
          </a:p>
          <a:p>
            <a:pPr>
              <a:buClr>
                <a:schemeClr val="tx1">
                  <a:lumMod val="85000"/>
                  <a:lumOff val="15000"/>
                </a:schemeClr>
              </a:buClr>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esthetic liquid watercolor and ink">
            <a:extLst>
              <a:ext uri="{FF2B5EF4-FFF2-40B4-BE49-F238E27FC236}">
                <a16:creationId xmlns:a16="http://schemas.microsoft.com/office/drawing/2014/main" id="{587508CA-82F7-84A9-4EBC-8F90B638CEED}"/>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162215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E4B8C2-FCD4-A13C-F06D-2387FECD219B}"/>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68FDC7E-F2AD-67C8-ABDC-2B520E066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3B519B-805C-69E4-6A98-0BD8A3058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BDE4E24F-856D-9CC9-D079-B6A2BAEE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C20F0405-907E-695C-593D-F4B35F981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5DA8580-722B-19F8-654C-168645E05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B6B5D406-B559-566A-8255-866147A19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11D6DF5-62FD-0814-68A1-577DDE4619CC}"/>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1400" dirty="0"/>
              <a:t>Identify one (1) model that you created (i.e. LASSO, Ridge or Elastic Net) that could be implemented by Mr. John Hughes and identify and justify two (2) next steps </a:t>
            </a:r>
            <a:endParaRPr lang="en-US" sz="6000" cap="none" spc="0" dirty="0"/>
          </a:p>
        </p:txBody>
      </p:sp>
      <p:sp>
        <p:nvSpPr>
          <p:cNvPr id="5" name="TextBox 4">
            <a:extLst>
              <a:ext uri="{FF2B5EF4-FFF2-40B4-BE49-F238E27FC236}">
                <a16:creationId xmlns:a16="http://schemas.microsoft.com/office/drawing/2014/main" id="{3D8474BB-5C7E-38D8-5DF4-BFF91592300E}"/>
              </a:ext>
            </a:extLst>
          </p:cNvPr>
          <p:cNvSpPr txBox="1"/>
          <p:nvPr/>
        </p:nvSpPr>
        <p:spPr>
          <a:xfrm>
            <a:off x="746760" y="1811528"/>
            <a:ext cx="6690360" cy="4387858"/>
          </a:xfrm>
          <a:prstGeom prst="rect">
            <a:avLst/>
          </a:prstGeom>
        </p:spPr>
        <p:txBody>
          <a:bodyPr vert="horz" lIns="91440" tIns="45720" rIns="91440" bIns="45720" rtlCol="0">
            <a:normAutofit lnSpcReduction="10000"/>
          </a:bodyPr>
          <a:lstStyle/>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1️ Perform Feature Engineering and Selection</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Justification: Ridge uses all available features, even those with minimal contribution. This can reduce model interpretability and add noise to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Enhancement Approach: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Conduct feature importance analysis (e.g., using SHAP values or correlation analysis) to remove highly irrelevant variables. Use Principal Component Analysis (PCA) or Recursive Feature Elimination (RFE) to reduce dimensionality and improve efficiency.</a:t>
            </a:r>
          </a:p>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2️ Fine-Tune Hyperparameters with Cross-Validation</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Justification: While Ridge Regression performed best, the chosen hyperparameters (alpha=0.1, </a:t>
            </a:r>
            <a:r>
              <a:rPr lang="en-IN" sz="1400" dirty="0" err="1">
                <a:effectLst/>
                <a:latin typeface="Calibri" panose="020F0502020204030204" pitchFamily="34" charset="0"/>
                <a:ea typeface="Calibri" panose="020F0502020204030204" pitchFamily="34" charset="0"/>
                <a:cs typeface="Calibri" panose="020F0502020204030204" pitchFamily="34" charset="0"/>
              </a:rPr>
              <a:t>tol</a:t>
            </a:r>
            <a:r>
              <a:rPr lang="en-IN" sz="1400" dirty="0">
                <a:effectLst/>
                <a:latin typeface="Calibri" panose="020F0502020204030204" pitchFamily="34" charset="0"/>
                <a:ea typeface="Calibri" panose="020F0502020204030204" pitchFamily="34" charset="0"/>
                <a:cs typeface="Calibri" panose="020F0502020204030204" pitchFamily="34" charset="0"/>
              </a:rPr>
              <a:t>=0.1) may not be optimal for deployment in a real-world scenario.</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Enhancement Approach: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Calibri" panose="020F0502020204030204" pitchFamily="34" charset="0"/>
                <a:ea typeface="Calibri" panose="020F0502020204030204" pitchFamily="34" charset="0"/>
                <a:cs typeface="Calibri" panose="020F0502020204030204" pitchFamily="34" charset="0"/>
              </a:rPr>
              <a:t>Use Bayesian Optimization or Randomized Search Cross-Validation to explore a wider range of alpha values and other hyperparameters. Perform K-Fold Cross-Validation (e.g., k=10) to ensure the model generalizes well across different datasets before deployment.</a:t>
            </a:r>
          </a:p>
          <a:p>
            <a:pPr>
              <a:buClr>
                <a:schemeClr val="tx1">
                  <a:lumMod val="85000"/>
                  <a:lumOff val="15000"/>
                </a:schemeClr>
              </a:buClr>
            </a:pP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esthetic liquid watercolor and ink">
            <a:extLst>
              <a:ext uri="{FF2B5EF4-FFF2-40B4-BE49-F238E27FC236}">
                <a16:creationId xmlns:a16="http://schemas.microsoft.com/office/drawing/2014/main" id="{6DEBE0A5-1DA9-8C58-11B9-52C04B1116FD}"/>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249019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13B6E8-E228-2397-F090-250F316D01AF}"/>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3E2D96D-1C32-A8D7-7CF1-1A1B88BCA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D2A85E3-836C-A420-03E4-A774177C3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27D75AE5-1B8E-B27C-665D-766C4BEA8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4A2E7A52-C176-F480-495B-09CF9E01A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60680E-8B86-E274-8D2E-5F4A8FB6A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004E0DEF-061C-E66D-04AE-DAC5D046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6173C1D-0484-5822-B789-BD7CC6F18E1A}"/>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2400" dirty="0"/>
              <a:t>Conclusion</a:t>
            </a:r>
            <a:endParaRPr lang="en-US" sz="2400" cap="none" spc="0" dirty="0"/>
          </a:p>
        </p:txBody>
      </p:sp>
      <p:sp>
        <p:nvSpPr>
          <p:cNvPr id="5" name="TextBox 4">
            <a:extLst>
              <a:ext uri="{FF2B5EF4-FFF2-40B4-BE49-F238E27FC236}">
                <a16:creationId xmlns:a16="http://schemas.microsoft.com/office/drawing/2014/main" id="{D2965C75-9CE0-E9CC-2149-3FFD283D7939}"/>
              </a:ext>
            </a:extLst>
          </p:cNvPr>
          <p:cNvSpPr txBox="1"/>
          <p:nvPr/>
        </p:nvSpPr>
        <p:spPr>
          <a:xfrm>
            <a:off x="746760" y="1811528"/>
            <a:ext cx="6690360" cy="4387858"/>
          </a:xfrm>
          <a:prstGeom prst="rect">
            <a:avLst/>
          </a:prstGeom>
        </p:spPr>
        <p:txBody>
          <a:bodyPr vert="horz" lIns="91440" tIns="45720" rIns="91440" bIns="45720" rtlCol="0">
            <a:norm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Regularization techniques help prevent overfitting and improve model generalization.</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Ridge Regression was the best performing model in this case.</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Further optimizations (hyperparameter tuning &amp; feature engineering) could improve predictions.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approach can be applied to other energy efficiency predictions.</a:t>
            </a:r>
          </a:p>
        </p:txBody>
      </p:sp>
      <p:pic>
        <p:nvPicPr>
          <p:cNvPr id="4" name="Picture 3" descr="Aesthetic liquid watercolor and ink">
            <a:extLst>
              <a:ext uri="{FF2B5EF4-FFF2-40B4-BE49-F238E27FC236}">
                <a16:creationId xmlns:a16="http://schemas.microsoft.com/office/drawing/2014/main" id="{2FE8B7F2-D03C-3BE8-16CC-B839878533C8}"/>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18183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693DA25-8AB9-99C1-FC24-A66445608DE5}"/>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70941DFA-8D23-0533-15E0-304F9A9DFE9D}"/>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FEFA10-AD1E-465D-A614-274815B6B93E}"/>
              </a:ext>
            </a:extLst>
          </p:cNvPr>
          <p:cNvSpPr txBox="1"/>
          <p:nvPr/>
        </p:nvSpPr>
        <p:spPr>
          <a:xfrm>
            <a:off x="5132439" y="2066599"/>
            <a:ext cx="6297159" cy="4233595"/>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today's world, optimizing energy efficiency is important for reducing costs and improving sustainability. Assignment focuses on predicting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Heating Load (Y)</a:t>
            </a:r>
            <a:r>
              <a:rPr lang="en-IN" sz="1800" dirty="0">
                <a:effectLst/>
                <a:latin typeface="Calibri" panose="020F0502020204030204" pitchFamily="34" charset="0"/>
                <a:ea typeface="Calibri" panose="020F0502020204030204" pitchFamily="34" charset="0"/>
                <a:cs typeface="Times New Roman" panose="02020603050405020304" pitchFamily="18" charset="0"/>
              </a:rPr>
              <a:t>, a key factor in energy consumption,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Regularization Techniques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(LASSO, Ridge, and Elastic Net). By using these methods to develop a model that balances accuracy and reliability, ensuring that predictions generalize well to new data.</a:t>
            </a:r>
          </a:p>
          <a:p>
            <a:endParaRPr lang="en-IN" dirty="0"/>
          </a:p>
          <a:p>
            <a:r>
              <a:rPr lang="en-IN" b="1" dirty="0"/>
              <a:t>Dataset Information:</a:t>
            </a:r>
          </a:p>
          <a:p>
            <a:endParaRPr lang="en-IN" b="1" dirty="0"/>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Assignment analysis,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EnergyUse-Heating.csv</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 is used, which consists of:</a:t>
            </a:r>
          </a:p>
          <a:p>
            <a:pPr lvl="0">
              <a:lnSpc>
                <a:spcPct val="107000"/>
              </a:lnSpc>
              <a:spcAft>
                <a:spcPts val="800"/>
              </a:spcAft>
              <a:buSzPts val="1000"/>
              <a:tabLst>
                <a:tab pos="457200" algn="l"/>
              </a:tabLs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768 observations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representing different building structures.</a:t>
            </a:r>
          </a:p>
          <a:p>
            <a:endParaRPr lang="en-IN" b="1" dirty="0"/>
          </a:p>
        </p:txBody>
      </p:sp>
    </p:spTree>
    <p:extLst>
      <p:ext uri="{BB962C8B-B14F-4D97-AF65-F5344CB8AC3E}">
        <p14:creationId xmlns:p14="http://schemas.microsoft.com/office/powerpoint/2010/main" val="418282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95A3BB-7173-EE1A-8CBE-E89FA960759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9561C41-608B-3A80-8568-034D64346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B7F99A46-4B36-1D29-4A86-0C361BA27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018A12F-7D95-68B3-70AE-CB48F52A4A43}"/>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7BFABDD4-492E-C8D2-5E0B-4276C162CCF6}"/>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58BED6D4-01C9-881C-0696-24FAFC0D4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31E47BC3-6AEA-8B4E-FA41-E7EAE662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76DB34-BA43-BCDB-ACD8-70E0305A72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6477B00-67E2-BF9A-0BB6-6FBFD2F68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314EC73-CD4A-C25D-BAB7-03B9A90917E5}"/>
              </a:ext>
            </a:extLst>
          </p:cNvPr>
          <p:cNvSpPr txBox="1"/>
          <p:nvPr/>
        </p:nvSpPr>
        <p:spPr>
          <a:xfrm>
            <a:off x="5062838" y="1365401"/>
            <a:ext cx="6297159" cy="4906151"/>
          </a:xfrm>
          <a:prstGeom prst="rect">
            <a:avLst/>
          </a:prstGeom>
          <a:noFill/>
        </p:spPr>
        <p:txBody>
          <a:bodyPr wrap="square" rtlCol="0">
            <a:spAutoFit/>
          </a:bodyPr>
          <a:lstStyle/>
          <a:p>
            <a:pPr>
              <a:lnSpc>
                <a:spcPct val="107000"/>
              </a:lnSpc>
              <a:spcAft>
                <a:spcPts val="8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8 independent variables (features)</a:t>
            </a:r>
            <a:r>
              <a:rPr lang="en-IN" sz="1600" dirty="0">
                <a:effectLst/>
                <a:latin typeface="Calibri" panose="020F0502020204030204" pitchFamily="34" charset="0"/>
                <a:ea typeface="Calibri" panose="020F0502020204030204" pitchFamily="34" charset="0"/>
                <a:cs typeface="Times New Roman" panose="02020603050405020304" pitchFamily="18" charset="0"/>
              </a:rPr>
              <a:t> that influence heating load, including: </a:t>
            </a:r>
          </a:p>
          <a:p>
            <a:pPr lvl="0">
              <a:lnSpc>
                <a:spcPct val="107000"/>
              </a:lnSpc>
              <a:spcAft>
                <a:spcPts val="800"/>
              </a:spcAft>
              <a:buSzPts val="1000"/>
              <a:tabLst>
                <a:tab pos="457200" algn="l"/>
              </a:tabLst>
            </a:pPr>
            <a:r>
              <a:rPr lang="en-US" sz="1600" dirty="0">
                <a:latin typeface="Calibri" panose="020F0502020204030204" pitchFamily="34" charset="0"/>
                <a:ea typeface="Calibri" panose="020F0502020204030204" pitchFamily="34" charset="0"/>
                <a:cs typeface="Calibri" panose="020F0502020204030204" pitchFamily="34" charset="0"/>
              </a:rPr>
              <a:t>X1 - Relative Compactness, X2 - Surface Area, X3 - Wall Area, X4 – Roof, Area X5 - Overall Height, X6 – Orientation, X7 - Glazing Area, X8 - Glazing Area Distribution </a:t>
            </a:r>
            <a:endParaRPr lang="en-IN" sz="1600" b="1"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SzPts val="1000"/>
              <a:tabLst>
                <a:tab pos="457200" algn="l"/>
              </a:tabLs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Relative Compactness</a:t>
            </a:r>
            <a:r>
              <a:rPr lang="en-IN" sz="1600" dirty="0">
                <a:effectLst/>
                <a:latin typeface="Calibri" panose="020F0502020204030204" pitchFamily="34" charset="0"/>
                <a:ea typeface="Calibri" panose="020F0502020204030204" pitchFamily="34" charset="0"/>
                <a:cs typeface="Times New Roman" panose="02020603050405020304" pitchFamily="18" charset="0"/>
              </a:rPr>
              <a:t>: How efficiently space is utilized in the building.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Surface Area, Wall Area, and Roof Area</a:t>
            </a:r>
            <a:r>
              <a:rPr lang="en-IN" sz="1600" dirty="0">
                <a:effectLst/>
                <a:latin typeface="Calibri" panose="020F0502020204030204" pitchFamily="34" charset="0"/>
                <a:ea typeface="Calibri" panose="020F0502020204030204" pitchFamily="34" charset="0"/>
                <a:cs typeface="Times New Roman" panose="02020603050405020304" pitchFamily="18" charset="0"/>
              </a:rPr>
              <a:t>: Structural aspects affecting heat retention.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Glazing Area &amp; Distribution</a:t>
            </a:r>
            <a:r>
              <a:rPr lang="en-IN" sz="1600" dirty="0">
                <a:effectLst/>
                <a:latin typeface="Calibri" panose="020F0502020204030204" pitchFamily="34" charset="0"/>
                <a:ea typeface="Calibri" panose="020F0502020204030204" pitchFamily="34" charset="0"/>
                <a:cs typeface="Times New Roman" panose="02020603050405020304" pitchFamily="18" charset="0"/>
              </a:rPr>
              <a:t>: The amount and positioning of glass surfaces.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Orientation</a:t>
            </a:r>
            <a:r>
              <a:rPr lang="en-IN" sz="1600" dirty="0">
                <a:effectLst/>
                <a:latin typeface="Calibri" panose="020F0502020204030204" pitchFamily="34" charset="0"/>
                <a:ea typeface="Calibri" panose="020F0502020204030204" pitchFamily="34" charset="0"/>
                <a:cs typeface="Times New Roman" panose="02020603050405020304" pitchFamily="18" charset="0"/>
              </a:rPr>
              <a:t>: The direction a building faces, affecting sunlight exposure.</a:t>
            </a:r>
          </a:p>
          <a:p>
            <a:pPr lvl="0">
              <a:lnSpc>
                <a:spcPct val="107000"/>
              </a:lnSpc>
              <a:spcAft>
                <a:spcPts val="800"/>
              </a:spcAft>
              <a:buSzPts val="1000"/>
              <a:tabLst>
                <a:tab pos="457200" algn="l"/>
              </a:tabLs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Target Variable</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Heating Load (Y)</a:t>
            </a:r>
            <a:r>
              <a:rPr lang="en-IN" sz="1600" dirty="0">
                <a:effectLst/>
                <a:latin typeface="Calibri" panose="020F0502020204030204" pitchFamily="34" charset="0"/>
                <a:ea typeface="Calibri" panose="020F0502020204030204" pitchFamily="34" charset="0"/>
                <a:cs typeface="Times New Roman" panose="02020603050405020304" pitchFamily="18" charset="0"/>
              </a:rPr>
              <a:t>, which represents the energy required for heating.</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Understanding how these factors interact allows us to build a model that predicts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Heating Load</a:t>
            </a:r>
            <a:r>
              <a:rPr lang="en-IN" sz="1600" dirty="0">
                <a:effectLst/>
                <a:latin typeface="Calibri" panose="020F0502020204030204" pitchFamily="34" charset="0"/>
                <a:ea typeface="Calibri" panose="020F0502020204030204" pitchFamily="34" charset="0"/>
                <a:cs typeface="Times New Roman" panose="02020603050405020304" pitchFamily="18" charset="0"/>
              </a:rPr>
              <a:t> efficiently, helping in energy conservation and cost management.</a:t>
            </a:r>
          </a:p>
          <a:p>
            <a:endParaRPr lang="en-IN" sz="1600" b="1" dirty="0"/>
          </a:p>
        </p:txBody>
      </p:sp>
    </p:spTree>
    <p:extLst>
      <p:ext uri="{BB962C8B-B14F-4D97-AF65-F5344CB8AC3E}">
        <p14:creationId xmlns:p14="http://schemas.microsoft.com/office/powerpoint/2010/main" val="117544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E1AEB1-1B74-DB66-EA6A-ADCC80DCB12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F131FC4-4957-5DBD-936C-015A0BFD9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DE6BCCF2-82EA-B453-1911-7F58380CD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7023D033-6659-D3B4-B65E-8FB1780EE367}"/>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16B2CE18-058E-D8EF-06DC-85B746F01AD1}"/>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A6D2A3A8-9DDB-25C9-71A9-F80679748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036C4A2D-FE0A-9F3F-CE1E-0C35541159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1F1101-362E-8932-235F-6B9CDF7FC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38DF7F-6D35-A1DC-C80A-651E7D77A8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258EFBA-B1D8-8812-4696-0E8B60A14E2C}"/>
              </a:ext>
            </a:extLst>
          </p:cNvPr>
          <p:cNvSpPr txBox="1"/>
          <p:nvPr/>
        </p:nvSpPr>
        <p:spPr>
          <a:xfrm>
            <a:off x="5062838" y="1866846"/>
            <a:ext cx="6297159" cy="3385542"/>
          </a:xfrm>
          <a:prstGeom prst="rect">
            <a:avLst/>
          </a:prstGeom>
          <a:noFill/>
        </p:spPr>
        <p:txBody>
          <a:bodyPr wrap="square" rtlCol="0">
            <a:spAutoFit/>
          </a:bodyPr>
          <a:lstStyle/>
          <a:p>
            <a:pPr>
              <a:buNone/>
            </a:pPr>
            <a:r>
              <a:rPr lang="en-US" b="1" dirty="0">
                <a:latin typeface="Calibri" panose="020F0502020204030204" pitchFamily="34" charset="0"/>
                <a:ea typeface="Calibri" panose="020F0502020204030204" pitchFamily="34" charset="0"/>
                <a:cs typeface="Calibri" panose="020F0502020204030204" pitchFamily="34" charset="0"/>
              </a:rPr>
              <a:t>Data Preprocessing</a:t>
            </a:r>
          </a:p>
          <a:p>
            <a:pPr>
              <a:buNone/>
            </a:pPr>
            <a:r>
              <a:rPr lang="en-US" dirty="0">
                <a:latin typeface="Calibri" panose="020F0502020204030204" pitchFamily="34" charset="0"/>
                <a:ea typeface="Calibri" panose="020F0502020204030204" pitchFamily="34" charset="0"/>
                <a:cs typeface="Calibri" panose="020F0502020204030204" pitchFamily="34" charset="0"/>
              </a:rPr>
              <a:t>Steps Taken:</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Outlier Detection (Tukey's Method)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Checked for outliers using Interquartile Range (IQR).</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No outliers found; dataset remained unchanged.</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Feature Scaling: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Standardized all features using </a:t>
            </a:r>
            <a:r>
              <a:rPr lang="en-US" dirty="0" err="1">
                <a:latin typeface="Calibri" panose="020F0502020204030204" pitchFamily="34" charset="0"/>
                <a:ea typeface="Calibri" panose="020F0502020204030204" pitchFamily="34" charset="0"/>
                <a:cs typeface="Calibri" panose="020F0502020204030204" pitchFamily="34" charset="0"/>
              </a:rPr>
              <a:t>StandardScaler</a:t>
            </a:r>
            <a:r>
              <a:rPr lang="en-US" dirty="0">
                <a:latin typeface="Calibri" panose="020F0502020204030204" pitchFamily="34" charset="0"/>
                <a:ea typeface="Calibri" panose="020F0502020204030204" pitchFamily="34" charset="0"/>
                <a:cs typeface="Calibri" panose="020F0502020204030204" pitchFamily="34" charset="0"/>
              </a:rPr>
              <a:t> to ensure fair comparisons between models.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Train-Test Split: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80% Training, 20% Testing</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Random State = 100 (for reproducibility).</a:t>
            </a:r>
          </a:p>
          <a:p>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569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AC2C5A-0165-C1D0-EF32-CA5EAF5F8F6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6860191-9D6B-2CE5-0A84-BEED94268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70840526-824C-4E22-3207-57D7933C3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0241C285-4E8E-71A1-6D51-734ACA39D170}"/>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A788E5EB-F1AB-36F0-6CA2-E5F10F4C59D0}"/>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50AA5693-BE64-670E-444B-16D5F25EF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3FCA667C-4D09-6DCD-D91C-4A294B1D07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FF6F1E-4C03-9668-00CF-6EF9CE344C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C6CF6D-F3B7-EA32-965E-49A4CCDE0A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98E750-D78A-F779-B10A-01DD76511E13}"/>
              </a:ext>
            </a:extLst>
          </p:cNvPr>
          <p:cNvSpPr txBox="1"/>
          <p:nvPr/>
        </p:nvSpPr>
        <p:spPr>
          <a:xfrm>
            <a:off x="5062838" y="1712563"/>
            <a:ext cx="6297159" cy="4770537"/>
          </a:xfrm>
          <a:prstGeom prst="rect">
            <a:avLst/>
          </a:prstGeom>
          <a:noFill/>
        </p:spPr>
        <p:txBody>
          <a:bodyPr wrap="square" rtlCol="0">
            <a:spAutoFit/>
          </a:bodyPr>
          <a:lstStyle/>
          <a:p>
            <a:pPr>
              <a:buNone/>
            </a:pPr>
            <a:r>
              <a:rPr lang="en-US" b="1" dirty="0">
                <a:latin typeface="Calibri" panose="020F0502020204030204" pitchFamily="34" charset="0"/>
                <a:ea typeface="Calibri" panose="020F0502020204030204" pitchFamily="34" charset="0"/>
                <a:cs typeface="Calibri" panose="020F0502020204030204" pitchFamily="34" charset="0"/>
              </a:rPr>
              <a:t>Regularization Models</a:t>
            </a:r>
          </a:p>
          <a:p>
            <a:r>
              <a:rPr lang="en-US" dirty="0">
                <a:latin typeface="Calibri" panose="020F0502020204030204" pitchFamily="34" charset="0"/>
                <a:ea typeface="Calibri" panose="020F0502020204030204" pitchFamily="34" charset="0"/>
                <a:cs typeface="Calibri" panose="020F0502020204030204" pitchFamily="34" charset="0"/>
              </a:rPr>
              <a:t>Regularization is used to prevent overfitting by adding a penalty to large coefficients.</a:t>
            </a:r>
          </a:p>
          <a:p>
            <a:pPr>
              <a:buNone/>
            </a:pPr>
            <a:r>
              <a:rPr lang="en-US" dirty="0">
                <a:latin typeface="Calibri" panose="020F0502020204030204" pitchFamily="34" charset="0"/>
                <a:ea typeface="Calibri" panose="020F0502020204030204" pitchFamily="34" charset="0"/>
                <a:cs typeface="Calibri" panose="020F0502020204030204" pitchFamily="34" charset="0"/>
              </a:rPr>
              <a:t>Types of Regularization Models: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LASSO (Least Absolute Shrinkage and Selection Operator)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Shrinks some feature coefficients to zero, effectively selecting important features.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Ridge Regression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Shrinks coefficients towards zero but does not remove features completely.</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Works well when all features contribute to the target variable.</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Elastic Net </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Combination of LASSO &amp; Ridge.</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Helps in cases where LASSO may remove too many features.</a:t>
            </a:r>
          </a:p>
          <a:p>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3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CA67A-294A-00DC-902D-6374031250C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FB19F41-B668-BA55-24E8-D24AF7CC0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A46B2EAD-0645-282A-E3D0-F8ECFCB26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20B739D8-CB53-C127-9E6C-45B606F1FC55}"/>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D98B2CD6-2B1A-5C78-A450-BA972D381AD0}"/>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917E9495-30C5-5B0F-B7B7-C5A86A8DB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B942E6AC-55F5-8BAF-44E2-A565A1ADDB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6347BE5-E07D-DAA8-5FDE-32242E6968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1F4800-F7DC-5737-AAE7-7C3CB0C6C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796050-9C39-8C6C-7F75-232F760D04A6}"/>
              </a:ext>
            </a:extLst>
          </p:cNvPr>
          <p:cNvSpPr txBox="1"/>
          <p:nvPr/>
        </p:nvSpPr>
        <p:spPr>
          <a:xfrm>
            <a:off x="5062838" y="1712563"/>
            <a:ext cx="6297159" cy="4111510"/>
          </a:xfrm>
          <a:prstGeom prst="rect">
            <a:avLst/>
          </a:prstGeom>
          <a:noFill/>
        </p:spPr>
        <p:txBody>
          <a:bodyPr wrap="square" rtlCol="0">
            <a:spAutoFit/>
          </a:bodyPr>
          <a:lstStyle/>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assignment aims to develop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Regularization Models (LASSO, Ridge, and Elastic Net)</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predict Heating Load using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building-related structural and environmental features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such as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Relative Compactness, Surface Area, Wall Area, Roof Area, Overall, Height, Orientation, Glazing Area, and Glazing Area Distribution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By applying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Regularization Techniques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aim to:</a:t>
            </a:r>
          </a:p>
          <a:p>
            <a:pPr marL="342900" lvl="0" indent="-342900">
              <a:lnSpc>
                <a:spcPct val="107000"/>
              </a:lnSpc>
              <a:spcAft>
                <a:spcPts val="800"/>
              </a:spcAft>
              <a:buFont typeface="+mj-lt"/>
              <a:buAutoNum type="arabicPeriod"/>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Improve the predictive accuracy of the model.</a:t>
            </a:r>
          </a:p>
          <a:p>
            <a:pPr marL="342900" lvl="0" indent="-342900">
              <a:lnSpc>
                <a:spcPct val="107000"/>
              </a:lnSpc>
              <a:spcAft>
                <a:spcPts val="800"/>
              </a:spcAft>
              <a:buFont typeface="+mj-lt"/>
              <a:buAutoNum type="arabicPeriod"/>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Prevent overfitting by reducing the impact of less significant features.</a:t>
            </a:r>
          </a:p>
          <a:p>
            <a:pPr marL="342900" lvl="0" indent="-342900">
              <a:lnSpc>
                <a:spcPct val="107000"/>
              </a:lnSpc>
              <a:spcAft>
                <a:spcPts val="800"/>
              </a:spcAft>
              <a:buFont typeface="+mj-lt"/>
              <a:buAutoNum type="arabicPeriod"/>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 the best-performing model for forecasting heating load.</a:t>
            </a:r>
          </a:p>
          <a:p>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473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EBF890-2AE6-0FDE-9DBB-03D7F0FFAB9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B86E4C5-81C1-2C79-067D-DFDD54ADF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56F5DF69-EB7C-16BA-2639-6EA5B320D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C6D7E2C1-14E9-6200-8C26-C0B8DAB4FCC7}"/>
              </a:ext>
            </a:extLst>
          </p:cNvPr>
          <p:cNvSpPr>
            <a:spLocks noGrp="1"/>
          </p:cNvSpPr>
          <p:nvPr>
            <p:ph type="ctrTitle"/>
          </p:nvPr>
        </p:nvSpPr>
        <p:spPr>
          <a:xfrm>
            <a:off x="5353249" y="2066599"/>
            <a:ext cx="5716338" cy="208384"/>
          </a:xfrm>
        </p:spPr>
        <p:txBody>
          <a:bodyPr>
            <a:normAutofit fontScale="90000"/>
          </a:bodyPr>
          <a:lstStyle/>
          <a:p>
            <a:r>
              <a:rPr lang="en-IN" sz="2000" dirty="0"/>
              <a:t>Rational Statement </a:t>
            </a:r>
            <a:br>
              <a:rPr lang="en-IN" sz="1500" dirty="0"/>
            </a:br>
            <a:br>
              <a:rPr lang="en-IN" sz="1500" dirty="0"/>
            </a:br>
            <a:br>
              <a:rPr lang="en-IN" sz="1500" dirty="0"/>
            </a:br>
            <a:br>
              <a:rPr lang="en-IN" sz="1500" dirty="0"/>
            </a:br>
            <a:br>
              <a:rPr lang="en-IN" sz="1500" dirty="0"/>
            </a:br>
            <a:br>
              <a:rPr lang="en-IN" sz="1500" dirty="0"/>
            </a:br>
            <a:br>
              <a:rPr lang="en-IN" sz="1500" dirty="0"/>
            </a:br>
            <a:endParaRPr lang="en-IN" sz="1500" dirty="0"/>
          </a:p>
        </p:txBody>
      </p:sp>
      <p:pic>
        <p:nvPicPr>
          <p:cNvPr id="4" name="Picture 3" descr="Aesthetic liquid watercolor and ink">
            <a:extLst>
              <a:ext uri="{FF2B5EF4-FFF2-40B4-BE49-F238E27FC236}">
                <a16:creationId xmlns:a16="http://schemas.microsoft.com/office/drawing/2014/main" id="{EE56AD71-D0A9-922D-094E-E5A68AE6DF74}"/>
              </a:ext>
            </a:extLst>
          </p:cNvPr>
          <p:cNvPicPr>
            <a:picLocks noChangeAspect="1"/>
          </p:cNvPicPr>
          <p:nvPr/>
        </p:nvPicPr>
        <p:blipFill>
          <a:blip r:embed="rId2"/>
          <a:srcRect l="11456" r="40605"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A0AFBE81-8360-A77D-A0ED-6BE8A733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DB55E34F-B8A7-2941-BB97-6BCB7ED762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35FA76-9C5A-0F4A-F824-74F21F10A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80F6C3-1929-5181-A51A-126A96F878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BDC2311-5A5C-4FC8-0746-18A66C9BF30B}"/>
              </a:ext>
            </a:extLst>
          </p:cNvPr>
          <p:cNvSpPr txBox="1"/>
          <p:nvPr/>
        </p:nvSpPr>
        <p:spPr>
          <a:xfrm>
            <a:off x="5062838" y="1840382"/>
            <a:ext cx="6297159" cy="2618281"/>
          </a:xfrm>
          <a:prstGeom prst="rect">
            <a:avLst/>
          </a:prstGeom>
          <a:noFill/>
        </p:spPr>
        <p:txBody>
          <a:bodyPr wrap="square" rtlCol="0">
            <a:spAutoFit/>
          </a:bodyPr>
          <a:lstStyle/>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assignment will evaluate the models based on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Adjusted R², Mean Absolute Error (MAE), and Root Mean Squared Error (RMSE)</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determine which technique provides the most reliable predictions for heating energy consumption.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assignment will contribute to better energy efficiency planning by helping architects, engineers, and policymakers make data-driven decisions in building design and energy management.</a:t>
            </a:r>
          </a:p>
          <a:p>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278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C969C-AA60-9619-28A3-F10AECB0D1F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4BCA689-0D7C-8B6D-3DE1-4AAFEAC1A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8" name="Rectangle 27">
            <a:extLst>
              <a:ext uri="{FF2B5EF4-FFF2-40B4-BE49-F238E27FC236}">
                <a16:creationId xmlns:a16="http://schemas.microsoft.com/office/drawing/2014/main" id="{1631B235-CD06-3723-C5BB-3BA42CA2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30" name="Rectangle 29">
            <a:extLst>
              <a:ext uri="{FF2B5EF4-FFF2-40B4-BE49-F238E27FC236}">
                <a16:creationId xmlns:a16="http://schemas.microsoft.com/office/drawing/2014/main" id="{B4E3A3EB-ACC2-DDC3-1C9F-2D563DE33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CC7EFF4A-970C-4297-9612-DE30592254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12E8FD-14E8-053C-4A92-FFF62E85F7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4F9DFE-0D49-92B2-8307-9BAB16F4EB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D04E3F0-FC66-EB16-9851-874B9AFA0C87}"/>
              </a:ext>
            </a:extLst>
          </p:cNvPr>
          <p:cNvSpPr txBox="1">
            <a:spLocks/>
          </p:cNvSpPr>
          <p:nvPr/>
        </p:nvSpPr>
        <p:spPr>
          <a:xfrm>
            <a:off x="746760" y="658614"/>
            <a:ext cx="6281928" cy="1015754"/>
          </a:xfrm>
          <a:prstGeom prst="rect">
            <a:avLst/>
          </a:prstGeom>
        </p:spPr>
        <p:txBody>
          <a:bodyPr vert="horz" lIns="91440" tIns="45720" rIns="91440" bIns="45720" rtlCol="0" anchor="ctr">
            <a:norm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lnSpc>
                <a:spcPct val="90000"/>
              </a:lnSpc>
            </a:pPr>
            <a:r>
              <a:rPr lang="en-US" sz="1800" dirty="0"/>
              <a:t>Optimized Regularization Model (LASSO, Ridge and Elastic Net) outputs and explain three (3) key insights</a:t>
            </a:r>
            <a:endParaRPr lang="en-US" sz="3600" cap="none" spc="0" dirty="0"/>
          </a:p>
        </p:txBody>
      </p:sp>
      <p:pic>
        <p:nvPicPr>
          <p:cNvPr id="4" name="Picture 3">
            <a:extLst>
              <a:ext uri="{FF2B5EF4-FFF2-40B4-BE49-F238E27FC236}">
                <a16:creationId xmlns:a16="http://schemas.microsoft.com/office/drawing/2014/main" id="{B1862428-4AFA-FE85-F75E-2424A42CC308}"/>
              </a:ext>
            </a:extLst>
          </p:cNvPr>
          <p:cNvPicPr>
            <a:picLocks noChangeAspect="1"/>
          </p:cNvPicPr>
          <p:nvPr/>
        </p:nvPicPr>
        <p:blipFill>
          <a:blip r:embed="rId2"/>
          <a:stretch>
            <a:fillRect/>
          </a:stretch>
        </p:blipFill>
        <p:spPr>
          <a:xfrm>
            <a:off x="695401" y="1951868"/>
            <a:ext cx="3698891" cy="3514867"/>
          </a:xfrm>
          <a:prstGeom prst="rect">
            <a:avLst/>
          </a:prstGeom>
        </p:spPr>
      </p:pic>
      <p:pic>
        <p:nvPicPr>
          <p:cNvPr id="6" name="Picture 5">
            <a:extLst>
              <a:ext uri="{FF2B5EF4-FFF2-40B4-BE49-F238E27FC236}">
                <a16:creationId xmlns:a16="http://schemas.microsoft.com/office/drawing/2014/main" id="{9ACAA35D-7777-F4B1-09AC-B183B87E21D5}"/>
              </a:ext>
            </a:extLst>
          </p:cNvPr>
          <p:cNvPicPr>
            <a:picLocks noChangeAspect="1"/>
          </p:cNvPicPr>
          <p:nvPr/>
        </p:nvPicPr>
        <p:blipFill>
          <a:blip r:embed="rId3"/>
          <a:stretch>
            <a:fillRect/>
          </a:stretch>
        </p:blipFill>
        <p:spPr>
          <a:xfrm>
            <a:off x="4334638" y="1949843"/>
            <a:ext cx="3570073" cy="3514866"/>
          </a:xfrm>
          <a:prstGeom prst="rect">
            <a:avLst/>
          </a:prstGeom>
        </p:spPr>
      </p:pic>
      <p:pic>
        <p:nvPicPr>
          <p:cNvPr id="8" name="Picture 7">
            <a:extLst>
              <a:ext uri="{FF2B5EF4-FFF2-40B4-BE49-F238E27FC236}">
                <a16:creationId xmlns:a16="http://schemas.microsoft.com/office/drawing/2014/main" id="{5A41C53C-404C-27D7-6E92-A9089078DB54}"/>
              </a:ext>
            </a:extLst>
          </p:cNvPr>
          <p:cNvPicPr>
            <a:picLocks noChangeAspect="1"/>
          </p:cNvPicPr>
          <p:nvPr/>
        </p:nvPicPr>
        <p:blipFill>
          <a:blip r:embed="rId4"/>
          <a:stretch>
            <a:fillRect/>
          </a:stretch>
        </p:blipFill>
        <p:spPr>
          <a:xfrm>
            <a:off x="7986485" y="1939161"/>
            <a:ext cx="3518408" cy="3380092"/>
          </a:xfrm>
          <a:prstGeom prst="rect">
            <a:avLst/>
          </a:prstGeom>
        </p:spPr>
      </p:pic>
    </p:spTree>
    <p:extLst>
      <p:ext uri="{BB962C8B-B14F-4D97-AF65-F5344CB8AC3E}">
        <p14:creationId xmlns:p14="http://schemas.microsoft.com/office/powerpoint/2010/main" val="376393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916862-37F0-1667-AB1A-D8053FD04C00}"/>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45" name="Rectangle 44">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useBgFill="1">
        <p:nvSpPr>
          <p:cNvPr id="47" name="Rectangle 46">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9277C9D-BCFF-AC42-BBC4-A8A97A679267}"/>
              </a:ext>
            </a:extLst>
          </p:cNvPr>
          <p:cNvSpPr>
            <a:spLocks noGrp="1"/>
          </p:cNvSpPr>
          <p:nvPr>
            <p:ph type="ctrTitle"/>
          </p:nvPr>
        </p:nvSpPr>
        <p:spPr>
          <a:xfrm>
            <a:off x="746760" y="658614"/>
            <a:ext cx="6281928" cy="1015754"/>
          </a:xfrm>
        </p:spPr>
        <p:txBody>
          <a:bodyPr vert="horz" lIns="91440" tIns="45720" rIns="91440" bIns="45720" rtlCol="0" anchor="ctr">
            <a:normAutofit/>
          </a:bodyPr>
          <a:lstStyle/>
          <a:p>
            <a:pPr algn="l">
              <a:lnSpc>
                <a:spcPct val="90000"/>
              </a:lnSpc>
            </a:pPr>
            <a:r>
              <a:rPr lang="en-US" sz="1600" dirty="0"/>
              <a:t>Optimized Regularization Model (LASSO, Ridge and Elastic Net) outputs and explain three (3) key insights</a:t>
            </a:r>
            <a:endParaRPr lang="en-US" sz="3200" cap="none" spc="0" dirty="0"/>
          </a:p>
        </p:txBody>
      </p:sp>
      <p:sp>
        <p:nvSpPr>
          <p:cNvPr id="5" name="TextBox 4">
            <a:extLst>
              <a:ext uri="{FF2B5EF4-FFF2-40B4-BE49-F238E27FC236}">
                <a16:creationId xmlns:a16="http://schemas.microsoft.com/office/drawing/2014/main" id="{63D12498-7978-4FBE-B0D7-6B4FB8EED382}"/>
              </a:ext>
            </a:extLst>
          </p:cNvPr>
          <p:cNvSpPr txBox="1"/>
          <p:nvPr/>
        </p:nvSpPr>
        <p:spPr>
          <a:xfrm>
            <a:off x="746760" y="1811527"/>
            <a:ext cx="6281928" cy="4471285"/>
          </a:xfrm>
          <a:prstGeom prst="rect">
            <a:avLst/>
          </a:prstGeom>
        </p:spPr>
        <p:txBody>
          <a:bodyPr vert="horz" lIns="91440" tIns="45720" rIns="91440" bIns="45720" rtlCol="0">
            <a:normAutofit fontScale="92500"/>
          </a:bodyPr>
          <a:lstStyle/>
          <a:p>
            <a:pPr>
              <a:lnSpc>
                <a:spcPct val="107000"/>
              </a:lnSpc>
              <a:spcAft>
                <a:spcPts val="800"/>
              </a:spcAft>
              <a:buNone/>
            </a:pPr>
            <a:r>
              <a:rPr lang="en-IN" sz="1200" b="1" dirty="0">
                <a:effectLst/>
                <a:latin typeface="Calibri" panose="020F0502020204030204" pitchFamily="34" charset="0"/>
                <a:ea typeface="Calibri" panose="020F0502020204030204" pitchFamily="34" charset="0"/>
                <a:cs typeface="Calibri" panose="020F0502020204030204" pitchFamily="34" charset="0"/>
              </a:rPr>
              <a:t>LASSO Regression Insights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Adj. R² = 0.90</a:t>
            </a:r>
            <a:r>
              <a:rPr lang="en-IN" sz="1200" dirty="0">
                <a:effectLst/>
                <a:latin typeface="Calibri" panose="020F0502020204030204" pitchFamily="34" charset="0"/>
                <a:ea typeface="Calibri" panose="020F0502020204030204" pitchFamily="34" charset="0"/>
                <a:cs typeface="Calibri" panose="020F0502020204030204" pitchFamily="34" charset="0"/>
              </a:rPr>
              <a:t> → Indicates that 90% of the variance in the target variable is explained by the model.</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MAE = 2.18</a:t>
            </a:r>
            <a:r>
              <a:rPr lang="en-IN" sz="1200" dirty="0">
                <a:effectLst/>
                <a:latin typeface="Calibri" panose="020F0502020204030204" pitchFamily="34" charset="0"/>
                <a:ea typeface="Calibri" panose="020F0502020204030204" pitchFamily="34" charset="0"/>
                <a:cs typeface="Calibri" panose="020F0502020204030204" pitchFamily="34" charset="0"/>
              </a:rPr>
              <a:t> → The model’s average absolute deviation from actual values is 2.18 units.</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dirty="0">
                <a:effectLst/>
                <a:latin typeface="Calibri" panose="020F0502020204030204" pitchFamily="34" charset="0"/>
                <a:ea typeface="Calibri" panose="020F0502020204030204" pitchFamily="34" charset="0"/>
                <a:cs typeface="Calibri" panose="020F0502020204030204" pitchFamily="34" charset="0"/>
              </a:rPr>
              <a:t>RMSE = 3.08</a:t>
            </a:r>
            <a:r>
              <a:rPr lang="en-IN" sz="1200" dirty="0">
                <a:effectLst/>
                <a:latin typeface="Calibri" panose="020F0502020204030204" pitchFamily="34" charset="0"/>
                <a:ea typeface="Calibri" panose="020F0502020204030204" pitchFamily="34" charset="0"/>
                <a:cs typeface="Calibri" panose="020F0502020204030204" pitchFamily="34" charset="0"/>
              </a:rPr>
              <a:t> → The standard deviation of the residuals (errors) is 3.08, showing how well the model generalizes.</a:t>
            </a:r>
          </a:p>
          <a:p>
            <a:pPr>
              <a:lnSpc>
                <a:spcPct val="107000"/>
              </a:lnSpc>
              <a:spcAft>
                <a:spcPts val="800"/>
              </a:spcAft>
              <a:buNone/>
            </a:pPr>
            <a:r>
              <a:rPr lang="en-IN" sz="1200" b="1" dirty="0">
                <a:effectLst/>
                <a:latin typeface="Calibri" panose="020F0502020204030204" pitchFamily="34" charset="0"/>
                <a:ea typeface="Calibri" panose="020F0502020204030204" pitchFamily="34" charset="0"/>
                <a:cs typeface="Calibri" panose="020F0502020204030204" pitchFamily="34" charset="0"/>
              </a:rPr>
              <a:t>Key Observations: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None/>
            </a:pPr>
            <a:r>
              <a:rPr lang="en-IN" sz="1200" b="1" dirty="0">
                <a:effectLst/>
                <a:latin typeface="Calibri" panose="020F0502020204030204" pitchFamily="34" charset="0"/>
                <a:ea typeface="Calibri" panose="020F0502020204030204" pitchFamily="34" charset="0"/>
                <a:cs typeface="Calibri" panose="020F0502020204030204" pitchFamily="34" charset="0"/>
              </a:rPr>
              <a:t>(1) Feature Selection and Interpretability</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LASSO </a:t>
            </a:r>
            <a:r>
              <a:rPr lang="en-IN" sz="1200" b="1" dirty="0">
                <a:effectLst/>
                <a:latin typeface="Calibri" panose="020F0502020204030204" pitchFamily="34" charset="0"/>
                <a:ea typeface="Calibri" panose="020F0502020204030204" pitchFamily="34" charset="0"/>
                <a:cs typeface="Calibri" panose="020F0502020204030204" pitchFamily="34" charset="0"/>
              </a:rPr>
              <a:t>sets some coefficients to zero</a:t>
            </a:r>
            <a:r>
              <a:rPr lang="en-IN" sz="1200" dirty="0">
                <a:effectLst/>
                <a:latin typeface="Calibri" panose="020F0502020204030204" pitchFamily="34" charset="0"/>
                <a:ea typeface="Calibri" panose="020F0502020204030204" pitchFamily="34" charset="0"/>
                <a:cs typeface="Calibri" panose="020F0502020204030204" pitchFamily="34" charset="0"/>
              </a:rPr>
              <a:t> (e.g., X6 = 0), effectively removing irrelevant or redundant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This makes the model more interpretable and reduces overfitting. Feature selection is beneficial when working with </a:t>
            </a:r>
            <a:r>
              <a:rPr lang="en-IN" sz="1200" b="1" dirty="0">
                <a:effectLst/>
                <a:latin typeface="Calibri" panose="020F0502020204030204" pitchFamily="34" charset="0"/>
                <a:ea typeface="Calibri" panose="020F0502020204030204" pitchFamily="34" charset="0"/>
                <a:cs typeface="Calibri" panose="020F0502020204030204" pitchFamily="34" charset="0"/>
              </a:rPr>
              <a:t>high-dimensional datasets</a:t>
            </a:r>
            <a:r>
              <a:rPr lang="en-IN" sz="1200"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None/>
            </a:pPr>
            <a:r>
              <a:rPr lang="en-IN" sz="1200" b="1" dirty="0">
                <a:effectLst/>
                <a:latin typeface="Calibri" panose="020F0502020204030204" pitchFamily="34" charset="0"/>
                <a:ea typeface="Calibri" panose="020F0502020204030204" pitchFamily="34" charset="0"/>
                <a:cs typeface="Calibri" panose="020F0502020204030204" pitchFamily="34" charset="0"/>
              </a:rPr>
              <a:t>(2) Slightly Higher RMSE Compared to Ridge</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RMSE of </a:t>
            </a:r>
            <a:r>
              <a:rPr lang="en-IN" sz="1200" b="1" dirty="0">
                <a:effectLst/>
                <a:latin typeface="Calibri" panose="020F0502020204030204" pitchFamily="34" charset="0"/>
                <a:ea typeface="Calibri" panose="020F0502020204030204" pitchFamily="34" charset="0"/>
                <a:cs typeface="Calibri" panose="020F0502020204030204" pitchFamily="34" charset="0"/>
              </a:rPr>
              <a:t>3.08</a:t>
            </a:r>
            <a:r>
              <a:rPr lang="en-IN" sz="1200" dirty="0">
                <a:effectLst/>
                <a:latin typeface="Calibri" panose="020F0502020204030204" pitchFamily="34" charset="0"/>
                <a:ea typeface="Calibri" panose="020F0502020204030204" pitchFamily="34" charset="0"/>
                <a:cs typeface="Calibri" panose="020F0502020204030204" pitchFamily="34" charset="0"/>
              </a:rPr>
              <a:t> means that the model’s prediction errors are slightly higher than Ridge. LASSO is good for </a:t>
            </a:r>
            <a:r>
              <a:rPr lang="en-IN" sz="1200" b="1" dirty="0">
                <a:effectLst/>
                <a:latin typeface="Calibri" panose="020F0502020204030204" pitchFamily="34" charset="0"/>
                <a:ea typeface="Calibri" panose="020F0502020204030204" pitchFamily="34" charset="0"/>
                <a:cs typeface="Calibri" panose="020F0502020204030204" pitchFamily="34" charset="0"/>
              </a:rPr>
              <a:t>sparse models</a:t>
            </a:r>
            <a:r>
              <a:rPr lang="en-IN" sz="1200" dirty="0">
                <a:effectLst/>
                <a:latin typeface="Calibri" panose="020F0502020204030204" pitchFamily="34" charset="0"/>
                <a:ea typeface="Calibri" panose="020F0502020204030204" pitchFamily="34" charset="0"/>
                <a:cs typeface="Calibri" panose="020F0502020204030204" pitchFamily="34" charset="0"/>
              </a:rPr>
              <a:t>, but in this case, Ridge is performing slightly better in terms of prediction accuracy.</a:t>
            </a:r>
          </a:p>
          <a:p>
            <a:pPr>
              <a:lnSpc>
                <a:spcPct val="107000"/>
              </a:lnSpc>
              <a:spcAft>
                <a:spcPts val="800"/>
              </a:spcAft>
              <a:buNone/>
            </a:pPr>
            <a:r>
              <a:rPr lang="en-IN" sz="1200" b="1" dirty="0">
                <a:effectLst/>
                <a:latin typeface="Calibri" panose="020F0502020204030204" pitchFamily="34" charset="0"/>
                <a:ea typeface="Calibri" panose="020F0502020204030204" pitchFamily="34" charset="0"/>
                <a:cs typeface="Calibri" panose="020F0502020204030204" pitchFamily="34" charset="0"/>
              </a:rPr>
              <a:t>(3) Potential Over-Penalization of Important Features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dirty="0">
                <a:effectLst/>
                <a:latin typeface="Calibri" panose="020F0502020204030204" pitchFamily="34" charset="0"/>
                <a:ea typeface="Calibri" panose="020F0502020204030204" pitchFamily="34" charset="0"/>
                <a:cs typeface="Calibri" panose="020F0502020204030204" pitchFamily="34" charset="0"/>
              </a:rPr>
              <a:t>LASSO might be </a:t>
            </a:r>
            <a:r>
              <a:rPr lang="en-IN" sz="1200" b="1" dirty="0">
                <a:effectLst/>
                <a:latin typeface="Calibri" panose="020F0502020204030204" pitchFamily="34" charset="0"/>
                <a:ea typeface="Calibri" panose="020F0502020204030204" pitchFamily="34" charset="0"/>
                <a:cs typeface="Calibri" panose="020F0502020204030204" pitchFamily="34" charset="0"/>
              </a:rPr>
              <a:t>over-penalizing</a:t>
            </a:r>
            <a:r>
              <a:rPr lang="en-IN" sz="1200" dirty="0">
                <a:effectLst/>
                <a:latin typeface="Calibri" panose="020F0502020204030204" pitchFamily="34" charset="0"/>
                <a:ea typeface="Calibri" panose="020F0502020204030204" pitchFamily="34" charset="0"/>
                <a:cs typeface="Calibri" panose="020F0502020204030204" pitchFamily="34" charset="0"/>
              </a:rPr>
              <a:t> certain features, as seen in the </a:t>
            </a:r>
            <a:r>
              <a:rPr lang="en-IN" sz="1200" b="1" dirty="0">
                <a:effectLst/>
                <a:latin typeface="Calibri" panose="020F0502020204030204" pitchFamily="34" charset="0"/>
                <a:ea typeface="Calibri" panose="020F0502020204030204" pitchFamily="34" charset="0"/>
                <a:cs typeface="Calibri" panose="020F0502020204030204" pitchFamily="34" charset="0"/>
              </a:rPr>
              <a:t>drastic reduction in coefficient values</a:t>
            </a:r>
            <a:r>
              <a:rPr lang="en-IN" sz="1200" dirty="0">
                <a:effectLst/>
                <a:latin typeface="Calibri" panose="020F0502020204030204" pitchFamily="34" charset="0"/>
                <a:ea typeface="Calibri" panose="020F0502020204030204" pitchFamily="34" charset="0"/>
                <a:cs typeface="Calibri" panose="020F0502020204030204" pitchFamily="34" charset="0"/>
              </a:rPr>
              <a:t> compared to Ridge. It may not be the best choice if we believe all features are relevant.</a:t>
            </a:r>
          </a:p>
        </p:txBody>
      </p:sp>
      <p:pic>
        <p:nvPicPr>
          <p:cNvPr id="4" name="Picture 3" descr="Aesthetic liquid watercolor and ink">
            <a:extLst>
              <a:ext uri="{FF2B5EF4-FFF2-40B4-BE49-F238E27FC236}">
                <a16:creationId xmlns:a16="http://schemas.microsoft.com/office/drawing/2014/main" id="{805F839B-74F7-78CB-EC0E-09D80FFF7464}"/>
              </a:ext>
            </a:extLst>
          </p:cNvPr>
          <p:cNvPicPr>
            <a:picLocks noChangeAspect="1"/>
          </p:cNvPicPr>
          <p:nvPr/>
        </p:nvPicPr>
        <p:blipFill>
          <a:blip r:embed="rId2"/>
          <a:srcRect l="15555" r="44703" b="-1"/>
          <a:stretch/>
        </p:blipFill>
        <p:spPr>
          <a:xfrm>
            <a:off x="7837371" y="237744"/>
            <a:ext cx="4124416" cy="6382512"/>
          </a:xfrm>
          <a:prstGeom prst="rect">
            <a:avLst/>
          </a:prstGeom>
        </p:spPr>
      </p:pic>
    </p:spTree>
    <p:extLst>
      <p:ext uri="{BB962C8B-B14F-4D97-AF65-F5344CB8AC3E}">
        <p14:creationId xmlns:p14="http://schemas.microsoft.com/office/powerpoint/2010/main" val="18481781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1352</TotalTime>
  <Words>1723</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Schoolbook</vt:lpstr>
      <vt:lpstr>Courier New</vt:lpstr>
      <vt:lpstr>Franklin Gothic Book</vt:lpstr>
      <vt:lpstr>Garamond</vt:lpstr>
      <vt:lpstr>Symbol</vt:lpstr>
      <vt:lpstr>SavonVTI</vt:lpstr>
      <vt:lpstr>Statistical and Predictive Modeling II (DATA 2204)     Assignment 4 – Regularization (15% of Final Grade) Professor: Fatma Tetikoglu       Name: Hetal Parmar  (100992608)</vt:lpstr>
      <vt:lpstr>Rational Statement        </vt:lpstr>
      <vt:lpstr>Rational Statement        </vt:lpstr>
      <vt:lpstr>Rational Statement        </vt:lpstr>
      <vt:lpstr>Rational Statement        </vt:lpstr>
      <vt:lpstr>Rational Statement        </vt:lpstr>
      <vt:lpstr>Rational Statement        </vt:lpstr>
      <vt:lpstr>PowerPoint Presentation</vt:lpstr>
      <vt:lpstr>Optimized Regularization Model (LASSO, Ridge and Elastic Net) outputs and explain three (3) key insights</vt:lpstr>
      <vt:lpstr>Optimized Regularization Model (LASSO, Ridge and Elastic Net) outputs and explain three (3) key insights</vt:lpstr>
      <vt:lpstr>Optimized Regularization Model (LASSO, Ridge and Elastic Net) outputs and explain three (3) key insights</vt:lpstr>
      <vt:lpstr>Identify one (1) model that you created (i.e. LASSO, Ridge or Elastic Net) that could be implemented by Mr. John Hughes and identify and justify two (2) next steps </vt:lpstr>
      <vt:lpstr>Identify one (1) model that you created (i.e. LASSO, Ridge or Elastic Net) that could be implemented by Mr. John Hughes and identify and justify two (2) next steps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hetal parmar</dc:creator>
  <cp:lastModifiedBy>hetal parmar</cp:lastModifiedBy>
  <cp:revision>4</cp:revision>
  <dcterms:created xsi:type="dcterms:W3CDTF">2025-03-17T01:28:13Z</dcterms:created>
  <dcterms:modified xsi:type="dcterms:W3CDTF">2025-03-19T03:22:05Z</dcterms:modified>
</cp:coreProperties>
</file>