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F3FCD4-822A-497E-931B-E0AD147A9615}" type="datetimeFigureOut">
              <a:rPr lang="en-IN" smtClean="0"/>
              <a:t>26-06-2025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E17B15-CE48-4CF4-8253-0618C1A662AD}" type="slidenum">
              <a:rPr lang="en-IN" smtClean="0"/>
              <a:t>‹#›</a:t>
            </a:fld>
            <a:endParaRPr lang="en-IN"/>
          </a:p>
        </p:txBody>
      </p:sp>
    </p:spTree>
    <p:extLst>
      <p:ext uri="{BB962C8B-B14F-4D97-AF65-F5344CB8AC3E}">
        <p14:creationId xmlns:p14="http://schemas.microsoft.com/office/powerpoint/2010/main" val="2608336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6E17B15-CE48-4CF4-8253-0618C1A662AD}" type="slidenum">
              <a:rPr lang="en-IN" smtClean="0"/>
              <a:t>9</a:t>
            </a:fld>
            <a:endParaRPr lang="en-IN"/>
          </a:p>
        </p:txBody>
      </p:sp>
    </p:spTree>
    <p:extLst>
      <p:ext uri="{BB962C8B-B14F-4D97-AF65-F5344CB8AC3E}">
        <p14:creationId xmlns:p14="http://schemas.microsoft.com/office/powerpoint/2010/main" val="697257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4E03CDA-43BF-3419-E9C3-76E951B71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19FA8FA-4E77-7C46-7663-6180A31DFA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9E4DB3D8-B930-DC15-EBE2-E180B322ADB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F4894B6B-67D2-B89B-9F6D-ED7A9DAA31C0}"/>
              </a:ext>
            </a:extLst>
          </p:cNvPr>
          <p:cNvSpPr>
            <a:spLocks noGrp="1"/>
          </p:cNvSpPr>
          <p:nvPr>
            <p:ph type="sldNum" sz="quarter" idx="5"/>
          </p:nvPr>
        </p:nvSpPr>
        <p:spPr/>
        <p:txBody>
          <a:bodyPr/>
          <a:lstStyle/>
          <a:p>
            <a:fld id="{B6E17B15-CE48-4CF4-8253-0618C1A662AD}" type="slidenum">
              <a:rPr lang="en-IN" smtClean="0"/>
              <a:t>10</a:t>
            </a:fld>
            <a:endParaRPr lang="en-IN"/>
          </a:p>
        </p:txBody>
      </p:sp>
    </p:spTree>
    <p:extLst>
      <p:ext uri="{BB962C8B-B14F-4D97-AF65-F5344CB8AC3E}">
        <p14:creationId xmlns:p14="http://schemas.microsoft.com/office/powerpoint/2010/main" val="4233253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18C5944-D655-7CC3-2AE6-43EAB5CC96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DA42668B-7AB6-15ED-4364-86A82760D2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BF77624B-ECBA-C4A9-6468-A71253BB285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A99B201B-9448-6B06-6B3F-7DA648D47EC6}"/>
              </a:ext>
            </a:extLst>
          </p:cNvPr>
          <p:cNvSpPr>
            <a:spLocks noGrp="1"/>
          </p:cNvSpPr>
          <p:nvPr>
            <p:ph type="sldNum" sz="quarter" idx="5"/>
          </p:nvPr>
        </p:nvSpPr>
        <p:spPr/>
        <p:txBody>
          <a:bodyPr/>
          <a:lstStyle/>
          <a:p>
            <a:fld id="{B6E17B15-CE48-4CF4-8253-0618C1A662AD}" type="slidenum">
              <a:rPr lang="en-IN" smtClean="0"/>
              <a:t>11</a:t>
            </a:fld>
            <a:endParaRPr lang="en-IN"/>
          </a:p>
        </p:txBody>
      </p:sp>
    </p:spTree>
    <p:extLst>
      <p:ext uri="{BB962C8B-B14F-4D97-AF65-F5344CB8AC3E}">
        <p14:creationId xmlns:p14="http://schemas.microsoft.com/office/powerpoint/2010/main" val="3537022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CDCA07B-E497-31D5-C349-3DE1B56708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AD08F3E2-89AD-D793-C606-906B047C74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D72B6554-A772-D712-8033-C1B615E4AF7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C39485F8-C00A-2049-9CEE-07A106AB3B71}"/>
              </a:ext>
            </a:extLst>
          </p:cNvPr>
          <p:cNvSpPr>
            <a:spLocks noGrp="1"/>
          </p:cNvSpPr>
          <p:nvPr>
            <p:ph type="sldNum" sz="quarter" idx="5"/>
          </p:nvPr>
        </p:nvSpPr>
        <p:spPr/>
        <p:txBody>
          <a:bodyPr/>
          <a:lstStyle/>
          <a:p>
            <a:fld id="{B6E17B15-CE48-4CF4-8253-0618C1A662AD}" type="slidenum">
              <a:rPr lang="en-IN" smtClean="0"/>
              <a:t>12</a:t>
            </a:fld>
            <a:endParaRPr lang="en-IN"/>
          </a:p>
        </p:txBody>
      </p:sp>
    </p:spTree>
    <p:extLst>
      <p:ext uri="{BB962C8B-B14F-4D97-AF65-F5344CB8AC3E}">
        <p14:creationId xmlns:p14="http://schemas.microsoft.com/office/powerpoint/2010/main" val="27878784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03BBA19-8021-A9FA-72A8-C697706C4D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F4269A8F-C5D1-4DCA-962A-2121458238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8D2F70C7-0B49-1A6B-1DD7-0F8812BAE83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2FD99885-9D3C-DAC0-8EDF-807EFACF25A6}"/>
              </a:ext>
            </a:extLst>
          </p:cNvPr>
          <p:cNvSpPr>
            <a:spLocks noGrp="1"/>
          </p:cNvSpPr>
          <p:nvPr>
            <p:ph type="sldNum" sz="quarter" idx="5"/>
          </p:nvPr>
        </p:nvSpPr>
        <p:spPr/>
        <p:txBody>
          <a:bodyPr/>
          <a:lstStyle/>
          <a:p>
            <a:fld id="{B6E17B15-CE48-4CF4-8253-0618C1A662AD}" type="slidenum">
              <a:rPr lang="en-IN" smtClean="0"/>
              <a:t>13</a:t>
            </a:fld>
            <a:endParaRPr lang="en-IN"/>
          </a:p>
        </p:txBody>
      </p:sp>
    </p:spTree>
    <p:extLst>
      <p:ext uri="{BB962C8B-B14F-4D97-AF65-F5344CB8AC3E}">
        <p14:creationId xmlns:p14="http://schemas.microsoft.com/office/powerpoint/2010/main" val="298875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7CF2649-D219-007F-B54A-D066D2CE35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A3892E5-C90A-9CF2-7450-F99E55813F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068A928F-BA39-B361-4417-CEF95667BAF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18BAF7EF-6421-2093-35CB-70D8E7F75CD0}"/>
              </a:ext>
            </a:extLst>
          </p:cNvPr>
          <p:cNvSpPr>
            <a:spLocks noGrp="1"/>
          </p:cNvSpPr>
          <p:nvPr>
            <p:ph type="sldNum" sz="quarter" idx="5"/>
          </p:nvPr>
        </p:nvSpPr>
        <p:spPr/>
        <p:txBody>
          <a:bodyPr/>
          <a:lstStyle/>
          <a:p>
            <a:fld id="{B6E17B15-CE48-4CF4-8253-0618C1A662AD}" type="slidenum">
              <a:rPr lang="en-IN" smtClean="0"/>
              <a:t>14</a:t>
            </a:fld>
            <a:endParaRPr lang="en-IN"/>
          </a:p>
        </p:txBody>
      </p:sp>
    </p:spTree>
    <p:extLst>
      <p:ext uri="{BB962C8B-B14F-4D97-AF65-F5344CB8AC3E}">
        <p14:creationId xmlns:p14="http://schemas.microsoft.com/office/powerpoint/2010/main" val="1184459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BDAFB3B-14D0-D5CB-A76E-746A9A31A4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8A22592A-76E2-F358-0D8B-6FF6B43040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5D63F263-2A00-5177-18DD-FC4AC5D6B8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608BB64E-2D98-DA9D-0EA4-1C31BB20612A}"/>
              </a:ext>
            </a:extLst>
          </p:cNvPr>
          <p:cNvSpPr>
            <a:spLocks noGrp="1"/>
          </p:cNvSpPr>
          <p:nvPr>
            <p:ph type="sldNum" sz="quarter" idx="5"/>
          </p:nvPr>
        </p:nvSpPr>
        <p:spPr/>
        <p:txBody>
          <a:bodyPr/>
          <a:lstStyle/>
          <a:p>
            <a:fld id="{B6E17B15-CE48-4CF4-8253-0618C1A662AD}" type="slidenum">
              <a:rPr lang="en-IN" smtClean="0"/>
              <a:t>15</a:t>
            </a:fld>
            <a:endParaRPr lang="en-IN"/>
          </a:p>
        </p:txBody>
      </p:sp>
    </p:spTree>
    <p:extLst>
      <p:ext uri="{BB962C8B-B14F-4D97-AF65-F5344CB8AC3E}">
        <p14:creationId xmlns:p14="http://schemas.microsoft.com/office/powerpoint/2010/main" val="41945114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0F76788-E99B-6181-57F3-D1A991CD9F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DEF824E2-1841-1441-B85A-F5B7DC9EEB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F45FABD2-04E7-3533-2DAE-2C5CFFBCDF1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26F42A42-8F3D-D93E-8CE2-2A6A2FBEF315}"/>
              </a:ext>
            </a:extLst>
          </p:cNvPr>
          <p:cNvSpPr>
            <a:spLocks noGrp="1"/>
          </p:cNvSpPr>
          <p:nvPr>
            <p:ph type="sldNum" sz="quarter" idx="5"/>
          </p:nvPr>
        </p:nvSpPr>
        <p:spPr/>
        <p:txBody>
          <a:bodyPr/>
          <a:lstStyle/>
          <a:p>
            <a:fld id="{B6E17B15-CE48-4CF4-8253-0618C1A662AD}" type="slidenum">
              <a:rPr lang="en-IN" smtClean="0"/>
              <a:t>16</a:t>
            </a:fld>
            <a:endParaRPr lang="en-IN"/>
          </a:p>
        </p:txBody>
      </p:sp>
    </p:spTree>
    <p:extLst>
      <p:ext uri="{BB962C8B-B14F-4D97-AF65-F5344CB8AC3E}">
        <p14:creationId xmlns:p14="http://schemas.microsoft.com/office/powerpoint/2010/main" val="4168902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7FF0D82-7E3C-A3D4-2263-65BCD577CB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3773A412-875F-3313-D9BA-EE4C21111D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6A3E3500-B0FF-8289-58C3-2DDBCA05204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xmlns="" id="{4C505705-8DA5-5F43-1D83-7F1AD968C1D9}"/>
              </a:ext>
            </a:extLst>
          </p:cNvPr>
          <p:cNvSpPr>
            <a:spLocks noGrp="1"/>
          </p:cNvSpPr>
          <p:nvPr>
            <p:ph type="sldNum" sz="quarter" idx="5"/>
          </p:nvPr>
        </p:nvSpPr>
        <p:spPr/>
        <p:txBody>
          <a:bodyPr/>
          <a:lstStyle/>
          <a:p>
            <a:fld id="{B6E17B15-CE48-4CF4-8253-0618C1A662AD}" type="slidenum">
              <a:rPr lang="en-IN" smtClean="0"/>
              <a:t>17</a:t>
            </a:fld>
            <a:endParaRPr lang="en-IN"/>
          </a:p>
        </p:txBody>
      </p:sp>
    </p:spTree>
    <p:extLst>
      <p:ext uri="{BB962C8B-B14F-4D97-AF65-F5344CB8AC3E}">
        <p14:creationId xmlns:p14="http://schemas.microsoft.com/office/powerpoint/2010/main" val="1723390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99C8667E-058A-436F-B8EA-5B3A99D43D09}"/>
              </a:ext>
            </a:extLst>
          </p:cNvPr>
          <p:cNvSpPr>
            <a:spLocks noGrp="1"/>
          </p:cNvSpPr>
          <p:nvPr>
            <p:ph type="dt" sz="half" idx="10"/>
          </p:nvPr>
        </p:nvSpPr>
        <p:spPr/>
        <p:txBody>
          <a:bodyPr/>
          <a:lstStyle/>
          <a:p>
            <a:fld id="{D1D1EADE-8E88-4C7C-8AC5-FB148DE4940E}" type="datetime1">
              <a:rPr lang="en-US" smtClean="0"/>
              <a:t>6/26/2025</a:t>
            </a:fld>
            <a:endParaRPr lang="en-US"/>
          </a:p>
        </p:txBody>
      </p:sp>
      <p:sp>
        <p:nvSpPr>
          <p:cNvPr id="5" name="Footer Placeholder 4">
            <a:extLst>
              <a:ext uri="{FF2B5EF4-FFF2-40B4-BE49-F238E27FC236}">
                <a16:creationId xmlns:a16="http://schemas.microsoft.com/office/drawing/2014/main" xmlns=""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804204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C8A70B00-53AE-4D3F-91BE-A8D789ED9864}"/>
              </a:ext>
            </a:extLst>
          </p:cNvPr>
          <p:cNvSpPr>
            <a:spLocks noGrp="1"/>
          </p:cNvSpPr>
          <p:nvPr>
            <p:ph type="dt" sz="half" idx="10"/>
          </p:nvPr>
        </p:nvSpPr>
        <p:spPr/>
        <p:txBody>
          <a:bodyPr/>
          <a:lstStyle/>
          <a:p>
            <a:fld id="{EC3C8B9C-477D-492A-96AD-1FC2CC997A73}" type="datetime1">
              <a:rPr lang="en-US" smtClean="0"/>
              <a:t>6/26/2025</a:t>
            </a:fld>
            <a:endParaRPr lang="en-US"/>
          </a:p>
        </p:txBody>
      </p:sp>
      <p:sp>
        <p:nvSpPr>
          <p:cNvPr id="5" name="Footer Placeholder 4">
            <a:extLst>
              <a:ext uri="{FF2B5EF4-FFF2-40B4-BE49-F238E27FC236}">
                <a16:creationId xmlns:a16="http://schemas.microsoft.com/office/drawing/2014/main" xmlns=""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850603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6ACD4D0-5BE6-412D-B08B-5DFFD593513E}"/>
              </a:ext>
            </a:extLst>
          </p:cNvPr>
          <p:cNvSpPr>
            <a:spLocks noGrp="1"/>
          </p:cNvSpPr>
          <p:nvPr>
            <p:ph type="dt" sz="half" idx="10"/>
          </p:nvPr>
        </p:nvSpPr>
        <p:spPr/>
        <p:txBody>
          <a:bodyPr/>
          <a:lstStyle/>
          <a:p>
            <a:fld id="{42D3AED5-E26D-4E29-B1B3-7847B6779594}" type="datetime1">
              <a:rPr lang="en-US" smtClean="0"/>
              <a:t>6/26/2025</a:t>
            </a:fld>
            <a:endParaRPr lang="en-US"/>
          </a:p>
        </p:txBody>
      </p:sp>
      <p:sp>
        <p:nvSpPr>
          <p:cNvPr id="5" name="Footer Placeholder 4">
            <a:extLst>
              <a:ext uri="{FF2B5EF4-FFF2-40B4-BE49-F238E27FC236}">
                <a16:creationId xmlns:a16="http://schemas.microsoft.com/office/drawing/2014/main" xmlns=""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51680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CC3EC35-E02F-41FF-9232-F90692A902FC}"/>
              </a:ext>
            </a:extLst>
          </p:cNvPr>
          <p:cNvSpPr>
            <a:spLocks noGrp="1"/>
          </p:cNvSpPr>
          <p:nvPr>
            <p:ph type="dt" sz="half" idx="10"/>
          </p:nvPr>
        </p:nvSpPr>
        <p:spPr/>
        <p:txBody>
          <a:bodyPr/>
          <a:lstStyle/>
          <a:p>
            <a:fld id="{157B6794-849E-4626-908B-D15793550EFB}" type="datetime1">
              <a:rPr lang="en-US" smtClean="0"/>
              <a:t>6/26/2025</a:t>
            </a:fld>
            <a:endParaRPr lang="en-US"/>
          </a:p>
        </p:txBody>
      </p:sp>
      <p:sp>
        <p:nvSpPr>
          <p:cNvPr id="5" name="Footer Placeholder 4">
            <a:extLst>
              <a:ext uri="{FF2B5EF4-FFF2-40B4-BE49-F238E27FC236}">
                <a16:creationId xmlns:a16="http://schemas.microsoft.com/office/drawing/2014/main" xmlns=""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157397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806546A-957F-4C4D-9744-1177AD258E10}"/>
              </a:ext>
            </a:extLst>
          </p:cNvPr>
          <p:cNvSpPr>
            <a:spLocks noGrp="1"/>
          </p:cNvSpPr>
          <p:nvPr>
            <p:ph type="dt" sz="half" idx="10"/>
          </p:nvPr>
        </p:nvSpPr>
        <p:spPr/>
        <p:txBody>
          <a:bodyPr/>
          <a:lstStyle/>
          <a:p>
            <a:fld id="{63DB64E7-5594-42A3-ADBF-E95A7ACEAD64}" type="datetime1">
              <a:rPr lang="en-US" smtClean="0"/>
              <a:t>6/26/2025</a:t>
            </a:fld>
            <a:endParaRPr lang="en-US"/>
          </a:p>
        </p:txBody>
      </p:sp>
      <p:sp>
        <p:nvSpPr>
          <p:cNvPr id="5" name="Footer Placeholder 4">
            <a:extLst>
              <a:ext uri="{FF2B5EF4-FFF2-40B4-BE49-F238E27FC236}">
                <a16:creationId xmlns:a16="http://schemas.microsoft.com/office/drawing/2014/main" xmlns=""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354883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89F02C13-D3ED-4044-9716-F29D79A184C9}"/>
              </a:ext>
            </a:extLst>
          </p:cNvPr>
          <p:cNvSpPr>
            <a:spLocks noGrp="1"/>
          </p:cNvSpPr>
          <p:nvPr>
            <p:ph type="dt" sz="half" idx="10"/>
          </p:nvPr>
        </p:nvSpPr>
        <p:spPr/>
        <p:txBody>
          <a:bodyPr/>
          <a:lstStyle/>
          <a:p>
            <a:fld id="{18462B0B-D248-4FFB-8695-AD7FA4B1284A}" type="datetime1">
              <a:rPr lang="en-US" smtClean="0"/>
              <a:t>6/26/2025</a:t>
            </a:fld>
            <a:endParaRPr lang="en-US"/>
          </a:p>
        </p:txBody>
      </p:sp>
      <p:sp>
        <p:nvSpPr>
          <p:cNvPr id="6" name="Footer Placeholder 5">
            <a:extLst>
              <a:ext uri="{FF2B5EF4-FFF2-40B4-BE49-F238E27FC236}">
                <a16:creationId xmlns:a16="http://schemas.microsoft.com/office/drawing/2014/main" xmlns=""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62642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511B5C7-1E37-478F-B4B0-C7202FFE41B9}"/>
              </a:ext>
            </a:extLst>
          </p:cNvPr>
          <p:cNvSpPr>
            <a:spLocks noGrp="1"/>
          </p:cNvSpPr>
          <p:nvPr>
            <p:ph type="dt" sz="half" idx="10"/>
          </p:nvPr>
        </p:nvSpPr>
        <p:spPr/>
        <p:txBody>
          <a:bodyPr/>
          <a:lstStyle/>
          <a:p>
            <a:fld id="{D0378EFB-9159-4510-B73F-4F0409ADE937}" type="datetime1">
              <a:rPr lang="en-US" smtClean="0"/>
              <a:t>6/26/2025</a:t>
            </a:fld>
            <a:endParaRPr lang="en-US"/>
          </a:p>
        </p:txBody>
      </p:sp>
      <p:sp>
        <p:nvSpPr>
          <p:cNvPr id="8" name="Footer Placeholder 7">
            <a:extLst>
              <a:ext uri="{FF2B5EF4-FFF2-40B4-BE49-F238E27FC236}">
                <a16:creationId xmlns:a16="http://schemas.microsoft.com/office/drawing/2014/main" xmlns=""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xmlns=""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05564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5D684C9D-23DA-42B0-9DD3-7592F72E8DC9}"/>
              </a:ext>
            </a:extLst>
          </p:cNvPr>
          <p:cNvSpPr>
            <a:spLocks noGrp="1"/>
          </p:cNvSpPr>
          <p:nvPr>
            <p:ph type="dt" sz="half" idx="10"/>
          </p:nvPr>
        </p:nvSpPr>
        <p:spPr/>
        <p:txBody>
          <a:bodyPr/>
          <a:lstStyle/>
          <a:p>
            <a:fld id="{89BC9412-2452-4BED-A324-9D8C115361AD}" type="datetime1">
              <a:rPr lang="en-US" smtClean="0"/>
              <a:t>6/26/2025</a:t>
            </a:fld>
            <a:endParaRPr lang="en-US"/>
          </a:p>
        </p:txBody>
      </p:sp>
      <p:sp>
        <p:nvSpPr>
          <p:cNvPr id="4" name="Footer Placeholder 3">
            <a:extLst>
              <a:ext uri="{FF2B5EF4-FFF2-40B4-BE49-F238E27FC236}">
                <a16:creationId xmlns:a16="http://schemas.microsoft.com/office/drawing/2014/main" xmlns=""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xmlns=""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40350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D2C1F24-E0A1-45A7-8EF5-92CD9799341C}"/>
              </a:ext>
            </a:extLst>
          </p:cNvPr>
          <p:cNvSpPr>
            <a:spLocks noGrp="1"/>
          </p:cNvSpPr>
          <p:nvPr>
            <p:ph type="dt" sz="half" idx="10"/>
          </p:nvPr>
        </p:nvSpPr>
        <p:spPr/>
        <p:txBody>
          <a:bodyPr/>
          <a:lstStyle/>
          <a:p>
            <a:fld id="{F5318F62-D251-40E8-A23C-F4CFE9FEAB41}" type="datetime1">
              <a:rPr lang="en-US" smtClean="0"/>
              <a:t>6/26/2025</a:t>
            </a:fld>
            <a:endParaRPr lang="en-US"/>
          </a:p>
        </p:txBody>
      </p:sp>
      <p:sp>
        <p:nvSpPr>
          <p:cNvPr id="3" name="Footer Placeholder 2">
            <a:extLst>
              <a:ext uri="{FF2B5EF4-FFF2-40B4-BE49-F238E27FC236}">
                <a16:creationId xmlns:a16="http://schemas.microsoft.com/office/drawing/2014/main" xmlns=""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xmlns=""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553280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B58D2EA-2191-4216-B64D-067BDFE12375}"/>
              </a:ext>
            </a:extLst>
          </p:cNvPr>
          <p:cNvSpPr>
            <a:spLocks noGrp="1"/>
          </p:cNvSpPr>
          <p:nvPr>
            <p:ph type="dt" sz="half" idx="10"/>
          </p:nvPr>
        </p:nvSpPr>
        <p:spPr/>
        <p:txBody>
          <a:bodyPr/>
          <a:lstStyle/>
          <a:p>
            <a:fld id="{44F76144-149E-4874-93A5-554A0357CF82}" type="datetime1">
              <a:rPr lang="en-US" smtClean="0"/>
              <a:t>6/26/2025</a:t>
            </a:fld>
            <a:endParaRPr lang="en-US"/>
          </a:p>
        </p:txBody>
      </p:sp>
      <p:sp>
        <p:nvSpPr>
          <p:cNvPr id="6" name="Footer Placeholder 5">
            <a:extLst>
              <a:ext uri="{FF2B5EF4-FFF2-40B4-BE49-F238E27FC236}">
                <a16:creationId xmlns:a16="http://schemas.microsoft.com/office/drawing/2014/main" xmlns=""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566778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0C38EAB-AD63-415C-B263-BA1D8FBE3CB0}"/>
              </a:ext>
            </a:extLst>
          </p:cNvPr>
          <p:cNvSpPr>
            <a:spLocks noGrp="1"/>
          </p:cNvSpPr>
          <p:nvPr>
            <p:ph type="dt" sz="half" idx="10"/>
          </p:nvPr>
        </p:nvSpPr>
        <p:spPr/>
        <p:txBody>
          <a:bodyPr/>
          <a:lstStyle/>
          <a:p>
            <a:fld id="{50BA65D8-0540-4835-AE5C-25D29DBA01BE}" type="datetime1">
              <a:rPr lang="en-US" smtClean="0"/>
              <a:t>6/26/2025</a:t>
            </a:fld>
            <a:endParaRPr lang="en-US"/>
          </a:p>
        </p:txBody>
      </p:sp>
      <p:sp>
        <p:nvSpPr>
          <p:cNvPr id="6" name="Footer Placeholder 5">
            <a:extLst>
              <a:ext uri="{FF2B5EF4-FFF2-40B4-BE49-F238E27FC236}">
                <a16:creationId xmlns:a16="http://schemas.microsoft.com/office/drawing/2014/main" xmlns=""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05095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6/26/2025</a:t>
            </a:fld>
            <a:endParaRPr lang="en-US"/>
          </a:p>
        </p:txBody>
      </p:sp>
      <p:sp>
        <p:nvSpPr>
          <p:cNvPr id="5" name="Footer Placeholder 4">
            <a:extLst>
              <a:ext uri="{FF2B5EF4-FFF2-40B4-BE49-F238E27FC236}">
                <a16:creationId xmlns:a16="http://schemas.microsoft.com/office/drawing/2014/main" xmlns=""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xmlns=""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xmlns=""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xmlns=""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4856516"/>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xmlns="" id="{33E93247-6229-44AB-A550-739E971E690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1" name="Rectangle 30">
            <a:extLst>
              <a:ext uri="{FF2B5EF4-FFF2-40B4-BE49-F238E27FC236}">
                <a16:creationId xmlns:a16="http://schemas.microsoft.com/office/drawing/2014/main" xmlns="" id="{A5D67320-FCFD-4931-AAF7-C6C853329C7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D99B6C50-6052-0840-D4FE-33EC70583FCA}"/>
              </a:ext>
            </a:extLst>
          </p:cNvPr>
          <p:cNvSpPr>
            <a:spLocks noGrp="1"/>
          </p:cNvSpPr>
          <p:nvPr>
            <p:ph type="ctrTitle"/>
          </p:nvPr>
        </p:nvSpPr>
        <p:spPr>
          <a:xfrm>
            <a:off x="703400" y="908651"/>
            <a:ext cx="3620882" cy="3640345"/>
          </a:xfrm>
        </p:spPr>
        <p:txBody>
          <a:bodyPr anchor="t">
            <a:normAutofit/>
          </a:bodyPr>
          <a:lstStyle/>
          <a:p>
            <a:pPr>
              <a:lnSpc>
                <a:spcPct val="90000"/>
              </a:lnSpc>
            </a:pPr>
            <a:r>
              <a:rPr lang="en-US" sz="2500"/>
              <a:t>Statistical and Predictive Modeling for Analytics II (DATA 2204) </a:t>
            </a:r>
            <a:br>
              <a:rPr lang="en-US" sz="2500"/>
            </a:br>
            <a:r>
              <a:rPr lang="en-US" sz="2500"/>
              <a:t/>
            </a:r>
            <a:br>
              <a:rPr lang="en-US" sz="2500"/>
            </a:br>
            <a:r>
              <a:rPr lang="en-IN" sz="2500"/>
              <a:t>Final Project</a:t>
            </a:r>
            <a:br>
              <a:rPr lang="en-IN" sz="2500"/>
            </a:br>
            <a:r>
              <a:rPr lang="en-IN" sz="2500"/>
              <a:t/>
            </a:r>
            <a:br>
              <a:rPr lang="en-IN" sz="2500"/>
            </a:br>
            <a:r>
              <a:rPr lang="en-IN" sz="2500"/>
              <a:t>Professor: Fatma Tetikoglu </a:t>
            </a:r>
          </a:p>
        </p:txBody>
      </p:sp>
      <p:sp>
        <p:nvSpPr>
          <p:cNvPr id="3" name="Subtitle 2">
            <a:extLst>
              <a:ext uri="{FF2B5EF4-FFF2-40B4-BE49-F238E27FC236}">
                <a16:creationId xmlns:a16="http://schemas.microsoft.com/office/drawing/2014/main" xmlns="" id="{10F7CFDD-1107-001C-4C72-A1E1882F1AF5}"/>
              </a:ext>
            </a:extLst>
          </p:cNvPr>
          <p:cNvSpPr>
            <a:spLocks noGrp="1"/>
          </p:cNvSpPr>
          <p:nvPr>
            <p:ph type="subTitle" idx="1"/>
          </p:nvPr>
        </p:nvSpPr>
        <p:spPr>
          <a:xfrm>
            <a:off x="703400" y="4945712"/>
            <a:ext cx="3380437" cy="850392"/>
          </a:xfrm>
        </p:spPr>
        <p:txBody>
          <a:bodyPr anchor="b">
            <a:normAutofit/>
          </a:bodyPr>
          <a:lstStyle/>
          <a:p>
            <a:r>
              <a:rPr lang="en-IN" sz="1800"/>
              <a:t>Name: Hetal Parmar</a:t>
            </a:r>
          </a:p>
        </p:txBody>
      </p:sp>
      <p:cxnSp>
        <p:nvCxnSpPr>
          <p:cNvPr id="33" name="Straight Connector 32">
            <a:extLst>
              <a:ext uri="{FF2B5EF4-FFF2-40B4-BE49-F238E27FC236}">
                <a16:creationId xmlns:a16="http://schemas.microsoft.com/office/drawing/2014/main" xmlns="" id="{EE2E603F-4A95-4FE8-BB06-211DFD75DBE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800100" y="723900"/>
            <a:ext cx="16383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24" name="Picture 23" descr="Network connection abstract against a white background">
            <a:extLst>
              <a:ext uri="{FF2B5EF4-FFF2-40B4-BE49-F238E27FC236}">
                <a16:creationId xmlns:a16="http://schemas.microsoft.com/office/drawing/2014/main" xmlns="" id="{82CA78AD-86F0-9649-961F-3900B39C194E}"/>
              </a:ext>
            </a:extLst>
          </p:cNvPr>
          <p:cNvPicPr>
            <a:picLocks noChangeAspect="1"/>
          </p:cNvPicPr>
          <p:nvPr/>
        </p:nvPicPr>
        <p:blipFill>
          <a:blip r:embed="rId2"/>
          <a:srcRect r="28793" b="-1"/>
          <a:stretch/>
        </p:blipFill>
        <p:spPr>
          <a:xfrm>
            <a:off x="4876158" y="10"/>
            <a:ext cx="7315841" cy="6857990"/>
          </a:xfrm>
          <a:prstGeom prst="rect">
            <a:avLst/>
          </a:prstGeom>
        </p:spPr>
      </p:pic>
    </p:spTree>
    <p:extLst>
      <p:ext uri="{BB962C8B-B14F-4D97-AF65-F5344CB8AC3E}">
        <p14:creationId xmlns:p14="http://schemas.microsoft.com/office/powerpoint/2010/main" val="390803863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D010CE5-DC77-F528-DEE3-EAA9D6C7FF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D428C3-56C0-3672-DFCD-4CE5F024CC0C}"/>
              </a:ext>
            </a:extLst>
          </p:cNvPr>
          <p:cNvSpPr>
            <a:spLocks noGrp="1"/>
          </p:cNvSpPr>
          <p:nvPr>
            <p:ph type="title"/>
          </p:nvPr>
        </p:nvSpPr>
        <p:spPr/>
        <p:txBody>
          <a:bodyPr>
            <a:normAutofit fontScale="90000"/>
          </a:bodyPr>
          <a:lstStyle/>
          <a:p>
            <a:r>
              <a:rPr lang="en-US" dirty="0"/>
              <a:t>Exploratory Data Analysis (EDA) using pandas-profiling </a:t>
            </a:r>
            <a:endParaRPr lang="en-IN" dirty="0"/>
          </a:p>
        </p:txBody>
      </p:sp>
      <p:sp>
        <p:nvSpPr>
          <p:cNvPr id="5" name="TextBox 4">
            <a:extLst>
              <a:ext uri="{FF2B5EF4-FFF2-40B4-BE49-F238E27FC236}">
                <a16:creationId xmlns:a16="http://schemas.microsoft.com/office/drawing/2014/main" xmlns="" id="{4428361B-0CFA-A667-B314-1812BC9538F8}"/>
              </a:ext>
            </a:extLst>
          </p:cNvPr>
          <p:cNvSpPr txBox="1"/>
          <p:nvPr/>
        </p:nvSpPr>
        <p:spPr>
          <a:xfrm>
            <a:off x="700635" y="2068103"/>
            <a:ext cx="10961178" cy="1169551"/>
          </a:xfrm>
          <a:prstGeom prst="rect">
            <a:avLst/>
          </a:prstGeom>
          <a:noFill/>
        </p:spPr>
        <p:txBody>
          <a:bodyPr wrap="square" rtlCol="0">
            <a:spAutoFit/>
          </a:bodyPr>
          <a:lstStyle/>
          <a:p>
            <a:r>
              <a:rPr lang="en-IN" sz="1400" dirty="0"/>
              <a:t>EDA Insight 3 – Unusual Data Usage Patterns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t>More than half of the users recorded zero data usage, suggesting minimal interaction with the service. These customers are particularly vulnerable to churn since they are not deeply engaged. Strategies like upselling affordable data bundles or offering value-added services could help retain these users.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xmlns="" id="{B92BE8DC-7179-9B75-BF01-2B12C7C3A338}"/>
              </a:ext>
            </a:extLst>
          </p:cNvPr>
          <p:cNvSpPr txBox="1"/>
          <p:nvPr/>
        </p:nvSpPr>
        <p:spPr>
          <a:xfrm>
            <a:off x="5565813" y="3539297"/>
            <a:ext cx="6096000" cy="2106089"/>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DataUsage</a:t>
            </a:r>
            <a:r>
              <a:rPr lang="en-IN" sz="1400" dirty="0">
                <a:effectLst/>
                <a:latin typeface="Calibri" panose="020F0502020204030204" pitchFamily="34" charset="0"/>
                <a:ea typeface="Calibri" panose="020F0502020204030204" pitchFamily="34" charset="0"/>
                <a:cs typeface="Times New Roman" panose="02020603050405020304" pitchFamily="18" charset="0"/>
              </a:rPr>
              <a:t> = 0 for 1,813 customers, i.e., 54.4% of the dataset.</a:t>
            </a:r>
          </a:p>
          <a:p>
            <a:pPr marL="342900" lvl="0" indent="-342900">
              <a:lnSpc>
                <a:spcPct val="107000"/>
              </a:lnSpc>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Mean usage among all customers: ~0.81 GB</a:t>
            </a: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Interpretation:</a:t>
            </a:r>
          </a:p>
          <a:p>
            <a:pPr marL="342900" lvl="0" indent="-342900">
              <a:lnSpc>
                <a:spcPct val="107000"/>
              </a:lnSpc>
              <a:spcAft>
                <a:spcPts val="800"/>
              </a:spcAft>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Indicates a large segment of inactive or low-engagement users.</a:t>
            </a:r>
          </a:p>
          <a:p>
            <a:pPr marL="342900" lvl="0" indent="-342900">
              <a:lnSpc>
                <a:spcPct val="107000"/>
              </a:lnSpc>
              <a:spcAft>
                <a:spcPts val="800"/>
              </a:spcAft>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May include customers using only voice/text services or inactive accounts.</a:t>
            </a:r>
          </a:p>
          <a:p>
            <a:pPr marL="342900" lvl="0" indent="-342900">
              <a:lnSpc>
                <a:spcPct val="107000"/>
              </a:lnSpc>
              <a:spcAft>
                <a:spcPts val="800"/>
              </a:spcAft>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These users are at higher churn risk due to low reliance on service</a:t>
            </a:r>
          </a:p>
          <a:p>
            <a:pPr marL="342900" lvl="0" indent="-342900">
              <a:lnSpc>
                <a:spcPct val="107000"/>
              </a:lnSpc>
              <a:spcAft>
                <a:spcPts val="800"/>
              </a:spcAft>
              <a:buSzPts val="1000"/>
              <a:buFont typeface="Symbol" panose="05050102010706020507" pitchFamily="18" charset="2"/>
              <a:buChar char=""/>
              <a:tabLst>
                <a:tab pos="457200" algn="l"/>
              </a:tabLst>
            </a:pP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2FD110D7-A546-51E7-3155-F72ADCE15DAD}"/>
              </a:ext>
            </a:extLst>
          </p:cNvPr>
          <p:cNvPicPr>
            <a:picLocks noChangeAspect="1"/>
          </p:cNvPicPr>
          <p:nvPr/>
        </p:nvPicPr>
        <p:blipFill>
          <a:blip r:embed="rId3"/>
          <a:stretch>
            <a:fillRect/>
          </a:stretch>
        </p:blipFill>
        <p:spPr>
          <a:xfrm>
            <a:off x="926777" y="3237654"/>
            <a:ext cx="4038513" cy="2847047"/>
          </a:xfrm>
          <a:prstGeom prst="rect">
            <a:avLst/>
          </a:prstGeom>
        </p:spPr>
      </p:pic>
    </p:spTree>
    <p:extLst>
      <p:ext uri="{BB962C8B-B14F-4D97-AF65-F5344CB8AC3E}">
        <p14:creationId xmlns:p14="http://schemas.microsoft.com/office/powerpoint/2010/main" val="3555620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6E96BBD-059A-0E7F-BC5C-BF3F297F27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9F61E8F-E1B0-188A-35E7-AE3B52E091E9}"/>
              </a:ext>
            </a:extLst>
          </p:cNvPr>
          <p:cNvSpPr>
            <a:spLocks noGrp="1"/>
          </p:cNvSpPr>
          <p:nvPr>
            <p:ph type="title"/>
          </p:nvPr>
        </p:nvSpPr>
        <p:spPr/>
        <p:txBody>
          <a:bodyPr>
            <a:normAutofit fontScale="90000"/>
          </a:bodyPr>
          <a:lstStyle/>
          <a:p>
            <a:r>
              <a:rPr lang="en-US" dirty="0"/>
              <a:t>Learning Curves for both algorithms (Logical Regression and Naïve Bayes)</a:t>
            </a:r>
            <a:endParaRPr lang="en-IN" dirty="0"/>
          </a:p>
        </p:txBody>
      </p:sp>
      <p:sp>
        <p:nvSpPr>
          <p:cNvPr id="8" name="TextBox 7">
            <a:extLst>
              <a:ext uri="{FF2B5EF4-FFF2-40B4-BE49-F238E27FC236}">
                <a16:creationId xmlns:a16="http://schemas.microsoft.com/office/drawing/2014/main" xmlns="" id="{3AF44E37-3C9C-400F-BFD5-9002FEFD38C9}"/>
              </a:ext>
            </a:extLst>
          </p:cNvPr>
          <p:cNvSpPr txBox="1"/>
          <p:nvPr/>
        </p:nvSpPr>
        <p:spPr>
          <a:xfrm>
            <a:off x="6725263" y="2753896"/>
            <a:ext cx="4070556" cy="2584747"/>
          </a:xfrm>
          <a:prstGeom prst="rect">
            <a:avLst/>
          </a:prstGeom>
          <a:noFill/>
        </p:spPr>
        <p:txBody>
          <a:bodyPr wrap="square">
            <a:spAutoFit/>
          </a:bodyPr>
          <a:lstStyle/>
          <a:p>
            <a:pPr>
              <a:buNone/>
            </a:pPr>
            <a:r>
              <a:rPr lang="en-US" sz="1400" b="1" dirty="0"/>
              <a:t>Learning Curve – Logistic Regression</a:t>
            </a:r>
          </a:p>
          <a:p>
            <a:pPr>
              <a:buNone/>
            </a:pPr>
            <a:endParaRPr lang="en-US" sz="1400" b="1" dirty="0"/>
          </a:p>
          <a:p>
            <a:pPr>
              <a:buFont typeface="Arial" panose="020B0604020202020204" pitchFamily="34" charset="0"/>
              <a:buChar char="•"/>
            </a:pPr>
            <a:r>
              <a:rPr lang="en-US" sz="1400" dirty="0"/>
              <a:t>Training recall starts at </a:t>
            </a:r>
            <a:r>
              <a:rPr lang="en-US" sz="1400" b="1" dirty="0"/>
              <a:t>0.745</a:t>
            </a:r>
            <a:r>
              <a:rPr lang="en-US" sz="1400" dirty="0"/>
              <a:t> and improves steadily with more data.</a:t>
            </a:r>
          </a:p>
          <a:p>
            <a:pPr>
              <a:buFont typeface="Arial" panose="020B0604020202020204" pitchFamily="34" charset="0"/>
              <a:buChar char="•"/>
            </a:pPr>
            <a:r>
              <a:rPr lang="en-US" sz="1400" dirty="0"/>
              <a:t>Validation recall remains consistent around </a:t>
            </a:r>
            <a:r>
              <a:rPr lang="en-US" sz="1400" b="1" dirty="0"/>
              <a:t>0.756</a:t>
            </a:r>
            <a:r>
              <a:rPr lang="en-US" sz="1400" dirty="0"/>
              <a:t>.</a:t>
            </a:r>
          </a:p>
          <a:p>
            <a:pPr>
              <a:buFont typeface="Arial" panose="020B0604020202020204" pitchFamily="34" charset="0"/>
              <a:buChar char="•"/>
            </a:pPr>
            <a:r>
              <a:rPr lang="en-US" sz="1400" dirty="0"/>
              <a:t>Small and narrowing gap between training and validation indicates </a:t>
            </a:r>
            <a:r>
              <a:rPr lang="en-US" sz="1400" b="1" dirty="0"/>
              <a:t>good generalization</a:t>
            </a:r>
            <a:r>
              <a:rPr lang="en-US" sz="1400" dirty="0"/>
              <a:t>.</a:t>
            </a:r>
          </a:p>
          <a:p>
            <a:pPr>
              <a:buFont typeface="Arial" panose="020B0604020202020204" pitchFamily="34" charset="0"/>
              <a:buChar char="•"/>
            </a:pPr>
            <a:r>
              <a:rPr lang="en-US" sz="1400" dirty="0"/>
              <a:t>Logistic Regression benefits from more data and </a:t>
            </a:r>
            <a:r>
              <a:rPr lang="en-US" sz="1400" b="1" dirty="0"/>
              <a:t>does not overfit</a:t>
            </a:r>
            <a:r>
              <a:rPr lang="en-US" sz="1400" dirty="0"/>
              <a:t>.</a:t>
            </a:r>
          </a:p>
          <a:p>
            <a:pPr marL="342900" lvl="0" indent="-342900">
              <a:lnSpc>
                <a:spcPct val="107000"/>
              </a:lnSpc>
              <a:spcAft>
                <a:spcPts val="800"/>
              </a:spcAft>
              <a:buSzPts val="1000"/>
              <a:buFont typeface="Symbol" panose="05050102010706020507" pitchFamily="18" charset="2"/>
              <a:buChar char=""/>
              <a:tabLst>
                <a:tab pos="457200" algn="l"/>
              </a:tabLst>
            </a:pPr>
            <a:endParaRPr lang="en-IN" sz="1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9" name="Picture 8">
            <a:extLst>
              <a:ext uri="{FF2B5EF4-FFF2-40B4-BE49-F238E27FC236}">
                <a16:creationId xmlns:a16="http://schemas.microsoft.com/office/drawing/2014/main" xmlns="" id="{818AB673-899F-E1FD-AF33-A36861B7A564}"/>
              </a:ext>
            </a:extLst>
          </p:cNvPr>
          <p:cNvPicPr>
            <a:picLocks noChangeAspect="1"/>
          </p:cNvPicPr>
          <p:nvPr/>
        </p:nvPicPr>
        <p:blipFill>
          <a:blip r:embed="rId3"/>
          <a:stretch>
            <a:fillRect/>
          </a:stretch>
        </p:blipFill>
        <p:spPr>
          <a:xfrm>
            <a:off x="786155" y="2221993"/>
            <a:ext cx="5342569" cy="3863998"/>
          </a:xfrm>
          <a:prstGeom prst="rect">
            <a:avLst/>
          </a:prstGeom>
        </p:spPr>
      </p:pic>
    </p:spTree>
    <p:extLst>
      <p:ext uri="{BB962C8B-B14F-4D97-AF65-F5344CB8AC3E}">
        <p14:creationId xmlns:p14="http://schemas.microsoft.com/office/powerpoint/2010/main" val="4189784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1308AE2-8B07-BA1D-071D-CA236D39C2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4FF3957-8750-804C-8FFF-D49BBAC3F585}"/>
              </a:ext>
            </a:extLst>
          </p:cNvPr>
          <p:cNvSpPr>
            <a:spLocks noGrp="1"/>
          </p:cNvSpPr>
          <p:nvPr>
            <p:ph type="title"/>
          </p:nvPr>
        </p:nvSpPr>
        <p:spPr/>
        <p:txBody>
          <a:bodyPr>
            <a:normAutofit fontScale="90000"/>
          </a:bodyPr>
          <a:lstStyle/>
          <a:p>
            <a:r>
              <a:rPr lang="en-US" dirty="0"/>
              <a:t>Learning Curves for both algorithms (Logical Regression and Naïve Bayes)</a:t>
            </a:r>
            <a:endParaRPr lang="en-IN" dirty="0"/>
          </a:p>
        </p:txBody>
      </p:sp>
      <p:sp>
        <p:nvSpPr>
          <p:cNvPr id="8" name="TextBox 7">
            <a:extLst>
              <a:ext uri="{FF2B5EF4-FFF2-40B4-BE49-F238E27FC236}">
                <a16:creationId xmlns:a16="http://schemas.microsoft.com/office/drawing/2014/main" xmlns="" id="{B914DDD6-7558-497F-4349-7D035DD01ED1}"/>
              </a:ext>
            </a:extLst>
          </p:cNvPr>
          <p:cNvSpPr txBox="1"/>
          <p:nvPr/>
        </p:nvSpPr>
        <p:spPr>
          <a:xfrm>
            <a:off x="6978013" y="2775023"/>
            <a:ext cx="3835336" cy="2467086"/>
          </a:xfrm>
          <a:prstGeom prst="rect">
            <a:avLst/>
          </a:prstGeom>
          <a:noFill/>
        </p:spPr>
        <p:txBody>
          <a:bodyPr wrap="square">
            <a:spAutoFit/>
          </a:bodyPr>
          <a:lstStyle/>
          <a:p>
            <a:pPr>
              <a:buNone/>
            </a:pPr>
            <a:r>
              <a:rPr lang="en-US" sz="1400" b="1" dirty="0"/>
              <a:t>Learning Curve – Naïve Bayes</a:t>
            </a:r>
          </a:p>
          <a:p>
            <a:pPr>
              <a:buNone/>
            </a:pPr>
            <a:endParaRPr lang="en-US" sz="1400" dirty="0"/>
          </a:p>
          <a:p>
            <a:pPr>
              <a:buFont typeface="Arial" panose="020B0604020202020204" pitchFamily="34" charset="0"/>
              <a:buChar char="•"/>
            </a:pPr>
            <a:r>
              <a:rPr lang="en-US" sz="1400" dirty="0"/>
              <a:t>Training recall starts high at </a:t>
            </a:r>
            <a:r>
              <a:rPr lang="en-US" sz="1400" b="1" dirty="0"/>
              <a:t>0.892</a:t>
            </a:r>
            <a:r>
              <a:rPr lang="en-US" sz="1400" dirty="0"/>
              <a:t> and stabilizes around </a:t>
            </a:r>
            <a:r>
              <a:rPr lang="en-US" sz="1400" b="1" dirty="0"/>
              <a:t>0.85–0.86</a:t>
            </a:r>
            <a:r>
              <a:rPr lang="en-US" sz="1400" dirty="0"/>
              <a:t>.</a:t>
            </a:r>
          </a:p>
          <a:p>
            <a:pPr>
              <a:buFont typeface="Arial" panose="020B0604020202020204" pitchFamily="34" charset="0"/>
              <a:buChar char="•"/>
            </a:pPr>
            <a:r>
              <a:rPr lang="en-US" sz="1400" dirty="0"/>
              <a:t>Validation recall also stays close, around </a:t>
            </a:r>
            <a:r>
              <a:rPr lang="en-US" sz="1400" b="1" dirty="0"/>
              <a:t>0.853–0.856</a:t>
            </a:r>
            <a:r>
              <a:rPr lang="en-US" sz="1400" dirty="0"/>
              <a:t>.</a:t>
            </a:r>
          </a:p>
          <a:p>
            <a:pPr>
              <a:buFont typeface="Arial" panose="020B0604020202020204" pitchFamily="34" charset="0"/>
              <a:buChar char="•"/>
            </a:pPr>
            <a:r>
              <a:rPr lang="en-US" sz="1400" dirty="0"/>
              <a:t>Consistent performance shows </a:t>
            </a:r>
            <a:r>
              <a:rPr lang="en-US" sz="1400" b="1" dirty="0"/>
              <a:t>low variance</a:t>
            </a:r>
            <a:r>
              <a:rPr lang="en-US" sz="1400" dirty="0"/>
              <a:t> and good stability.</a:t>
            </a:r>
          </a:p>
          <a:p>
            <a:pPr>
              <a:buFont typeface="Arial" panose="020B0604020202020204" pitchFamily="34" charset="0"/>
              <a:buChar char="•"/>
            </a:pPr>
            <a:r>
              <a:rPr lang="en-US" sz="1400" dirty="0"/>
              <a:t>Curve plateaus early, indicating </a:t>
            </a:r>
            <a:r>
              <a:rPr lang="en-US" sz="1400" b="1" dirty="0"/>
              <a:t>limited learning capacity</a:t>
            </a:r>
            <a:r>
              <a:rPr lang="en-US" sz="1400" dirty="0"/>
              <a:t> and slight </a:t>
            </a:r>
            <a:r>
              <a:rPr lang="en-US" sz="1400" b="1" dirty="0"/>
              <a:t>underfitting</a:t>
            </a:r>
            <a:r>
              <a:rPr lang="en-US" sz="1400" dirty="0"/>
              <a:t>.</a:t>
            </a:r>
          </a:p>
          <a:p>
            <a:pPr marL="342900" lvl="0" indent="-342900">
              <a:lnSpc>
                <a:spcPct val="107000"/>
              </a:lnSpc>
              <a:spcAft>
                <a:spcPts val="800"/>
              </a:spcAft>
              <a:buSzPts val="1000"/>
              <a:buFont typeface="Symbol" panose="05050102010706020507" pitchFamily="18" charset="2"/>
              <a:buChar char=""/>
              <a:tabLst>
                <a:tab pos="457200" algn="l"/>
              </a:tabLst>
            </a:pPr>
            <a:endParaRPr lang="en-IN" sz="1400" dirty="0">
              <a:effectLst/>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xmlns="" id="{84340047-87F3-A68E-02B9-988D07CF50AF}"/>
              </a:ext>
            </a:extLst>
          </p:cNvPr>
          <p:cNvPicPr>
            <a:picLocks noChangeAspect="1"/>
          </p:cNvPicPr>
          <p:nvPr/>
        </p:nvPicPr>
        <p:blipFill>
          <a:blip r:embed="rId3"/>
          <a:stretch>
            <a:fillRect/>
          </a:stretch>
        </p:blipFill>
        <p:spPr>
          <a:xfrm>
            <a:off x="791324" y="2079416"/>
            <a:ext cx="5560315" cy="4031228"/>
          </a:xfrm>
          <a:prstGeom prst="rect">
            <a:avLst/>
          </a:prstGeom>
        </p:spPr>
      </p:pic>
    </p:spTree>
    <p:extLst>
      <p:ext uri="{BB962C8B-B14F-4D97-AF65-F5344CB8AC3E}">
        <p14:creationId xmlns:p14="http://schemas.microsoft.com/office/powerpoint/2010/main" val="1859259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72B0862-076B-84EA-EA1B-3349A4F634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BEAC542-FDBB-4C22-E786-D1621EFDE050}"/>
              </a:ext>
            </a:extLst>
          </p:cNvPr>
          <p:cNvSpPr>
            <a:spLocks noGrp="1"/>
          </p:cNvSpPr>
          <p:nvPr>
            <p:ph type="title"/>
          </p:nvPr>
        </p:nvSpPr>
        <p:spPr/>
        <p:txBody>
          <a:bodyPr>
            <a:normAutofit fontScale="90000"/>
          </a:bodyPr>
          <a:lstStyle/>
          <a:p>
            <a:r>
              <a:rPr lang="en-US" dirty="0"/>
              <a:t>Optimize models (including ROC/AUC Curves) </a:t>
            </a:r>
            <a:endParaRPr lang="en-IN" dirty="0"/>
          </a:p>
        </p:txBody>
      </p:sp>
      <p:pic>
        <p:nvPicPr>
          <p:cNvPr id="5" name="Picture 4">
            <a:extLst>
              <a:ext uri="{FF2B5EF4-FFF2-40B4-BE49-F238E27FC236}">
                <a16:creationId xmlns:a16="http://schemas.microsoft.com/office/drawing/2014/main" xmlns="" id="{6447F2CA-5E86-C877-2FB0-CFDAB60097F0}"/>
              </a:ext>
            </a:extLst>
          </p:cNvPr>
          <p:cNvPicPr>
            <a:picLocks noChangeAspect="1"/>
          </p:cNvPicPr>
          <p:nvPr/>
        </p:nvPicPr>
        <p:blipFill>
          <a:blip r:embed="rId3"/>
          <a:stretch>
            <a:fillRect/>
          </a:stretch>
        </p:blipFill>
        <p:spPr>
          <a:xfrm>
            <a:off x="3437761" y="1706043"/>
            <a:ext cx="5217011" cy="4128570"/>
          </a:xfrm>
          <a:prstGeom prst="rect">
            <a:avLst/>
          </a:prstGeom>
        </p:spPr>
      </p:pic>
    </p:spTree>
    <p:extLst>
      <p:ext uri="{BB962C8B-B14F-4D97-AF65-F5344CB8AC3E}">
        <p14:creationId xmlns:p14="http://schemas.microsoft.com/office/powerpoint/2010/main" val="17440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11CF724-17F6-964F-7541-75FD4D37AA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00D5904-D3FD-8641-5169-4236E4B037E3}"/>
              </a:ext>
            </a:extLst>
          </p:cNvPr>
          <p:cNvSpPr>
            <a:spLocks noGrp="1"/>
          </p:cNvSpPr>
          <p:nvPr>
            <p:ph type="title"/>
          </p:nvPr>
        </p:nvSpPr>
        <p:spPr>
          <a:xfrm>
            <a:off x="691398" y="683491"/>
            <a:ext cx="10964892" cy="1307592"/>
          </a:xfrm>
        </p:spPr>
        <p:txBody>
          <a:bodyPr>
            <a:normAutofit fontScale="90000"/>
          </a:bodyPr>
          <a:lstStyle/>
          <a:p>
            <a:r>
              <a:rPr lang="en-US" dirty="0"/>
              <a:t>Optimize models (including ROC/AUC Curves) </a:t>
            </a:r>
            <a:endParaRPr lang="en-IN" dirty="0"/>
          </a:p>
        </p:txBody>
      </p:sp>
      <p:sp>
        <p:nvSpPr>
          <p:cNvPr id="3" name="TextBox 2">
            <a:extLst>
              <a:ext uri="{FF2B5EF4-FFF2-40B4-BE49-F238E27FC236}">
                <a16:creationId xmlns:a16="http://schemas.microsoft.com/office/drawing/2014/main" xmlns="" id="{89575623-4FD8-A63D-CCD1-98635769FC26}"/>
              </a:ext>
            </a:extLst>
          </p:cNvPr>
          <p:cNvSpPr txBox="1"/>
          <p:nvPr/>
        </p:nvSpPr>
        <p:spPr>
          <a:xfrm>
            <a:off x="897730" y="1856509"/>
            <a:ext cx="5188439" cy="4688784"/>
          </a:xfrm>
          <a:prstGeom prst="rect">
            <a:avLst/>
          </a:prstGeom>
          <a:noFill/>
        </p:spPr>
        <p:txBody>
          <a:bodyPr wrap="square" rtlCol="0">
            <a:spAutoFit/>
          </a:bodyPr>
          <a:lstStyle/>
          <a:p>
            <a:pPr>
              <a:lnSpc>
                <a:spcPct val="107000"/>
              </a:lnSpc>
              <a:spcAft>
                <a:spcPts val="800"/>
              </a:spcAft>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Logistic Regression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Precision:</a:t>
            </a:r>
            <a:r>
              <a:rPr lang="en-IN" sz="1400" dirty="0">
                <a:effectLst/>
                <a:latin typeface="Calibri" panose="020F0502020204030204" pitchFamily="34" charset="0"/>
                <a:ea typeface="Calibri" panose="020F0502020204030204" pitchFamily="34" charset="0"/>
                <a:cs typeface="Times New Roman" panose="02020603050405020304" pitchFamily="18" charset="0"/>
              </a:rPr>
              <a:t> 0.87</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Recall:</a:t>
            </a:r>
            <a:r>
              <a:rPr lang="en-IN" sz="1400" dirty="0">
                <a:effectLst/>
                <a:latin typeface="Calibri" panose="020F0502020204030204" pitchFamily="34" charset="0"/>
                <a:ea typeface="Calibri" panose="020F0502020204030204" pitchFamily="34" charset="0"/>
                <a:cs typeface="Times New Roman" panose="02020603050405020304" pitchFamily="18" charset="0"/>
              </a:rPr>
              <a:t> 0.76</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F1-Score:</a:t>
            </a:r>
            <a:r>
              <a:rPr lang="en-IN" sz="1400" dirty="0">
                <a:effectLst/>
                <a:latin typeface="Calibri" panose="020F0502020204030204" pitchFamily="34" charset="0"/>
                <a:ea typeface="Calibri" panose="020F0502020204030204" pitchFamily="34" charset="0"/>
                <a:cs typeface="Times New Roman" panose="02020603050405020304" pitchFamily="18" charset="0"/>
              </a:rPr>
              <a:t> 0.81</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ROC AUC Score:</a:t>
            </a:r>
            <a:r>
              <a:rPr lang="en-IN" sz="1400" dirty="0">
                <a:effectLst/>
                <a:latin typeface="Calibri" panose="020F0502020204030204" pitchFamily="34" charset="0"/>
                <a:ea typeface="Calibri" panose="020F0502020204030204" pitchFamily="34" charset="0"/>
                <a:cs typeface="Times New Roman" panose="02020603050405020304" pitchFamily="18" charset="0"/>
              </a:rPr>
              <a:t> 0.85</a:t>
            </a: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Performs consistently well across all key metrics.</a:t>
            </a: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Balanced handling of false positives and false negatives.</a:t>
            </a: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Ideal for business settings that require reliable churn detection.</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Logistic Regression achieved strong scores across all metrics, particularly with a recall of 76% and an AUC of 0.85. This means the model correctly identifies a high proportion of churners while maintaining precision. The AUC curve further shows that it separates churners from non-churners effectively. This model is interpretable and generalizes well, making it suitable for operational decision-making.</a:t>
            </a:r>
          </a:p>
          <a:p>
            <a:endParaRPr lang="en-IN" sz="1400" dirty="0"/>
          </a:p>
        </p:txBody>
      </p:sp>
      <p:sp>
        <p:nvSpPr>
          <p:cNvPr id="6" name="TextBox 5">
            <a:extLst>
              <a:ext uri="{FF2B5EF4-FFF2-40B4-BE49-F238E27FC236}">
                <a16:creationId xmlns:a16="http://schemas.microsoft.com/office/drawing/2014/main" xmlns="" id="{28E16126-0D4F-255D-19B8-629C51560E50}"/>
              </a:ext>
            </a:extLst>
          </p:cNvPr>
          <p:cNvSpPr txBox="1"/>
          <p:nvPr/>
        </p:nvSpPr>
        <p:spPr>
          <a:xfrm>
            <a:off x="6350560" y="1856509"/>
            <a:ext cx="4982458" cy="4458272"/>
          </a:xfrm>
          <a:prstGeom prst="rect">
            <a:avLst/>
          </a:prstGeom>
          <a:noFill/>
        </p:spPr>
        <p:txBody>
          <a:bodyPr wrap="square" rtlCol="0">
            <a:spAutoFit/>
          </a:bodyPr>
          <a:lstStyle/>
          <a:p>
            <a:pPr>
              <a:lnSpc>
                <a:spcPct val="107000"/>
              </a:lnSpc>
              <a:spcAft>
                <a:spcPts val="800"/>
              </a:spcAft>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Optimized Model – Naïve Bayes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Precision:</a:t>
            </a:r>
            <a:r>
              <a:rPr lang="en-IN" sz="1400" dirty="0">
                <a:effectLst/>
                <a:latin typeface="Calibri" panose="020F0502020204030204" pitchFamily="34" charset="0"/>
                <a:ea typeface="Calibri" panose="020F0502020204030204" pitchFamily="34" charset="0"/>
                <a:cs typeface="Times New Roman" panose="02020603050405020304" pitchFamily="18" charset="0"/>
              </a:rPr>
              <a:t> 0.73</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Recall:</a:t>
            </a:r>
            <a:r>
              <a:rPr lang="en-IN" sz="1400" dirty="0">
                <a:effectLst/>
                <a:latin typeface="Calibri" panose="020F0502020204030204" pitchFamily="34" charset="0"/>
                <a:ea typeface="Calibri" panose="020F0502020204030204" pitchFamily="34" charset="0"/>
                <a:cs typeface="Times New Roman" panose="02020603050405020304" pitchFamily="18" charset="0"/>
              </a:rPr>
              <a:t> 0.68</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F1-Score:</a:t>
            </a:r>
            <a:r>
              <a:rPr lang="en-IN" sz="1400" dirty="0">
                <a:effectLst/>
                <a:latin typeface="Calibri" panose="020F0502020204030204" pitchFamily="34" charset="0"/>
                <a:ea typeface="Calibri" panose="020F0502020204030204" pitchFamily="34" charset="0"/>
                <a:cs typeface="Times New Roman" panose="02020603050405020304" pitchFamily="18" charset="0"/>
              </a:rPr>
              <a:t> 0.70</a:t>
            </a: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ROC AUC Score:</a:t>
            </a:r>
            <a:r>
              <a:rPr lang="en-IN" sz="1400" dirty="0">
                <a:effectLst/>
                <a:latin typeface="Calibri" panose="020F0502020204030204" pitchFamily="34" charset="0"/>
                <a:ea typeface="Calibri" panose="020F0502020204030204" pitchFamily="34" charset="0"/>
                <a:cs typeface="Times New Roman" panose="02020603050405020304" pitchFamily="18" charset="0"/>
              </a:rPr>
              <a:t> 0.78</a:t>
            </a: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Faster model with lower complexity.</a:t>
            </a: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Consistent performance but slightly underfitting.</a:t>
            </a: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Good choice for quick churn screening with limited compute.</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Naïve Bayes is a lightweight model that performs adequately, with a recall of 68% and an AUC of 0.78. While it’s not as accurate as Logistic Regression, it is faster to train and offers stable performance across data splits. However, it may miss a larger portion of actual churners due to its strong independence assumptions and simplicity.</a:t>
            </a:r>
          </a:p>
          <a:p>
            <a:endParaRPr lang="en-IN" sz="1400" dirty="0"/>
          </a:p>
        </p:txBody>
      </p:sp>
    </p:spTree>
    <p:extLst>
      <p:ext uri="{BB962C8B-B14F-4D97-AF65-F5344CB8AC3E}">
        <p14:creationId xmlns:p14="http://schemas.microsoft.com/office/powerpoint/2010/main" val="39586628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509BBC8-1D57-0F8F-9C98-B36D1FF3C2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DF54768-150C-D4F4-2500-91D90B78483B}"/>
              </a:ext>
            </a:extLst>
          </p:cNvPr>
          <p:cNvSpPr>
            <a:spLocks noGrp="1"/>
          </p:cNvSpPr>
          <p:nvPr>
            <p:ph type="title"/>
          </p:nvPr>
        </p:nvSpPr>
        <p:spPr/>
        <p:txBody>
          <a:bodyPr>
            <a:normAutofit/>
          </a:bodyPr>
          <a:lstStyle/>
          <a:p>
            <a:r>
              <a:rPr lang="en-IN" dirty="0"/>
              <a:t>Ensemble Voting Model</a:t>
            </a:r>
          </a:p>
        </p:txBody>
      </p:sp>
      <p:sp>
        <p:nvSpPr>
          <p:cNvPr id="6" name="TextBox 5">
            <a:extLst>
              <a:ext uri="{FF2B5EF4-FFF2-40B4-BE49-F238E27FC236}">
                <a16:creationId xmlns:a16="http://schemas.microsoft.com/office/drawing/2014/main" xmlns="" id="{1C0C9B1F-7733-CB6B-7896-511086647983}"/>
              </a:ext>
            </a:extLst>
          </p:cNvPr>
          <p:cNvSpPr txBox="1"/>
          <p:nvPr/>
        </p:nvSpPr>
        <p:spPr>
          <a:xfrm>
            <a:off x="700635" y="1659285"/>
            <a:ext cx="5813075" cy="4663456"/>
          </a:xfrm>
          <a:prstGeom prst="rect">
            <a:avLst/>
          </a:prstGeom>
          <a:noFill/>
        </p:spPr>
        <p:txBody>
          <a:bodyPr wrap="square" rtlCol="0">
            <a:spAutoFit/>
          </a:bodyPr>
          <a:lstStyle/>
          <a:p>
            <a:pPr>
              <a:lnSpc>
                <a:spcPct val="107000"/>
              </a:lnSpc>
              <a:spcAft>
                <a:spcPts val="800"/>
              </a:spcAft>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Evaluation Results:</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Precision (Churn = 1):</a:t>
            </a:r>
            <a:r>
              <a:rPr lang="en-IN" sz="1400" dirty="0">
                <a:effectLst/>
                <a:latin typeface="Calibri" panose="020F0502020204030204" pitchFamily="34" charset="0"/>
                <a:ea typeface="Calibri" panose="020F0502020204030204" pitchFamily="34" charset="0"/>
                <a:cs typeface="Times New Roman" panose="02020603050405020304" pitchFamily="18" charset="0"/>
              </a:rPr>
              <a:t> 0.42</a:t>
            </a:r>
          </a:p>
          <a:p>
            <a:pPr lvl="0">
              <a:lnSpc>
                <a:spcPct val="107000"/>
              </a:lnSpc>
              <a:spcAft>
                <a:spcPts val="800"/>
              </a:spcAft>
              <a:buSzPts val="1000"/>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Recall (Churn = 1):</a:t>
            </a:r>
            <a:r>
              <a:rPr lang="en-IN" sz="1400" dirty="0">
                <a:effectLst/>
                <a:latin typeface="Calibri" panose="020F0502020204030204" pitchFamily="34" charset="0"/>
                <a:ea typeface="Calibri" panose="020F0502020204030204" pitchFamily="34" charset="0"/>
                <a:cs typeface="Times New Roman" panose="02020603050405020304" pitchFamily="18" charset="0"/>
              </a:rPr>
              <a:t> 0.71</a:t>
            </a:r>
          </a:p>
          <a:p>
            <a:pPr lvl="0">
              <a:lnSpc>
                <a:spcPct val="107000"/>
              </a:lnSpc>
              <a:spcAft>
                <a:spcPts val="800"/>
              </a:spcAft>
              <a:buSzPts val="1000"/>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F1-Score (Churn = 1):</a:t>
            </a:r>
            <a:r>
              <a:rPr lang="en-IN" sz="1400" dirty="0">
                <a:effectLst/>
                <a:latin typeface="Calibri" panose="020F0502020204030204" pitchFamily="34" charset="0"/>
                <a:ea typeface="Calibri" panose="020F0502020204030204" pitchFamily="34" charset="0"/>
                <a:cs typeface="Times New Roman" panose="02020603050405020304" pitchFamily="18" charset="0"/>
              </a:rPr>
              <a:t> 0.53</a:t>
            </a:r>
          </a:p>
          <a:p>
            <a:pPr lvl="0">
              <a:lnSpc>
                <a:spcPct val="107000"/>
              </a:lnSpc>
              <a:spcAft>
                <a:spcPts val="800"/>
              </a:spcAft>
              <a:buSzPts val="1000"/>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Weighted </a:t>
            </a:r>
            <a:r>
              <a:rPr lang="en-IN" sz="1400" b="1" dirty="0" err="1">
                <a:effectLst/>
                <a:latin typeface="Calibri" panose="020F0502020204030204" pitchFamily="34" charset="0"/>
                <a:ea typeface="Calibri" panose="020F0502020204030204" pitchFamily="34" charset="0"/>
                <a:cs typeface="Times New Roman" panose="02020603050405020304" pitchFamily="18" charset="0"/>
              </a:rPr>
              <a:t>Avg</a:t>
            </a:r>
            <a:r>
              <a:rPr lang="en-IN" sz="1400" b="1" dirty="0">
                <a:effectLst/>
                <a:latin typeface="Calibri" panose="020F0502020204030204" pitchFamily="34" charset="0"/>
                <a:ea typeface="Calibri" panose="020F0502020204030204" pitchFamily="34" charset="0"/>
                <a:cs typeface="Times New Roman" panose="02020603050405020304" pitchFamily="18" charset="0"/>
              </a:rPr>
              <a:t> F1-Score:</a:t>
            </a:r>
            <a:r>
              <a:rPr lang="en-IN" sz="1400" dirty="0">
                <a:effectLst/>
                <a:latin typeface="Calibri" panose="020F0502020204030204" pitchFamily="34" charset="0"/>
                <a:ea typeface="Calibri" panose="020F0502020204030204" pitchFamily="34" charset="0"/>
                <a:cs typeface="Times New Roman" panose="02020603050405020304" pitchFamily="18" charset="0"/>
              </a:rPr>
              <a:t> 0.84</a:t>
            </a:r>
          </a:p>
          <a:p>
            <a:pPr lvl="0">
              <a:lnSpc>
                <a:spcPct val="107000"/>
              </a:lnSpc>
              <a:spcAft>
                <a:spcPts val="800"/>
              </a:spcAft>
              <a:buSzPts val="1000"/>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Accuracy:</a:t>
            </a:r>
            <a:r>
              <a:rPr lang="en-IN" sz="1400" dirty="0">
                <a:effectLst/>
                <a:latin typeface="Calibri" panose="020F0502020204030204" pitchFamily="34" charset="0"/>
                <a:ea typeface="Calibri" panose="020F0502020204030204" pitchFamily="34" charset="0"/>
                <a:cs typeface="Times New Roman" panose="02020603050405020304" pitchFamily="18" charset="0"/>
              </a:rPr>
              <a:t> 82%</a:t>
            </a:r>
          </a:p>
          <a:p>
            <a:pPr lvl="0">
              <a:lnSpc>
                <a:spcPct val="107000"/>
              </a:lnSpc>
              <a:spcAft>
                <a:spcPts val="800"/>
              </a:spcAft>
              <a:buSzPts val="1000"/>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ROC AUC Score:</a:t>
            </a:r>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0.87</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Key Insight:</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Despite lower precision for churners, the model achieves a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high recall (0.71)</a:t>
            </a:r>
            <a:r>
              <a:rPr lang="en-IN" sz="1400" dirty="0">
                <a:effectLst/>
                <a:latin typeface="Calibri" panose="020F0502020204030204" pitchFamily="34" charset="0"/>
                <a:ea typeface="Calibri" panose="020F0502020204030204" pitchFamily="34" charset="0"/>
                <a:cs typeface="Times New Roman" panose="02020603050405020304" pitchFamily="18" charset="0"/>
              </a:rPr>
              <a:t>, which is critical in identifying customers likely to leave.</a:t>
            </a: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AUC score of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0.87</a:t>
            </a:r>
            <a:r>
              <a:rPr lang="en-IN" sz="1400" dirty="0">
                <a:effectLst/>
                <a:latin typeface="Calibri" panose="020F0502020204030204" pitchFamily="34" charset="0"/>
                <a:ea typeface="Calibri" panose="020F0502020204030204" pitchFamily="34" charset="0"/>
                <a:cs typeface="Times New Roman" panose="02020603050405020304" pitchFamily="18" charset="0"/>
              </a:rPr>
              <a:t> confirms strong model capability to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distinguish churn vs non-churn</a:t>
            </a:r>
            <a:r>
              <a:rPr lang="en-IN" sz="14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This trade-off is acceptable when the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cost of missing a churner is higher</a:t>
            </a:r>
            <a:r>
              <a:rPr lang="en-IN" sz="1400" dirty="0">
                <a:effectLst/>
                <a:latin typeface="Calibri" panose="020F0502020204030204" pitchFamily="34" charset="0"/>
                <a:ea typeface="Calibri" panose="020F0502020204030204" pitchFamily="34" charset="0"/>
                <a:cs typeface="Times New Roman" panose="02020603050405020304" pitchFamily="18" charset="0"/>
              </a:rPr>
              <a:t> than targeting a few false positives.</a:t>
            </a:r>
          </a:p>
          <a:p>
            <a:endParaRPr lang="en-IN" sz="1400" dirty="0"/>
          </a:p>
        </p:txBody>
      </p:sp>
      <p:pic>
        <p:nvPicPr>
          <p:cNvPr id="5" name="Picture 4">
            <a:extLst>
              <a:ext uri="{FF2B5EF4-FFF2-40B4-BE49-F238E27FC236}">
                <a16:creationId xmlns:a16="http://schemas.microsoft.com/office/drawing/2014/main" xmlns="" id="{8E53F843-4E70-603D-E2B0-34A2B55FAFC2}"/>
              </a:ext>
            </a:extLst>
          </p:cNvPr>
          <p:cNvPicPr>
            <a:picLocks noChangeAspect="1"/>
          </p:cNvPicPr>
          <p:nvPr/>
        </p:nvPicPr>
        <p:blipFill>
          <a:blip r:embed="rId3"/>
          <a:stretch>
            <a:fillRect/>
          </a:stretch>
        </p:blipFill>
        <p:spPr>
          <a:xfrm>
            <a:off x="7241619" y="4471380"/>
            <a:ext cx="3481799" cy="1517951"/>
          </a:xfrm>
          <a:prstGeom prst="rect">
            <a:avLst/>
          </a:prstGeom>
        </p:spPr>
      </p:pic>
      <p:sp>
        <p:nvSpPr>
          <p:cNvPr id="8" name="TextBox 7">
            <a:extLst>
              <a:ext uri="{FF2B5EF4-FFF2-40B4-BE49-F238E27FC236}">
                <a16:creationId xmlns:a16="http://schemas.microsoft.com/office/drawing/2014/main" xmlns="" id="{36F10B38-B2AA-5214-6A4B-289D0FC15431}"/>
              </a:ext>
            </a:extLst>
          </p:cNvPr>
          <p:cNvSpPr txBox="1"/>
          <p:nvPr/>
        </p:nvSpPr>
        <p:spPr>
          <a:xfrm>
            <a:off x="6513710" y="1568196"/>
            <a:ext cx="5237019" cy="3264676"/>
          </a:xfrm>
          <a:prstGeom prst="rect">
            <a:avLst/>
          </a:prstGeom>
          <a:noFill/>
        </p:spPr>
        <p:txBody>
          <a:bodyPr wrap="square" rtlCol="0">
            <a:spAutoFit/>
          </a:bodyPr>
          <a:lstStyle/>
          <a:p>
            <a:pPr>
              <a:lnSpc>
                <a:spcPct val="107000"/>
              </a:lnSpc>
              <a:spcAft>
                <a:spcPts val="800"/>
              </a:spcAft>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Ensemble Type: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1400" b="1" dirty="0">
                <a:effectLst/>
                <a:latin typeface="Calibri" panose="020F0502020204030204" pitchFamily="34" charset="0"/>
                <a:ea typeface="Calibri" panose="020F0502020204030204" pitchFamily="34" charset="0"/>
                <a:cs typeface="Times New Roman" panose="02020603050405020304" pitchFamily="18" charset="0"/>
              </a:rPr>
              <a:t>Soft Voting Classifier</a:t>
            </a:r>
            <a:r>
              <a:rPr lang="en-IN" sz="1400" dirty="0">
                <a:effectLst/>
                <a:latin typeface="Calibri" panose="020F0502020204030204" pitchFamily="34" charset="0"/>
                <a:ea typeface="Calibri" panose="020F0502020204030204" pitchFamily="34" charset="0"/>
                <a:cs typeface="Times New Roman" panose="02020603050405020304" pitchFamily="18" charset="0"/>
              </a:rPr>
              <a:t> combining:</a:t>
            </a:r>
          </a:p>
          <a:p>
            <a:pPr lvl="1">
              <a:lnSpc>
                <a:spcPct val="107000"/>
              </a:lnSpc>
              <a:spcAft>
                <a:spcPts val="800"/>
              </a:spcAft>
              <a:buSzPts val="1000"/>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lvl="1">
              <a:lnSpc>
                <a:spcPct val="107000"/>
              </a:lnSpc>
              <a:spcAft>
                <a:spcPts val="800"/>
              </a:spcAft>
              <a:buSzPts val="1000"/>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AdaBoost Classifier</a:t>
            </a:r>
          </a:p>
          <a:p>
            <a:pPr>
              <a:lnSpc>
                <a:spcPct val="107000"/>
              </a:lnSpc>
              <a:spcAft>
                <a:spcPts val="800"/>
              </a:spcAft>
              <a:buNone/>
            </a:pPr>
            <a:r>
              <a:rPr lang="en-IN" sz="1400" b="1" dirty="0">
                <a:effectLst/>
                <a:latin typeface="Calibri" panose="020F0502020204030204" pitchFamily="34" charset="0"/>
                <a:ea typeface="Calibri" panose="020F0502020204030204" pitchFamily="34" charset="0"/>
                <a:cs typeface="Times New Roman" panose="02020603050405020304" pitchFamily="18" charset="0"/>
              </a:rPr>
              <a:t>Purpose: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buSzPts val="1000"/>
              <a:tabLst>
                <a:tab pos="4572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Combine the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interpretability</a:t>
            </a:r>
            <a:r>
              <a:rPr lang="en-IN" sz="1400" dirty="0">
                <a:effectLst/>
                <a:latin typeface="Calibri" panose="020F0502020204030204" pitchFamily="34" charset="0"/>
                <a:ea typeface="Calibri" panose="020F0502020204030204" pitchFamily="34" charset="0"/>
                <a:cs typeface="Times New Roman" panose="02020603050405020304" pitchFamily="18" charset="0"/>
              </a:rPr>
              <a:t> of Logistic Regression</a:t>
            </a:r>
          </a:p>
          <a:p>
            <a:pPr lvl="0">
              <a:lnSpc>
                <a:spcPct val="107000"/>
              </a:lnSpc>
              <a:spcAft>
                <a:spcPts val="800"/>
              </a:spcAft>
              <a:buSzPts val="1000"/>
              <a:tabLst>
                <a:tab pos="4572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With the </a:t>
            </a:r>
            <a:r>
              <a:rPr lang="en-IN" sz="1400" b="1" dirty="0">
                <a:effectLst/>
                <a:latin typeface="Calibri" panose="020F0502020204030204" pitchFamily="34" charset="0"/>
                <a:ea typeface="Calibri" panose="020F0502020204030204" pitchFamily="34" charset="0"/>
                <a:cs typeface="Times New Roman" panose="02020603050405020304" pitchFamily="18" charset="0"/>
              </a:rPr>
              <a:t>boosting power</a:t>
            </a:r>
            <a:r>
              <a:rPr lang="en-IN" sz="1400" dirty="0">
                <a:effectLst/>
                <a:latin typeface="Calibri" panose="020F0502020204030204" pitchFamily="34" charset="0"/>
                <a:ea typeface="Calibri" panose="020F0502020204030204" pitchFamily="34" charset="0"/>
                <a:cs typeface="Times New Roman" panose="02020603050405020304" pitchFamily="18" charset="0"/>
              </a:rPr>
              <a:t> of AdaBoost to enhance recall</a:t>
            </a:r>
          </a:p>
          <a:p>
            <a:pPr lvl="0">
              <a:lnSpc>
                <a:spcPct val="107000"/>
              </a:lnSpc>
              <a:spcAft>
                <a:spcPts val="800"/>
              </a:spcAft>
              <a:buSzPts val="1000"/>
              <a:tabLst>
                <a:tab pos="4572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Aim: Improve churn detection accuracy, especially for minority class (churners)</a:t>
            </a:r>
          </a:p>
          <a:p>
            <a:endParaRPr lang="en-IN" dirty="0"/>
          </a:p>
        </p:txBody>
      </p:sp>
    </p:spTree>
    <p:extLst>
      <p:ext uri="{BB962C8B-B14F-4D97-AF65-F5344CB8AC3E}">
        <p14:creationId xmlns:p14="http://schemas.microsoft.com/office/powerpoint/2010/main" val="4044993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4245F6C-CD36-52C4-AC8B-7C4A6C135B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4C5E2F5-16E0-1568-5B01-AEEF612E39C6}"/>
              </a:ext>
            </a:extLst>
          </p:cNvPr>
          <p:cNvSpPr>
            <a:spLocks noGrp="1"/>
          </p:cNvSpPr>
          <p:nvPr>
            <p:ph type="title"/>
          </p:nvPr>
        </p:nvSpPr>
        <p:spPr/>
        <p:txBody>
          <a:bodyPr>
            <a:normAutofit fontScale="90000"/>
          </a:bodyPr>
          <a:lstStyle/>
          <a:p>
            <a:r>
              <a:rPr lang="en-US" sz="4000" b="1" dirty="0"/>
              <a:t>Final Recommendation &amp; Next Steps</a:t>
            </a:r>
            <a:br>
              <a:rPr lang="en-US" sz="4000" b="1" dirty="0"/>
            </a:br>
            <a:endParaRPr lang="en-IN" dirty="0"/>
          </a:p>
        </p:txBody>
      </p:sp>
      <p:sp>
        <p:nvSpPr>
          <p:cNvPr id="6" name="TextBox 5">
            <a:extLst>
              <a:ext uri="{FF2B5EF4-FFF2-40B4-BE49-F238E27FC236}">
                <a16:creationId xmlns:a16="http://schemas.microsoft.com/office/drawing/2014/main" xmlns="" id="{D727FA65-7B1D-6900-0020-9BAAC6AD7C57}"/>
              </a:ext>
            </a:extLst>
          </p:cNvPr>
          <p:cNvSpPr txBox="1"/>
          <p:nvPr/>
        </p:nvSpPr>
        <p:spPr>
          <a:xfrm>
            <a:off x="700635" y="1659285"/>
            <a:ext cx="10527804" cy="3908762"/>
          </a:xfrm>
          <a:prstGeom prst="rect">
            <a:avLst/>
          </a:prstGeom>
          <a:noFill/>
        </p:spPr>
        <p:txBody>
          <a:bodyPr wrap="square" rtlCol="0">
            <a:spAutoFit/>
          </a:bodyPr>
          <a:lstStyle/>
          <a:p>
            <a:pPr>
              <a:buNone/>
            </a:pPr>
            <a:r>
              <a:rPr lang="en-US" b="1" dirty="0">
                <a:latin typeface="Calibri" panose="020F0502020204030204" pitchFamily="34" charset="0"/>
                <a:ea typeface="Calibri" panose="020F0502020204030204" pitchFamily="34" charset="0"/>
                <a:cs typeface="Calibri" panose="020F0502020204030204" pitchFamily="34" charset="0"/>
              </a:rPr>
              <a:t>Final Model Recommendation</a:t>
            </a:r>
          </a:p>
          <a:p>
            <a:pPr>
              <a:buNone/>
            </a:pPr>
            <a:endParaRPr lang="en-US" b="1" dirty="0">
              <a:latin typeface="Calibri" panose="020F0502020204030204" pitchFamily="34" charset="0"/>
              <a:ea typeface="Calibri" panose="020F0502020204030204" pitchFamily="34" charset="0"/>
              <a:cs typeface="Calibri" panose="020F0502020204030204" pitchFamily="34" charset="0"/>
            </a:endParaRPr>
          </a:p>
          <a:p>
            <a:pPr>
              <a:buNone/>
            </a:pPr>
            <a:r>
              <a:rPr lang="en-US" b="1" dirty="0">
                <a:latin typeface="Calibri" panose="020F0502020204030204" pitchFamily="34" charset="0"/>
                <a:ea typeface="Calibri" panose="020F0502020204030204" pitchFamily="34" charset="0"/>
                <a:cs typeface="Calibri" panose="020F0502020204030204" pitchFamily="34" charset="0"/>
              </a:rPr>
              <a:t>Recommended Model:</a:t>
            </a:r>
            <a:r>
              <a:rPr lang="en-US" dirty="0">
                <a:latin typeface="Calibri" panose="020F0502020204030204" pitchFamily="34" charset="0"/>
                <a:ea typeface="Calibri" panose="020F0502020204030204" pitchFamily="34" charset="0"/>
                <a:cs typeface="Calibri" panose="020F0502020204030204" pitchFamily="34" charset="0"/>
              </a:rPr>
              <a:t/>
            </a:r>
            <a:br>
              <a:rPr lang="en-US" dirty="0">
                <a:latin typeface="Calibri" panose="020F0502020204030204" pitchFamily="34" charset="0"/>
                <a:ea typeface="Calibri" panose="020F0502020204030204" pitchFamily="34" charset="0"/>
                <a:cs typeface="Calibri" panose="020F0502020204030204" pitchFamily="34" charset="0"/>
              </a:rPr>
            </a:br>
            <a:r>
              <a:rPr lang="en-US" b="1" dirty="0">
                <a:latin typeface="Calibri" panose="020F0502020204030204" pitchFamily="34" charset="0"/>
                <a:ea typeface="Calibri" panose="020F0502020204030204" pitchFamily="34" charset="0"/>
                <a:cs typeface="Calibri" panose="020F0502020204030204" pitchFamily="34" charset="0"/>
              </a:rPr>
              <a:t>Voting Ensemble</a:t>
            </a:r>
            <a:r>
              <a:rPr lang="en-US" dirty="0">
                <a:latin typeface="Calibri" panose="020F0502020204030204" pitchFamily="34" charset="0"/>
                <a:ea typeface="Calibri" panose="020F0502020204030204" pitchFamily="34" charset="0"/>
                <a:cs typeface="Calibri" panose="020F0502020204030204" pitchFamily="34" charset="0"/>
              </a:rPr>
              <a:t> – Combines </a:t>
            </a:r>
            <a:r>
              <a:rPr lang="en-US" b="1" dirty="0">
                <a:latin typeface="Calibri" panose="020F0502020204030204" pitchFamily="34" charset="0"/>
                <a:ea typeface="Calibri" panose="020F0502020204030204" pitchFamily="34" charset="0"/>
                <a:cs typeface="Calibri" panose="020F0502020204030204" pitchFamily="34" charset="0"/>
              </a:rPr>
              <a:t>Logistic Regression</a:t>
            </a:r>
            <a:r>
              <a:rPr lang="en-US" dirty="0">
                <a:latin typeface="Calibri" panose="020F0502020204030204" pitchFamily="34" charset="0"/>
                <a:ea typeface="Calibri" panose="020F0502020204030204" pitchFamily="34" charset="0"/>
                <a:cs typeface="Calibri" panose="020F0502020204030204" pitchFamily="34" charset="0"/>
              </a:rPr>
              <a:t> and </a:t>
            </a:r>
            <a:r>
              <a:rPr lang="en-US" b="1" dirty="0">
                <a:latin typeface="Calibri" panose="020F0502020204030204" pitchFamily="34" charset="0"/>
                <a:ea typeface="Calibri" panose="020F0502020204030204" pitchFamily="34" charset="0"/>
                <a:cs typeface="Calibri" panose="020F0502020204030204" pitchFamily="34" charset="0"/>
              </a:rPr>
              <a:t>AdaBoost (Boosting)</a:t>
            </a:r>
            <a:r>
              <a:rPr lang="en-US" dirty="0">
                <a:latin typeface="Calibri" panose="020F0502020204030204" pitchFamily="34" charset="0"/>
                <a:ea typeface="Calibri" panose="020F0502020204030204" pitchFamily="34" charset="0"/>
                <a:cs typeface="Calibri" panose="020F0502020204030204" pitchFamily="34" charset="0"/>
              </a:rPr>
              <a:t> using </a:t>
            </a:r>
            <a:r>
              <a:rPr lang="en-US" b="1" dirty="0">
                <a:latin typeface="Calibri" panose="020F0502020204030204" pitchFamily="34" charset="0"/>
                <a:ea typeface="Calibri" panose="020F0502020204030204" pitchFamily="34" charset="0"/>
                <a:cs typeface="Calibri" panose="020F0502020204030204" pitchFamily="34" charset="0"/>
              </a:rPr>
              <a:t>Soft Voting</a:t>
            </a:r>
            <a:endParaRPr lang="en-US" dirty="0">
              <a:latin typeface="Calibri" panose="020F0502020204030204" pitchFamily="34" charset="0"/>
              <a:ea typeface="Calibri" panose="020F0502020204030204" pitchFamily="34" charset="0"/>
              <a:cs typeface="Calibri" panose="020F0502020204030204" pitchFamily="34" charset="0"/>
            </a:endParaRPr>
          </a:p>
          <a:p>
            <a:pPr>
              <a:buNone/>
            </a:pPr>
            <a:r>
              <a:rPr lang="en-US" b="1" dirty="0">
                <a:latin typeface="Calibri" panose="020F0502020204030204" pitchFamily="34" charset="0"/>
                <a:ea typeface="Calibri" panose="020F0502020204030204" pitchFamily="34" charset="0"/>
                <a:cs typeface="Calibri" panose="020F0502020204030204" pitchFamily="34" charset="0"/>
              </a:rPr>
              <a:t> Why this model?</a:t>
            </a:r>
            <a:endParaRPr lang="en-US"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Best performance across key metrics</a:t>
            </a:r>
            <a:r>
              <a:rPr lang="en-US" dirty="0">
                <a:latin typeface="Calibri" panose="020F0502020204030204" pitchFamily="34" charset="0"/>
                <a:ea typeface="Calibri" panose="020F0502020204030204" pitchFamily="34" charset="0"/>
                <a:cs typeface="Calibri" panose="020F0502020204030204" pitchFamily="34" charset="0"/>
              </a:rPr>
              <a:t>:</a:t>
            </a:r>
          </a:p>
          <a:p>
            <a:pPr marL="742950" lvl="1"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Recall (Churn = 1):</a:t>
            </a:r>
            <a:r>
              <a:rPr lang="en-US" dirty="0">
                <a:latin typeface="Calibri" panose="020F0502020204030204" pitchFamily="34" charset="0"/>
                <a:ea typeface="Calibri" panose="020F0502020204030204" pitchFamily="34" charset="0"/>
                <a:cs typeface="Calibri" panose="020F0502020204030204" pitchFamily="34" charset="0"/>
              </a:rPr>
              <a:t> 0.71 → identifies more customers likely to churn.</a:t>
            </a:r>
          </a:p>
          <a:p>
            <a:pPr marL="742950" lvl="1"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ROC AUC:</a:t>
            </a:r>
            <a:r>
              <a:rPr lang="en-US" dirty="0">
                <a:latin typeface="Calibri" panose="020F0502020204030204" pitchFamily="34" charset="0"/>
                <a:ea typeface="Calibri" panose="020F0502020204030204" pitchFamily="34" charset="0"/>
                <a:cs typeface="Calibri" panose="020F0502020204030204" pitchFamily="34" charset="0"/>
              </a:rPr>
              <a:t> 0.87 → excellent at separating churn vs. non-churn across thresholds.</a:t>
            </a:r>
          </a:p>
          <a:p>
            <a:pPr marL="742950" lvl="1" indent="-285750">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Weighted F1-score:</a:t>
            </a:r>
            <a:r>
              <a:rPr lang="en-US" dirty="0">
                <a:latin typeface="Calibri" panose="020F0502020204030204" pitchFamily="34" charset="0"/>
                <a:ea typeface="Calibri" panose="020F0502020204030204" pitchFamily="34" charset="0"/>
                <a:cs typeface="Calibri" panose="020F0502020204030204" pitchFamily="34" charset="0"/>
              </a:rPr>
              <a:t> 0.84 → strong balance between precision and recall.</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ensemble leverages the </a:t>
            </a:r>
            <a:r>
              <a:rPr lang="en-US" b="1" dirty="0">
                <a:latin typeface="Calibri" panose="020F0502020204030204" pitchFamily="34" charset="0"/>
                <a:ea typeface="Calibri" panose="020F0502020204030204" pitchFamily="34" charset="0"/>
                <a:cs typeface="Calibri" panose="020F0502020204030204" pitchFamily="34" charset="0"/>
              </a:rPr>
              <a:t>interpretability of Logistic Regression</a:t>
            </a:r>
            <a:r>
              <a:rPr lang="en-US" dirty="0">
                <a:latin typeface="Calibri" panose="020F0502020204030204" pitchFamily="34" charset="0"/>
                <a:ea typeface="Calibri" panose="020F0502020204030204" pitchFamily="34" charset="0"/>
                <a:cs typeface="Calibri" panose="020F0502020204030204" pitchFamily="34" charset="0"/>
              </a:rPr>
              <a:t> and the </a:t>
            </a:r>
            <a:r>
              <a:rPr lang="en-US" b="1" dirty="0">
                <a:latin typeface="Calibri" panose="020F0502020204030204" pitchFamily="34" charset="0"/>
                <a:ea typeface="Calibri" panose="020F0502020204030204" pitchFamily="34" charset="0"/>
                <a:cs typeface="Calibri" panose="020F0502020204030204" pitchFamily="34" charset="0"/>
              </a:rPr>
              <a:t>non-linear power of AdaBoost</a:t>
            </a:r>
            <a:r>
              <a:rPr lang="en-US" dirty="0">
                <a:latin typeface="Calibri" panose="020F0502020204030204" pitchFamily="34" charset="0"/>
                <a:ea typeface="Calibri" panose="020F0502020204030204" pitchFamily="34" charset="0"/>
                <a:cs typeface="Calibri" panose="020F0502020204030204" pitchFamily="34" charset="0"/>
              </a:rPr>
              <a:t>, producing a more </a:t>
            </a:r>
            <a:r>
              <a:rPr lang="en-US" b="1" dirty="0">
                <a:latin typeface="Calibri" panose="020F0502020204030204" pitchFamily="34" charset="0"/>
                <a:ea typeface="Calibri" panose="020F0502020204030204" pitchFamily="34" charset="0"/>
                <a:cs typeface="Calibri" panose="020F0502020204030204" pitchFamily="34" charset="0"/>
              </a:rPr>
              <a:t>robust and generalizable model</a:t>
            </a:r>
            <a:r>
              <a:rPr lang="en-US" dirty="0">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Outperforms both individual models, especially for </a:t>
            </a:r>
            <a:r>
              <a:rPr lang="en-US" b="1" dirty="0">
                <a:latin typeface="Calibri" panose="020F0502020204030204" pitchFamily="34" charset="0"/>
                <a:ea typeface="Calibri" panose="020F0502020204030204" pitchFamily="34" charset="0"/>
                <a:cs typeface="Calibri" panose="020F0502020204030204" pitchFamily="34" charset="0"/>
              </a:rPr>
              <a:t>minority class (churners)</a:t>
            </a:r>
            <a:r>
              <a:rPr lang="en-US" dirty="0">
                <a:latin typeface="Calibri" panose="020F0502020204030204" pitchFamily="34" charset="0"/>
                <a:ea typeface="Calibri" panose="020F0502020204030204" pitchFamily="34" charset="0"/>
                <a:cs typeface="Calibri" panose="020F0502020204030204" pitchFamily="34" charset="0"/>
              </a:rPr>
              <a:t>, which is crucial in this business context.</a:t>
            </a: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94597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21D99F3-ABA1-73B8-2FA8-B8E80F8BD4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0CF4B9C-761D-6095-D3E1-3C3165B5F46E}"/>
              </a:ext>
            </a:extLst>
          </p:cNvPr>
          <p:cNvSpPr>
            <a:spLocks noGrp="1"/>
          </p:cNvSpPr>
          <p:nvPr>
            <p:ph type="title"/>
          </p:nvPr>
        </p:nvSpPr>
        <p:spPr/>
        <p:txBody>
          <a:bodyPr>
            <a:normAutofit fontScale="90000"/>
          </a:bodyPr>
          <a:lstStyle/>
          <a:p>
            <a:r>
              <a:rPr lang="en-US" sz="4000" b="1" dirty="0"/>
              <a:t>Final Recommendation &amp; Next Steps</a:t>
            </a:r>
            <a:br>
              <a:rPr lang="en-US" sz="4000" b="1" dirty="0"/>
            </a:br>
            <a:endParaRPr lang="en-IN" dirty="0"/>
          </a:p>
        </p:txBody>
      </p:sp>
      <p:sp>
        <p:nvSpPr>
          <p:cNvPr id="6" name="TextBox 5">
            <a:extLst>
              <a:ext uri="{FF2B5EF4-FFF2-40B4-BE49-F238E27FC236}">
                <a16:creationId xmlns:a16="http://schemas.microsoft.com/office/drawing/2014/main" xmlns="" id="{70E4FDEA-3D3C-14BB-F81C-F363191FD1EC}"/>
              </a:ext>
            </a:extLst>
          </p:cNvPr>
          <p:cNvSpPr txBox="1"/>
          <p:nvPr/>
        </p:nvSpPr>
        <p:spPr>
          <a:xfrm>
            <a:off x="700635" y="1659285"/>
            <a:ext cx="10527804" cy="4462760"/>
          </a:xfrm>
          <a:prstGeom prst="rect">
            <a:avLst/>
          </a:prstGeom>
          <a:noFill/>
        </p:spPr>
        <p:txBody>
          <a:bodyPr wrap="square" rtlCol="0">
            <a:spAutoFit/>
          </a:bodyPr>
          <a:lstStyle/>
          <a:p>
            <a:pPr>
              <a:buNone/>
            </a:pPr>
            <a:r>
              <a:rPr lang="en-US" b="1" dirty="0">
                <a:latin typeface="Calibri" panose="020F0502020204030204" pitchFamily="34" charset="0"/>
                <a:ea typeface="Calibri" panose="020F0502020204030204" pitchFamily="34" charset="0"/>
                <a:cs typeface="Calibri" panose="020F0502020204030204" pitchFamily="34" charset="0"/>
              </a:rPr>
              <a:t>Next Steps to Improve Model Usability</a:t>
            </a:r>
          </a:p>
          <a:p>
            <a:pPr>
              <a:buNone/>
            </a:pPr>
            <a:endParaRPr lang="en-US" b="1" dirty="0">
              <a:latin typeface="Calibri" panose="020F0502020204030204" pitchFamily="34" charset="0"/>
              <a:ea typeface="Calibri" panose="020F0502020204030204" pitchFamily="34" charset="0"/>
              <a:cs typeface="Calibri" panose="020F0502020204030204" pitchFamily="34" charset="0"/>
            </a:endParaRPr>
          </a:p>
          <a:p>
            <a:pPr>
              <a:buNone/>
            </a:pPr>
            <a:r>
              <a:rPr lang="en-US" dirty="0">
                <a:latin typeface="Calibri" panose="020F0502020204030204" pitchFamily="34" charset="0"/>
                <a:ea typeface="Calibri" panose="020F0502020204030204" pitchFamily="34" charset="0"/>
                <a:cs typeface="Calibri" panose="020F0502020204030204" pitchFamily="34" charset="0"/>
              </a:rPr>
              <a:t>Step 1: Incorporate Customer Sentiment &amp; Behavior Signals</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Enhance the dataset by adding:</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Textual data (e.g., support tickets, survey feedback, social media complaints)</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Behavioral signals (e.g., payment delays, late renewals)</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Use NLP techniques (e.g., sentiment analysis, topic modeling) to extract emotional and dissatisfaction cues.</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This will help capture churn intent earlier, especially in borderline cases not detected by usage metrics.</a:t>
            </a:r>
          </a:p>
          <a:p>
            <a:pPr>
              <a:buNone/>
            </a:pPr>
            <a:r>
              <a:rPr lang="en-US" dirty="0">
                <a:latin typeface="Calibri" panose="020F0502020204030204" pitchFamily="34" charset="0"/>
                <a:ea typeface="Calibri" panose="020F0502020204030204" pitchFamily="34" charset="0"/>
                <a:cs typeface="Calibri" panose="020F0502020204030204" pitchFamily="34" charset="0"/>
              </a:rPr>
              <a:t>Step 2: Develop a Real-Time Churn Prediction System</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Deploy the model into a real-time analytics platform or dashboard using Power BI, Tableau, or a web app.</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Enable business teams to:</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Track churn probability live for each customer</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Trigger automatic retention campaigns for high-risk individuals</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Integrate with CRM systems to deliver targeted offers or support outreach</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This turns the churn model into an actionable business tool, not just an analytical report.</a:t>
            </a: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1322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5D2330C-E57C-02D9-4BF1-8470BC9E7736}"/>
              </a:ext>
            </a:extLst>
          </p:cNvPr>
          <p:cNvSpPr>
            <a:spLocks noGrp="1"/>
          </p:cNvSpPr>
          <p:nvPr>
            <p:ph type="title"/>
          </p:nvPr>
        </p:nvSpPr>
        <p:spPr/>
        <p:txBody>
          <a:bodyPr/>
          <a:lstStyle/>
          <a:p>
            <a:r>
              <a:rPr lang="en-IN" dirty="0"/>
              <a:t>Problem statement </a:t>
            </a:r>
          </a:p>
        </p:txBody>
      </p:sp>
      <p:sp>
        <p:nvSpPr>
          <p:cNvPr id="5" name="TextBox 4">
            <a:extLst>
              <a:ext uri="{FF2B5EF4-FFF2-40B4-BE49-F238E27FC236}">
                <a16:creationId xmlns:a16="http://schemas.microsoft.com/office/drawing/2014/main" xmlns="" id="{D81B80B7-2FB8-E75E-5649-1EADD46EDCD7}"/>
              </a:ext>
            </a:extLst>
          </p:cNvPr>
          <p:cNvSpPr txBox="1"/>
          <p:nvPr/>
        </p:nvSpPr>
        <p:spPr>
          <a:xfrm>
            <a:off x="615411" y="1852090"/>
            <a:ext cx="10961178" cy="4161396"/>
          </a:xfrm>
          <a:prstGeom prst="rect">
            <a:avLst/>
          </a:prstGeom>
          <a:noFill/>
        </p:spPr>
        <p:txBody>
          <a:bodyPr wrap="square" rtlCol="0">
            <a:spAutoFit/>
          </a:bodyPr>
          <a:lstStyle/>
          <a:p>
            <a:pPr>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Mr. John Hughes, at a wireless telecom company, is concerned with the growing rate of customer churn — customers cancelling their service. Retaining customers is more cost-effective than acquiring new ones, making churn reduction a key priority for profitability and operational stability.</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To address this, he has provided a dataset named wireless_churn.csv and tasked us with building models that can predict customer churn in advance based on behavioural and usage patterns.</a:t>
            </a:r>
          </a:p>
          <a:p>
            <a:pPr>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Dataset Details:</a:t>
            </a:r>
          </a:p>
          <a:p>
            <a:pPr>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The dataset includes 3,333 customer records and 11 columns, covering usage and account-related metrics:</a:t>
            </a: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Target Variable (1 column):</a:t>
            </a:r>
          </a:p>
          <a:p>
            <a:pPr lvl="1">
              <a:lnSpc>
                <a:spcPct val="107000"/>
              </a:lnSpc>
              <a:spcAft>
                <a:spcPts val="800"/>
              </a:spcAft>
              <a:buSzPts val="1000"/>
              <a:tabLst>
                <a:tab pos="9144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Churn → 1 if the customer cancelled, 0 if retained</a:t>
            </a:r>
          </a:p>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Predictor Variables (10 columns):</a:t>
            </a:r>
          </a:p>
          <a:p>
            <a:pPr lvl="1">
              <a:lnSpc>
                <a:spcPct val="107000"/>
              </a:lnSpc>
              <a:spcAft>
                <a:spcPts val="800"/>
              </a:spcAft>
              <a:buSzPts val="1000"/>
              <a:tabLst>
                <a:tab pos="914400" algn="l"/>
              </a:tabLst>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AccountWeeks</a:t>
            </a:r>
            <a:r>
              <a:rPr lang="en-IN" sz="1400" dirty="0">
                <a:effectLst/>
                <a:latin typeface="Calibri" panose="020F0502020204030204" pitchFamily="34" charset="0"/>
                <a:ea typeface="Calibri" panose="020F0502020204030204" pitchFamily="34" charset="0"/>
                <a:cs typeface="Times New Roman" panose="02020603050405020304" pitchFamily="18" charset="0"/>
              </a:rPr>
              <a:t> – Weeks of customer relationship</a:t>
            </a:r>
          </a:p>
          <a:p>
            <a:pPr lvl="1">
              <a:lnSpc>
                <a:spcPct val="107000"/>
              </a:lnSpc>
              <a:spcAft>
                <a:spcPts val="800"/>
              </a:spcAft>
              <a:buSzPts val="1000"/>
              <a:tabLst>
                <a:tab pos="914400" algn="l"/>
              </a:tabLst>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ContractRenewal</a:t>
            </a:r>
            <a:r>
              <a:rPr lang="en-IN" sz="1400" dirty="0">
                <a:effectLst/>
                <a:latin typeface="Calibri" panose="020F0502020204030204" pitchFamily="34" charset="0"/>
                <a:ea typeface="Calibri" panose="020F0502020204030204" pitchFamily="34" charset="0"/>
                <a:cs typeface="Times New Roman" panose="02020603050405020304" pitchFamily="18" charset="0"/>
              </a:rPr>
              <a:t> – 1 if renewed recently</a:t>
            </a:r>
          </a:p>
          <a:p>
            <a:pPr lvl="1">
              <a:lnSpc>
                <a:spcPct val="107000"/>
              </a:lnSpc>
              <a:spcAft>
                <a:spcPts val="800"/>
              </a:spcAft>
              <a:buSzPts val="1000"/>
              <a:tabLst>
                <a:tab pos="914400" algn="l"/>
              </a:tabLst>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DataPlan</a:t>
            </a:r>
            <a:r>
              <a:rPr lang="en-IN" sz="1400" dirty="0">
                <a:effectLst/>
                <a:latin typeface="Calibri" panose="020F0502020204030204" pitchFamily="34" charset="0"/>
                <a:ea typeface="Calibri" panose="020F0502020204030204" pitchFamily="34" charset="0"/>
                <a:cs typeface="Times New Roman" panose="02020603050405020304" pitchFamily="18" charset="0"/>
              </a:rPr>
              <a:t> – Whether the customer has a mobile data plan</a:t>
            </a:r>
          </a:p>
          <a:p>
            <a:endParaRPr lang="en-IN" dirty="0"/>
          </a:p>
        </p:txBody>
      </p:sp>
    </p:spTree>
    <p:extLst>
      <p:ext uri="{BB962C8B-B14F-4D97-AF65-F5344CB8AC3E}">
        <p14:creationId xmlns:p14="http://schemas.microsoft.com/office/powerpoint/2010/main" val="4241398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9B07BED-991B-6E75-9896-B33504DCBF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798C63E-7629-E098-8362-A0BFB8124D10}"/>
              </a:ext>
            </a:extLst>
          </p:cNvPr>
          <p:cNvSpPr>
            <a:spLocks noGrp="1"/>
          </p:cNvSpPr>
          <p:nvPr>
            <p:ph type="title"/>
          </p:nvPr>
        </p:nvSpPr>
        <p:spPr/>
        <p:txBody>
          <a:bodyPr/>
          <a:lstStyle/>
          <a:p>
            <a:r>
              <a:rPr lang="en-IN" dirty="0"/>
              <a:t>Problem statement </a:t>
            </a:r>
          </a:p>
        </p:txBody>
      </p:sp>
      <p:sp>
        <p:nvSpPr>
          <p:cNvPr id="5" name="TextBox 4">
            <a:extLst>
              <a:ext uri="{FF2B5EF4-FFF2-40B4-BE49-F238E27FC236}">
                <a16:creationId xmlns:a16="http://schemas.microsoft.com/office/drawing/2014/main" xmlns="" id="{C4CCB6E8-9CA6-6DE4-1282-D52546E5ECBE}"/>
              </a:ext>
            </a:extLst>
          </p:cNvPr>
          <p:cNvSpPr txBox="1"/>
          <p:nvPr/>
        </p:nvSpPr>
        <p:spPr>
          <a:xfrm>
            <a:off x="615411" y="1852090"/>
            <a:ext cx="10961178" cy="2952731"/>
          </a:xfrm>
          <a:prstGeom prst="rect">
            <a:avLst/>
          </a:prstGeom>
          <a:noFill/>
        </p:spPr>
        <p:txBody>
          <a:bodyPr wrap="square" rtlCol="0">
            <a:spAutoFit/>
          </a:bodyPr>
          <a:lstStyle/>
          <a:p>
            <a:endParaRPr lang="en-IN" sz="1400" dirty="0">
              <a:effectLst/>
            </a:endParaRPr>
          </a:p>
          <a:p>
            <a:pPr lvl="1">
              <a:lnSpc>
                <a:spcPct val="107000"/>
              </a:lnSpc>
              <a:spcAft>
                <a:spcPts val="800"/>
              </a:spcAft>
              <a:buSzPts val="1000"/>
              <a:tabLst>
                <a:tab pos="914400" algn="l"/>
              </a:tabLst>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DataUsage</a:t>
            </a:r>
            <a:r>
              <a:rPr lang="en-IN" sz="1400" dirty="0">
                <a:effectLst/>
                <a:latin typeface="Calibri" panose="020F0502020204030204" pitchFamily="34" charset="0"/>
                <a:ea typeface="Calibri" panose="020F0502020204030204" pitchFamily="34" charset="0"/>
                <a:cs typeface="Times New Roman" panose="02020603050405020304" pitchFamily="18" charset="0"/>
              </a:rPr>
              <a:t> – Monthly data usage in GB</a:t>
            </a:r>
          </a:p>
          <a:p>
            <a:pPr lvl="1">
              <a:lnSpc>
                <a:spcPct val="107000"/>
              </a:lnSpc>
              <a:spcAft>
                <a:spcPts val="800"/>
              </a:spcAft>
              <a:buSzPts val="1000"/>
              <a:tabLst>
                <a:tab pos="914400" algn="l"/>
              </a:tabLst>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CustServCalls</a:t>
            </a:r>
            <a:r>
              <a:rPr lang="en-IN" sz="1400" dirty="0">
                <a:effectLst/>
                <a:latin typeface="Calibri" panose="020F0502020204030204" pitchFamily="34" charset="0"/>
                <a:ea typeface="Calibri" panose="020F0502020204030204" pitchFamily="34" charset="0"/>
                <a:cs typeface="Times New Roman" panose="02020603050405020304" pitchFamily="18" charset="0"/>
              </a:rPr>
              <a:t> – Number of customer service calls</a:t>
            </a:r>
          </a:p>
          <a:p>
            <a:pPr lvl="1">
              <a:lnSpc>
                <a:spcPct val="107000"/>
              </a:lnSpc>
              <a:spcAft>
                <a:spcPts val="800"/>
              </a:spcAft>
              <a:buSzPts val="1000"/>
              <a:tabLst>
                <a:tab pos="914400" algn="l"/>
              </a:tabLst>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DayMins</a:t>
            </a:r>
            <a:r>
              <a:rPr lang="en-IN" sz="1400" dirty="0">
                <a:effectLst/>
                <a:latin typeface="Calibri" panose="020F0502020204030204" pitchFamily="34" charset="0"/>
                <a:ea typeface="Calibri" panose="020F0502020204030204" pitchFamily="34" charset="0"/>
                <a:cs typeface="Times New Roman" panose="02020603050405020304" pitchFamily="18" charset="0"/>
              </a:rPr>
              <a:t> – Average daytime usage in minutes</a:t>
            </a:r>
          </a:p>
          <a:p>
            <a:pPr lvl="1">
              <a:lnSpc>
                <a:spcPct val="107000"/>
              </a:lnSpc>
              <a:spcAft>
                <a:spcPts val="800"/>
              </a:spcAft>
              <a:buSzPts val="1000"/>
              <a:tabLst>
                <a:tab pos="914400" algn="l"/>
              </a:tabLst>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DayCalls</a:t>
            </a:r>
            <a:r>
              <a:rPr lang="en-IN" sz="1400" dirty="0">
                <a:effectLst/>
                <a:latin typeface="Calibri" panose="020F0502020204030204" pitchFamily="34" charset="0"/>
                <a:ea typeface="Calibri" panose="020F0502020204030204" pitchFamily="34" charset="0"/>
                <a:cs typeface="Times New Roman" panose="02020603050405020304" pitchFamily="18" charset="0"/>
              </a:rPr>
              <a:t> – Average number of daytime calls</a:t>
            </a:r>
          </a:p>
          <a:p>
            <a:pPr lvl="1">
              <a:lnSpc>
                <a:spcPct val="107000"/>
              </a:lnSpc>
              <a:spcAft>
                <a:spcPts val="800"/>
              </a:spcAft>
              <a:buSzPts val="1000"/>
              <a:tabLst>
                <a:tab pos="914400" algn="l"/>
              </a:tabLst>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MonthlyCharge</a:t>
            </a:r>
            <a:r>
              <a:rPr lang="en-IN" sz="1400" dirty="0">
                <a:effectLst/>
                <a:latin typeface="Calibri" panose="020F0502020204030204" pitchFamily="34" charset="0"/>
                <a:ea typeface="Calibri" panose="020F0502020204030204" pitchFamily="34" charset="0"/>
                <a:cs typeface="Times New Roman" panose="02020603050405020304" pitchFamily="18" charset="0"/>
              </a:rPr>
              <a:t> – Average monthly bill</a:t>
            </a:r>
          </a:p>
          <a:p>
            <a:pPr lvl="1">
              <a:lnSpc>
                <a:spcPct val="107000"/>
              </a:lnSpc>
              <a:spcAft>
                <a:spcPts val="800"/>
              </a:spcAft>
              <a:buSzPts val="1000"/>
              <a:tabLst>
                <a:tab pos="914400" algn="l"/>
              </a:tabLst>
            </a:pPr>
            <a:r>
              <a:rPr lang="en-IN" sz="1400" dirty="0" err="1">
                <a:effectLst/>
                <a:latin typeface="Calibri" panose="020F0502020204030204" pitchFamily="34" charset="0"/>
                <a:ea typeface="Calibri" panose="020F0502020204030204" pitchFamily="34" charset="0"/>
                <a:cs typeface="Times New Roman" panose="02020603050405020304" pitchFamily="18" charset="0"/>
              </a:rPr>
              <a:t>OverageFee</a:t>
            </a:r>
            <a:r>
              <a:rPr lang="en-IN" sz="1400" dirty="0">
                <a:effectLst/>
                <a:latin typeface="Calibri" panose="020F0502020204030204" pitchFamily="34" charset="0"/>
                <a:ea typeface="Calibri" panose="020F0502020204030204" pitchFamily="34" charset="0"/>
                <a:cs typeface="Times New Roman" panose="02020603050405020304" pitchFamily="18" charset="0"/>
              </a:rPr>
              <a:t> – Largest overage fee in the past year</a:t>
            </a:r>
          </a:p>
          <a:p>
            <a:r>
              <a:rPr lang="en-IN" sz="14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RoamMins</a:t>
            </a:r>
            <a:r>
              <a:rPr lang="en-IN" sz="1400" dirty="0">
                <a:effectLst/>
                <a:latin typeface="Calibri" panose="020F0502020204030204" pitchFamily="34" charset="0"/>
                <a:ea typeface="Calibri" panose="020F0502020204030204" pitchFamily="34" charset="0"/>
                <a:cs typeface="Times New Roman" panose="02020603050405020304" pitchFamily="18" charset="0"/>
              </a:rPr>
              <a:t> – Monthly roaming usage in minutes</a:t>
            </a:r>
          </a:p>
          <a:p>
            <a:endParaRPr lang="en-IN" sz="1400" dirty="0">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2604424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4B5AB55-408A-B811-F6BF-EE534C9F42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F61B50E-70E5-6C29-E286-B197F3D3F5DB}"/>
              </a:ext>
            </a:extLst>
          </p:cNvPr>
          <p:cNvSpPr>
            <a:spLocks noGrp="1"/>
          </p:cNvSpPr>
          <p:nvPr>
            <p:ph type="title"/>
          </p:nvPr>
        </p:nvSpPr>
        <p:spPr/>
        <p:txBody>
          <a:bodyPr/>
          <a:lstStyle/>
          <a:p>
            <a:r>
              <a:rPr lang="en-IN" dirty="0"/>
              <a:t>Problem statement </a:t>
            </a:r>
          </a:p>
        </p:txBody>
      </p:sp>
      <p:sp>
        <p:nvSpPr>
          <p:cNvPr id="5" name="TextBox 4">
            <a:extLst>
              <a:ext uri="{FF2B5EF4-FFF2-40B4-BE49-F238E27FC236}">
                <a16:creationId xmlns:a16="http://schemas.microsoft.com/office/drawing/2014/main" xmlns="" id="{F338F0C8-364B-335D-921F-CEB223714AA4}"/>
              </a:ext>
            </a:extLst>
          </p:cNvPr>
          <p:cNvSpPr txBox="1"/>
          <p:nvPr/>
        </p:nvSpPr>
        <p:spPr>
          <a:xfrm>
            <a:off x="615411" y="1852090"/>
            <a:ext cx="10961178" cy="3977371"/>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Times New Roman" panose="02020603050405020304" pitchFamily="18" charset="0"/>
              </a:rPr>
              <a:t>Method used:</a:t>
            </a:r>
          </a:p>
          <a:p>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Exploratory Data Analysis (EDA):</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Times New Roman" panose="02020603050405020304" pitchFamily="18" charset="0"/>
              </a:rPr>
              <a:t>Used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pandas_profiling</a:t>
            </a:r>
            <a:r>
              <a:rPr lang="en-IN" sz="1400" dirty="0">
                <a:effectLst/>
                <a:latin typeface="Calibri" panose="020F0502020204030204" pitchFamily="34" charset="0"/>
                <a:ea typeface="Calibri" panose="020F0502020204030204" pitchFamily="34" charset="0"/>
                <a:cs typeface="Times New Roman" panose="02020603050405020304" pitchFamily="18" charset="0"/>
              </a:rPr>
              <a:t> to detect trends, relationships, and data quality issues.</a:t>
            </a:r>
          </a:p>
          <a:p>
            <a:pPr marL="2286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Outlier Detection &amp; Removal:</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Times New Roman" panose="02020603050405020304" pitchFamily="18" charset="0"/>
              </a:rPr>
              <a:t>Applied Isolation Forest to remove anomalies that could distort model training.</a:t>
            </a:r>
          </a:p>
          <a:p>
            <a:pPr marL="2286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Data Preprocessing:</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Times New Roman" panose="02020603050405020304" pitchFamily="18" charset="0"/>
              </a:rPr>
              <a:t>Performed feature scaling using </a:t>
            </a:r>
            <a:r>
              <a:rPr lang="en-IN" sz="1400" dirty="0" err="1">
                <a:effectLst/>
                <a:latin typeface="Calibri" panose="020F0502020204030204" pitchFamily="34" charset="0"/>
                <a:ea typeface="Calibri" panose="020F0502020204030204" pitchFamily="34" charset="0"/>
                <a:cs typeface="Times New Roman" panose="02020603050405020304" pitchFamily="18" charset="0"/>
              </a:rPr>
              <a:t>StandardScaler</a:t>
            </a:r>
            <a:r>
              <a:rPr lang="en-IN" sz="1400" dirty="0">
                <a:effectLst/>
                <a:latin typeface="Calibri" panose="020F0502020204030204" pitchFamily="34" charset="0"/>
                <a:ea typeface="Calibri" panose="020F0502020204030204" pitchFamily="34" charset="0"/>
                <a:cs typeface="Times New Roman" panose="02020603050405020304" pitchFamily="18" charset="0"/>
              </a:rPr>
              <a:t> to normalize numerical variables.</a:t>
            </a:r>
          </a:p>
          <a:p>
            <a:pPr marL="2286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Model Building:</a:t>
            </a:r>
          </a:p>
          <a:p>
            <a:pPr marL="2286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Logistic Regression: Interpretable linear model</a:t>
            </a:r>
          </a:p>
          <a:p>
            <a:pPr marL="2286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Naïve Bayes: Fast, probabilistic classifier</a:t>
            </a:r>
          </a:p>
          <a:p>
            <a:pPr marL="228600">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Voting Ensemble: Combined Logistic Regression with AdaBoost for better performance</a:t>
            </a:r>
          </a:p>
          <a:p>
            <a:endParaRPr lang="en-IN" sz="1400" dirty="0">
              <a:latin typeface="Calibri" panose="020F0502020204030204" pitchFamily="34" charset="0"/>
              <a:ea typeface="Calibri" panose="020F0502020204030204" pitchFamily="34"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501905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9ED4506-7AFD-B6FF-5E24-577A142DEF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92DDE03-6985-4E98-CFD0-9C946EC43F32}"/>
              </a:ext>
            </a:extLst>
          </p:cNvPr>
          <p:cNvSpPr>
            <a:spLocks noGrp="1"/>
          </p:cNvSpPr>
          <p:nvPr>
            <p:ph type="title"/>
          </p:nvPr>
        </p:nvSpPr>
        <p:spPr/>
        <p:txBody>
          <a:bodyPr/>
          <a:lstStyle/>
          <a:p>
            <a:r>
              <a:rPr lang="en-IN" dirty="0"/>
              <a:t>Problem statement </a:t>
            </a:r>
          </a:p>
        </p:txBody>
      </p:sp>
      <p:sp>
        <p:nvSpPr>
          <p:cNvPr id="5" name="TextBox 4">
            <a:extLst>
              <a:ext uri="{FF2B5EF4-FFF2-40B4-BE49-F238E27FC236}">
                <a16:creationId xmlns:a16="http://schemas.microsoft.com/office/drawing/2014/main" xmlns="" id="{830DF2B3-4629-FE35-A13E-20BF59BF2DD0}"/>
              </a:ext>
            </a:extLst>
          </p:cNvPr>
          <p:cNvSpPr txBox="1"/>
          <p:nvPr/>
        </p:nvSpPr>
        <p:spPr>
          <a:xfrm>
            <a:off x="615411" y="1852090"/>
            <a:ext cx="10961178" cy="2865208"/>
          </a:xfrm>
          <a:prstGeom prst="rect">
            <a:avLst/>
          </a:prstGeom>
          <a:noFill/>
        </p:spPr>
        <p:txBody>
          <a:bodyPr wrap="square" rtlCol="0">
            <a:spAutoFit/>
          </a:bodyPr>
          <a:lstStyle/>
          <a:p>
            <a:r>
              <a:rPr lang="en-IN" sz="1400" dirty="0">
                <a:latin typeface="Calibri" panose="020F0502020204030204" pitchFamily="34" charset="0"/>
                <a:ea typeface="Calibri" panose="020F0502020204030204" pitchFamily="34" charset="0"/>
                <a:cs typeface="Times New Roman" panose="02020603050405020304" pitchFamily="18" charset="0"/>
              </a:rPr>
              <a:t>Method used:</a:t>
            </a:r>
          </a:p>
          <a:p>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Model Evaluation:</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Times New Roman" panose="02020603050405020304" pitchFamily="18" charset="0"/>
              </a:rPr>
              <a:t>Assessed models using:</a:t>
            </a:r>
          </a:p>
          <a:p>
            <a:pPr marL="2286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Classification Report (Precision, Recall, F1-score)</a:t>
            </a:r>
          </a:p>
          <a:p>
            <a:pPr marL="2286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ROC-AUC Curves</a:t>
            </a:r>
          </a:p>
          <a:p>
            <a:pPr marL="2286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Learning Curves to analyse overfitting/underfitting</a:t>
            </a:r>
          </a:p>
          <a:p>
            <a:pPr marL="228600">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Model Selection &amp; Recommendation:</a:t>
            </a:r>
            <a:br>
              <a:rPr lang="en-IN" sz="1400" dirty="0">
                <a:effectLst/>
                <a:latin typeface="Calibri" panose="020F0502020204030204" pitchFamily="34" charset="0"/>
                <a:ea typeface="Calibri" panose="020F0502020204030204" pitchFamily="34" charset="0"/>
                <a:cs typeface="Times New Roman" panose="02020603050405020304" pitchFamily="18" charset="0"/>
              </a:rPr>
            </a:br>
            <a:r>
              <a:rPr lang="en-IN" sz="1400" dirty="0">
                <a:effectLst/>
                <a:latin typeface="Calibri" panose="020F0502020204030204" pitchFamily="34" charset="0"/>
                <a:ea typeface="Calibri" panose="020F0502020204030204" pitchFamily="34" charset="0"/>
                <a:cs typeface="Times New Roman" panose="02020603050405020304" pitchFamily="18" charset="0"/>
              </a:rPr>
              <a:t>Compared all three models to identify the most accurate and reliable option for churn prediction.</a:t>
            </a:r>
          </a:p>
          <a:p>
            <a:endParaRPr lang="en-IN" sz="1400" dirty="0"/>
          </a:p>
        </p:txBody>
      </p:sp>
    </p:spTree>
    <p:extLst>
      <p:ext uri="{BB962C8B-B14F-4D97-AF65-F5344CB8AC3E}">
        <p14:creationId xmlns:p14="http://schemas.microsoft.com/office/powerpoint/2010/main" val="574872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AC15239-6C85-1426-1999-087DFF1B15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0AC87CBC-124A-7C36-8670-0154DF646B80}"/>
              </a:ext>
            </a:extLst>
          </p:cNvPr>
          <p:cNvSpPr>
            <a:spLocks noGrp="1"/>
          </p:cNvSpPr>
          <p:nvPr>
            <p:ph type="title"/>
          </p:nvPr>
        </p:nvSpPr>
        <p:spPr/>
        <p:txBody>
          <a:bodyPr/>
          <a:lstStyle/>
          <a:p>
            <a:r>
              <a:rPr lang="en-IN" dirty="0"/>
              <a:t>Problem statement </a:t>
            </a:r>
          </a:p>
        </p:txBody>
      </p:sp>
      <p:sp>
        <p:nvSpPr>
          <p:cNvPr id="5" name="TextBox 4">
            <a:extLst>
              <a:ext uri="{FF2B5EF4-FFF2-40B4-BE49-F238E27FC236}">
                <a16:creationId xmlns:a16="http://schemas.microsoft.com/office/drawing/2014/main" xmlns="" id="{9B506DED-1EBB-C5E2-0156-08F2ADCA7EA4}"/>
              </a:ext>
            </a:extLst>
          </p:cNvPr>
          <p:cNvSpPr txBox="1"/>
          <p:nvPr/>
        </p:nvSpPr>
        <p:spPr>
          <a:xfrm>
            <a:off x="615411" y="1852090"/>
            <a:ext cx="10961178" cy="3536224"/>
          </a:xfrm>
          <a:prstGeom prst="rect">
            <a:avLst/>
          </a:prstGeom>
          <a:noFill/>
        </p:spPr>
        <p:txBody>
          <a:bodyPr wrap="square" rtlCol="0">
            <a:spAutoFit/>
          </a:bodyPr>
          <a:lstStyle/>
          <a:p>
            <a:pPr>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Mr. John Hughes is facing a significant business issue: an increasing number of customers are churning — leaving the wireless telecom service. To proactively manage and reduce churn, he has provided a dataset (wireless_churn.csv) containing customer usage and service-related data.</a:t>
            </a:r>
          </a:p>
          <a:p>
            <a:pPr>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He has asked us to:</a:t>
            </a:r>
          </a:p>
          <a:p>
            <a:pPr marL="2286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Analyse the dataset to uncover key patterns behind churn.</a:t>
            </a:r>
          </a:p>
          <a:p>
            <a:pPr marL="2286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Build and optimize three predictive models:</a:t>
            </a:r>
          </a:p>
          <a:p>
            <a:pPr marL="6858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6858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Naïve Bayes</a:t>
            </a:r>
          </a:p>
          <a:p>
            <a:pPr marL="6858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Voting Ensemble (with a Boosting or Bagging technique)</a:t>
            </a:r>
          </a:p>
          <a:p>
            <a:pPr marL="2286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Compare model performance and recommend the best one for real-world implementation.</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The goal is to accurately predict churn and support the company’s efforts to retain valuable customers.</a:t>
            </a:r>
          </a:p>
          <a:p>
            <a:endParaRPr lang="en-IN" sz="1400" dirty="0"/>
          </a:p>
        </p:txBody>
      </p:sp>
    </p:spTree>
    <p:extLst>
      <p:ext uri="{BB962C8B-B14F-4D97-AF65-F5344CB8AC3E}">
        <p14:creationId xmlns:p14="http://schemas.microsoft.com/office/powerpoint/2010/main" val="4204908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0D3FB14-447F-8DF5-9CB5-FB05660FC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19630C9-721A-BA72-D2E8-AD0FF48F74D5}"/>
              </a:ext>
            </a:extLst>
          </p:cNvPr>
          <p:cNvSpPr>
            <a:spLocks noGrp="1"/>
          </p:cNvSpPr>
          <p:nvPr>
            <p:ph type="title"/>
          </p:nvPr>
        </p:nvSpPr>
        <p:spPr/>
        <p:txBody>
          <a:bodyPr/>
          <a:lstStyle/>
          <a:p>
            <a:r>
              <a:rPr lang="en-IN" dirty="0"/>
              <a:t>Problem statement </a:t>
            </a:r>
          </a:p>
        </p:txBody>
      </p:sp>
      <p:sp>
        <p:nvSpPr>
          <p:cNvPr id="5" name="TextBox 4">
            <a:extLst>
              <a:ext uri="{FF2B5EF4-FFF2-40B4-BE49-F238E27FC236}">
                <a16:creationId xmlns:a16="http://schemas.microsoft.com/office/drawing/2014/main" xmlns="" id="{6B49E891-D87E-E3AC-4A5A-7C64ABC36A13}"/>
              </a:ext>
            </a:extLst>
          </p:cNvPr>
          <p:cNvSpPr txBox="1"/>
          <p:nvPr/>
        </p:nvSpPr>
        <p:spPr>
          <a:xfrm>
            <a:off x="615411" y="1852090"/>
            <a:ext cx="10961178" cy="3536224"/>
          </a:xfrm>
          <a:prstGeom prst="rect">
            <a:avLst/>
          </a:prstGeom>
          <a:noFill/>
        </p:spPr>
        <p:txBody>
          <a:bodyPr wrap="square" rtlCol="0">
            <a:spAutoFit/>
          </a:bodyPr>
          <a:lstStyle/>
          <a:p>
            <a:pPr>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Mr. John Hughes is facing a significant business issue: an increasing number of customers are churning — leaving the wireless telecom service. To proactively manage and reduce churn, he has provided a dataset (wireless_churn.csv) containing customer usage and service-related data.</a:t>
            </a:r>
          </a:p>
          <a:p>
            <a:pPr>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He has asked us to:</a:t>
            </a:r>
          </a:p>
          <a:p>
            <a:pPr marL="2286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Analyse the dataset to uncover key patterns behind churn.</a:t>
            </a:r>
          </a:p>
          <a:p>
            <a:pPr marL="2286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Build and optimize three predictive models:</a:t>
            </a:r>
          </a:p>
          <a:p>
            <a:pPr marL="6858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Logistic Regression</a:t>
            </a:r>
          </a:p>
          <a:p>
            <a:pPr marL="6858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Naïve Bayes</a:t>
            </a:r>
          </a:p>
          <a:p>
            <a:pPr marL="6858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Voting Ensemble (with a Boosting or Bagging technique)</a:t>
            </a:r>
          </a:p>
          <a:p>
            <a:pPr marL="228600">
              <a:lnSpc>
                <a:spcPct val="107000"/>
              </a:lnSpc>
              <a:spcAft>
                <a:spcPts val="800"/>
              </a:spcAft>
              <a:buNone/>
            </a:pPr>
            <a:r>
              <a:rPr lang="en-IN" sz="1400" dirty="0">
                <a:effectLst/>
                <a:latin typeface="Calibri" panose="020F0502020204030204" pitchFamily="34" charset="0"/>
                <a:ea typeface="Calibri" panose="020F0502020204030204" pitchFamily="34" charset="0"/>
                <a:cs typeface="Times New Roman" panose="02020603050405020304" pitchFamily="18" charset="0"/>
              </a:rPr>
              <a:t>Compare model performance and recommend the best one for real-world implementation.</a:t>
            </a:r>
          </a:p>
          <a:p>
            <a:pPr>
              <a:lnSpc>
                <a:spcPct val="107000"/>
              </a:lnSpc>
              <a:spcAft>
                <a:spcPts val="800"/>
              </a:spcAft>
            </a:pPr>
            <a:r>
              <a:rPr lang="en-IN" sz="1400" dirty="0">
                <a:effectLst/>
                <a:latin typeface="Calibri" panose="020F0502020204030204" pitchFamily="34" charset="0"/>
                <a:ea typeface="Calibri" panose="020F0502020204030204" pitchFamily="34" charset="0"/>
                <a:cs typeface="Times New Roman" panose="02020603050405020304" pitchFamily="18" charset="0"/>
              </a:rPr>
              <a:t>The goal is to accurately predict churn and support the company’s efforts to retain valuable customers.</a:t>
            </a:r>
          </a:p>
          <a:p>
            <a:endParaRPr lang="en-IN" sz="1400" dirty="0"/>
          </a:p>
        </p:txBody>
      </p:sp>
    </p:spTree>
    <p:extLst>
      <p:ext uri="{BB962C8B-B14F-4D97-AF65-F5344CB8AC3E}">
        <p14:creationId xmlns:p14="http://schemas.microsoft.com/office/powerpoint/2010/main" val="3017904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C44477C-799C-C99C-9CEE-893E5AE780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A73EEF9-D0CA-20A5-ECD0-062955586EB2}"/>
              </a:ext>
            </a:extLst>
          </p:cNvPr>
          <p:cNvSpPr>
            <a:spLocks noGrp="1"/>
          </p:cNvSpPr>
          <p:nvPr>
            <p:ph type="title"/>
          </p:nvPr>
        </p:nvSpPr>
        <p:spPr/>
        <p:txBody>
          <a:bodyPr>
            <a:normAutofit fontScale="90000"/>
          </a:bodyPr>
          <a:lstStyle/>
          <a:p>
            <a:r>
              <a:rPr lang="en-US" dirty="0"/>
              <a:t>Exploratory Data Analysis (EDA) using pandas-profiling </a:t>
            </a:r>
            <a:endParaRPr lang="en-IN" dirty="0"/>
          </a:p>
        </p:txBody>
      </p:sp>
      <p:sp>
        <p:nvSpPr>
          <p:cNvPr id="5" name="TextBox 4">
            <a:extLst>
              <a:ext uri="{FF2B5EF4-FFF2-40B4-BE49-F238E27FC236}">
                <a16:creationId xmlns:a16="http://schemas.microsoft.com/office/drawing/2014/main" xmlns="" id="{ACF79E23-471C-3144-FCC4-7FE4CE110A0A}"/>
              </a:ext>
            </a:extLst>
          </p:cNvPr>
          <p:cNvSpPr txBox="1"/>
          <p:nvPr/>
        </p:nvSpPr>
        <p:spPr>
          <a:xfrm>
            <a:off x="700635" y="2068103"/>
            <a:ext cx="10961178" cy="1384995"/>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EDA Insight 1 – Contract Renewal Status</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Contract renewal stands out as one of the most influential features. Only 9.6% of customers had not renewed their contract, yet this group accounts for a large portion of the churners. Customers who recently renewed their contracts are much more likely to stay, making this a critical retention metric. The company should focus on proactive outreach to customers nearing contract expiration</a:t>
            </a:r>
          </a:p>
          <a:p>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xmlns="" id="{9E9859B6-027D-19A4-4497-9ADF088A2565}"/>
              </a:ext>
            </a:extLst>
          </p:cNvPr>
          <p:cNvPicPr>
            <a:picLocks noChangeAspect="1"/>
          </p:cNvPicPr>
          <p:nvPr/>
        </p:nvPicPr>
        <p:blipFill>
          <a:blip r:embed="rId2"/>
          <a:stretch>
            <a:fillRect/>
          </a:stretch>
        </p:blipFill>
        <p:spPr>
          <a:xfrm>
            <a:off x="829774" y="3370979"/>
            <a:ext cx="4397121" cy="2530059"/>
          </a:xfrm>
          <a:prstGeom prst="rect">
            <a:avLst/>
          </a:prstGeom>
        </p:spPr>
      </p:pic>
      <p:sp>
        <p:nvSpPr>
          <p:cNvPr id="8" name="TextBox 7">
            <a:extLst>
              <a:ext uri="{FF2B5EF4-FFF2-40B4-BE49-F238E27FC236}">
                <a16:creationId xmlns:a16="http://schemas.microsoft.com/office/drawing/2014/main" xmlns="" id="{B02E810F-FE9C-D6C3-1F4B-AFEAE5FCA2DA}"/>
              </a:ext>
            </a:extLst>
          </p:cNvPr>
          <p:cNvSpPr txBox="1"/>
          <p:nvPr/>
        </p:nvSpPr>
        <p:spPr>
          <a:xfrm>
            <a:off x="5810866" y="3720308"/>
            <a:ext cx="6096000" cy="1772986"/>
          </a:xfrm>
          <a:prstGeom prst="rect">
            <a:avLst/>
          </a:prstGeom>
          <a:noFill/>
        </p:spPr>
        <p:txBody>
          <a:bodyPr wrap="square">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1400" dirty="0">
                <a:effectLst/>
                <a:latin typeface="Calibri" panose="020F0502020204030204" pitchFamily="34" charset="0"/>
                <a:ea typeface="Calibri" panose="020F0502020204030204" pitchFamily="34" charset="0"/>
                <a:cs typeface="Times New Roman" panose="02020603050405020304" pitchFamily="18" charset="0"/>
              </a:rPr>
              <a:t>Out of 3,333 customers:</a:t>
            </a:r>
          </a:p>
          <a:p>
            <a:pPr marL="342900" lvl="0" indent="-342900">
              <a:lnSpc>
                <a:spcPct val="107000"/>
              </a:lnSpc>
              <a:spcAft>
                <a:spcPts val="800"/>
              </a:spcAft>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3,010 (90.4%) had recently renewed their contract</a:t>
            </a:r>
          </a:p>
          <a:p>
            <a:pPr marL="342900" lvl="0" indent="-342900">
              <a:lnSpc>
                <a:spcPct val="107000"/>
              </a:lnSpc>
              <a:spcAft>
                <a:spcPts val="800"/>
              </a:spcAft>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323 (9.6%) had not renewed</a:t>
            </a:r>
          </a:p>
          <a:p>
            <a:pPr marL="342900" lvl="0" indent="-342900">
              <a:lnSpc>
                <a:spcPct val="107000"/>
              </a:lnSpc>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A significantly higher percentage of customers who did not renew ended up churning.</a:t>
            </a:r>
          </a:p>
          <a:p>
            <a:pPr marL="342900" lvl="0" indent="-342900">
              <a:lnSpc>
                <a:spcPct val="107000"/>
              </a:lnSpc>
              <a:spcAft>
                <a:spcPts val="800"/>
              </a:spcAft>
              <a:buFont typeface="Symbol" panose="05050102010706020507" pitchFamily="18" charset="2"/>
              <a:buChar char=""/>
            </a:pPr>
            <a:r>
              <a:rPr lang="en-IN" sz="1400" dirty="0">
                <a:effectLst/>
                <a:latin typeface="Calibri" panose="020F0502020204030204" pitchFamily="34" charset="0"/>
                <a:ea typeface="Calibri" panose="020F0502020204030204" pitchFamily="34" charset="0"/>
                <a:cs typeface="Times New Roman" panose="02020603050405020304" pitchFamily="18" charset="0"/>
              </a:rPr>
              <a:t>Implication: Contract renewal is a powerful signal of loyalty.</a:t>
            </a:r>
          </a:p>
        </p:txBody>
      </p:sp>
    </p:spTree>
    <p:extLst>
      <p:ext uri="{BB962C8B-B14F-4D97-AF65-F5344CB8AC3E}">
        <p14:creationId xmlns:p14="http://schemas.microsoft.com/office/powerpoint/2010/main" val="1783691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3B813CA-97DA-C7D0-55A7-9F6A492A8B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ED3E888-1C0D-0171-0A27-316AA965D03A}"/>
              </a:ext>
            </a:extLst>
          </p:cNvPr>
          <p:cNvSpPr>
            <a:spLocks noGrp="1"/>
          </p:cNvSpPr>
          <p:nvPr>
            <p:ph type="title"/>
          </p:nvPr>
        </p:nvSpPr>
        <p:spPr/>
        <p:txBody>
          <a:bodyPr>
            <a:normAutofit fontScale="90000"/>
          </a:bodyPr>
          <a:lstStyle/>
          <a:p>
            <a:r>
              <a:rPr lang="en-US" dirty="0"/>
              <a:t>Exploratory Data Analysis (EDA) using pandas-profiling </a:t>
            </a:r>
            <a:endParaRPr lang="en-IN" dirty="0"/>
          </a:p>
        </p:txBody>
      </p:sp>
      <p:sp>
        <p:nvSpPr>
          <p:cNvPr id="5" name="TextBox 4">
            <a:extLst>
              <a:ext uri="{FF2B5EF4-FFF2-40B4-BE49-F238E27FC236}">
                <a16:creationId xmlns:a16="http://schemas.microsoft.com/office/drawing/2014/main" xmlns="" id="{B76E15FB-C061-62B0-8EF0-3C6A6F6B6D7A}"/>
              </a:ext>
            </a:extLst>
          </p:cNvPr>
          <p:cNvSpPr txBox="1"/>
          <p:nvPr/>
        </p:nvSpPr>
        <p:spPr>
          <a:xfrm>
            <a:off x="700635" y="2068103"/>
            <a:ext cx="10961178" cy="1169551"/>
          </a:xfrm>
          <a:prstGeom prst="rect">
            <a:avLst/>
          </a:prstGeom>
          <a:noFill/>
        </p:spPr>
        <p:txBody>
          <a:bodyPr wrap="square" rtlCol="0">
            <a:spAutoFit/>
          </a:bodyPr>
          <a:lstStyle/>
          <a:p>
            <a:r>
              <a:rPr lang="en-US" sz="1400" dirty="0">
                <a:latin typeface="Calibri" panose="020F0502020204030204" pitchFamily="34" charset="0"/>
                <a:ea typeface="Calibri" panose="020F0502020204030204" pitchFamily="34" charset="0"/>
                <a:cs typeface="Calibri" panose="020F0502020204030204" pitchFamily="34" charset="0"/>
              </a:rPr>
              <a:t>EDA Insight 2 – Impact of Data Plan on Churn</a:t>
            </a:r>
          </a:p>
          <a:p>
            <a:endParaRPr lang="en-US" sz="1400" dirty="0">
              <a:latin typeface="Calibri" panose="020F0502020204030204" pitchFamily="34" charset="0"/>
              <a:ea typeface="Calibri" panose="020F0502020204030204" pitchFamily="34" charset="0"/>
              <a:cs typeface="Calibri" panose="020F0502020204030204" pitchFamily="34" charset="0"/>
            </a:endParaRPr>
          </a:p>
          <a:p>
            <a:r>
              <a:rPr lang="en-US" sz="1400" dirty="0">
                <a:latin typeface="Calibri" panose="020F0502020204030204" pitchFamily="34" charset="0"/>
                <a:ea typeface="Calibri" panose="020F0502020204030204" pitchFamily="34" charset="0"/>
                <a:cs typeface="Calibri" panose="020F0502020204030204" pitchFamily="34" charset="0"/>
              </a:rPr>
              <a:t>The data shows that many customers don’t have a data plan, and these users are more likely to churn. This could be due to surprise overage fees or a mismatch between customer needs and the current plan. By promoting personalized, affordable data plans to these users, the company could reduce churn and increase satisfaction</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xmlns="" id="{75354DD8-9B93-FA65-5D21-003C08A8108F}"/>
              </a:ext>
            </a:extLst>
          </p:cNvPr>
          <p:cNvPicPr>
            <a:picLocks noChangeAspect="1"/>
          </p:cNvPicPr>
          <p:nvPr/>
        </p:nvPicPr>
        <p:blipFill>
          <a:blip r:embed="rId3"/>
          <a:stretch>
            <a:fillRect/>
          </a:stretch>
        </p:blipFill>
        <p:spPr>
          <a:xfrm>
            <a:off x="829774" y="3370979"/>
            <a:ext cx="4397121" cy="2530059"/>
          </a:xfrm>
          <a:prstGeom prst="rect">
            <a:avLst/>
          </a:prstGeom>
        </p:spPr>
      </p:pic>
      <p:sp>
        <p:nvSpPr>
          <p:cNvPr id="8" name="TextBox 7">
            <a:extLst>
              <a:ext uri="{FF2B5EF4-FFF2-40B4-BE49-F238E27FC236}">
                <a16:creationId xmlns:a16="http://schemas.microsoft.com/office/drawing/2014/main" xmlns="" id="{97E19CFA-5DA0-9EF8-B4AD-367A16B5D559}"/>
              </a:ext>
            </a:extLst>
          </p:cNvPr>
          <p:cNvSpPr txBox="1"/>
          <p:nvPr/>
        </p:nvSpPr>
        <p:spPr>
          <a:xfrm>
            <a:off x="5565813" y="3539297"/>
            <a:ext cx="6096000" cy="1685398"/>
          </a:xfrm>
          <a:prstGeom prst="rect">
            <a:avLst/>
          </a:prstGeom>
          <a:noFill/>
        </p:spPr>
        <p:txBody>
          <a:bodyPr wrap="square">
            <a:spAutoFit/>
          </a:bodyPr>
          <a:lstStyle/>
          <a:p>
            <a:pPr marL="342900" lvl="0" indent="-342900">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Only 27.7% of customers have a data plan (922 out of 3,333)</a:t>
            </a:r>
          </a:p>
          <a:p>
            <a:pPr marL="342900" lvl="0" indent="-342900">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72.3% of users (2,411) have no data plan</a:t>
            </a:r>
          </a:p>
          <a:p>
            <a:pPr marL="342900" lvl="0" indent="-342900">
              <a:lnSpc>
                <a:spcPct val="107000"/>
              </a:lnSpc>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Churn tends to be higher among non-data-plan users.</a:t>
            </a:r>
          </a:p>
          <a:p>
            <a:pPr marL="342900" lvl="0" indent="-342900">
              <a:lnSpc>
                <a:spcPct val="107000"/>
              </a:lnSpc>
              <a:spcAft>
                <a:spcPts val="800"/>
              </a:spcAft>
              <a:buFont typeface="Symbol" panose="05050102010706020507" pitchFamily="18" charset="2"/>
              <a:buChar char=""/>
            </a:pPr>
            <a:r>
              <a:rPr lang="en-IN" sz="1600" dirty="0">
                <a:effectLst/>
                <a:latin typeface="Calibri" panose="020F0502020204030204" pitchFamily="34" charset="0"/>
                <a:ea typeface="Calibri" panose="020F0502020204030204" pitchFamily="34" charset="0"/>
                <a:cs typeface="Calibri" panose="020F0502020204030204" pitchFamily="34" charset="0"/>
              </a:rPr>
              <a:t>Possible reason: lack of data plan may result in overage charges, poor experience, and ultimately churn.</a:t>
            </a:r>
          </a:p>
          <a:p>
            <a:pPr marL="342900" lvl="0" indent="-342900">
              <a:lnSpc>
                <a:spcPct val="107000"/>
              </a:lnSpc>
              <a:spcAft>
                <a:spcPts val="800"/>
              </a:spcAft>
              <a:buSzPts val="1000"/>
              <a:buFont typeface="Symbol" panose="05050102010706020507" pitchFamily="18" charset="2"/>
              <a:buChar char=""/>
              <a:tabLst>
                <a:tab pos="457200" algn="l"/>
              </a:tabLst>
            </a:pPr>
            <a:endParaRPr lang="en-IN" sz="12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183805"/>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331</TotalTime>
  <Words>1521</Words>
  <Application>Microsoft Office PowerPoint</Application>
  <PresentationFormat>Widescreen</PresentationFormat>
  <Paragraphs>177</Paragraphs>
  <Slides>17</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Aptos</vt:lpstr>
      <vt:lpstr>Arial</vt:lpstr>
      <vt:lpstr>Calibri</vt:lpstr>
      <vt:lpstr>Calisto MT</vt:lpstr>
      <vt:lpstr>Symbol</vt:lpstr>
      <vt:lpstr>Times New Roman</vt:lpstr>
      <vt:lpstr>Univers Condensed</vt:lpstr>
      <vt:lpstr>ChronicleVTI</vt:lpstr>
      <vt:lpstr>Statistical and Predictive Modeling for Analytics II (DATA 2204)   Final Project  Professor: Fatma Tetikoglu </vt:lpstr>
      <vt:lpstr>Problem statement </vt:lpstr>
      <vt:lpstr>Problem statement </vt:lpstr>
      <vt:lpstr>Problem statement </vt:lpstr>
      <vt:lpstr>Problem statement </vt:lpstr>
      <vt:lpstr>Problem statement </vt:lpstr>
      <vt:lpstr>Problem statement </vt:lpstr>
      <vt:lpstr>Exploratory Data Analysis (EDA) using pandas-profiling </vt:lpstr>
      <vt:lpstr>Exploratory Data Analysis (EDA) using pandas-profiling </vt:lpstr>
      <vt:lpstr>Exploratory Data Analysis (EDA) using pandas-profiling </vt:lpstr>
      <vt:lpstr>Learning Curves for both algorithms (Logical Regression and Naïve Bayes)</vt:lpstr>
      <vt:lpstr>Learning Curves for both algorithms (Logical Regression and Naïve Bayes)</vt:lpstr>
      <vt:lpstr>Optimize models (including ROC/AUC Curves) </vt:lpstr>
      <vt:lpstr>Optimize models (including ROC/AUC Curves) </vt:lpstr>
      <vt:lpstr>Ensemble Voting Model</vt:lpstr>
      <vt:lpstr>Final Recommendation &amp; Next Steps </vt:lpstr>
      <vt:lpstr>Final Recommendation &amp; Next Steps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and Predictive Modeling for Analytics II (DATA 2204)   Final Project  Professor: Fatma Tetikoglu</dc:title>
  <dc:creator>hetal parmar</dc:creator>
  <cp:lastModifiedBy>Microsoft account</cp:lastModifiedBy>
  <cp:revision>5</cp:revision>
  <dcterms:created xsi:type="dcterms:W3CDTF">2025-04-16T22:33:37Z</dcterms:created>
  <dcterms:modified xsi:type="dcterms:W3CDTF">2025-06-26T18:22:07Z</dcterms:modified>
</cp:coreProperties>
</file>