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58" r:id="rId2"/>
    <p:sldId id="261" r:id="rId3"/>
    <p:sldId id="262" r:id="rId4"/>
    <p:sldId id="263" r:id="rId5"/>
    <p:sldId id="264" r:id="rId6"/>
    <p:sldId id="265" r:id="rId7"/>
    <p:sldId id="266" r:id="rId8"/>
    <p:sldId id="268" r:id="rId9"/>
    <p:sldId id="269" r:id="rId10"/>
    <p:sldId id="271"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295400" y="4701464"/>
            <a:ext cx="8952782" cy="1204036"/>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5DBDDF98-C922-483F-97E9-3E76B0201B42}" type="datetimeFigureOut">
              <a:rPr lang="en-US" smtClean="0"/>
              <a:t>2/9/2025</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B8B3671-A306-4A69-8480-FA9BE839245D}"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295400" y="952500"/>
            <a:ext cx="8952781" cy="3748824"/>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3979249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5DBDDF98-C922-483F-97E9-3E76B0201B42}" type="datetimeFigureOut">
              <a:rPr lang="en-US" smtClean="0"/>
              <a:t>2/9/2025</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316552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88334" y="952499"/>
            <a:ext cx="2051165" cy="4953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952500" y="952499"/>
            <a:ext cx="8235834" cy="49530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5DBDDF98-C922-483F-97E9-3E76B0201B42}" type="datetimeFigureOut">
              <a:rPr lang="en-US" smtClean="0"/>
              <a:t>2/9/2025</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271517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5DBDDF98-C922-483F-97E9-3E76B0201B42}" type="datetimeFigureOut">
              <a:rPr lang="en-US" smtClean="0"/>
              <a:t>2/9/2025</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506130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295400" y="1618211"/>
            <a:ext cx="8412190" cy="3944389"/>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295400" y="908858"/>
            <a:ext cx="8412192" cy="676102"/>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5DBDDF98-C922-483F-97E9-3E76B0201B42}" type="datetimeFigureOut">
              <a:rPr lang="en-US" smtClean="0"/>
              <a:t>2/9/2025</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338145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295401" y="2260121"/>
            <a:ext cx="4350026" cy="36568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546574" y="2260120"/>
            <a:ext cx="4350025" cy="36568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5DBDDF98-C922-483F-97E9-3E76B0201B42}" type="datetimeFigureOut">
              <a:rPr lang="en-US" smtClean="0"/>
              <a:t>2/9/2025</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660923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295400" y="966788"/>
            <a:ext cx="10059988" cy="105178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295400" y="2018581"/>
            <a:ext cx="4350027"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295400" y="2774756"/>
            <a:ext cx="4350027" cy="3150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546572" y="2018581"/>
            <a:ext cx="4350028"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546572" y="2774756"/>
            <a:ext cx="4350028" cy="31507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5DBDDF98-C922-483F-97E9-3E76B0201B42}" type="datetimeFigureOut">
              <a:rPr lang="en-US" smtClean="0"/>
              <a:t>2/9/2025</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B8B3671-A306-4A69-8480-FA9BE839245D}"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657975" y="2625552"/>
            <a:ext cx="42386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403684" y="2625552"/>
            <a:ext cx="42417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306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5DBDDF98-C922-483F-97E9-3E76B0201B42}" type="datetimeFigureOut">
              <a:rPr lang="en-US" smtClean="0"/>
              <a:t>2/9/2025</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8463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5DBDDF98-C922-483F-97E9-3E76B0201B42}" type="datetimeFigureOut">
              <a:rPr lang="en-US" smtClean="0"/>
              <a:t>2/9/2025</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543684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06484" y="1306484"/>
            <a:ext cx="3932237" cy="2122516"/>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96000" y="1312026"/>
            <a:ext cx="5143500" cy="456565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5DBDDF98-C922-483F-97E9-3E76B0201B42}" type="datetimeFigureOut">
              <a:rPr lang="en-US" smtClean="0"/>
              <a:t>2/9/2025</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169932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06484" y="1307185"/>
            <a:ext cx="3932237" cy="2121813"/>
          </a:xfrm>
        </p:spPr>
        <p:txBody>
          <a:bodyPr anchor="t">
            <a:normAutofit/>
          </a:bodyPr>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857702" y="1307186"/>
            <a:ext cx="5038898" cy="45983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5DBDDF98-C922-483F-97E9-3E76B0201B42}" type="datetimeFigureOut">
              <a:rPr lang="en-US" smtClean="0"/>
              <a:t>2/9/2025</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788412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295400" y="842963"/>
            <a:ext cx="9601200" cy="1309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295400" y="2262188"/>
            <a:ext cx="9601200" cy="3643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j-lt"/>
              </a:defRPr>
            </a:lvl1pPr>
          </a:lstStyle>
          <a:p>
            <a:fld id="{5DBDDF98-C922-483F-97E9-3E76B0201B42}" type="datetimeFigureOut">
              <a:rPr lang="en-US" smtClean="0"/>
              <a:pPr/>
              <a:t>2/9/2025</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728107" y="6199188"/>
            <a:ext cx="619125" cy="365125"/>
          </a:xfrm>
          <a:prstGeom prst="rect">
            <a:avLst/>
          </a:prstGeom>
        </p:spPr>
        <p:txBody>
          <a:bodyPr vert="horz" lIns="91440" tIns="45720" rIns="91440" bIns="45720" rtlCol="0" anchor="ctr"/>
          <a:lstStyle>
            <a:lvl1pPr algn="r">
              <a:defRPr sz="1050">
                <a:solidFill>
                  <a:schemeClr val="tx1"/>
                </a:solidFill>
                <a:latin typeface="+mj-lt"/>
              </a:defRPr>
            </a:lvl1pPr>
          </a:lstStyle>
          <a:p>
            <a:fld id="{1B8B3671-A306-4A69-8480-FA9BE839245D}" type="slidenum">
              <a:rPr lang="en-US" smtClean="0"/>
              <a:pPr/>
              <a:t>‹#›</a:t>
            </a:fld>
            <a:endParaRPr lang="en-US"/>
          </a:p>
        </p:txBody>
      </p:sp>
    </p:spTree>
    <p:extLst>
      <p:ext uri="{BB962C8B-B14F-4D97-AF65-F5344CB8AC3E}">
        <p14:creationId xmlns:p14="http://schemas.microsoft.com/office/powerpoint/2010/main" val="1848689627"/>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05" r:id="rId6"/>
    <p:sldLayoutId id="2147483901" r:id="rId7"/>
    <p:sldLayoutId id="2147483902" r:id="rId8"/>
    <p:sldLayoutId id="2147483903" r:id="rId9"/>
    <p:sldLayoutId id="2147483904" r:id="rId10"/>
    <p:sldLayoutId id="2147483906" r:id="rId11"/>
  </p:sldLayoutIdLst>
  <p:txStyles>
    <p:titleStyle>
      <a:lvl1pPr algn="l" defTabSz="914400" rtl="0" eaLnBrk="1" latinLnBrk="0" hangingPunct="1">
        <a:lnSpc>
          <a:spcPct val="120000"/>
        </a:lnSpc>
        <a:spcBef>
          <a:spcPct val="0"/>
        </a:spcBef>
        <a:buNone/>
        <a:defRPr sz="2800"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9A469FF2-3883-1DD7-7D81-B0473744EB9E}"/>
            </a:ext>
          </a:extLst>
        </p:cNvPr>
        <p:cNvGrpSpPr/>
        <p:nvPr/>
      </p:nvGrpSpPr>
      <p:grpSpPr>
        <a:xfrm>
          <a:off x="0" y="0"/>
          <a:ext cx="0" cy="0"/>
          <a:chOff x="0" y="0"/>
          <a:chExt cx="0" cy="0"/>
        </a:xfrm>
      </p:grpSpPr>
      <p:sp useBgFill="1">
        <p:nvSpPr>
          <p:cNvPr id="156" name="Rectangle 155">
            <a:extLst>
              <a:ext uri="{FF2B5EF4-FFF2-40B4-BE49-F238E27FC236}">
                <a16:creationId xmlns:a16="http://schemas.microsoft.com/office/drawing/2014/main" id="{0623FB3B-24E7-5304-70D8-3CA402902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owl of grain next to wheat&#10;&#10;Description automatically generated">
            <a:extLst>
              <a:ext uri="{FF2B5EF4-FFF2-40B4-BE49-F238E27FC236}">
                <a16:creationId xmlns:a16="http://schemas.microsoft.com/office/drawing/2014/main" id="{5323CF77-76D6-7503-504B-5FB0084124E9}"/>
              </a:ext>
            </a:extLst>
          </p:cNvPr>
          <p:cNvPicPr>
            <a:picLocks noChangeAspect="1"/>
          </p:cNvPicPr>
          <p:nvPr/>
        </p:nvPicPr>
        <p:blipFill>
          <a:blip r:embed="rId2">
            <a:alphaModFix/>
            <a:extLst>
              <a:ext uri="{28A0092B-C50C-407E-A947-70E740481C1C}">
                <a14:useLocalDpi xmlns:a14="http://schemas.microsoft.com/office/drawing/2010/main" val="0"/>
              </a:ext>
            </a:extLst>
          </a:blip>
          <a:srcRect r="-1" b="15665"/>
          <a:stretch/>
        </p:blipFill>
        <p:spPr>
          <a:xfrm>
            <a:off x="-149" y="-5292"/>
            <a:ext cx="12192149" cy="6863291"/>
          </a:xfrm>
          <a:prstGeom prst="rect">
            <a:avLst/>
          </a:prstGeom>
        </p:spPr>
      </p:pic>
      <p:sp>
        <p:nvSpPr>
          <p:cNvPr id="157" name="Rectangle 156">
            <a:extLst>
              <a:ext uri="{FF2B5EF4-FFF2-40B4-BE49-F238E27FC236}">
                <a16:creationId xmlns:a16="http://schemas.microsoft.com/office/drawing/2014/main" id="{765E06A5-89B1-CB13-4A3D-5EEDA36AB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331611" y="-1331760"/>
            <a:ext cx="6857999" cy="9521520"/>
          </a:xfrm>
          <a:prstGeom prst="rect">
            <a:avLst/>
          </a:prstGeom>
          <a:gradFill flip="none" rotWithShape="1">
            <a:gsLst>
              <a:gs pos="0">
                <a:srgbClr val="000000">
                  <a:alpha val="56000"/>
                </a:srgbClr>
              </a:gs>
              <a:gs pos="100000">
                <a:srgbClr val="000000">
                  <a:alpha val="0"/>
                </a:srgbClr>
              </a:gs>
              <a:gs pos="60000">
                <a:srgbClr val="000000">
                  <a:alpha val="28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6B59B0E9-CD02-9C2A-2027-B034D24D51FE}"/>
              </a:ext>
            </a:extLst>
          </p:cNvPr>
          <p:cNvSpPr>
            <a:spLocks noGrp="1"/>
          </p:cNvSpPr>
          <p:nvPr>
            <p:ph type="ctrTitle"/>
          </p:nvPr>
        </p:nvSpPr>
        <p:spPr>
          <a:xfrm>
            <a:off x="955415" y="2542979"/>
            <a:ext cx="4980824" cy="2330785"/>
          </a:xfrm>
          <a:noFill/>
        </p:spPr>
        <p:txBody>
          <a:bodyPr anchor="b">
            <a:normAutofit fontScale="90000"/>
          </a:bodyPr>
          <a:lstStyle/>
          <a:p>
            <a:pPr>
              <a:lnSpc>
                <a:spcPct val="110000"/>
              </a:lnSpc>
            </a:pPr>
            <a:r>
              <a:rPr lang="en-IN" b="1" dirty="0">
                <a:solidFill>
                  <a:schemeClr val="bg1"/>
                </a:solidFill>
                <a:latin typeface="Bahnschrift Condensed" panose="020B0502040204020203" pitchFamily="34" charset="0"/>
              </a:rPr>
              <a:t>DATA 2204</a:t>
            </a:r>
            <a:br>
              <a:rPr lang="en-IN" b="1" dirty="0">
                <a:solidFill>
                  <a:schemeClr val="bg1"/>
                </a:solidFill>
                <a:latin typeface="Bahnschrift Condensed" panose="020B0502040204020203" pitchFamily="34" charset="0"/>
              </a:rPr>
            </a:br>
            <a:r>
              <a:rPr lang="en-US" b="1" dirty="0">
                <a:solidFill>
                  <a:schemeClr val="bg1"/>
                </a:solidFill>
                <a:latin typeface="Bahnschrift Condensed" panose="020B0502040204020203" pitchFamily="34" charset="0"/>
              </a:rPr>
              <a:t>statistical and Predictive Modeling II</a:t>
            </a:r>
            <a:br>
              <a:rPr lang="en-US" sz="1800" b="1" dirty="0">
                <a:solidFill>
                  <a:schemeClr val="bg1"/>
                </a:solidFill>
                <a:latin typeface="Bahnschrift SemiBold" panose="020B0502040204020203" pitchFamily="34" charset="0"/>
              </a:rPr>
            </a:br>
            <a:br>
              <a:rPr lang="en-US" sz="1800" b="1" dirty="0">
                <a:solidFill>
                  <a:schemeClr val="bg1"/>
                </a:solidFill>
                <a:latin typeface="Bahnschrift SemiBold" panose="020B0502040204020203" pitchFamily="34" charset="0"/>
              </a:rPr>
            </a:br>
            <a:r>
              <a:rPr lang="en-US" sz="2200" b="1" dirty="0">
                <a:solidFill>
                  <a:schemeClr val="bg1"/>
                </a:solidFill>
                <a:latin typeface="Bahnschrift Condensed" panose="020B0502040204020203" pitchFamily="34" charset="0"/>
              </a:rPr>
              <a:t>Assignment 2 – Logistical Regression </a:t>
            </a:r>
            <a:br>
              <a:rPr lang="en-US" sz="2200" b="1" dirty="0">
                <a:solidFill>
                  <a:schemeClr val="bg1"/>
                </a:solidFill>
                <a:latin typeface="Bahnschrift Condensed" panose="020B0502040204020203" pitchFamily="34" charset="0"/>
              </a:rPr>
            </a:br>
            <a:br>
              <a:rPr lang="en-US" sz="2200" b="1" dirty="0">
                <a:solidFill>
                  <a:schemeClr val="bg1"/>
                </a:solidFill>
                <a:latin typeface="Bahnschrift Condensed" panose="020B0502040204020203" pitchFamily="34" charset="0"/>
              </a:rPr>
            </a:br>
            <a:r>
              <a:rPr lang="en-IN" sz="1600" b="1" dirty="0">
                <a:solidFill>
                  <a:srgbClr val="FFFFFF"/>
                </a:solidFill>
                <a:latin typeface="Bahnschrift SemiBold" panose="020B0502040204020203" pitchFamily="34" charset="0"/>
              </a:rPr>
              <a:t>PROFESSOR: FATIMA TETIKOGLU</a:t>
            </a:r>
            <a:endParaRPr lang="en-IN" sz="1800" b="1" dirty="0">
              <a:solidFill>
                <a:schemeClr val="bg1"/>
              </a:solidFill>
              <a:latin typeface="Bahnschrift Condensed" panose="020B0502040204020203" pitchFamily="34" charset="0"/>
            </a:endParaRPr>
          </a:p>
        </p:txBody>
      </p:sp>
      <p:sp>
        <p:nvSpPr>
          <p:cNvPr id="3" name="Subtitle 2">
            <a:extLst>
              <a:ext uri="{FF2B5EF4-FFF2-40B4-BE49-F238E27FC236}">
                <a16:creationId xmlns:a16="http://schemas.microsoft.com/office/drawing/2014/main" id="{D3F980A8-9788-EE1C-8F74-EA951BFC0F32}"/>
              </a:ext>
            </a:extLst>
          </p:cNvPr>
          <p:cNvSpPr>
            <a:spLocks noGrp="1"/>
          </p:cNvSpPr>
          <p:nvPr>
            <p:ph type="subTitle" idx="1"/>
          </p:nvPr>
        </p:nvSpPr>
        <p:spPr>
          <a:xfrm>
            <a:off x="952499" y="5315366"/>
            <a:ext cx="4848535" cy="510898"/>
          </a:xfrm>
          <a:noFill/>
        </p:spPr>
        <p:txBody>
          <a:bodyPr anchor="t">
            <a:normAutofit/>
          </a:bodyPr>
          <a:lstStyle/>
          <a:p>
            <a:pPr>
              <a:spcAft>
                <a:spcPts val="600"/>
              </a:spcAft>
            </a:pPr>
            <a:r>
              <a:rPr lang="en-IN" b="1" dirty="0">
                <a:solidFill>
                  <a:schemeClr val="bg1"/>
                </a:solidFill>
                <a:latin typeface="Bahnschrift Condensed" panose="020B0502040204020203" pitchFamily="34" charset="0"/>
              </a:rPr>
              <a:t>STUDENT NAME: HETAL PARMAR (100992608)</a:t>
            </a:r>
          </a:p>
          <a:p>
            <a:endParaRPr lang="en-IN" dirty="0">
              <a:solidFill>
                <a:srgbClr val="FFFFFF"/>
              </a:solidFill>
              <a:latin typeface="Bahnschrift SemiBold" panose="020B0502040204020203" pitchFamily="34" charset="0"/>
            </a:endParaRPr>
          </a:p>
        </p:txBody>
      </p:sp>
      <p:sp>
        <p:nvSpPr>
          <p:cNvPr id="155" name="Freeform: Shape 154">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52500" y="952500"/>
            <a:ext cx="10287000" cy="4953000"/>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0" y="1451087"/>
                </a:moveTo>
                <a:lnTo>
                  <a:pt x="0" y="0"/>
                </a:lnTo>
                <a:lnTo>
                  <a:pt x="9985794" y="0"/>
                </a:lnTo>
                <a:lnTo>
                  <a:pt x="9985794" y="4920343"/>
                </a:lnTo>
                <a:lnTo>
                  <a:pt x="0" y="4920343"/>
                </a:lnTo>
                <a:lnTo>
                  <a:pt x="0" y="4119525"/>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2387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A2C548B1-C49D-9E17-609C-03400B0363B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5AD356E-BDAD-2C27-8D2B-00CD6168C033}"/>
              </a:ext>
            </a:extLst>
          </p:cNvPr>
          <p:cNvSpPr>
            <a:spLocks noGrp="1"/>
          </p:cNvSpPr>
          <p:nvPr>
            <p:ph type="title"/>
          </p:nvPr>
        </p:nvSpPr>
        <p:spPr>
          <a:xfrm>
            <a:off x="116757" y="223530"/>
            <a:ext cx="11958484" cy="759695"/>
          </a:xfrm>
        </p:spPr>
        <p:txBody>
          <a:bodyPr>
            <a:normAutofit fontScale="90000"/>
          </a:bodyPr>
          <a:lstStyle/>
          <a:p>
            <a:r>
              <a:rPr lang="en-US" b="1" dirty="0"/>
              <a:t>two recommendations for Mr. John Hughes for next steps</a:t>
            </a:r>
            <a:endParaRPr lang="en-IN" b="1" dirty="0"/>
          </a:p>
        </p:txBody>
      </p:sp>
      <p:sp>
        <p:nvSpPr>
          <p:cNvPr id="9" name="TextBox 8">
            <a:extLst>
              <a:ext uri="{FF2B5EF4-FFF2-40B4-BE49-F238E27FC236}">
                <a16:creationId xmlns:a16="http://schemas.microsoft.com/office/drawing/2014/main" id="{6E43BEEF-10DB-723B-28CB-1A77430EF827}"/>
              </a:ext>
            </a:extLst>
          </p:cNvPr>
          <p:cNvSpPr txBox="1"/>
          <p:nvPr/>
        </p:nvSpPr>
        <p:spPr>
          <a:xfrm>
            <a:off x="255639" y="1261210"/>
            <a:ext cx="11680721" cy="774507"/>
          </a:xfrm>
          <a:prstGeom prst="rect">
            <a:avLst/>
          </a:prstGeom>
          <a:noFill/>
        </p:spPr>
        <p:txBody>
          <a:bodyPr wrap="square" rtlCol="0">
            <a:spAutoFit/>
          </a:bodyPr>
          <a:lstStyle/>
          <a:p>
            <a:pPr>
              <a:lnSpc>
                <a:spcPct val="107000"/>
              </a:lnSpc>
              <a:spcAft>
                <a:spcPts val="800"/>
              </a:spcAft>
            </a:pPr>
            <a:endParaRPr lang="en-IN" sz="1800" dirty="0">
              <a:effectLst/>
              <a:latin typeface="Times New Roman" panose="02020603050405020304" pitchFamily="18" charset="0"/>
              <a:ea typeface="Times New Roman" panose="02020603050405020304" pitchFamily="18" charset="0"/>
            </a:endParaRPr>
          </a:p>
          <a:p>
            <a:pPr>
              <a:lnSpc>
                <a:spcPct val="107000"/>
              </a:lnSpc>
              <a:spcAft>
                <a:spcPts val="800"/>
              </a:spcAf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7B79CB68-09EB-5AE6-9687-5F0AF1CB7979}"/>
              </a:ext>
            </a:extLst>
          </p:cNvPr>
          <p:cNvSpPr txBox="1"/>
          <p:nvPr/>
        </p:nvSpPr>
        <p:spPr>
          <a:xfrm>
            <a:off x="334297" y="1443841"/>
            <a:ext cx="11277600" cy="3970318"/>
          </a:xfrm>
          <a:prstGeom prst="rect">
            <a:avLst/>
          </a:prstGeom>
          <a:noFill/>
        </p:spPr>
        <p:txBody>
          <a:bodyPr wrap="square" rtlCol="0">
            <a:spAutoFit/>
          </a:bodyPr>
          <a:lstStyle/>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Feature Selection </a:t>
            </a:r>
          </a:p>
          <a:p>
            <a:r>
              <a:rPr lang="en-IN" dirty="0">
                <a:latin typeface="Times New Roman" panose="02020603050405020304" pitchFamily="18" charset="0"/>
                <a:cs typeface="Times New Roman" panose="02020603050405020304" pitchFamily="18" charset="0"/>
              </a:rPr>
              <a:t>By using feature selection we can improve model performances. By using feature such as P, LK, LKG.</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Checking Assumption</a:t>
            </a:r>
          </a:p>
          <a:p>
            <a:r>
              <a:rPr lang="en-IN" dirty="0">
                <a:latin typeface="Times New Roman" panose="02020603050405020304" pitchFamily="18" charset="0"/>
                <a:cs typeface="Times New Roman" panose="02020603050405020304" pitchFamily="18" charset="0"/>
              </a:rPr>
              <a:t>By evaluating assumption we can gain insights about model and can have better understanding of model performances.</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Using other model and comparing performances </a:t>
            </a:r>
          </a:p>
          <a:p>
            <a:r>
              <a:rPr lang="en-IN" dirty="0">
                <a:latin typeface="Times New Roman" panose="02020603050405020304" pitchFamily="18" charset="0"/>
                <a:cs typeface="Times New Roman" panose="02020603050405020304" pitchFamily="18" charset="0"/>
              </a:rPr>
              <a:t>By using various metrics we can understand which model is giving better results which can help to choose most accurate model for future predication.</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Above recommendation can help to improve model accuracy and better predication of wheat species.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1538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CF838883-4C23-FBEA-1997-FC23F088D18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7CAEFB0-EAE3-73C0-526D-11E73160074F}"/>
              </a:ext>
            </a:extLst>
          </p:cNvPr>
          <p:cNvSpPr>
            <a:spLocks noGrp="1"/>
          </p:cNvSpPr>
          <p:nvPr>
            <p:ph type="title"/>
          </p:nvPr>
        </p:nvSpPr>
        <p:spPr>
          <a:xfrm>
            <a:off x="116757" y="223530"/>
            <a:ext cx="11958484" cy="759695"/>
          </a:xfrm>
        </p:spPr>
        <p:txBody>
          <a:bodyPr>
            <a:normAutofit/>
          </a:bodyPr>
          <a:lstStyle/>
          <a:p>
            <a:r>
              <a:rPr lang="en-IN" b="1" dirty="0"/>
              <a:t>Conclusion</a:t>
            </a:r>
          </a:p>
        </p:txBody>
      </p:sp>
      <p:sp>
        <p:nvSpPr>
          <p:cNvPr id="9" name="TextBox 8">
            <a:extLst>
              <a:ext uri="{FF2B5EF4-FFF2-40B4-BE49-F238E27FC236}">
                <a16:creationId xmlns:a16="http://schemas.microsoft.com/office/drawing/2014/main" id="{F76F1283-8073-9913-E5CC-407FED111700}"/>
              </a:ext>
            </a:extLst>
          </p:cNvPr>
          <p:cNvSpPr txBox="1"/>
          <p:nvPr/>
        </p:nvSpPr>
        <p:spPr>
          <a:xfrm>
            <a:off x="255639" y="1261210"/>
            <a:ext cx="11680721" cy="774507"/>
          </a:xfrm>
          <a:prstGeom prst="rect">
            <a:avLst/>
          </a:prstGeom>
          <a:noFill/>
        </p:spPr>
        <p:txBody>
          <a:bodyPr wrap="square" rtlCol="0">
            <a:spAutoFit/>
          </a:bodyPr>
          <a:lstStyle/>
          <a:p>
            <a:pPr>
              <a:lnSpc>
                <a:spcPct val="107000"/>
              </a:lnSpc>
              <a:spcAft>
                <a:spcPts val="800"/>
              </a:spcAft>
            </a:pPr>
            <a:endParaRPr lang="en-IN" sz="1800">
              <a:effectLst/>
              <a:latin typeface="Times New Roman" panose="02020603050405020304" pitchFamily="18" charset="0"/>
              <a:ea typeface="Times New Roman" panose="02020603050405020304" pitchFamily="18" charset="0"/>
            </a:endParaRPr>
          </a:p>
          <a:p>
            <a:pPr>
              <a:lnSpc>
                <a:spcPct val="107000"/>
              </a:lnSpc>
              <a:spcAft>
                <a:spcPts val="800"/>
              </a:spcAf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571423F7-E7D5-6E82-4514-FE536A56643C}"/>
              </a:ext>
            </a:extLst>
          </p:cNvPr>
          <p:cNvSpPr txBox="1"/>
          <p:nvPr/>
        </p:nvSpPr>
        <p:spPr>
          <a:xfrm>
            <a:off x="116757" y="1261210"/>
            <a:ext cx="11958484" cy="1566198"/>
          </a:xfrm>
          <a:prstGeom prst="rect">
            <a:avLst/>
          </a:prstGeom>
          <a:noFill/>
        </p:spPr>
        <p:txBody>
          <a:bodyPr wrap="square" rtlCol="0">
            <a:spAutoFit/>
          </a:bodyPr>
          <a:lstStyle/>
          <a:p>
            <a:pPr marL="285750" lvl="0" indent="-285750">
              <a:lnSpc>
                <a:spcPct val="107000"/>
              </a:lnSpc>
              <a:spcAft>
                <a:spcPts val="800"/>
              </a:spcAft>
              <a:buSzPts val="1000"/>
              <a:buFont typeface="Arial" panose="020B0604020202020204" pitchFamily="34" charset="0"/>
              <a:buChar char="•"/>
              <a:tabLst>
                <a:tab pos="457200" algn="l"/>
              </a:tabLst>
            </a:pPr>
            <a:r>
              <a:rPr lang="en-IN" sz="1800" dirty="0">
                <a:effectLst/>
                <a:latin typeface="Times New Roman" panose="02020603050405020304" pitchFamily="18" charset="0"/>
                <a:ea typeface="Times New Roman" panose="02020603050405020304" pitchFamily="18" charset="0"/>
              </a:rPr>
              <a:t>The Logistic Regression Model successfully classified wheat types with high accuracy.</a:t>
            </a:r>
          </a:p>
          <a:p>
            <a:pPr marL="285750" lvl="0" indent="-285750">
              <a:lnSpc>
                <a:spcPct val="107000"/>
              </a:lnSpc>
              <a:spcAft>
                <a:spcPts val="800"/>
              </a:spcAft>
              <a:buSzPts val="1000"/>
              <a:buFont typeface="Arial" panose="020B0604020202020204" pitchFamily="34" charset="0"/>
              <a:buChar char="•"/>
              <a:tabLst>
                <a:tab pos="457200" algn="l"/>
              </a:tabLst>
            </a:pPr>
            <a:r>
              <a:rPr lang="en-IN" sz="1800" dirty="0">
                <a:effectLst/>
                <a:latin typeface="Times New Roman" panose="02020603050405020304" pitchFamily="18" charset="0"/>
                <a:ea typeface="Times New Roman" panose="02020603050405020304" pitchFamily="18" charset="0"/>
              </a:rPr>
              <a:t>Key evaluation metrics such as confusion matrix, ROC/AUC indicates strong model performance.</a:t>
            </a:r>
          </a:p>
          <a:p>
            <a:pPr marL="285750" lvl="0" indent="-285750">
              <a:lnSpc>
                <a:spcPct val="107000"/>
              </a:lnSpc>
              <a:spcAft>
                <a:spcPts val="800"/>
              </a:spcAft>
              <a:buSzPts val="1000"/>
              <a:buFont typeface="Arial" panose="020B0604020202020204" pitchFamily="34" charset="0"/>
              <a:buChar char="•"/>
              <a:tabLst>
                <a:tab pos="457200" algn="l"/>
              </a:tabLst>
            </a:pPr>
            <a:r>
              <a:rPr lang="en-IN" sz="1800" dirty="0">
                <a:effectLst/>
                <a:latin typeface="Times New Roman" panose="02020603050405020304" pitchFamily="18" charset="0"/>
                <a:ea typeface="Times New Roman" panose="02020603050405020304" pitchFamily="18" charset="0"/>
              </a:rPr>
              <a:t>Recommendations provided can guide future efforts for enhanced wheat classification.</a:t>
            </a:r>
          </a:p>
          <a:p>
            <a:endParaRPr lang="en-IN" dirty="0"/>
          </a:p>
        </p:txBody>
      </p:sp>
    </p:spTree>
    <p:extLst>
      <p:ext uri="{BB962C8B-B14F-4D97-AF65-F5344CB8AC3E}">
        <p14:creationId xmlns:p14="http://schemas.microsoft.com/office/powerpoint/2010/main" val="301406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4B774CE0-72F6-89C9-541D-F9B597D1CE2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A9762AC-4B80-DC90-7F94-3740849CFA1A}"/>
              </a:ext>
            </a:extLst>
          </p:cNvPr>
          <p:cNvSpPr>
            <a:spLocks noGrp="1"/>
          </p:cNvSpPr>
          <p:nvPr>
            <p:ph type="title"/>
          </p:nvPr>
        </p:nvSpPr>
        <p:spPr>
          <a:xfrm>
            <a:off x="145026" y="95711"/>
            <a:ext cx="9601200" cy="759695"/>
          </a:xfrm>
        </p:spPr>
        <p:txBody>
          <a:bodyPr>
            <a:normAutofit/>
          </a:bodyPr>
          <a:lstStyle/>
          <a:p>
            <a:r>
              <a:rPr lang="en-IN" b="1" dirty="0"/>
              <a:t>Rational Statement</a:t>
            </a:r>
          </a:p>
        </p:txBody>
      </p:sp>
      <p:pic>
        <p:nvPicPr>
          <p:cNvPr id="6" name="Picture 5" descr="A bowl of grain next to wheat&#10;&#10;Description automatically generated">
            <a:extLst>
              <a:ext uri="{FF2B5EF4-FFF2-40B4-BE49-F238E27FC236}">
                <a16:creationId xmlns:a16="http://schemas.microsoft.com/office/drawing/2014/main" id="{2D7ED61F-9BFB-7BE0-7954-99B4805153EB}"/>
              </a:ext>
            </a:extLst>
          </p:cNvPr>
          <p:cNvPicPr>
            <a:picLocks noChangeAspect="1"/>
          </p:cNvPicPr>
          <p:nvPr/>
        </p:nvPicPr>
        <p:blipFill>
          <a:blip r:embed="rId2">
            <a:extLst>
              <a:ext uri="{28A0092B-C50C-407E-A947-70E740481C1C}">
                <a14:useLocalDpi xmlns:a14="http://schemas.microsoft.com/office/drawing/2010/main" val="0"/>
              </a:ext>
            </a:extLst>
          </a:blip>
          <a:srcRect l="27999" r="26669" b="-1"/>
          <a:stretch/>
        </p:blipFill>
        <p:spPr>
          <a:xfrm>
            <a:off x="7534655" y="10"/>
            <a:ext cx="4657346" cy="6857990"/>
          </a:xfrm>
          <a:prstGeom prst="rect">
            <a:avLst/>
          </a:prstGeom>
        </p:spPr>
      </p:pic>
      <p:sp>
        <p:nvSpPr>
          <p:cNvPr id="9" name="TextBox 8">
            <a:extLst>
              <a:ext uri="{FF2B5EF4-FFF2-40B4-BE49-F238E27FC236}">
                <a16:creationId xmlns:a16="http://schemas.microsoft.com/office/drawing/2014/main" id="{76270F82-E6BF-2DC1-07D1-4EC78782271A}"/>
              </a:ext>
            </a:extLst>
          </p:cNvPr>
          <p:cNvSpPr txBox="1"/>
          <p:nvPr/>
        </p:nvSpPr>
        <p:spPr>
          <a:xfrm>
            <a:off x="145026" y="951107"/>
            <a:ext cx="7081684" cy="5350567"/>
          </a:xfrm>
          <a:prstGeom prst="rect">
            <a:avLst/>
          </a:prstGeom>
          <a:noFill/>
        </p:spPr>
        <p:txBody>
          <a:bodyPr wrap="square" rtlCol="0">
            <a:spAutoFit/>
          </a:bodyPr>
          <a:lstStyle/>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assignment aims to address the challenge of accurately predicted wheat by a Logistic Regression Model. By using the WheatData.csv dataset, which include 7 independent variable and 1 dependent variable.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Independent Variables </a:t>
            </a:r>
          </a:p>
          <a:p>
            <a:pPr marL="342900" indent="-342900">
              <a:lnSpc>
                <a:spcPct val="107000"/>
              </a:lnSpc>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 area  </a:t>
            </a:r>
          </a:p>
          <a:p>
            <a:pPr marL="342900" indent="-342900">
              <a:lnSpc>
                <a:spcPct val="107000"/>
              </a:lnSpc>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 - perimeter   </a:t>
            </a:r>
          </a:p>
          <a:p>
            <a:pPr marL="342900" indent="-342900">
              <a:lnSpc>
                <a:spcPct val="107000"/>
              </a:lnSpc>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 - compactness = 4piA/P^2,  </a:t>
            </a:r>
          </a:p>
          <a:p>
            <a:pPr marL="342900" indent="-342900">
              <a:lnSpc>
                <a:spcPct val="107000"/>
              </a:lnSpc>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LK - length of kernel,  </a:t>
            </a:r>
          </a:p>
          <a:p>
            <a:pPr marL="342900" indent="-342900">
              <a:lnSpc>
                <a:spcPct val="107000"/>
              </a:lnSpc>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WK - width of kernel,  </a:t>
            </a:r>
          </a:p>
          <a:p>
            <a:pPr marL="342900" indent="-342900">
              <a:lnSpc>
                <a:spcPct val="107000"/>
              </a:lnSpc>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A_coef - asymmetry coefficient  </a:t>
            </a:r>
          </a:p>
          <a:p>
            <a:pPr marL="342900" indent="-342900">
              <a:lnSpc>
                <a:spcPct val="107000"/>
              </a:lnSpc>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LkG - length of kernel groove </a:t>
            </a:r>
          </a:p>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Dependent Variable </a:t>
            </a:r>
          </a:p>
          <a:p>
            <a:pPr marL="342900" indent="-342900">
              <a:lnSpc>
                <a:spcPct val="107000"/>
              </a:lnSpc>
              <a:spcAft>
                <a:spcPts val="800"/>
              </a:spcAft>
              <a:buFont typeface="+mj-lt"/>
              <a:buAutoNum type="arabi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target (0-Kama, 1-Rosa or 2- Canadian)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657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99BA611C-3F11-920E-7F68-5792B6CC599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E6BBA0C-00D4-7D58-F55E-8B478FE577C3}"/>
              </a:ext>
            </a:extLst>
          </p:cNvPr>
          <p:cNvSpPr>
            <a:spLocks noGrp="1"/>
          </p:cNvSpPr>
          <p:nvPr>
            <p:ph type="title"/>
          </p:nvPr>
        </p:nvSpPr>
        <p:spPr>
          <a:xfrm>
            <a:off x="145026" y="95711"/>
            <a:ext cx="9601200" cy="759695"/>
          </a:xfrm>
        </p:spPr>
        <p:txBody>
          <a:bodyPr>
            <a:normAutofit/>
          </a:bodyPr>
          <a:lstStyle/>
          <a:p>
            <a:r>
              <a:rPr lang="en-IN" b="1" dirty="0"/>
              <a:t>Rational Statement</a:t>
            </a:r>
          </a:p>
        </p:txBody>
      </p:sp>
      <p:pic>
        <p:nvPicPr>
          <p:cNvPr id="6" name="Picture 5" descr="A bowl of grain next to wheat&#10;&#10;Description automatically generated">
            <a:extLst>
              <a:ext uri="{FF2B5EF4-FFF2-40B4-BE49-F238E27FC236}">
                <a16:creationId xmlns:a16="http://schemas.microsoft.com/office/drawing/2014/main" id="{C27AF991-582E-3B16-A3F7-54B5FAA062D9}"/>
              </a:ext>
            </a:extLst>
          </p:cNvPr>
          <p:cNvPicPr>
            <a:picLocks noChangeAspect="1"/>
          </p:cNvPicPr>
          <p:nvPr/>
        </p:nvPicPr>
        <p:blipFill>
          <a:blip r:embed="rId2">
            <a:extLst>
              <a:ext uri="{28A0092B-C50C-407E-A947-70E740481C1C}">
                <a14:useLocalDpi xmlns:a14="http://schemas.microsoft.com/office/drawing/2010/main" val="0"/>
              </a:ext>
            </a:extLst>
          </a:blip>
          <a:srcRect l="27999" r="26669" b="-1"/>
          <a:stretch/>
        </p:blipFill>
        <p:spPr>
          <a:xfrm>
            <a:off x="7534655" y="10"/>
            <a:ext cx="4657346" cy="6857990"/>
          </a:xfrm>
          <a:prstGeom prst="rect">
            <a:avLst/>
          </a:prstGeom>
        </p:spPr>
      </p:pic>
      <p:sp>
        <p:nvSpPr>
          <p:cNvPr id="9" name="TextBox 8">
            <a:extLst>
              <a:ext uri="{FF2B5EF4-FFF2-40B4-BE49-F238E27FC236}">
                <a16:creationId xmlns:a16="http://schemas.microsoft.com/office/drawing/2014/main" id="{59A92C8D-5F0E-AFC5-2970-EA2243364863}"/>
              </a:ext>
            </a:extLst>
          </p:cNvPr>
          <p:cNvSpPr txBox="1"/>
          <p:nvPr/>
        </p:nvSpPr>
        <p:spPr>
          <a:xfrm>
            <a:off x="145026" y="951107"/>
            <a:ext cx="7081684" cy="5726696"/>
          </a:xfrm>
          <a:prstGeom prst="rect">
            <a:avLst/>
          </a:prstGeom>
          <a:noFill/>
        </p:spPr>
        <p:txBody>
          <a:bodyPr wrap="square" rtlCol="0">
            <a:spAutoFit/>
          </a:bodyPr>
          <a:lstStyle/>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Logistic Regression </a:t>
            </a:r>
          </a:p>
          <a:p>
            <a:pPr>
              <a:lnSpc>
                <a:spcPct val="107000"/>
              </a:lnSpc>
              <a:spcAft>
                <a:spcPts val="800"/>
              </a:spcAft>
            </a:pPr>
            <a:r>
              <a:rPr lang="en-IN" dirty="0">
                <a:latin typeface="Times New Roman" panose="02020603050405020304" pitchFamily="18" charset="0"/>
                <a:ea typeface="Calibri" panose="020F0502020204030204" pitchFamily="34" charset="0"/>
                <a:cs typeface="Times New Roman" panose="02020603050405020304" pitchFamily="18" charset="0"/>
              </a:rPr>
              <a:t>It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is a supervised machine learning algorithm used to model the relationship between a set of independent variables and a categorical dependent variable. Instead of predicting continuous values like linear regression, it predicts probabilities that map to class labels (e.g., Class 0 or Class 1).</a:t>
            </a:r>
          </a:p>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Problem Overview</a:t>
            </a: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John Hughes needs a data-driven method to categorize three wheat types (Kama, Rosa, and Canadian) based on features like area, perimeter, compactness, and kernel dimensions.</a:t>
            </a: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task includes creating a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Logistic Regression Model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to predict wheat types and evaluate its effectiveness using metrics such as learning curve, confusion matrix, and ROC/AUC curve.</a:t>
            </a: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Purpose of analysis is to provide insights and actionable recommendations for better classification and agricultural resource allocation.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66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2C7883FB-A216-01E6-470D-F805341EFB4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58BC7FC-0E10-8EB0-C7F5-3287B4B4E21A}"/>
              </a:ext>
            </a:extLst>
          </p:cNvPr>
          <p:cNvSpPr>
            <a:spLocks noGrp="1"/>
          </p:cNvSpPr>
          <p:nvPr>
            <p:ph type="title"/>
          </p:nvPr>
        </p:nvSpPr>
        <p:spPr>
          <a:xfrm>
            <a:off x="145026" y="95711"/>
            <a:ext cx="11958484" cy="759695"/>
          </a:xfrm>
        </p:spPr>
        <p:txBody>
          <a:bodyPr>
            <a:normAutofit fontScale="90000"/>
          </a:bodyPr>
          <a:lstStyle/>
          <a:p>
            <a:r>
              <a:rPr lang="en-US" b="1" dirty="0"/>
              <a:t>Learning Curve for the Logistical Regression standard model</a:t>
            </a:r>
            <a:endParaRPr lang="en-IN" b="1" dirty="0"/>
          </a:p>
        </p:txBody>
      </p:sp>
      <p:sp>
        <p:nvSpPr>
          <p:cNvPr id="9" name="TextBox 8">
            <a:extLst>
              <a:ext uri="{FF2B5EF4-FFF2-40B4-BE49-F238E27FC236}">
                <a16:creationId xmlns:a16="http://schemas.microsoft.com/office/drawing/2014/main" id="{5237C16C-1235-2976-6A47-D46C788412FC}"/>
              </a:ext>
            </a:extLst>
          </p:cNvPr>
          <p:cNvSpPr txBox="1"/>
          <p:nvPr/>
        </p:nvSpPr>
        <p:spPr>
          <a:xfrm>
            <a:off x="7423355" y="1186746"/>
            <a:ext cx="4680155" cy="3054234"/>
          </a:xfrm>
          <a:prstGeom prst="rect">
            <a:avLst/>
          </a:prstGeom>
          <a:noFill/>
        </p:spPr>
        <p:txBody>
          <a:bodyPr wrap="square" rtlCol="0">
            <a:spAutoFit/>
          </a:bodyPr>
          <a:lstStyle/>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Graph Description: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learning curve graph typically plots the model's accuracy (or another performance metric) against the number of training examples used. Two curves are shown:</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Training Score Curve: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Performance on the training set.</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Validation Score Curve: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Performance on unseen test data.</a:t>
            </a:r>
          </a:p>
        </p:txBody>
      </p:sp>
      <p:pic>
        <p:nvPicPr>
          <p:cNvPr id="3" name="Picture 2">
            <a:extLst>
              <a:ext uri="{FF2B5EF4-FFF2-40B4-BE49-F238E27FC236}">
                <a16:creationId xmlns:a16="http://schemas.microsoft.com/office/drawing/2014/main" id="{253830E7-DA72-8304-86C2-8CEE88CB632C}"/>
              </a:ext>
            </a:extLst>
          </p:cNvPr>
          <p:cNvPicPr>
            <a:picLocks noChangeAspect="1"/>
          </p:cNvPicPr>
          <p:nvPr/>
        </p:nvPicPr>
        <p:blipFill>
          <a:blip r:embed="rId2"/>
          <a:stretch>
            <a:fillRect/>
          </a:stretch>
        </p:blipFill>
        <p:spPr>
          <a:xfrm>
            <a:off x="177218" y="1186746"/>
            <a:ext cx="7142259" cy="5066570"/>
          </a:xfrm>
          <a:prstGeom prst="rect">
            <a:avLst/>
          </a:prstGeom>
        </p:spPr>
      </p:pic>
    </p:spTree>
    <p:extLst>
      <p:ext uri="{BB962C8B-B14F-4D97-AF65-F5344CB8AC3E}">
        <p14:creationId xmlns:p14="http://schemas.microsoft.com/office/powerpoint/2010/main" val="788578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A1418F87-37D5-6E9B-0469-B35C370F355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59B8BC7-48AA-4E4D-3710-C9852707767C}"/>
              </a:ext>
            </a:extLst>
          </p:cNvPr>
          <p:cNvSpPr>
            <a:spLocks noGrp="1"/>
          </p:cNvSpPr>
          <p:nvPr>
            <p:ph type="title"/>
          </p:nvPr>
        </p:nvSpPr>
        <p:spPr>
          <a:xfrm>
            <a:off x="145026" y="95711"/>
            <a:ext cx="11958484" cy="759695"/>
          </a:xfrm>
        </p:spPr>
        <p:txBody>
          <a:bodyPr>
            <a:normAutofit fontScale="90000"/>
          </a:bodyPr>
          <a:lstStyle/>
          <a:p>
            <a:r>
              <a:rPr lang="en-US" b="1" dirty="0"/>
              <a:t>Learning Curve for the Logistical Regression standard model</a:t>
            </a:r>
            <a:endParaRPr lang="en-IN" b="1" dirty="0"/>
          </a:p>
        </p:txBody>
      </p:sp>
      <p:sp>
        <p:nvSpPr>
          <p:cNvPr id="9" name="TextBox 8">
            <a:extLst>
              <a:ext uri="{FF2B5EF4-FFF2-40B4-BE49-F238E27FC236}">
                <a16:creationId xmlns:a16="http://schemas.microsoft.com/office/drawing/2014/main" id="{0540CC92-A2CD-DE38-A26D-0D7703755B2E}"/>
              </a:ext>
            </a:extLst>
          </p:cNvPr>
          <p:cNvSpPr txBox="1"/>
          <p:nvPr/>
        </p:nvSpPr>
        <p:spPr>
          <a:xfrm>
            <a:off x="235975" y="1186746"/>
            <a:ext cx="11867536" cy="4057329"/>
          </a:xfrm>
          <a:prstGeom prst="rect">
            <a:avLst/>
          </a:prstGeom>
          <a:noFill/>
        </p:spPr>
        <p:txBody>
          <a:bodyPr wrap="square" rtlCol="0">
            <a:spAutoFit/>
          </a:bodyPr>
          <a:lstStyle/>
          <a:p>
            <a:pPr>
              <a:lnSpc>
                <a:spcPct val="107000"/>
              </a:lnSpc>
              <a:spcAft>
                <a:spcPts val="800"/>
              </a:spcAf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Two Key Insights from the Learning Curve: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Balanced Model Performance: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 training and validation curves converge and stabilize when more training data is added.</a:t>
            </a:r>
          </a:p>
          <a:p>
            <a:pPr marL="742950" lvl="1" indent="-285750">
              <a:lnSpc>
                <a:spcPct val="107000"/>
              </a:lnSpc>
              <a:spcAft>
                <a:spcPts val="800"/>
              </a:spcAft>
              <a:buSzPts val="1000"/>
              <a:buFont typeface="Courier New" panose="02070309020205020404" pitchFamily="49" charset="0"/>
              <a:buChar char="o"/>
              <a:tabLst>
                <a:tab pos="914400" algn="l"/>
              </a:tabLst>
            </a:pPr>
            <a:r>
              <a:rPr lang="en-IN" dirty="0">
                <a:effectLst/>
                <a:latin typeface="Times New Roman" panose="02020603050405020304" pitchFamily="18" charset="0"/>
                <a:ea typeface="Calibri" panose="020F0502020204030204" pitchFamily="34" charset="0"/>
                <a:cs typeface="Times New Roman" panose="02020603050405020304" pitchFamily="18" charset="0"/>
              </a:rPr>
              <a:t>This convergence shows that the model is not suffering from </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overfitting</a:t>
            </a:r>
            <a:r>
              <a:rPr lang="en-IN" dirty="0">
                <a:effectLst/>
                <a:latin typeface="Times New Roman" panose="02020603050405020304" pitchFamily="18" charset="0"/>
                <a:ea typeface="Calibri" panose="020F0502020204030204" pitchFamily="34" charset="0"/>
                <a:cs typeface="Times New Roman" panose="02020603050405020304" pitchFamily="18" charset="0"/>
              </a:rPr>
              <a:t> where training accuracy is high, but validation accuracy is low or </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underfitting</a:t>
            </a:r>
            <a:r>
              <a:rPr lang="en-IN" dirty="0">
                <a:effectLst/>
                <a:latin typeface="Times New Roman" panose="02020603050405020304" pitchFamily="18" charset="0"/>
                <a:ea typeface="Calibri" panose="020F0502020204030204" pitchFamily="34" charset="0"/>
                <a:cs typeface="Times New Roman" panose="02020603050405020304" pitchFamily="18" charset="0"/>
              </a:rPr>
              <a:t> where neither training nor validation accuracy is high.</a:t>
            </a:r>
          </a:p>
          <a:p>
            <a:pPr marL="742950" lvl="1" indent="-285750">
              <a:lnSpc>
                <a:spcPct val="107000"/>
              </a:lnSpc>
              <a:spcAft>
                <a:spcPts val="800"/>
              </a:spcAft>
              <a:buSzPts val="1000"/>
              <a:buFont typeface="Courier New" panose="02070309020205020404" pitchFamily="49" charset="0"/>
              <a:buChar char="o"/>
              <a:tabLst>
                <a:tab pos="914400" algn="l"/>
              </a:tabLst>
            </a:pPr>
            <a:r>
              <a:rPr lang="en-IN" dirty="0">
                <a:effectLst/>
                <a:latin typeface="Times New Roman" panose="02020603050405020304" pitchFamily="18" charset="0"/>
                <a:ea typeface="Calibri" panose="020F0502020204030204" pitchFamily="34" charset="0"/>
                <a:cs typeface="Times New Roman" panose="02020603050405020304" pitchFamily="18" charset="0"/>
              </a:rPr>
              <a:t>Logistic Regression is inherently less prone to overfitting due to its simple nature, which makes it suitable for this problem.</a:t>
            </a:r>
          </a:p>
          <a:p>
            <a:pPr marL="342900" lvl="0" indent="-342900">
              <a:lnSpc>
                <a:spcPct val="107000"/>
              </a:lnSpc>
              <a:spcAft>
                <a:spcPts val="800"/>
              </a:spcAft>
              <a:buFont typeface="+mj-lt"/>
              <a:buAutoNum type="arabicPeriod"/>
              <a:tabLst>
                <a:tab pos="457200" algn="l"/>
              </a:tabLs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Data Sufficiency:</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 model gives near-maximum accuracy even with a relatively small dataset size.</a:t>
            </a:r>
          </a:p>
          <a:p>
            <a:pPr marL="742950" lvl="1" indent="-285750">
              <a:lnSpc>
                <a:spcPct val="107000"/>
              </a:lnSpc>
              <a:spcAft>
                <a:spcPts val="800"/>
              </a:spcAft>
              <a:buSzPts val="1000"/>
              <a:buFont typeface="Courier New" panose="02070309020205020404" pitchFamily="49" charset="0"/>
              <a:buChar char="o"/>
              <a:tabLst>
                <a:tab pos="914400" algn="l"/>
              </a:tabLst>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 stable curves indicate that increasing the dataset size further might not provide accuracy improvements. This suggest that the available dataset is already sufficient for accurate wheat type classification.</a:t>
            </a:r>
          </a:p>
        </p:txBody>
      </p:sp>
    </p:spTree>
    <p:extLst>
      <p:ext uri="{BB962C8B-B14F-4D97-AF65-F5344CB8AC3E}">
        <p14:creationId xmlns:p14="http://schemas.microsoft.com/office/powerpoint/2010/main" val="150412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6178EAE-21D7-4B2C-506D-483CA460752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19DAD8D-AB5A-0EFB-8DB7-0A25D75AEDBA}"/>
              </a:ext>
            </a:extLst>
          </p:cNvPr>
          <p:cNvSpPr>
            <a:spLocks noGrp="1"/>
          </p:cNvSpPr>
          <p:nvPr>
            <p:ph type="title"/>
          </p:nvPr>
        </p:nvSpPr>
        <p:spPr>
          <a:xfrm>
            <a:off x="145026" y="95711"/>
            <a:ext cx="11958484" cy="759695"/>
          </a:xfrm>
        </p:spPr>
        <p:txBody>
          <a:bodyPr>
            <a:normAutofit/>
          </a:bodyPr>
          <a:lstStyle/>
          <a:p>
            <a:r>
              <a:rPr lang="en-IN" b="1" dirty="0"/>
              <a:t>Confusion Matrix And Classification Report</a:t>
            </a:r>
          </a:p>
        </p:txBody>
      </p:sp>
      <p:pic>
        <p:nvPicPr>
          <p:cNvPr id="6" name="Picture 5">
            <a:extLst>
              <a:ext uri="{FF2B5EF4-FFF2-40B4-BE49-F238E27FC236}">
                <a16:creationId xmlns:a16="http://schemas.microsoft.com/office/drawing/2014/main" id="{72D863D1-C2F7-3F20-E1CE-7A508CF85634}"/>
              </a:ext>
            </a:extLst>
          </p:cNvPr>
          <p:cNvPicPr>
            <a:picLocks noChangeAspect="1"/>
          </p:cNvPicPr>
          <p:nvPr/>
        </p:nvPicPr>
        <p:blipFill>
          <a:blip r:embed="rId2"/>
          <a:stretch>
            <a:fillRect/>
          </a:stretch>
        </p:blipFill>
        <p:spPr>
          <a:xfrm>
            <a:off x="1112035" y="1194973"/>
            <a:ext cx="9967929" cy="5014098"/>
          </a:xfrm>
          <a:prstGeom prst="rect">
            <a:avLst/>
          </a:prstGeom>
        </p:spPr>
      </p:pic>
    </p:spTree>
    <p:extLst>
      <p:ext uri="{BB962C8B-B14F-4D97-AF65-F5344CB8AC3E}">
        <p14:creationId xmlns:p14="http://schemas.microsoft.com/office/powerpoint/2010/main" val="311392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56735B5-08C1-53AD-6329-1B1F05272ED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71421F2-D593-9F5E-AEA9-96EBC4757F7A}"/>
              </a:ext>
            </a:extLst>
          </p:cNvPr>
          <p:cNvSpPr>
            <a:spLocks noGrp="1"/>
          </p:cNvSpPr>
          <p:nvPr>
            <p:ph type="title"/>
          </p:nvPr>
        </p:nvSpPr>
        <p:spPr>
          <a:xfrm>
            <a:off x="145026" y="95711"/>
            <a:ext cx="11958484" cy="759695"/>
          </a:xfrm>
        </p:spPr>
        <p:txBody>
          <a:bodyPr>
            <a:normAutofit/>
          </a:bodyPr>
          <a:lstStyle/>
          <a:p>
            <a:r>
              <a:rPr lang="en-IN" b="1" dirty="0"/>
              <a:t>Confusion Matrix And Classification Report</a:t>
            </a:r>
          </a:p>
        </p:txBody>
      </p:sp>
      <p:sp>
        <p:nvSpPr>
          <p:cNvPr id="9" name="TextBox 8">
            <a:extLst>
              <a:ext uri="{FF2B5EF4-FFF2-40B4-BE49-F238E27FC236}">
                <a16:creationId xmlns:a16="http://schemas.microsoft.com/office/drawing/2014/main" id="{18E58F05-F5CE-92A3-CA3E-33337666E1AE}"/>
              </a:ext>
            </a:extLst>
          </p:cNvPr>
          <p:cNvSpPr txBox="1"/>
          <p:nvPr/>
        </p:nvSpPr>
        <p:spPr>
          <a:xfrm>
            <a:off x="145026" y="1088423"/>
            <a:ext cx="11739715" cy="6770380"/>
          </a:xfrm>
          <a:prstGeom prst="rect">
            <a:avLst/>
          </a:prstGeom>
          <a:noFill/>
        </p:spPr>
        <p:txBody>
          <a:bodyPr wrap="square" rtlCol="0">
            <a:spAutoFit/>
          </a:bodyPr>
          <a:lstStyle/>
          <a:p>
            <a:pPr>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Confusion Matrix shows how many actual wheat species such as Kama, Rosa, and Canadian were correctly or incorrectly classified by the optimized logistic regression model. And confusion matrix report give details about model accuracy  precision , recall and f1 score. </a:t>
            </a:r>
            <a:r>
              <a:rPr lang="en-IN" dirty="0">
                <a:latin typeface="Times New Roman" panose="02020603050405020304" pitchFamily="18" charset="0"/>
                <a:ea typeface="Calibri" panose="020F0502020204030204" pitchFamily="34" charset="0"/>
                <a:cs typeface="Times New Roman" panose="02020603050405020304" pitchFamily="18" charset="0"/>
              </a:rPr>
              <a:t>The accuracy of model is 93 percentage. </a:t>
            </a:r>
          </a:p>
          <a:p>
            <a:pPr>
              <a:lnSpc>
                <a:spcPct val="107000"/>
              </a:lnSpc>
              <a:spcAft>
                <a:spcPts val="800"/>
              </a:spcAft>
            </a:pPr>
            <a:r>
              <a:rPr lang="en-US" dirty="0">
                <a:latin typeface="Times New Roman" panose="02020603050405020304" pitchFamily="18" charset="0"/>
                <a:cs typeface="Times New Roman" panose="02020603050405020304" pitchFamily="18" charset="0"/>
              </a:rPr>
              <a:t>Precision: The proportion of correct positive predictions out of total predicted positives. For Kama and Canadian species precision value is 93% and for rosa it is 92%.</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cs typeface="Times New Roman" panose="02020603050405020304" pitchFamily="18" charset="0"/>
              </a:rPr>
              <a:t>Recall: Recall is the ratio of correctly predicted positive observations to the all observations in actual class. When the model predicts positive, how often it predicate correctly .</a:t>
            </a:r>
            <a:r>
              <a:rPr lang="en-US" dirty="0">
                <a:effectLst/>
                <a:latin typeface="Times New Roman" panose="02020603050405020304" pitchFamily="18" charset="0"/>
                <a:ea typeface="Calibri" panose="020F0502020204030204" pitchFamily="34" charset="0"/>
                <a:cs typeface="Times New Roman" panose="02020603050405020304" pitchFamily="18" charset="0"/>
              </a:rPr>
              <a:t>For Canadian species recall value is 100% and for Kama it is 93% while for rosa it is 86%. This means all Canadian species observations is predicate correctly. </a:t>
            </a:r>
          </a:p>
          <a:p>
            <a:r>
              <a:rPr lang="en-US" dirty="0">
                <a:latin typeface="Times New Roman" panose="02020603050405020304" pitchFamily="18" charset="0"/>
                <a:cs typeface="Times New Roman" panose="02020603050405020304" pitchFamily="18" charset="0"/>
              </a:rPr>
              <a:t>F1 Score: The harmonic mean of precision and recall, balancing both metrics.it score highest for Candiano species with 97% and second come Kama species with 93% while least score is rosa with 89%.</a:t>
            </a:r>
          </a:p>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ea typeface="Calibri" panose="020F0502020204030204" pitchFamily="34" charset="0"/>
                <a:cs typeface="Times New Roman" panose="02020603050405020304" pitchFamily="18" charset="0"/>
              </a:rPr>
              <a:t>Model perform excellent  for Canadian and Kama Classes show strong accuracy and recall values above 90% for both the Kama and Canadian classes, indicate that the model accurately and error-free identifies these classes. While for Rosa class model perform moderate where samples incorrectly labelled as Kama or Canadian because to Rosa's somewhat poorer recall (86%).</a:t>
            </a:r>
            <a:br>
              <a:rPr lang="en-IN" dirty="0">
                <a:latin typeface="Times New Roman" panose="02020603050405020304" pitchFamily="18" charset="0"/>
                <a:ea typeface="Calibri" panose="020F0502020204030204" pitchFamily="34" charset="0"/>
                <a:cs typeface="Times New Roman" panose="02020603050405020304" pitchFamily="18" charset="0"/>
              </a:rPr>
            </a:br>
            <a:r>
              <a:rPr lang="en-IN" dirty="0">
                <a:latin typeface="Times New Roman" panose="02020603050405020304" pitchFamily="18" charset="0"/>
                <a:ea typeface="Calibri" panose="020F0502020204030204" pitchFamily="34" charset="0"/>
                <a:cs typeface="Times New Roman" panose="02020603050405020304" pitchFamily="18" charset="0"/>
              </a:rPr>
              <a:t>Every class has an F1 score over 0.87, which suggest a solid balance between recall and accuracy.</a:t>
            </a:r>
            <a:br>
              <a:rPr lang="en-IN" dirty="0">
                <a:latin typeface="Times New Roman" panose="02020603050405020304" pitchFamily="18" charset="0"/>
                <a:ea typeface="Calibri" panose="020F0502020204030204" pitchFamily="34" charset="0"/>
                <a:cs typeface="Times New Roman" panose="02020603050405020304" pitchFamily="18" charset="0"/>
              </a:rPr>
            </a:br>
            <a:r>
              <a:rPr lang="en-IN" dirty="0">
                <a:latin typeface="Times New Roman" panose="02020603050405020304" pitchFamily="18" charset="0"/>
                <a:ea typeface="Calibri" panose="020F0502020204030204" pitchFamily="34" charset="0"/>
                <a:cs typeface="Times New Roman" panose="02020603050405020304" pitchFamily="18" charset="0"/>
              </a:rPr>
              <a:t>model findings are consistent, as indicated by the macro-average F1 score of 0.91.</a:t>
            </a:r>
            <a:endParaRPr lang="en-US" dirty="0">
              <a:latin typeface="Times New Roman" panose="02020603050405020304" pitchFamily="18" charset="0"/>
              <a:cs typeface="Times New Roman" panose="02020603050405020304" pitchFamily="18" charset="0"/>
            </a:endParaRPr>
          </a:p>
          <a:p>
            <a:pPr>
              <a:lnSpc>
                <a:spcPct val="107000"/>
              </a:lnSpc>
              <a:spcAft>
                <a:spcPts val="800"/>
              </a:spcAft>
            </a:pPr>
            <a:endParaRPr lang="en-IN"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lnSpc>
                <a:spcPct val="107000"/>
              </a:lnSpc>
              <a:spcAft>
                <a:spcPts val="800"/>
              </a:spcAf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938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A0D815D-40A6-B6B8-8ADC-1E9C17154B4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8DC291A-7C89-8F5F-36B1-44F3749B5F51}"/>
              </a:ext>
            </a:extLst>
          </p:cNvPr>
          <p:cNvSpPr>
            <a:spLocks noGrp="1"/>
          </p:cNvSpPr>
          <p:nvPr>
            <p:ph type="title"/>
          </p:nvPr>
        </p:nvSpPr>
        <p:spPr>
          <a:xfrm>
            <a:off x="145026" y="95711"/>
            <a:ext cx="11958484" cy="759695"/>
          </a:xfrm>
        </p:spPr>
        <p:txBody>
          <a:bodyPr>
            <a:normAutofit/>
          </a:bodyPr>
          <a:lstStyle/>
          <a:p>
            <a:r>
              <a:rPr lang="en-US" b="1" dirty="0"/>
              <a:t>ROC/AUC Curve (Optimized Model) </a:t>
            </a:r>
            <a:endParaRPr lang="en-IN" b="1" dirty="0"/>
          </a:p>
        </p:txBody>
      </p:sp>
      <p:pic>
        <p:nvPicPr>
          <p:cNvPr id="3" name="Picture 2">
            <a:extLst>
              <a:ext uri="{FF2B5EF4-FFF2-40B4-BE49-F238E27FC236}">
                <a16:creationId xmlns:a16="http://schemas.microsoft.com/office/drawing/2014/main" id="{B842073C-E1E9-0207-8404-982F80956674}"/>
              </a:ext>
            </a:extLst>
          </p:cNvPr>
          <p:cNvPicPr>
            <a:picLocks noChangeAspect="1"/>
          </p:cNvPicPr>
          <p:nvPr/>
        </p:nvPicPr>
        <p:blipFill>
          <a:blip r:embed="rId2"/>
          <a:stretch>
            <a:fillRect/>
          </a:stretch>
        </p:blipFill>
        <p:spPr>
          <a:xfrm>
            <a:off x="2263265" y="855406"/>
            <a:ext cx="7665470" cy="5655187"/>
          </a:xfrm>
          <a:prstGeom prst="rect">
            <a:avLst/>
          </a:prstGeom>
        </p:spPr>
      </p:pic>
    </p:spTree>
    <p:extLst>
      <p:ext uri="{BB962C8B-B14F-4D97-AF65-F5344CB8AC3E}">
        <p14:creationId xmlns:p14="http://schemas.microsoft.com/office/powerpoint/2010/main" val="2037721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4CB75F6F-DEF1-AA51-BB56-C08D9E1B386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5E9306D-B4C4-46CF-017F-C889C19A2FA3}"/>
              </a:ext>
            </a:extLst>
          </p:cNvPr>
          <p:cNvSpPr>
            <a:spLocks noGrp="1"/>
          </p:cNvSpPr>
          <p:nvPr>
            <p:ph type="title"/>
          </p:nvPr>
        </p:nvSpPr>
        <p:spPr>
          <a:xfrm>
            <a:off x="145026" y="95711"/>
            <a:ext cx="11958484" cy="759695"/>
          </a:xfrm>
        </p:spPr>
        <p:txBody>
          <a:bodyPr>
            <a:normAutofit/>
          </a:bodyPr>
          <a:lstStyle/>
          <a:p>
            <a:r>
              <a:rPr lang="en-US" b="1" dirty="0"/>
              <a:t>ROC/AUC Curve (Optimized Model) </a:t>
            </a:r>
            <a:endParaRPr lang="en-IN" b="1" dirty="0"/>
          </a:p>
        </p:txBody>
      </p:sp>
      <p:sp>
        <p:nvSpPr>
          <p:cNvPr id="9" name="TextBox 8">
            <a:extLst>
              <a:ext uri="{FF2B5EF4-FFF2-40B4-BE49-F238E27FC236}">
                <a16:creationId xmlns:a16="http://schemas.microsoft.com/office/drawing/2014/main" id="{A8FDD7A9-1872-5463-47DA-FCA0F23A83E0}"/>
              </a:ext>
            </a:extLst>
          </p:cNvPr>
          <p:cNvSpPr txBox="1"/>
          <p:nvPr/>
        </p:nvSpPr>
        <p:spPr>
          <a:xfrm>
            <a:off x="255639" y="1261210"/>
            <a:ext cx="11680721" cy="4773294"/>
          </a:xfrm>
          <a:prstGeom prst="rect">
            <a:avLst/>
          </a:prstGeom>
          <a:noFill/>
        </p:spPr>
        <p:txBody>
          <a:bodyPr wrap="square" rtlCol="0">
            <a:spAutoFit/>
          </a:bodyPr>
          <a:lstStyle/>
          <a:p>
            <a:pPr marL="514350" indent="-285750">
              <a:lnSpc>
                <a:spcPct val="107000"/>
              </a:lnSpc>
              <a:spcAft>
                <a:spcPts val="800"/>
              </a:spcAft>
              <a:buFont typeface="Arial" panose="020B0604020202020204" pitchFamily="34" charset="0"/>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ROC Curve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helps evaluate a classification model by plotting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True Positive Rate (TPR) by False Positive Rate (FPR).</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514350" indent="-285750">
              <a:lnSpc>
                <a:spcPct val="107000"/>
              </a:lnSpc>
              <a:spcAft>
                <a:spcPts val="800"/>
              </a:spcAft>
              <a:buFont typeface="Arial" panose="020B0604020202020204" pitchFamily="34" charset="0"/>
              <a:buChar char="•"/>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AUC (Area Under Curve)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measures performance: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closer to 1 = better model.</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AUC values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for each class:</a:t>
            </a:r>
          </a:p>
          <a:p>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8600"/>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Class 0:</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AUC =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0.96</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(Very good)</a:t>
            </a:r>
          </a:p>
          <a:p>
            <a:pPr marL="228600"/>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Class 1:</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AUC =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0.97</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(Slightly better)</a:t>
            </a:r>
          </a:p>
          <a:p>
            <a:pPr marL="228600"/>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Class 2:</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AUC =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0.99</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(Best performance)</a:t>
            </a:r>
          </a:p>
          <a:p>
            <a:pPr marL="228600"/>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 higher AUC suggest the model is more effective at distinguishing between classes.</a:t>
            </a:r>
          </a:p>
          <a:p>
            <a:pPr>
              <a:lnSpc>
                <a:spcPct val="107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Interpretation: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Since all AUC values are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above 0.95</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the model has excellent predictive ability. For Class 2 is the best classified, followed by Class 1 and Class 0.</a:t>
            </a:r>
          </a:p>
          <a:p>
            <a:pPr>
              <a:lnSpc>
                <a:spcPct val="107000"/>
              </a:lnSpc>
              <a:spcAft>
                <a:spcPts val="800"/>
              </a:spcAft>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201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PoiseVTI">
  <a:themeElements>
    <a:clrScheme name="Poise">
      <a:dk1>
        <a:sysClr val="windowText" lastClr="000000"/>
      </a:dk1>
      <a:lt1>
        <a:sysClr val="window" lastClr="FFFFFF"/>
      </a:lt1>
      <a:dk2>
        <a:srgbClr val="403739"/>
      </a:dk2>
      <a:lt2>
        <a:srgbClr val="F4E9E6"/>
      </a:lt2>
      <a:accent1>
        <a:srgbClr val="B18083"/>
      </a:accent1>
      <a:accent2>
        <a:srgbClr val="C17A69"/>
      </a:accent2>
      <a:accent3>
        <a:srgbClr val="CE9573"/>
      </a:accent3>
      <a:accent4>
        <a:srgbClr val="82907A"/>
      </a:accent4>
      <a:accent5>
        <a:srgbClr val="9A9966"/>
      </a:accent5>
      <a:accent6>
        <a:srgbClr val="AB9955"/>
      </a:accent6>
      <a:hlink>
        <a:srgbClr val="A97979"/>
      </a:hlink>
      <a:folHlink>
        <a:srgbClr val="BB7563"/>
      </a:folHlink>
    </a:clrScheme>
    <a:fontScheme name="Goudy Univers">
      <a:majorFont>
        <a:latin typeface="Goudy Old Style"/>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iseVTI" id="{9843863B-6720-4231-BFE7-E604B355382A}" vid="{6C5B2780-C73E-445D-98DA-9D2BCD78971D}"/>
    </a:ext>
  </a:extLst>
</a:theme>
</file>

<file path=docProps/app.xml><?xml version="1.0" encoding="utf-8"?>
<Properties xmlns="http://schemas.openxmlformats.org/officeDocument/2006/extended-properties" xmlns:vt="http://schemas.openxmlformats.org/officeDocument/2006/docPropsVTypes">
  <TotalTime>206</TotalTime>
  <Words>1025</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Bahnschrift Condensed</vt:lpstr>
      <vt:lpstr>Bahnschrift SemiBold</vt:lpstr>
      <vt:lpstr>Calibri</vt:lpstr>
      <vt:lpstr>Courier New</vt:lpstr>
      <vt:lpstr>Goudy Old Style</vt:lpstr>
      <vt:lpstr>Symbol</vt:lpstr>
      <vt:lpstr>Times New Roman</vt:lpstr>
      <vt:lpstr>Univers Light</vt:lpstr>
      <vt:lpstr>PoiseVTI</vt:lpstr>
      <vt:lpstr>DATA 2204 statistical and Predictive Modeling II  Assignment 2 – Logistical Regression   PROFESSOR: FATIMA TETIKOGLU</vt:lpstr>
      <vt:lpstr>Rational Statement</vt:lpstr>
      <vt:lpstr>Rational Statement</vt:lpstr>
      <vt:lpstr>Learning Curve for the Logistical Regression standard model</vt:lpstr>
      <vt:lpstr>Learning Curve for the Logistical Regression standard model</vt:lpstr>
      <vt:lpstr>Confusion Matrix And Classification Report</vt:lpstr>
      <vt:lpstr>Confusion Matrix And Classification Report</vt:lpstr>
      <vt:lpstr>ROC/AUC Curve (Optimized Model) </vt:lpstr>
      <vt:lpstr>ROC/AUC Curve (Optimized Model) </vt:lpstr>
      <vt:lpstr>two recommendations for Mr. John Hughes for next steps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hetal parmar</dc:creator>
  <cp:lastModifiedBy>hetal parmar</cp:lastModifiedBy>
  <cp:revision>5</cp:revision>
  <dcterms:created xsi:type="dcterms:W3CDTF">2025-02-04T06:25:11Z</dcterms:created>
  <dcterms:modified xsi:type="dcterms:W3CDTF">2025-02-10T04:50:43Z</dcterms:modified>
</cp:coreProperties>
</file>