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lay" charset="1" panose="00000500000000000000"/>
      <p:regular r:id="rId10"/>
    </p:embeddedFont>
    <p:embeddedFont>
      <p:font typeface="Play Bold" charset="1" panose="000008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15" Target="slides/slide4.xml" Type="http://schemas.openxmlformats.org/officeDocument/2006/relationships/slide"/><Relationship Id="rId16" Target="slides/slide5.xml" Type="http://schemas.openxmlformats.org/officeDocument/2006/relationships/slide"/><Relationship Id="rId17" Target="slides/slide6.xml" Type="http://schemas.openxmlformats.org/officeDocument/2006/relationships/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22" Target="slides/slide11.xml" Type="http://schemas.openxmlformats.org/officeDocument/2006/relationships/slide"/><Relationship Id="rId23" Target="slides/slide12.xml" Type="http://schemas.openxmlformats.org/officeDocument/2006/relationships/slide"/><Relationship Id="rId24" Target="slides/slide13.xml" Type="http://schemas.openxmlformats.org/officeDocument/2006/relationships/slide"/><Relationship Id="rId25" Target="slides/slide1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790472"/>
            <a:ext cx="3502132" cy="3496528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279D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1009650"/>
            <a:ext cx="11275080" cy="320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526"/>
              </a:lnSpc>
            </a:pPr>
            <a:r>
              <a:rPr lang="en-US" sz="10438">
                <a:solidFill>
                  <a:srgbClr val="FFFFFF"/>
                </a:solidFill>
                <a:latin typeface="Play"/>
              </a:rPr>
              <a:t>Clustering </a:t>
            </a:r>
          </a:p>
          <a:p>
            <a:pPr>
              <a:lnSpc>
                <a:spcPts val="12526"/>
              </a:lnSpc>
            </a:pPr>
            <a:r>
              <a:rPr lang="en-US" sz="10438">
                <a:solidFill>
                  <a:srgbClr val="FFFFFF"/>
                </a:solidFill>
                <a:latin typeface="Play"/>
              </a:rPr>
              <a:t>the Market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133850"/>
            <a:ext cx="10348757" cy="1101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04"/>
              </a:lnSpc>
            </a:pPr>
            <a:r>
              <a:rPr lang="en-US" sz="3146">
                <a:solidFill>
                  <a:srgbClr val="2279DF"/>
                </a:solidFill>
                <a:latin typeface="Play Bold"/>
              </a:rPr>
              <a:t>Navigating Market Dynamics</a:t>
            </a:r>
          </a:p>
          <a:p>
            <a:pPr algn="just">
              <a:lnSpc>
                <a:spcPts val="4404"/>
              </a:lnSpc>
            </a:pPr>
            <a:r>
              <a:rPr lang="en-US" sz="3146">
                <a:solidFill>
                  <a:srgbClr val="2279DF"/>
                </a:solidFill>
                <a:latin typeface="Play Bold"/>
              </a:rPr>
              <a:t> through Machine Learning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39983" y="8835318"/>
            <a:ext cx="9119317" cy="422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Play"/>
              </a:rPr>
              <a:t>Hetansh Patel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1840477" y="-895577"/>
            <a:ext cx="8072794" cy="6491502"/>
            <a:chOff x="0" y="0"/>
            <a:chExt cx="10763725" cy="8655336"/>
          </a:xfrm>
        </p:grpSpPr>
        <p:grpSp>
          <p:nvGrpSpPr>
            <p:cNvPr name="Group 8" id="8"/>
            <p:cNvGrpSpPr/>
            <p:nvPr/>
          </p:nvGrpSpPr>
          <p:grpSpPr>
            <a:xfrm rot="2700000">
              <a:off x="5010073" y="5221574"/>
              <a:ext cx="6125442" cy="1485661"/>
              <a:chOff x="0" y="0"/>
              <a:chExt cx="26301750" cy="637921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6301750" cy="6379210"/>
              </a:xfrm>
              <a:custGeom>
                <a:avLst/>
                <a:gdLst/>
                <a:ahLst/>
                <a:cxnLst/>
                <a:rect r="r" b="b" t="t" l="l"/>
                <a:pathLst>
                  <a:path h="6379210" w="2630175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2279DF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2700000">
              <a:off x="3946191" y="2040224"/>
              <a:ext cx="6125442" cy="1485661"/>
              <a:chOff x="0" y="0"/>
              <a:chExt cx="26301750" cy="637921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6301750" cy="6379210"/>
              </a:xfrm>
              <a:custGeom>
                <a:avLst/>
                <a:gdLst/>
                <a:ahLst/>
                <a:cxnLst/>
                <a:rect r="r" b="b" t="t" l="l"/>
                <a:pathLst>
                  <a:path h="6379210" w="2630175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2" id="12"/>
            <p:cNvGrpSpPr/>
            <p:nvPr/>
          </p:nvGrpSpPr>
          <p:grpSpPr>
            <a:xfrm rot="2700000">
              <a:off x="-371790" y="1948101"/>
              <a:ext cx="6125442" cy="1485661"/>
              <a:chOff x="0" y="0"/>
              <a:chExt cx="26301750" cy="637921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6301750" cy="6379210"/>
              </a:xfrm>
              <a:custGeom>
                <a:avLst/>
                <a:gdLst/>
                <a:ahLst/>
                <a:cxnLst/>
                <a:rect r="r" b="b" t="t" l="l"/>
                <a:pathLst>
                  <a:path h="6379210" w="2630175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2279DF"/>
              </a:solidFill>
            </p:spPr>
          </p:sp>
        </p:grpSp>
      </p:grpSp>
      <p:sp>
        <p:nvSpPr>
          <p:cNvPr name="Freeform 14" id="14"/>
          <p:cNvSpPr/>
          <p:nvPr/>
        </p:nvSpPr>
        <p:spPr>
          <a:xfrm flipH="false" flipV="false" rot="0">
            <a:off x="10977044" y="4210050"/>
            <a:ext cx="6282256" cy="4340468"/>
          </a:xfrm>
          <a:custGeom>
            <a:avLst/>
            <a:gdLst/>
            <a:ahLst/>
            <a:cxnLst/>
            <a:rect r="r" b="b" t="t" l="l"/>
            <a:pathLst>
              <a:path h="4340468" w="6282256">
                <a:moveTo>
                  <a:pt x="0" y="0"/>
                </a:moveTo>
                <a:lnTo>
                  <a:pt x="6282256" y="0"/>
                </a:lnTo>
                <a:lnTo>
                  <a:pt x="6282256" y="4340468"/>
                </a:lnTo>
                <a:lnTo>
                  <a:pt x="0" y="434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96549" y="1999038"/>
            <a:ext cx="9862751" cy="6288924"/>
          </a:xfrm>
          <a:custGeom>
            <a:avLst/>
            <a:gdLst/>
            <a:ahLst/>
            <a:cxnLst/>
            <a:rect r="r" b="b" t="t" l="l"/>
            <a:pathLst>
              <a:path h="6288924" w="9862751">
                <a:moveTo>
                  <a:pt x="0" y="0"/>
                </a:moveTo>
                <a:lnTo>
                  <a:pt x="9862751" y="0"/>
                </a:lnTo>
                <a:lnTo>
                  <a:pt x="9862751" y="6288924"/>
                </a:lnTo>
                <a:lnTo>
                  <a:pt x="0" y="62889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366953"/>
            <a:ext cx="6508939" cy="175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479"/>
              </a:lnSpc>
            </a:pPr>
            <a:r>
              <a:rPr lang="en-US" sz="2900">
                <a:solidFill>
                  <a:srgbClr val="1E1E1E"/>
                </a:solidFill>
                <a:latin typeface="Play"/>
              </a:rPr>
              <a:t>Applied the efficient frontier framework to derive optimal asset weights for the porfolio, aiming to maximize sharpe ratio.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009650"/>
            <a:ext cx="6508939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>
                <a:solidFill>
                  <a:srgbClr val="2279DF"/>
                </a:solidFill>
                <a:latin typeface="Play Bold"/>
              </a:rPr>
              <a:t>Portfolio Construction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3498486"/>
            <a:ext cx="5061176" cy="0"/>
          </a:xfrm>
          <a:prstGeom prst="line">
            <a:avLst/>
          </a:prstGeom>
          <a:ln cap="rnd" w="9525">
            <a:solidFill>
              <a:srgbClr val="1E1E1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6613412" y="4826601"/>
            <a:ext cx="5061176" cy="2968468"/>
            <a:chOff x="0" y="0"/>
            <a:chExt cx="6748235" cy="395795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139825"/>
              <a:ext cx="6748235" cy="2818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61340" indent="-280670" lvl="1">
                <a:lnSpc>
                  <a:spcPts val="3379"/>
                </a:lnSpc>
                <a:buFont typeface="Arial"/>
                <a:buChar char="•"/>
              </a:pPr>
              <a:r>
                <a:rPr lang="en-US" sz="2599">
                  <a:solidFill>
                    <a:srgbClr val="1E1E1E"/>
                  </a:solidFill>
                  <a:latin typeface="Play"/>
                </a:rPr>
                <a:t>Th</a:t>
              </a:r>
              <a:r>
                <a:rPr lang="en-US" sz="2599">
                  <a:solidFill>
                    <a:srgbClr val="1E1E1E"/>
                  </a:solidFill>
                  <a:latin typeface="Play"/>
                </a:rPr>
                <a:t>en loop over each month start, select the stocks for the month and calculate their weights for the next month.</a:t>
              </a:r>
            </a:p>
            <a:p>
              <a:pPr>
                <a:lnSpc>
                  <a:spcPts val="3379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0"/>
              <a:ext cx="6748235" cy="584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479"/>
                </a:lnSpc>
              </a:pPr>
              <a:r>
                <a:rPr lang="en-US" sz="2900">
                  <a:solidFill>
                    <a:srgbClr val="1E1E1E"/>
                  </a:solidFill>
                  <a:latin typeface="Play"/>
                </a:rPr>
                <a:t>2</a:t>
              </a:r>
            </a:p>
          </p:txBody>
        </p:sp>
        <p:sp>
          <p:nvSpPr>
            <p:cNvPr name="AutoShape 6" id="6"/>
            <p:cNvSpPr/>
            <p:nvPr/>
          </p:nvSpPr>
          <p:spPr>
            <a:xfrm>
              <a:off x="0" y="919074"/>
              <a:ext cx="6748235" cy="0"/>
            </a:xfrm>
            <a:prstGeom prst="line">
              <a:avLst/>
            </a:prstGeom>
            <a:ln cap="rnd" w="12700">
              <a:solidFill>
                <a:srgbClr val="1E1E1E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2198124" y="2771080"/>
            <a:ext cx="5061176" cy="3101604"/>
            <a:chOff x="0" y="0"/>
            <a:chExt cx="6748235" cy="413547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317340"/>
              <a:ext cx="6748235" cy="2818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61340" indent="-280670" lvl="1">
                <a:lnSpc>
                  <a:spcPts val="3379"/>
                </a:lnSpc>
                <a:buFont typeface="Arial"/>
                <a:buChar char="•"/>
              </a:pPr>
              <a:r>
                <a:rPr lang="en-US" sz="2599">
                  <a:solidFill>
                    <a:srgbClr val="1E1E1E"/>
                  </a:solidFill>
                  <a:latin typeface="Play"/>
                </a:rPr>
                <a:t>If</a:t>
              </a:r>
              <a:r>
                <a:rPr lang="en-US" sz="2599">
                  <a:solidFill>
                    <a:srgbClr val="1E1E1E"/>
                  </a:solidFill>
                  <a:latin typeface="Play"/>
                </a:rPr>
                <a:t> the maximum sharpe ratio optimization fails for a given month, apply equally-weighted weights.</a:t>
              </a:r>
            </a:p>
            <a:p>
              <a:pPr>
                <a:lnSpc>
                  <a:spcPts val="3380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0"/>
              <a:ext cx="6748235" cy="1168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80"/>
                </a:lnSpc>
              </a:pPr>
              <a:r>
                <a:rPr lang="en-US" sz="2900">
                  <a:solidFill>
                    <a:srgbClr val="1E1E1E"/>
                  </a:solidFill>
                  <a:latin typeface="Play"/>
                </a:rPr>
                <a:t>3</a:t>
              </a:r>
            </a:p>
            <a:p>
              <a:pPr marL="0" indent="0" lvl="0">
                <a:lnSpc>
                  <a:spcPts val="3479"/>
                </a:lnSpc>
              </a:pPr>
            </a:p>
          </p:txBody>
        </p:sp>
        <p:sp>
          <p:nvSpPr>
            <p:cNvPr name="AutoShape 10" id="10"/>
            <p:cNvSpPr/>
            <p:nvPr/>
          </p:nvSpPr>
          <p:spPr>
            <a:xfrm>
              <a:off x="0" y="969874"/>
              <a:ext cx="6748235" cy="0"/>
            </a:xfrm>
            <a:prstGeom prst="line">
              <a:avLst/>
            </a:prstGeom>
            <a:ln cap="rnd" w="12700">
              <a:solidFill>
                <a:srgbClr val="1E1E1E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1" id="11"/>
          <p:cNvGrpSpPr/>
          <p:nvPr/>
        </p:nvGrpSpPr>
        <p:grpSpPr>
          <a:xfrm rot="-10800000">
            <a:off x="15776753" y="0"/>
            <a:ext cx="2813682" cy="2809180"/>
            <a:chOff x="0" y="0"/>
            <a:chExt cx="6350000" cy="63398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279DF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7830235" y="2528170"/>
            <a:ext cx="2627530" cy="2919477"/>
          </a:xfrm>
          <a:custGeom>
            <a:avLst/>
            <a:gdLst/>
            <a:ahLst/>
            <a:cxnLst/>
            <a:rect r="r" b="b" t="t" l="l"/>
            <a:pathLst>
              <a:path h="2919477" w="2627530">
                <a:moveTo>
                  <a:pt x="0" y="0"/>
                </a:moveTo>
                <a:lnTo>
                  <a:pt x="2627530" y="0"/>
                </a:lnTo>
                <a:lnTo>
                  <a:pt x="2627530" y="2919477"/>
                </a:lnTo>
                <a:lnTo>
                  <a:pt x="0" y="2919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01888" y="5301526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198124" y="5717736"/>
            <a:ext cx="4450311" cy="3282381"/>
          </a:xfrm>
          <a:custGeom>
            <a:avLst/>
            <a:gdLst/>
            <a:ahLst/>
            <a:cxnLst/>
            <a:rect r="r" b="b" t="t" l="l"/>
            <a:pathLst>
              <a:path h="3282381" w="4450311">
                <a:moveTo>
                  <a:pt x="0" y="0"/>
                </a:moveTo>
                <a:lnTo>
                  <a:pt x="4450311" y="0"/>
                </a:lnTo>
                <a:lnTo>
                  <a:pt x="4450311" y="3282381"/>
                </a:lnTo>
                <a:lnTo>
                  <a:pt x="0" y="32823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1009650"/>
            <a:ext cx="14185859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>
                <a:solidFill>
                  <a:srgbClr val="2279DF"/>
                </a:solidFill>
                <a:latin typeface="Play Bold"/>
              </a:rPr>
              <a:t>Portfolio Construction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3751942"/>
            <a:ext cx="5061176" cy="1695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0" indent="-280670" lvl="1">
              <a:lnSpc>
                <a:spcPts val="3379"/>
              </a:lnSpc>
              <a:buFont typeface="Arial"/>
              <a:buChar char="•"/>
            </a:pPr>
            <a:r>
              <a:rPr lang="en-US" sz="2599">
                <a:solidFill>
                  <a:srgbClr val="1E1E1E"/>
                </a:solidFill>
                <a:latin typeface="Play"/>
              </a:rPr>
              <a:t>Calcula</a:t>
            </a:r>
            <a:r>
              <a:rPr lang="en-US" sz="2599">
                <a:solidFill>
                  <a:srgbClr val="1E1E1E"/>
                </a:solidFill>
                <a:latin typeface="Play"/>
              </a:rPr>
              <a:t>te daily returns for each stock which could land up in our portfolio.</a:t>
            </a:r>
          </a:p>
          <a:p>
            <a:pPr>
              <a:lnSpc>
                <a:spcPts val="337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2885380"/>
            <a:ext cx="5061176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479"/>
              </a:lnSpc>
            </a:pPr>
            <a:r>
              <a:rPr lang="en-US" sz="2900">
                <a:solidFill>
                  <a:srgbClr val="1E1E1E"/>
                </a:solidFill>
                <a:latin typeface="Play"/>
              </a:rPr>
              <a:t>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38171" y="2073499"/>
            <a:ext cx="8721129" cy="6586909"/>
          </a:xfrm>
          <a:custGeom>
            <a:avLst/>
            <a:gdLst/>
            <a:ahLst/>
            <a:cxnLst/>
            <a:rect r="r" b="b" t="t" l="l"/>
            <a:pathLst>
              <a:path h="6586909" w="8721129">
                <a:moveTo>
                  <a:pt x="0" y="0"/>
                </a:moveTo>
                <a:lnTo>
                  <a:pt x="8721129" y="0"/>
                </a:lnTo>
                <a:lnTo>
                  <a:pt x="8721129" y="6586909"/>
                </a:lnTo>
                <a:lnTo>
                  <a:pt x="0" y="65869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014278"/>
            <a:ext cx="6508939" cy="434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1E1E1E"/>
                </a:solidFill>
                <a:latin typeface="Play"/>
              </a:rPr>
              <a:t>Initially both strategy and the s&amp;p 500 track closely, but starting in 2019, the strategy outperforms, indicating it was able to take advantage of market conditions better than the passive index approach.</a:t>
            </a:r>
          </a:p>
          <a:p>
            <a:pPr>
              <a:lnSpc>
                <a:spcPts val="2879"/>
              </a:lnSpc>
            </a:pPr>
          </a:p>
          <a:p>
            <a:pPr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1E1E1E"/>
                </a:solidFill>
                <a:latin typeface="Play"/>
              </a:rPr>
              <a:t>However, post-2022, there’s a significant drop in the strategy’s performance, while the S&amp;P 500 shows less decline, which might indicate that the strategy took on more risk or was less effective during market downturns.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009650"/>
            <a:ext cx="81153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>
                <a:solidFill>
                  <a:srgbClr val="2279DF"/>
                </a:solidFill>
                <a:latin typeface="Play Bold"/>
              </a:rPr>
              <a:t>Portfolio Results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12652" y="1028700"/>
            <a:ext cx="7546648" cy="5581917"/>
          </a:xfrm>
          <a:custGeom>
            <a:avLst/>
            <a:gdLst/>
            <a:ahLst/>
            <a:cxnLst/>
            <a:rect r="r" b="b" t="t" l="l"/>
            <a:pathLst>
              <a:path h="5581917" w="7546648">
                <a:moveTo>
                  <a:pt x="0" y="0"/>
                </a:moveTo>
                <a:lnTo>
                  <a:pt x="7546648" y="0"/>
                </a:lnTo>
                <a:lnTo>
                  <a:pt x="7546648" y="5581917"/>
                </a:lnTo>
                <a:lnTo>
                  <a:pt x="0" y="55819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3197" y="1028700"/>
            <a:ext cx="7071459" cy="5649750"/>
          </a:xfrm>
          <a:custGeom>
            <a:avLst/>
            <a:gdLst/>
            <a:ahLst/>
            <a:cxnLst/>
            <a:rect r="r" b="b" t="t" l="l"/>
            <a:pathLst>
              <a:path h="5649750" w="7071459">
                <a:moveTo>
                  <a:pt x="0" y="0"/>
                </a:moveTo>
                <a:lnTo>
                  <a:pt x="7071459" y="0"/>
                </a:lnTo>
                <a:lnTo>
                  <a:pt x="7071459" y="5649750"/>
                </a:lnTo>
                <a:lnTo>
                  <a:pt x="0" y="56497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08069" y="6610617"/>
            <a:ext cx="7251231" cy="3619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lay"/>
              </a:rPr>
              <a:t>Reduction in Portfolio Value: This chart illustrates the depth and duration of drawdowns, or declines from previous highs, in the strategy's portfolio value over time, with significant drawdowns visible in 2020 and 2023.</a:t>
            </a:r>
          </a:p>
          <a:p>
            <a:pPr algn="ctr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lay"/>
              </a:rPr>
              <a:t>Risk Assessment: The drawdown plot is an important risk assessment tool, highlighting periods where the strategy underperformed and the potential impact on investors if assets were sold at low points.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60876" y="6610617"/>
            <a:ext cx="6343781" cy="3619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lay"/>
              </a:rPr>
              <a:t>Return Distribution: This histogram displays the frequency distribution of daily portfolio returns, centering around zero, suggesting that most daily returns are close to no change.</a:t>
            </a:r>
          </a:p>
          <a:p>
            <a:pPr algn="ctr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lay"/>
              </a:rPr>
              <a:t>Normality and Outliers: The shape of the distribution indicates the normality of returns; it also helps identify outliers, which are returns far from the mean, indicative of high-risk days.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5557229" y="4316542"/>
            <a:ext cx="4895487" cy="1187348"/>
            <a:chOff x="0" y="0"/>
            <a:chExt cx="26301750" cy="637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301750" cy="6379210"/>
            </a:xfrm>
            <a:custGeom>
              <a:avLst/>
              <a:gdLst/>
              <a:ahLst/>
              <a:cxnLst/>
              <a:rect r="r" b="b" t="t" l="l"/>
              <a:pathLst>
                <a:path h="6379210" w="26301750">
                  <a:moveTo>
                    <a:pt x="19619477" y="0"/>
                  </a:moveTo>
                  <a:lnTo>
                    <a:pt x="7607643" y="0"/>
                  </a:lnTo>
                  <a:lnTo>
                    <a:pt x="6706792" y="7620"/>
                  </a:lnTo>
                  <a:lnTo>
                    <a:pt x="0" y="6379210"/>
                  </a:lnTo>
                  <a:lnTo>
                    <a:pt x="19655841" y="6379210"/>
                  </a:lnTo>
                  <a:lnTo>
                    <a:pt x="26301750" y="0"/>
                  </a:lnTo>
                  <a:close/>
                </a:path>
              </a:pathLst>
            </a:custGeom>
            <a:solidFill>
              <a:srgbClr val="2279DF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9924334" y="1194637"/>
            <a:ext cx="6455648" cy="1187348"/>
            <a:chOff x="0" y="0"/>
            <a:chExt cx="34683949" cy="63792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4683948" cy="6379210"/>
            </a:xfrm>
            <a:custGeom>
              <a:avLst/>
              <a:gdLst/>
              <a:ahLst/>
              <a:cxnLst/>
              <a:rect r="r" b="b" t="t" l="l"/>
              <a:pathLst>
                <a:path h="6379210" w="34683948">
                  <a:moveTo>
                    <a:pt x="27981356" y="0"/>
                  </a:moveTo>
                  <a:lnTo>
                    <a:pt x="8232404" y="0"/>
                  </a:lnTo>
                  <a:lnTo>
                    <a:pt x="6751293" y="7620"/>
                  </a:lnTo>
                  <a:lnTo>
                    <a:pt x="0" y="6379210"/>
                  </a:lnTo>
                  <a:lnTo>
                    <a:pt x="28038037" y="6379210"/>
                  </a:lnTo>
                  <a:lnTo>
                    <a:pt x="34683948" y="0"/>
                  </a:lnTo>
                  <a:close/>
                </a:path>
              </a:pathLst>
            </a:custGeom>
            <a:solidFill>
              <a:srgbClr val="2279D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5281002" y="664588"/>
            <a:ext cx="3006998" cy="2968727"/>
          </a:xfrm>
          <a:custGeom>
            <a:avLst/>
            <a:gdLst/>
            <a:ahLst/>
            <a:cxnLst/>
            <a:rect r="r" b="b" t="t" l="l"/>
            <a:pathLst>
              <a:path h="2968727" w="3006998">
                <a:moveTo>
                  <a:pt x="0" y="0"/>
                </a:moveTo>
                <a:lnTo>
                  <a:pt x="3006998" y="0"/>
                </a:lnTo>
                <a:lnTo>
                  <a:pt x="3006998" y="2968727"/>
                </a:lnTo>
                <a:lnTo>
                  <a:pt x="0" y="29687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6836439"/>
            <a:ext cx="3849510" cy="3450561"/>
          </a:xfrm>
          <a:custGeom>
            <a:avLst/>
            <a:gdLst/>
            <a:ahLst/>
            <a:cxnLst/>
            <a:rect r="r" b="b" t="t" l="l"/>
            <a:pathLst>
              <a:path h="3450561" w="3849510">
                <a:moveTo>
                  <a:pt x="0" y="0"/>
                </a:moveTo>
                <a:lnTo>
                  <a:pt x="3849510" y="0"/>
                </a:lnTo>
                <a:lnTo>
                  <a:pt x="3849510" y="3450561"/>
                </a:lnTo>
                <a:lnTo>
                  <a:pt x="0" y="3450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87815" y="3671966"/>
            <a:ext cx="8312370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>
                <a:solidFill>
                  <a:srgbClr val="1E1E1E"/>
                </a:solidFill>
                <a:latin typeface="Play Bold"/>
              </a:rPr>
              <a:t>Do you have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3705" y="1015361"/>
            <a:ext cx="12929436" cy="8180983"/>
            <a:chOff x="0" y="0"/>
            <a:chExt cx="17239248" cy="1090797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9050"/>
              <a:ext cx="17239248" cy="1644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>
                  <a:solidFill>
                    <a:srgbClr val="2279DF"/>
                  </a:solidFill>
                  <a:latin typeface="Play Bold"/>
                </a:rPr>
                <a:t>Introduction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874112"/>
              <a:ext cx="14767826" cy="55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60"/>
                </a:lnSpc>
              </a:pPr>
              <a:r>
                <a:rPr lang="en-US" sz="2800" u="none">
                  <a:solidFill>
                    <a:srgbClr val="1E1E1E"/>
                  </a:solidFill>
                  <a:latin typeface="Play Bold"/>
                </a:rPr>
                <a:t>A brief look at what we will discuss on this report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040240"/>
              <a:ext cx="12208794" cy="68677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61341" indent="-280670" lvl="1">
                <a:lnSpc>
                  <a:spcPts val="5200"/>
                </a:lnSpc>
                <a:buFont typeface="Arial"/>
                <a:buChar char="•"/>
              </a:pPr>
              <a:r>
                <a:rPr lang="en-US" sz="2600">
                  <a:solidFill>
                    <a:srgbClr val="1E1E1E"/>
                  </a:solidFill>
                  <a:latin typeface="Play"/>
                </a:rPr>
                <a:t>Data Overview</a:t>
              </a:r>
            </a:p>
            <a:p>
              <a:pPr marL="561340" indent="-280670" lvl="1">
                <a:lnSpc>
                  <a:spcPts val="5200"/>
                </a:lnSpc>
                <a:buFont typeface="Arial"/>
                <a:buChar char="•"/>
              </a:pPr>
              <a:r>
                <a:rPr lang="en-US" sz="2600">
                  <a:solidFill>
                    <a:srgbClr val="1E1E1E"/>
                  </a:solidFill>
                  <a:latin typeface="Play"/>
                </a:rPr>
                <a:t>Methodology</a:t>
              </a:r>
            </a:p>
            <a:p>
              <a:pPr marL="561340" indent="-280670" lvl="1">
                <a:lnSpc>
                  <a:spcPts val="5200"/>
                </a:lnSpc>
                <a:buFont typeface="Arial"/>
                <a:buChar char="•"/>
              </a:pPr>
              <a:r>
                <a:rPr lang="en-US" sz="2600">
                  <a:solidFill>
                    <a:srgbClr val="1E1E1E"/>
                  </a:solidFill>
                  <a:latin typeface="Play"/>
                </a:rPr>
                <a:t>Data Preprocessing</a:t>
              </a:r>
            </a:p>
            <a:p>
              <a:pPr marL="561340" indent="-280670" lvl="1">
                <a:lnSpc>
                  <a:spcPts val="5200"/>
                </a:lnSpc>
                <a:buFont typeface="Arial"/>
                <a:buChar char="•"/>
              </a:pPr>
              <a:r>
                <a:rPr lang="en-US" sz="2600">
                  <a:solidFill>
                    <a:srgbClr val="1E1E1E"/>
                  </a:solidFill>
                  <a:latin typeface="Play"/>
                </a:rPr>
                <a:t>Feature Engineering</a:t>
              </a:r>
            </a:p>
            <a:p>
              <a:pPr marL="561340" indent="-280670" lvl="1">
                <a:lnSpc>
                  <a:spcPts val="5200"/>
                </a:lnSpc>
                <a:buFont typeface="Arial"/>
                <a:buChar char="•"/>
              </a:pPr>
              <a:r>
                <a:rPr lang="en-US" sz="2600">
                  <a:solidFill>
                    <a:srgbClr val="1E1E1E"/>
                  </a:solidFill>
                  <a:latin typeface="Play"/>
                </a:rPr>
                <a:t>Clustering Approach</a:t>
              </a:r>
            </a:p>
            <a:p>
              <a:pPr marL="561341" indent="-280670" lvl="1">
                <a:lnSpc>
                  <a:spcPts val="5200"/>
                </a:lnSpc>
                <a:buFont typeface="Arial"/>
                <a:buChar char="•"/>
              </a:pPr>
              <a:r>
                <a:rPr lang="en-US" sz="2600">
                  <a:solidFill>
                    <a:srgbClr val="1E1E1E"/>
                  </a:solidFill>
                  <a:latin typeface="Play"/>
                </a:rPr>
                <a:t>Portfolio Optimization</a:t>
              </a:r>
            </a:p>
            <a:p>
              <a:pPr marL="561341" indent="-280670" lvl="1">
                <a:lnSpc>
                  <a:spcPts val="5200"/>
                </a:lnSpc>
                <a:buFont typeface="Arial"/>
                <a:buChar char="•"/>
              </a:pPr>
              <a:r>
                <a:rPr lang="en-US" sz="2600">
                  <a:solidFill>
                    <a:srgbClr val="1E1E1E"/>
                  </a:solidFill>
                  <a:latin typeface="Play"/>
                </a:rPr>
                <a:t>Strategy Simulation</a:t>
              </a:r>
            </a:p>
            <a:p>
              <a:pPr marL="561340" indent="-280670" lvl="1">
                <a:lnSpc>
                  <a:spcPts val="5200"/>
                </a:lnSpc>
                <a:buFont typeface="Arial"/>
                <a:buChar char="•"/>
              </a:pPr>
              <a:r>
                <a:rPr lang="en-US" sz="2600">
                  <a:solidFill>
                    <a:srgbClr val="1E1E1E"/>
                  </a:solidFill>
                  <a:latin typeface="Play"/>
                </a:rPr>
                <a:t>Results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119574" y="3266052"/>
            <a:ext cx="7188914" cy="8764322"/>
            <a:chOff x="0" y="0"/>
            <a:chExt cx="9585219" cy="11685763"/>
          </a:xfrm>
        </p:grpSpPr>
        <p:grpSp>
          <p:nvGrpSpPr>
            <p:cNvPr name="Group 7" id="7"/>
            <p:cNvGrpSpPr/>
            <p:nvPr/>
          </p:nvGrpSpPr>
          <p:grpSpPr>
            <a:xfrm rot="-2700000">
              <a:off x="-562750" y="7790982"/>
              <a:ext cx="7429400" cy="1485661"/>
              <a:chOff x="0" y="0"/>
              <a:chExt cx="31900754" cy="637921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1900754" cy="6379210"/>
              </a:xfrm>
              <a:custGeom>
                <a:avLst/>
                <a:gdLst/>
                <a:ahLst/>
                <a:cxnLst/>
                <a:rect r="r" b="b" t="t" l="l"/>
                <a:pathLst>
                  <a:path h="6379210" w="31900754">
                    <a:moveTo>
                      <a:pt x="25204906" y="0"/>
                    </a:moveTo>
                    <a:lnTo>
                      <a:pt x="8024961" y="0"/>
                    </a:lnTo>
                    <a:lnTo>
                      <a:pt x="6736517" y="7620"/>
                    </a:lnTo>
                    <a:lnTo>
                      <a:pt x="0" y="6379210"/>
                    </a:lnTo>
                    <a:lnTo>
                      <a:pt x="25254845" y="6379210"/>
                    </a:lnTo>
                    <a:lnTo>
                      <a:pt x="31900754" y="0"/>
                    </a:lnTo>
                    <a:close/>
                  </a:path>
                </a:pathLst>
              </a:custGeom>
              <a:solidFill>
                <a:srgbClr val="1E1E1E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-2700000">
              <a:off x="3734095" y="6248668"/>
              <a:ext cx="6125442" cy="1485661"/>
              <a:chOff x="0" y="0"/>
              <a:chExt cx="26301750" cy="637921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6301750" cy="6379210"/>
              </a:xfrm>
              <a:custGeom>
                <a:avLst/>
                <a:gdLst/>
                <a:ahLst/>
                <a:cxnLst/>
                <a:rect r="r" b="b" t="t" l="l"/>
                <a:pathLst>
                  <a:path h="6379210" w="2630175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2279DF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-2700000">
              <a:off x="3831566" y="1948101"/>
              <a:ext cx="6125442" cy="1485661"/>
              <a:chOff x="0" y="0"/>
              <a:chExt cx="26301750" cy="637921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6301750" cy="6379210"/>
              </a:xfrm>
              <a:custGeom>
                <a:avLst/>
                <a:gdLst/>
                <a:ahLst/>
                <a:cxnLst/>
                <a:rect r="r" b="b" t="t" l="l"/>
                <a:pathLst>
                  <a:path h="6379210" w="2630175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2279DF"/>
              </a:solidFill>
            </p:spPr>
          </p:sp>
        </p:grp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19574" y="3266052"/>
            <a:ext cx="7188914" cy="8764322"/>
            <a:chOff x="0" y="0"/>
            <a:chExt cx="9585219" cy="11685763"/>
          </a:xfrm>
        </p:grpSpPr>
        <p:grpSp>
          <p:nvGrpSpPr>
            <p:cNvPr name="Group 3" id="3"/>
            <p:cNvGrpSpPr/>
            <p:nvPr/>
          </p:nvGrpSpPr>
          <p:grpSpPr>
            <a:xfrm rot="-2700000">
              <a:off x="-562750" y="7790982"/>
              <a:ext cx="7429400" cy="1485661"/>
              <a:chOff x="0" y="0"/>
              <a:chExt cx="31900754" cy="637921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1900754" cy="6379210"/>
              </a:xfrm>
              <a:custGeom>
                <a:avLst/>
                <a:gdLst/>
                <a:ahLst/>
                <a:cxnLst/>
                <a:rect r="r" b="b" t="t" l="l"/>
                <a:pathLst>
                  <a:path h="6379210" w="31900754">
                    <a:moveTo>
                      <a:pt x="25204906" y="0"/>
                    </a:moveTo>
                    <a:lnTo>
                      <a:pt x="8024961" y="0"/>
                    </a:lnTo>
                    <a:lnTo>
                      <a:pt x="6736517" y="7620"/>
                    </a:lnTo>
                    <a:lnTo>
                      <a:pt x="0" y="6379210"/>
                    </a:lnTo>
                    <a:lnTo>
                      <a:pt x="25254845" y="6379210"/>
                    </a:lnTo>
                    <a:lnTo>
                      <a:pt x="31900754" y="0"/>
                    </a:lnTo>
                    <a:close/>
                  </a:path>
                </a:pathLst>
              </a:custGeom>
              <a:solidFill>
                <a:srgbClr val="1E1E1E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2700000">
              <a:off x="3734095" y="6248668"/>
              <a:ext cx="6125442" cy="1485661"/>
              <a:chOff x="0" y="0"/>
              <a:chExt cx="26301750" cy="637921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6301750" cy="6379210"/>
              </a:xfrm>
              <a:custGeom>
                <a:avLst/>
                <a:gdLst/>
                <a:ahLst/>
                <a:cxnLst/>
                <a:rect r="r" b="b" t="t" l="l"/>
                <a:pathLst>
                  <a:path h="6379210" w="2630175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2279DF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-2700000">
              <a:off x="3831566" y="1948101"/>
              <a:ext cx="6125442" cy="1485661"/>
              <a:chOff x="0" y="0"/>
              <a:chExt cx="26301750" cy="637921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6301750" cy="6379210"/>
              </a:xfrm>
              <a:custGeom>
                <a:avLst/>
                <a:gdLst/>
                <a:ahLst/>
                <a:cxnLst/>
                <a:rect r="r" b="b" t="t" l="l"/>
                <a:pathLst>
                  <a:path h="6379210" w="2630175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2279DF"/>
              </a:solidFill>
            </p:spPr>
          </p:sp>
        </p:grpSp>
      </p:grpSp>
      <p:sp>
        <p:nvSpPr>
          <p:cNvPr name="Freeform 9" id="9"/>
          <p:cNvSpPr/>
          <p:nvPr/>
        </p:nvSpPr>
        <p:spPr>
          <a:xfrm flipH="false" flipV="false" rot="0">
            <a:off x="9144000" y="2301883"/>
            <a:ext cx="8277099" cy="5544853"/>
          </a:xfrm>
          <a:custGeom>
            <a:avLst/>
            <a:gdLst/>
            <a:ahLst/>
            <a:cxnLst/>
            <a:rect r="r" b="b" t="t" l="l"/>
            <a:pathLst>
              <a:path h="5544853" w="8277099">
                <a:moveTo>
                  <a:pt x="0" y="0"/>
                </a:moveTo>
                <a:lnTo>
                  <a:pt x="8277099" y="0"/>
                </a:lnTo>
                <a:lnTo>
                  <a:pt x="8277099" y="5544853"/>
                </a:lnTo>
                <a:lnTo>
                  <a:pt x="0" y="55448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679282" y="663583"/>
            <a:ext cx="1292943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>
                <a:solidFill>
                  <a:srgbClr val="2279DF"/>
                </a:solidFill>
                <a:latin typeface="Play Bold"/>
              </a:rPr>
              <a:t>Data 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43705" y="2092333"/>
            <a:ext cx="11075869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6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722126"/>
            <a:ext cx="8108991" cy="6058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1" indent="-280670" lvl="1">
              <a:lnSpc>
                <a:spcPts val="3718"/>
              </a:lnSpc>
              <a:buFont typeface="Arial"/>
              <a:buChar char="•"/>
            </a:pPr>
            <a:r>
              <a:rPr lang="en-US" sz="2600">
                <a:solidFill>
                  <a:srgbClr val="1E1E1E"/>
                </a:solidFill>
                <a:latin typeface="Play"/>
              </a:rPr>
              <a:t>Source: Data was sourced from Yahoo Finance using Wikipidea and Fama-French databases, encompassing over a decade of daily stock price and trading volumes.</a:t>
            </a:r>
          </a:p>
          <a:p>
            <a:pPr>
              <a:lnSpc>
                <a:spcPts val="3718"/>
              </a:lnSpc>
            </a:pPr>
          </a:p>
          <a:p>
            <a:pPr marL="561341" indent="-280670" lvl="1">
              <a:lnSpc>
                <a:spcPts val="3718"/>
              </a:lnSpc>
              <a:buFont typeface="Arial"/>
              <a:buChar char="•"/>
            </a:pPr>
            <a:r>
              <a:rPr lang="en-US" sz="2600">
                <a:solidFill>
                  <a:srgbClr val="1E1E1E"/>
                </a:solidFill>
                <a:latin typeface="Play"/>
              </a:rPr>
              <a:t>Scope: The dataset includes daily observations from 2015 to 2024, covering 500 stocks from the S&amp;P 500 index.</a:t>
            </a:r>
          </a:p>
          <a:p>
            <a:pPr>
              <a:lnSpc>
                <a:spcPts val="3718"/>
              </a:lnSpc>
            </a:pPr>
          </a:p>
          <a:p>
            <a:pPr marL="561340" indent="-280670" lvl="1">
              <a:lnSpc>
                <a:spcPts val="3718"/>
              </a:lnSpc>
              <a:buFont typeface="Arial"/>
              <a:buChar char="•"/>
            </a:pPr>
            <a:r>
              <a:rPr lang="en-US" sz="2600">
                <a:solidFill>
                  <a:srgbClr val="1E1E1E"/>
                </a:solidFill>
                <a:latin typeface="Play"/>
              </a:rPr>
              <a:t>Structure: Data is Structured in a panel format with a multi-index on date and tickers symbols, featuring columns for close, volume and other price metrics.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9788" y="1028700"/>
            <a:ext cx="16230600" cy="8589123"/>
            <a:chOff x="0" y="0"/>
            <a:chExt cx="21640800" cy="1145216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9050"/>
              <a:ext cx="21640800" cy="1644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>
                  <a:solidFill>
                    <a:srgbClr val="2279DF"/>
                  </a:solidFill>
                  <a:latin typeface="Play Bold"/>
                </a:rPr>
                <a:t>Methodology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590739"/>
              <a:ext cx="14495655" cy="8861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61339" indent="-280669" lvl="1">
                <a:lnSpc>
                  <a:spcPts val="3119"/>
                </a:lnSpc>
                <a:buFont typeface="Arial"/>
                <a:buChar char="•"/>
              </a:pPr>
              <a:r>
                <a:rPr lang="en-US" sz="2599">
                  <a:solidFill>
                    <a:srgbClr val="1E1E1E"/>
                  </a:solidFill>
                  <a:latin typeface="Play"/>
                </a:rPr>
                <a:t>Data Cleaning: Missing data points were identified and</a:t>
              </a:r>
              <a:r>
                <a:rPr lang="en-US" sz="2599" u="none">
                  <a:solidFill>
                    <a:srgbClr val="1E1E1E"/>
                  </a:solidFill>
                  <a:latin typeface="Play"/>
                </a:rPr>
                <a:t> removed, ensuring robustness and accuracy in subsequent analyses.</a:t>
              </a:r>
            </a:p>
            <a:p>
              <a:pPr>
                <a:lnSpc>
                  <a:spcPts val="3119"/>
                </a:lnSpc>
              </a:pPr>
            </a:p>
            <a:p>
              <a:pPr marL="561339" indent="-280669" lvl="1">
                <a:lnSpc>
                  <a:spcPts val="3119"/>
                </a:lnSpc>
                <a:buFont typeface="Arial"/>
                <a:buChar char="•"/>
              </a:pPr>
              <a:r>
                <a:rPr lang="en-US" sz="2599" u="none">
                  <a:solidFill>
                    <a:srgbClr val="1E1E1E"/>
                  </a:solidFill>
                  <a:latin typeface="Play"/>
                </a:rPr>
                <a:t>Feature Calculation: Calculated technical indicators include Garman Klass Volatility, RSI, ATR, MACD, and Bollinger Bands, selected for their relevance in capturing market sentiment and volatility.</a:t>
              </a:r>
            </a:p>
            <a:p>
              <a:pPr>
                <a:lnSpc>
                  <a:spcPts val="3119"/>
                </a:lnSpc>
              </a:pPr>
            </a:p>
            <a:p>
              <a:pPr marL="561339" indent="-280669" lvl="1">
                <a:lnSpc>
                  <a:spcPts val="3119"/>
                </a:lnSpc>
                <a:buFont typeface="Arial"/>
                <a:buChar char="•"/>
              </a:pPr>
              <a:r>
                <a:rPr lang="en-US" sz="2599" u="none">
                  <a:solidFill>
                    <a:srgbClr val="1E1E1E"/>
                  </a:solidFill>
                  <a:latin typeface="Play"/>
                </a:rPr>
                <a:t>Stocks Selection: Selecting top 150 stocks having more volatility.</a:t>
              </a:r>
            </a:p>
            <a:p>
              <a:pPr>
                <a:lnSpc>
                  <a:spcPts val="3119"/>
                </a:lnSpc>
              </a:pPr>
            </a:p>
            <a:p>
              <a:pPr marL="561339" indent="-280669" lvl="1">
                <a:lnSpc>
                  <a:spcPts val="3119"/>
                </a:lnSpc>
                <a:buFont typeface="Arial"/>
                <a:buChar char="•"/>
              </a:pPr>
              <a:r>
                <a:rPr lang="en-US" sz="2599" u="none">
                  <a:solidFill>
                    <a:srgbClr val="1E1E1E"/>
                  </a:solidFill>
                  <a:latin typeface="Play"/>
                </a:rPr>
                <a:t>Cluster Analysis: Implemented K-Means clustering with initial centroids guided by target RSI values to segment stocks into groups with similar price behaviors.</a:t>
              </a:r>
            </a:p>
            <a:p>
              <a:pPr>
                <a:lnSpc>
                  <a:spcPts val="3119"/>
                </a:lnSpc>
              </a:pPr>
            </a:p>
            <a:p>
              <a:pPr marL="561339" indent="-280669" lvl="1">
                <a:lnSpc>
                  <a:spcPts val="3119"/>
                </a:lnSpc>
                <a:buFont typeface="Arial"/>
                <a:buChar char="•"/>
              </a:pPr>
              <a:r>
                <a:rPr lang="en-US" sz="2599" u="none">
                  <a:solidFill>
                    <a:srgbClr val="1E1E1E"/>
                  </a:solidFill>
                  <a:latin typeface="Play"/>
                </a:rPr>
                <a:t>Portfolio Construction: Applied the Efficient Frontier framework to derive optimal asset weights for the portfolio, aiming to maximize Sharpe Ratio.</a:t>
              </a:r>
            </a:p>
            <a:p>
              <a:pPr marL="0" indent="0" lvl="0">
                <a:lnSpc>
                  <a:spcPts val="31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163860" y="4162860"/>
            <a:ext cx="6124140" cy="6124140"/>
          </a:xfrm>
          <a:custGeom>
            <a:avLst/>
            <a:gdLst/>
            <a:ahLst/>
            <a:cxnLst/>
            <a:rect r="r" b="b" t="t" l="l"/>
            <a:pathLst>
              <a:path h="6124140" w="6124140">
                <a:moveTo>
                  <a:pt x="0" y="0"/>
                </a:moveTo>
                <a:lnTo>
                  <a:pt x="6124140" y="0"/>
                </a:lnTo>
                <a:lnTo>
                  <a:pt x="6124140" y="6124140"/>
                </a:lnTo>
                <a:lnTo>
                  <a:pt x="0" y="61241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162306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>
                <a:solidFill>
                  <a:srgbClr val="2279DF"/>
                </a:solidFill>
                <a:latin typeface="Play Bold"/>
              </a:rPr>
              <a:t>Feature Engineering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15776753" y="0"/>
            <a:ext cx="2813682" cy="2809180"/>
            <a:chOff x="0" y="0"/>
            <a:chExt cx="6350000" cy="63398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279D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337170" y="6113482"/>
            <a:ext cx="7884155" cy="4173518"/>
          </a:xfrm>
          <a:custGeom>
            <a:avLst/>
            <a:gdLst/>
            <a:ahLst/>
            <a:cxnLst/>
            <a:rect r="r" b="b" t="t" l="l"/>
            <a:pathLst>
              <a:path h="4173518" w="7884155">
                <a:moveTo>
                  <a:pt x="0" y="0"/>
                </a:moveTo>
                <a:lnTo>
                  <a:pt x="7884155" y="0"/>
                </a:lnTo>
                <a:lnTo>
                  <a:pt x="7884155" y="4173518"/>
                </a:lnTo>
                <a:lnTo>
                  <a:pt x="0" y="41735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207708"/>
            <a:ext cx="10337170" cy="4079292"/>
          </a:xfrm>
          <a:custGeom>
            <a:avLst/>
            <a:gdLst/>
            <a:ahLst/>
            <a:cxnLst/>
            <a:rect r="r" b="b" t="t" l="l"/>
            <a:pathLst>
              <a:path h="4079292" w="10337170">
                <a:moveTo>
                  <a:pt x="0" y="0"/>
                </a:moveTo>
                <a:lnTo>
                  <a:pt x="10337170" y="0"/>
                </a:lnTo>
                <a:lnTo>
                  <a:pt x="10337170" y="4079292"/>
                </a:lnTo>
                <a:lnTo>
                  <a:pt x="0" y="40792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95350" y="2809180"/>
            <a:ext cx="2965094" cy="2551827"/>
            <a:chOff x="0" y="0"/>
            <a:chExt cx="3953459" cy="3402435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0"/>
              <a:ext cx="3953459" cy="1117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60"/>
                </a:lnSpc>
              </a:pPr>
              <a:r>
                <a:rPr lang="en-US" sz="2800">
                  <a:solidFill>
                    <a:srgbClr val="1E1E1E"/>
                  </a:solidFill>
                  <a:latin typeface="Play Bold"/>
                </a:rPr>
                <a:t>Garman Klass Volatility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331700"/>
              <a:ext cx="3953459" cy="20707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en-US" sz="2400">
                  <a:solidFill>
                    <a:srgbClr val="1E1E1E"/>
                  </a:solidFill>
                  <a:latin typeface="Play"/>
                </a:rPr>
                <a:t>Improved measure of volatility, considers open, high, low, and close prices.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245064" y="2809180"/>
            <a:ext cx="2965094" cy="2551827"/>
            <a:chOff x="0" y="0"/>
            <a:chExt cx="3953459" cy="340243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0"/>
              <a:ext cx="3953459" cy="1117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60"/>
                </a:lnSpc>
              </a:pPr>
              <a:r>
                <a:rPr lang="en-US" sz="2800">
                  <a:solidFill>
                    <a:srgbClr val="1E1E1E"/>
                  </a:solidFill>
                  <a:latin typeface="Play Bold"/>
                </a:rPr>
                <a:t>Relative Strength Index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331700"/>
              <a:ext cx="3953459" cy="20707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en-US" sz="2400">
                  <a:solidFill>
                    <a:srgbClr val="1E1E1E"/>
                  </a:solidFill>
                  <a:latin typeface="Play"/>
                </a:rPr>
                <a:t>Momentum oscillator, measures speed and change of price movements.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594778" y="2809180"/>
            <a:ext cx="2965094" cy="3332877"/>
            <a:chOff x="0" y="0"/>
            <a:chExt cx="3953459" cy="4443835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0"/>
              <a:ext cx="3953459" cy="1117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60"/>
                </a:lnSpc>
              </a:pPr>
              <a:r>
                <a:rPr lang="en-US" sz="2800">
                  <a:solidFill>
                    <a:srgbClr val="1E1E1E"/>
                  </a:solidFill>
                  <a:latin typeface="Play Bold"/>
                </a:rPr>
                <a:t>Average True Range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331700"/>
              <a:ext cx="3953459" cy="3112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en-US" sz="2400">
                  <a:solidFill>
                    <a:srgbClr val="1E1E1E"/>
                  </a:solidFill>
                  <a:latin typeface="Play"/>
                </a:rPr>
                <a:t>Measure</a:t>
              </a:r>
              <a:r>
                <a:rPr lang="en-US" sz="2400">
                  <a:solidFill>
                    <a:srgbClr val="1E1E1E"/>
                  </a:solidFill>
                  <a:latin typeface="Play"/>
                </a:rPr>
                <a:t>s market volatility by accounting for price gaps, giving a more accurate range.</a:t>
              </a:r>
            </a:p>
            <a:p>
              <a:pPr>
                <a:lnSpc>
                  <a:spcPts val="312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944492" y="2809180"/>
            <a:ext cx="2965094" cy="3751977"/>
            <a:chOff x="0" y="0"/>
            <a:chExt cx="3953459" cy="5002635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0"/>
              <a:ext cx="3953459" cy="1676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60"/>
                </a:lnSpc>
              </a:pPr>
              <a:r>
                <a:rPr lang="en-US" sz="2800">
                  <a:solidFill>
                    <a:srgbClr val="1E1E1E"/>
                  </a:solidFill>
                  <a:latin typeface="Play Bold"/>
                </a:rPr>
                <a:t>Moving Average Convergence Divergence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890500"/>
              <a:ext cx="3953459" cy="3112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en-US" sz="2400">
                  <a:solidFill>
                    <a:srgbClr val="1E1E1E"/>
                  </a:solidFill>
                  <a:latin typeface="Play"/>
                </a:rPr>
                <a:t>Momentum indicator, compares two moving averages to identify trend strength and direction.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4294206" y="2809180"/>
            <a:ext cx="2965094" cy="3304302"/>
            <a:chOff x="0" y="0"/>
            <a:chExt cx="3953459" cy="4405735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0"/>
              <a:ext cx="3953459" cy="55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60"/>
                </a:lnSpc>
              </a:pPr>
              <a:r>
                <a:rPr lang="en-US" sz="2800">
                  <a:solidFill>
                    <a:srgbClr val="1E1E1E"/>
                  </a:solidFill>
                  <a:latin typeface="Play Bold"/>
                </a:rPr>
                <a:t>Bollinger Bands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772900"/>
              <a:ext cx="3953459" cy="36328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en-US" sz="2400">
                  <a:solidFill>
                    <a:srgbClr val="1E1E1E"/>
                  </a:solidFill>
                  <a:latin typeface="Play"/>
                </a:rPr>
                <a:t>Volatility bands around a moving average, indicating overbought or oversold conditions and potential price reversal.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162306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>
                <a:solidFill>
                  <a:srgbClr val="2279DF"/>
                </a:solidFill>
                <a:latin typeface="Play Bold"/>
              </a:rPr>
              <a:t>Fama And French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15776753" y="0"/>
            <a:ext cx="2813682" cy="2809180"/>
            <a:chOff x="0" y="0"/>
            <a:chExt cx="6350000" cy="63398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279D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895350" y="4722451"/>
            <a:ext cx="7296561" cy="5564549"/>
          </a:xfrm>
          <a:custGeom>
            <a:avLst/>
            <a:gdLst/>
            <a:ahLst/>
            <a:cxnLst/>
            <a:rect r="r" b="b" t="t" l="l"/>
            <a:pathLst>
              <a:path h="5564549" w="7296561">
                <a:moveTo>
                  <a:pt x="0" y="0"/>
                </a:moveTo>
                <a:lnTo>
                  <a:pt x="7296561" y="0"/>
                </a:lnTo>
                <a:lnTo>
                  <a:pt x="7296561" y="5564549"/>
                </a:lnTo>
                <a:lnTo>
                  <a:pt x="0" y="55645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071694" y="5538668"/>
            <a:ext cx="7705059" cy="4748332"/>
          </a:xfrm>
          <a:custGeom>
            <a:avLst/>
            <a:gdLst/>
            <a:ahLst/>
            <a:cxnLst/>
            <a:rect r="r" b="b" t="t" l="l"/>
            <a:pathLst>
              <a:path h="4748332" w="7705059">
                <a:moveTo>
                  <a:pt x="0" y="0"/>
                </a:moveTo>
                <a:lnTo>
                  <a:pt x="7705059" y="0"/>
                </a:lnTo>
                <a:lnTo>
                  <a:pt x="7705059" y="4748332"/>
                </a:lnTo>
                <a:lnTo>
                  <a:pt x="0" y="47483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295" r="0" b="-12202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95350" y="2809180"/>
            <a:ext cx="2965094" cy="1742202"/>
            <a:chOff x="0" y="0"/>
            <a:chExt cx="3953459" cy="2322935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0"/>
              <a:ext cx="3953459" cy="55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60"/>
                </a:lnSpc>
              </a:pPr>
              <a:r>
                <a:rPr lang="en-US" sz="2800">
                  <a:solidFill>
                    <a:srgbClr val="1E1E1E"/>
                  </a:solidFill>
                  <a:latin typeface="Play Bold"/>
                </a:rPr>
                <a:t>Market Risk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72900"/>
              <a:ext cx="3953459" cy="1550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en-US" sz="2400">
                  <a:solidFill>
                    <a:srgbClr val="1E1E1E"/>
                  </a:solidFill>
                  <a:latin typeface="Play"/>
                </a:rPr>
                <a:t>Excess market returns over risk-free rate.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245064" y="2809180"/>
            <a:ext cx="2965094" cy="1742202"/>
            <a:chOff x="0" y="0"/>
            <a:chExt cx="3953459" cy="232293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0"/>
              <a:ext cx="3953459" cy="55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60"/>
                </a:lnSpc>
              </a:pPr>
              <a:r>
                <a:rPr lang="en-US" sz="2800">
                  <a:solidFill>
                    <a:srgbClr val="1E1E1E"/>
                  </a:solidFill>
                  <a:latin typeface="Play Bold"/>
                </a:rPr>
                <a:t>Small Minus Big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772900"/>
              <a:ext cx="3953459" cy="1550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en-US" sz="2400">
                  <a:solidFill>
                    <a:srgbClr val="1E1E1E"/>
                  </a:solidFill>
                  <a:latin typeface="Play"/>
                </a:rPr>
                <a:t>Excess returns of small-cap stocks over large-cap stocks.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594778" y="2809180"/>
            <a:ext cx="2965094" cy="1742202"/>
            <a:chOff x="0" y="0"/>
            <a:chExt cx="3953459" cy="2322935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0"/>
              <a:ext cx="3953459" cy="55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60"/>
                </a:lnSpc>
              </a:pPr>
              <a:r>
                <a:rPr lang="en-US" sz="2800">
                  <a:solidFill>
                    <a:srgbClr val="1E1E1E"/>
                  </a:solidFill>
                  <a:latin typeface="Play Bold"/>
                </a:rPr>
                <a:t>High Minus Low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772900"/>
              <a:ext cx="3953459" cy="1550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en-US" sz="2400">
                  <a:solidFill>
                    <a:srgbClr val="1E1E1E"/>
                  </a:solidFill>
                  <a:latin typeface="Play"/>
                </a:rPr>
                <a:t>Excess returns of value stocks over growth stocks.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944492" y="2809180"/>
            <a:ext cx="2965094" cy="2551827"/>
            <a:chOff x="0" y="0"/>
            <a:chExt cx="3953459" cy="3402435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0"/>
              <a:ext cx="3953459" cy="1117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60"/>
                </a:lnSpc>
              </a:pPr>
              <a:r>
                <a:rPr lang="en-US" sz="2800">
                  <a:solidFill>
                    <a:srgbClr val="1E1E1E"/>
                  </a:solidFill>
                  <a:latin typeface="Play Bold"/>
                </a:rPr>
                <a:t>Robust Minus Weak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331700"/>
              <a:ext cx="3953459" cy="20707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en-US" sz="2400">
                  <a:solidFill>
                    <a:srgbClr val="1E1E1E"/>
                  </a:solidFill>
                  <a:latin typeface="Play"/>
                </a:rPr>
                <a:t>Excess returns of high profitability firms over low profitability firms.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4294206" y="2809180"/>
            <a:ext cx="3239876" cy="2942352"/>
            <a:chOff x="0" y="0"/>
            <a:chExt cx="4319834" cy="3923135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0"/>
              <a:ext cx="4319834" cy="1117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60"/>
                </a:lnSpc>
              </a:pPr>
              <a:r>
                <a:rPr lang="en-US" sz="2800">
                  <a:solidFill>
                    <a:srgbClr val="1E1E1E"/>
                  </a:solidFill>
                  <a:latin typeface="Play Bold"/>
                </a:rPr>
                <a:t>Conservative Minus Aggressive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331700"/>
              <a:ext cx="4319834" cy="25914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en-US" sz="2400">
                  <a:solidFill>
                    <a:srgbClr val="1E1E1E"/>
                  </a:solidFill>
                  <a:latin typeface="Play"/>
                </a:rPr>
                <a:t>Excess returns of conservative investment firms over aggressive investment firms.</a:t>
              </a:r>
            </a:p>
          </p:txBody>
        </p:sp>
      </p:grpSp>
      <p:sp>
        <p:nvSpPr>
          <p:cNvPr name="AutoShape 22" id="22"/>
          <p:cNvSpPr/>
          <p:nvPr/>
        </p:nvSpPr>
        <p:spPr>
          <a:xfrm>
            <a:off x="1821153" y="8157133"/>
            <a:ext cx="5773625" cy="0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318625"/>
            <a:ext cx="7546120" cy="5956091"/>
          </a:xfrm>
          <a:custGeom>
            <a:avLst/>
            <a:gdLst/>
            <a:ahLst/>
            <a:cxnLst/>
            <a:rect r="r" b="b" t="t" l="l"/>
            <a:pathLst>
              <a:path h="5956091" w="7546120">
                <a:moveTo>
                  <a:pt x="0" y="0"/>
                </a:moveTo>
                <a:lnTo>
                  <a:pt x="7546120" y="0"/>
                </a:lnTo>
                <a:lnTo>
                  <a:pt x="7546120" y="5956092"/>
                </a:lnTo>
                <a:lnTo>
                  <a:pt x="0" y="59560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16281" y="2232600"/>
            <a:ext cx="6999163" cy="6133287"/>
          </a:xfrm>
          <a:custGeom>
            <a:avLst/>
            <a:gdLst/>
            <a:ahLst/>
            <a:cxnLst/>
            <a:rect r="r" b="b" t="t" l="l"/>
            <a:pathLst>
              <a:path h="6133287" w="6999163">
                <a:moveTo>
                  <a:pt x="0" y="0"/>
                </a:moveTo>
                <a:lnTo>
                  <a:pt x="6999162" y="0"/>
                </a:lnTo>
                <a:lnTo>
                  <a:pt x="6999162" y="6133287"/>
                </a:lnTo>
                <a:lnTo>
                  <a:pt x="0" y="61332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209630" y="8839200"/>
            <a:ext cx="5868739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Play"/>
              </a:rPr>
              <a:t>No correlation between this features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37639" y="1028700"/>
            <a:ext cx="9730810" cy="7796147"/>
          </a:xfrm>
          <a:custGeom>
            <a:avLst/>
            <a:gdLst/>
            <a:ahLst/>
            <a:cxnLst/>
            <a:rect r="r" b="b" t="t" l="l"/>
            <a:pathLst>
              <a:path h="7796147" w="9730810">
                <a:moveTo>
                  <a:pt x="0" y="0"/>
                </a:moveTo>
                <a:lnTo>
                  <a:pt x="9730810" y="0"/>
                </a:lnTo>
                <a:lnTo>
                  <a:pt x="9730810" y="7796147"/>
                </a:lnTo>
                <a:lnTo>
                  <a:pt x="0" y="77961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2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928803"/>
            <a:ext cx="6508939" cy="21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479"/>
              </a:lnSpc>
            </a:pPr>
            <a:r>
              <a:rPr lang="en-US" sz="2900">
                <a:solidFill>
                  <a:srgbClr val="1E1E1E"/>
                </a:solidFill>
                <a:latin typeface="Play"/>
              </a:rPr>
              <a:t>IMPLEMENTED K-MEANS CLUSTERING WITH INITIAL CENTROIDS GUIDED BY TARGET RSI VALUES TO SEGMENT STOCKS INTO GROUPS WITH SIMILAR PRICE BEHAVIORS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6508939" cy="3047708"/>
            <a:chOff x="0" y="0"/>
            <a:chExt cx="8678585" cy="406361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9050"/>
              <a:ext cx="8678585" cy="3270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>
                  <a:solidFill>
                    <a:srgbClr val="2279DF"/>
                  </a:solidFill>
                  <a:latin typeface="Play Bold"/>
                </a:rPr>
                <a:t>Clustering Analysis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504811"/>
              <a:ext cx="6092808" cy="55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60"/>
                </a:lnSpc>
              </a:pPr>
              <a:r>
                <a:rPr lang="en-US" sz="2800" u="none">
                  <a:solidFill>
                    <a:srgbClr val="1E1E1E"/>
                  </a:solidFill>
                  <a:latin typeface="Play Bold"/>
                </a:rPr>
                <a:t>Per Day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07042" y="1187916"/>
            <a:ext cx="5813717" cy="4688784"/>
          </a:xfrm>
          <a:custGeom>
            <a:avLst/>
            <a:gdLst/>
            <a:ahLst/>
            <a:cxnLst/>
            <a:rect r="r" b="b" t="t" l="l"/>
            <a:pathLst>
              <a:path h="4688784" w="5813717">
                <a:moveTo>
                  <a:pt x="0" y="0"/>
                </a:moveTo>
                <a:lnTo>
                  <a:pt x="5813716" y="0"/>
                </a:lnTo>
                <a:lnTo>
                  <a:pt x="5813716" y="4688784"/>
                </a:lnTo>
                <a:lnTo>
                  <a:pt x="0" y="46887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47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187916"/>
            <a:ext cx="5868675" cy="4688784"/>
          </a:xfrm>
          <a:custGeom>
            <a:avLst/>
            <a:gdLst/>
            <a:ahLst/>
            <a:cxnLst/>
            <a:rect r="r" b="b" t="t" l="l"/>
            <a:pathLst>
              <a:path h="4688784" w="5868675">
                <a:moveTo>
                  <a:pt x="0" y="0"/>
                </a:moveTo>
                <a:lnTo>
                  <a:pt x="5868675" y="0"/>
                </a:lnTo>
                <a:lnTo>
                  <a:pt x="5868675" y="4688784"/>
                </a:lnTo>
                <a:lnTo>
                  <a:pt x="0" y="46887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56614" y="5532899"/>
            <a:ext cx="5950428" cy="4754101"/>
          </a:xfrm>
          <a:custGeom>
            <a:avLst/>
            <a:gdLst/>
            <a:ahLst/>
            <a:cxnLst/>
            <a:rect r="r" b="b" t="t" l="l"/>
            <a:pathLst>
              <a:path h="4754101" w="5950428">
                <a:moveTo>
                  <a:pt x="0" y="0"/>
                </a:moveTo>
                <a:lnTo>
                  <a:pt x="5950428" y="0"/>
                </a:lnTo>
                <a:lnTo>
                  <a:pt x="5950428" y="4754101"/>
                </a:lnTo>
                <a:lnTo>
                  <a:pt x="0" y="47541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DAGDiu-kpk8</dc:identifier>
  <dcterms:modified xsi:type="dcterms:W3CDTF">2011-08-01T06:04:30Z</dcterms:modified>
  <cp:revision>1</cp:revision>
  <dc:title>Clustering the Market</dc:title>
</cp:coreProperties>
</file>