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1"/>
  </p:notesMasterIdLst>
  <p:handoutMasterIdLst>
    <p:handoutMasterId r:id="rId32"/>
  </p:handoutMasterIdLst>
  <p:sldIdLst>
    <p:sldId id="256" r:id="rId5"/>
    <p:sldId id="277" r:id="rId6"/>
    <p:sldId id="262" r:id="rId7"/>
    <p:sldId id="296" r:id="rId8"/>
    <p:sldId id="289" r:id="rId9"/>
    <p:sldId id="264" r:id="rId10"/>
    <p:sldId id="258" r:id="rId11"/>
    <p:sldId id="278" r:id="rId12"/>
    <p:sldId id="297" r:id="rId13"/>
    <p:sldId id="295" r:id="rId14"/>
    <p:sldId id="298" r:id="rId15"/>
    <p:sldId id="299" r:id="rId16"/>
    <p:sldId id="300" r:id="rId17"/>
    <p:sldId id="301" r:id="rId18"/>
    <p:sldId id="302" r:id="rId19"/>
    <p:sldId id="303" r:id="rId20"/>
    <p:sldId id="304" r:id="rId21"/>
    <p:sldId id="268" r:id="rId22"/>
    <p:sldId id="306" r:id="rId23"/>
    <p:sldId id="309" r:id="rId24"/>
    <p:sldId id="307" r:id="rId25"/>
    <p:sldId id="260" r:id="rId26"/>
    <p:sldId id="290" r:id="rId27"/>
    <p:sldId id="261"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p:cViewPr varScale="1">
        <p:scale>
          <a:sx n="113" d="100"/>
          <a:sy n="113" d="100"/>
        </p:scale>
        <p:origin x="510"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11/8/2023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noProof="0"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7.xml"/><Relationship Id="rId5" Type="http://schemas.openxmlformats.org/officeDocument/2006/relationships/chart" Target="../charts/chart4.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Income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Hetansh Patel</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Problem Statement</a:t>
            </a:r>
          </a:p>
        </p:txBody>
      </p:sp>
    </p:spTree>
    <p:extLst>
      <p:ext uri="{BB962C8B-B14F-4D97-AF65-F5344CB8AC3E}">
        <p14:creationId xmlns:p14="http://schemas.microsoft.com/office/powerpoint/2010/main" val="83475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1129-E5DA-ADC4-EEB4-935E0E206B45}"/>
              </a:ext>
            </a:extLst>
          </p:cNvPr>
          <p:cNvSpPr>
            <a:spLocks noGrp="1"/>
          </p:cNvSpPr>
          <p:nvPr>
            <p:ph type="title"/>
          </p:nvPr>
        </p:nvSpPr>
        <p:spPr/>
        <p:txBody>
          <a:bodyPr/>
          <a:lstStyle/>
          <a:p>
            <a:r>
              <a:rPr lang="en-US" dirty="0"/>
              <a:t>Problem in Data Set</a:t>
            </a:r>
            <a:endParaRPr lang="en-IN" dirty="0"/>
          </a:p>
        </p:txBody>
      </p:sp>
      <p:sp>
        <p:nvSpPr>
          <p:cNvPr id="4" name="Text Placeholder 3">
            <a:extLst>
              <a:ext uri="{FF2B5EF4-FFF2-40B4-BE49-F238E27FC236}">
                <a16:creationId xmlns:a16="http://schemas.microsoft.com/office/drawing/2014/main" id="{A3578E80-B1A5-9EF8-9798-71F596D69861}"/>
              </a:ext>
            </a:extLst>
          </p:cNvPr>
          <p:cNvSpPr>
            <a:spLocks noGrp="1"/>
          </p:cNvSpPr>
          <p:nvPr>
            <p:ph type="body" sz="quarter" idx="15"/>
          </p:nvPr>
        </p:nvSpPr>
        <p:spPr>
          <a:xfrm>
            <a:off x="5921828" y="1999072"/>
            <a:ext cx="5431971" cy="4357278"/>
          </a:xfrm>
        </p:spPr>
        <p:txBody>
          <a:bodyPr/>
          <a:lstStyle/>
          <a:p>
            <a:r>
              <a:rPr lang="en-US" dirty="0"/>
              <a:t>The main problem in this data set </a:t>
            </a:r>
            <a:r>
              <a:rPr lang="en-US" b="1" u="sng" dirty="0"/>
              <a:t>is most of the features are in character types</a:t>
            </a:r>
            <a:r>
              <a:rPr lang="en-US" dirty="0"/>
              <a:t>.</a:t>
            </a:r>
          </a:p>
          <a:p>
            <a:pPr marL="285750" indent="-285750">
              <a:buFont typeface="Arial" panose="020B0604020202020204" pitchFamily="34" charset="0"/>
              <a:buChar char="•"/>
            </a:pPr>
            <a:r>
              <a:rPr lang="en-US" dirty="0"/>
              <a:t>That’s makes analyzing data difficult because many statistical and machine learning methods are designed to work with numerical data. </a:t>
            </a:r>
          </a:p>
          <a:p>
            <a:pPr marL="285750" indent="-285750">
              <a:buFont typeface="Arial" panose="020B0604020202020204" pitchFamily="34" charset="0"/>
              <a:buChar char="•"/>
            </a:pPr>
            <a:r>
              <a:rPr lang="en-US" dirty="0"/>
              <a:t>Categorical columns with large number of categories can lead to high-dimensional feature space. It might lead to overfitting in predictive modeling.</a:t>
            </a:r>
          </a:p>
          <a:p>
            <a:pPr marL="285750" indent="-285750">
              <a:buFont typeface="Arial" panose="020B0604020202020204" pitchFamily="34" charset="0"/>
              <a:buChar char="•"/>
            </a:pPr>
            <a:r>
              <a:rPr lang="en-US" dirty="0"/>
              <a:t>Interpreting and visualizing the results of analysis can be more challenging when dealing with categorical data.</a:t>
            </a:r>
          </a:p>
          <a:p>
            <a:pPr marL="285750" indent="-285750">
              <a:buFont typeface="Arial" panose="020B0604020202020204" pitchFamily="34" charset="0"/>
              <a:buChar char="•"/>
            </a:pPr>
            <a:r>
              <a:rPr lang="en-US" dirty="0"/>
              <a:t>Handling missing values in categorical data can be more complicated.</a:t>
            </a:r>
          </a:p>
          <a:p>
            <a:pPr marL="285750" indent="-285750">
              <a:buFont typeface="Arial" panose="020B0604020202020204" pitchFamily="34" charset="0"/>
              <a:buChar char="•"/>
            </a:pPr>
            <a:r>
              <a:rPr lang="en-US" dirty="0"/>
              <a:t>Selecting relevant features becomes more challenging with a large number of categorical columns.</a:t>
            </a:r>
          </a:p>
          <a:p>
            <a:r>
              <a:rPr lang="en-US" dirty="0"/>
              <a:t>      </a:t>
            </a:r>
          </a:p>
          <a:p>
            <a:pPr marL="285750" indent="-285750">
              <a:buFont typeface="Arial" panose="020B0604020202020204" pitchFamily="34" charset="0"/>
              <a:buChar char="•"/>
            </a:pPr>
            <a:endParaRPr lang="en-US" dirty="0"/>
          </a:p>
        </p:txBody>
      </p:sp>
      <p:sp>
        <p:nvSpPr>
          <p:cNvPr id="9" name="Slide Number Placeholder 8">
            <a:extLst>
              <a:ext uri="{FF2B5EF4-FFF2-40B4-BE49-F238E27FC236}">
                <a16:creationId xmlns:a16="http://schemas.microsoft.com/office/drawing/2014/main" id="{0BFCF8D7-5596-5EF0-553F-5EA5F78EE045}"/>
              </a:ext>
            </a:extLst>
          </p:cNvPr>
          <p:cNvSpPr>
            <a:spLocks noGrp="1"/>
          </p:cNvSpPr>
          <p:nvPr>
            <p:ph type="sldNum" sz="quarter" idx="1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110439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Data Transformation</a:t>
            </a:r>
          </a:p>
        </p:txBody>
      </p:sp>
    </p:spTree>
    <p:extLst>
      <p:ext uri="{BB962C8B-B14F-4D97-AF65-F5344CB8AC3E}">
        <p14:creationId xmlns:p14="http://schemas.microsoft.com/office/powerpoint/2010/main" val="80025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B39-C18E-55FD-5C5F-2A4797916BE1}"/>
              </a:ext>
            </a:extLst>
          </p:cNvPr>
          <p:cNvSpPr>
            <a:spLocks noGrp="1"/>
          </p:cNvSpPr>
          <p:nvPr>
            <p:ph type="title"/>
          </p:nvPr>
        </p:nvSpPr>
        <p:spPr/>
        <p:txBody>
          <a:bodyPr/>
          <a:lstStyle/>
          <a:p>
            <a:r>
              <a:rPr lang="en-US" dirty="0"/>
              <a:t>Giving categories</a:t>
            </a:r>
            <a:endParaRPr lang="en-IN" dirty="0"/>
          </a:p>
        </p:txBody>
      </p:sp>
      <p:pic>
        <p:nvPicPr>
          <p:cNvPr id="14" name="Content Placeholder 13">
            <a:extLst>
              <a:ext uri="{FF2B5EF4-FFF2-40B4-BE49-F238E27FC236}">
                <a16:creationId xmlns:a16="http://schemas.microsoft.com/office/drawing/2014/main" id="{0A6AF27D-2FEA-9B9E-A5B2-68E3C6F7321A}"/>
              </a:ext>
            </a:extLst>
          </p:cNvPr>
          <p:cNvPicPr>
            <a:picLocks noGrp="1" noChangeAspect="1"/>
          </p:cNvPicPr>
          <p:nvPr>
            <p:ph sz="half" idx="2"/>
          </p:nvPr>
        </p:nvPicPr>
        <p:blipFill rotWithShape="1">
          <a:blip r:embed="rId2"/>
          <a:srcRect l="3718" b="49260"/>
          <a:stretch/>
        </p:blipFill>
        <p:spPr>
          <a:xfrm>
            <a:off x="845170" y="3271983"/>
            <a:ext cx="10508630" cy="1180020"/>
          </a:xfrm>
        </p:spPr>
      </p:pic>
      <p:pic>
        <p:nvPicPr>
          <p:cNvPr id="16" name="Content Placeholder 15">
            <a:extLst>
              <a:ext uri="{FF2B5EF4-FFF2-40B4-BE49-F238E27FC236}">
                <a16:creationId xmlns:a16="http://schemas.microsoft.com/office/drawing/2014/main" id="{433AFC5F-F1D0-3349-6488-1937AA754CA5}"/>
              </a:ext>
            </a:extLst>
          </p:cNvPr>
          <p:cNvPicPr>
            <a:picLocks noGrp="1" noChangeAspect="1"/>
          </p:cNvPicPr>
          <p:nvPr>
            <p:ph sz="half" idx="14"/>
          </p:nvPr>
        </p:nvPicPr>
        <p:blipFill rotWithShape="1">
          <a:blip r:embed="rId3"/>
          <a:srcRect l="4647" b="18801"/>
          <a:stretch/>
        </p:blipFill>
        <p:spPr>
          <a:xfrm>
            <a:off x="841685" y="4816100"/>
            <a:ext cx="10516338" cy="1180020"/>
          </a:xfrm>
        </p:spPr>
      </p:pic>
      <p:sp>
        <p:nvSpPr>
          <p:cNvPr id="9" name="Slide Number Placeholder 8">
            <a:extLst>
              <a:ext uri="{FF2B5EF4-FFF2-40B4-BE49-F238E27FC236}">
                <a16:creationId xmlns:a16="http://schemas.microsoft.com/office/drawing/2014/main" id="{0A640A60-8A06-EFAF-7F43-F111AA8250BB}"/>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12" name="TextBox 11">
            <a:extLst>
              <a:ext uri="{FF2B5EF4-FFF2-40B4-BE49-F238E27FC236}">
                <a16:creationId xmlns:a16="http://schemas.microsoft.com/office/drawing/2014/main" id="{6482CBAF-5202-02F4-8C4E-DCD7BED6CFF0}"/>
              </a:ext>
            </a:extLst>
          </p:cNvPr>
          <p:cNvSpPr txBox="1"/>
          <p:nvPr/>
        </p:nvSpPr>
        <p:spPr>
          <a:xfrm>
            <a:off x="1243105" y="2217740"/>
            <a:ext cx="9705792" cy="954107"/>
          </a:xfrm>
          <a:prstGeom prst="rect">
            <a:avLst/>
          </a:prstGeom>
          <a:noFill/>
        </p:spPr>
        <p:txBody>
          <a:bodyPr wrap="square" rtlCol="0">
            <a:spAutoFit/>
          </a:bodyPr>
          <a:lstStyle/>
          <a:p>
            <a:r>
              <a:rPr lang="en-US" sz="1400" dirty="0"/>
              <a:t>Transforming character data into categorical variables. This transformation will make our data set more compatible with more statistical techniques. Categorizing each character column to numerical codes, simplifying data while retaining its essential information. This process enhances our dataset’s suitability for statistical analysis, setting the stage for deeper exploration and insights.</a:t>
            </a:r>
            <a:endParaRPr lang="en-IN" sz="1400" dirty="0"/>
          </a:p>
        </p:txBody>
      </p:sp>
      <p:sp>
        <p:nvSpPr>
          <p:cNvPr id="17" name="Arrow: Down 16">
            <a:extLst>
              <a:ext uri="{FF2B5EF4-FFF2-40B4-BE49-F238E27FC236}">
                <a16:creationId xmlns:a16="http://schemas.microsoft.com/office/drawing/2014/main" id="{5CCD0856-16B7-4EB6-A661-6BDA4B03243C}"/>
              </a:ext>
            </a:extLst>
          </p:cNvPr>
          <p:cNvSpPr/>
          <p:nvPr/>
        </p:nvSpPr>
        <p:spPr>
          <a:xfrm>
            <a:off x="5723467" y="4452003"/>
            <a:ext cx="287866" cy="364097"/>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972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93C54CA-E29D-3F05-A3E3-AEB0D8972907}"/>
              </a:ext>
            </a:extLst>
          </p:cNvPr>
          <p:cNvPicPr>
            <a:picLocks noGrp="1" noChangeAspect="1"/>
          </p:cNvPicPr>
          <p:nvPr>
            <p:ph sz="half" idx="2"/>
          </p:nvPr>
        </p:nvPicPr>
        <p:blipFill>
          <a:blip r:embed="rId2"/>
          <a:stretch>
            <a:fillRect/>
          </a:stretch>
        </p:blipFill>
        <p:spPr>
          <a:xfrm>
            <a:off x="1243103" y="3686153"/>
            <a:ext cx="9705792" cy="954107"/>
          </a:xfrm>
        </p:spPr>
      </p:pic>
      <p:sp>
        <p:nvSpPr>
          <p:cNvPr id="2" name="Title 1">
            <a:extLst>
              <a:ext uri="{FF2B5EF4-FFF2-40B4-BE49-F238E27FC236}">
                <a16:creationId xmlns:a16="http://schemas.microsoft.com/office/drawing/2014/main" id="{4299AB39-C18E-55FD-5C5F-2A4797916BE1}"/>
              </a:ext>
            </a:extLst>
          </p:cNvPr>
          <p:cNvSpPr>
            <a:spLocks noGrp="1"/>
          </p:cNvSpPr>
          <p:nvPr>
            <p:ph type="title"/>
          </p:nvPr>
        </p:nvSpPr>
        <p:spPr/>
        <p:txBody>
          <a:bodyPr/>
          <a:lstStyle/>
          <a:p>
            <a:r>
              <a:rPr lang="en-US" dirty="0"/>
              <a:t>Occupation Feature</a:t>
            </a:r>
            <a:endParaRPr lang="en-IN" dirty="0"/>
          </a:p>
        </p:txBody>
      </p:sp>
      <p:sp>
        <p:nvSpPr>
          <p:cNvPr id="9" name="Slide Number Placeholder 8">
            <a:extLst>
              <a:ext uri="{FF2B5EF4-FFF2-40B4-BE49-F238E27FC236}">
                <a16:creationId xmlns:a16="http://schemas.microsoft.com/office/drawing/2014/main" id="{0A640A60-8A06-EFAF-7F43-F111AA8250BB}"/>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12" name="TextBox 11">
            <a:extLst>
              <a:ext uri="{FF2B5EF4-FFF2-40B4-BE49-F238E27FC236}">
                <a16:creationId xmlns:a16="http://schemas.microsoft.com/office/drawing/2014/main" id="{6482CBAF-5202-02F4-8C4E-DCD7BED6CFF0}"/>
              </a:ext>
            </a:extLst>
          </p:cNvPr>
          <p:cNvSpPr txBox="1"/>
          <p:nvPr/>
        </p:nvSpPr>
        <p:spPr>
          <a:xfrm>
            <a:off x="1243105" y="2217740"/>
            <a:ext cx="9705792" cy="954107"/>
          </a:xfrm>
          <a:prstGeom prst="rect">
            <a:avLst/>
          </a:prstGeom>
          <a:noFill/>
        </p:spPr>
        <p:txBody>
          <a:bodyPr wrap="square" rtlCol="0">
            <a:spAutoFit/>
          </a:bodyPr>
          <a:lstStyle/>
          <a:p>
            <a:r>
              <a:rPr lang="en-US" sz="1400" dirty="0"/>
              <a:t>Occupation column contains extensive list of diverse categories, making it impractical to transform into traditional categories variables. To overcome this problem I decided to generate new columns, each representing a specific occupation category. By implying this technique it is easier to transform complex occupation data into binary values. For each occupation, a new column is assigned with binary values such as True and False.</a:t>
            </a:r>
            <a:endParaRPr lang="en-IN" sz="1400" dirty="0"/>
          </a:p>
        </p:txBody>
      </p:sp>
      <p:sp>
        <p:nvSpPr>
          <p:cNvPr id="10" name="Rectangle: Rounded Corners 9">
            <a:extLst>
              <a:ext uri="{FF2B5EF4-FFF2-40B4-BE49-F238E27FC236}">
                <a16:creationId xmlns:a16="http://schemas.microsoft.com/office/drawing/2014/main" id="{DBE030A9-7118-2502-8237-30CB06853938}"/>
              </a:ext>
            </a:extLst>
          </p:cNvPr>
          <p:cNvSpPr/>
          <p:nvPr/>
        </p:nvSpPr>
        <p:spPr>
          <a:xfrm>
            <a:off x="1243105" y="3886200"/>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12032576-E08F-5AF9-6305-6019897B91A1}"/>
              </a:ext>
            </a:extLst>
          </p:cNvPr>
          <p:cNvSpPr/>
          <p:nvPr/>
        </p:nvSpPr>
        <p:spPr>
          <a:xfrm>
            <a:off x="2690984" y="4078539"/>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B732AD0F-C3C9-513C-7BE0-EDAD78004F8F}"/>
              </a:ext>
            </a:extLst>
          </p:cNvPr>
          <p:cNvSpPr/>
          <p:nvPr/>
        </p:nvSpPr>
        <p:spPr>
          <a:xfrm>
            <a:off x="1972733" y="4255580"/>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5CD5BBFC-3898-18AD-3823-325495A62D9C}"/>
              </a:ext>
            </a:extLst>
          </p:cNvPr>
          <p:cNvSpPr/>
          <p:nvPr/>
        </p:nvSpPr>
        <p:spPr>
          <a:xfrm>
            <a:off x="5527238" y="4470927"/>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089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4724-B5CC-64B5-4738-55196AE8D574}"/>
              </a:ext>
            </a:extLst>
          </p:cNvPr>
          <p:cNvSpPr>
            <a:spLocks noGrp="1"/>
          </p:cNvSpPr>
          <p:nvPr>
            <p:ph type="title"/>
          </p:nvPr>
        </p:nvSpPr>
        <p:spPr/>
        <p:txBody>
          <a:bodyPr/>
          <a:lstStyle/>
          <a:p>
            <a:r>
              <a:rPr lang="en-US" dirty="0"/>
              <a:t>Correlating data</a:t>
            </a:r>
            <a:endParaRPr lang="en-IN" dirty="0"/>
          </a:p>
        </p:txBody>
      </p:sp>
      <p:pic>
        <p:nvPicPr>
          <p:cNvPr id="9" name="Content Placeholder 8">
            <a:extLst>
              <a:ext uri="{FF2B5EF4-FFF2-40B4-BE49-F238E27FC236}">
                <a16:creationId xmlns:a16="http://schemas.microsoft.com/office/drawing/2014/main" id="{C5652BB4-E485-727F-8491-6955278E6429}"/>
              </a:ext>
            </a:extLst>
          </p:cNvPr>
          <p:cNvPicPr>
            <a:picLocks noGrp="1" noChangeAspect="1"/>
          </p:cNvPicPr>
          <p:nvPr>
            <p:ph sz="half" idx="2"/>
          </p:nvPr>
        </p:nvPicPr>
        <p:blipFill>
          <a:blip r:embed="rId2"/>
          <a:stretch>
            <a:fillRect/>
          </a:stretch>
        </p:blipFill>
        <p:spPr>
          <a:xfrm>
            <a:off x="2571511" y="3398695"/>
            <a:ext cx="3943626" cy="2433780"/>
          </a:xfrm>
        </p:spPr>
      </p:pic>
      <p:pic>
        <p:nvPicPr>
          <p:cNvPr id="11" name="Content Placeholder 10">
            <a:extLst>
              <a:ext uri="{FF2B5EF4-FFF2-40B4-BE49-F238E27FC236}">
                <a16:creationId xmlns:a16="http://schemas.microsoft.com/office/drawing/2014/main" id="{9FF75245-7454-8F45-95CA-32827AE08F56}"/>
              </a:ext>
            </a:extLst>
          </p:cNvPr>
          <p:cNvPicPr>
            <a:picLocks noGrp="1" noChangeAspect="1"/>
          </p:cNvPicPr>
          <p:nvPr>
            <p:ph sz="quarter" idx="4"/>
          </p:nvPr>
        </p:nvPicPr>
        <p:blipFill>
          <a:blip r:embed="rId3"/>
          <a:stretch>
            <a:fillRect/>
          </a:stretch>
        </p:blipFill>
        <p:spPr>
          <a:xfrm>
            <a:off x="7057786" y="3398695"/>
            <a:ext cx="3943625" cy="2433780"/>
          </a:xfrm>
        </p:spPr>
      </p:pic>
      <p:sp>
        <p:nvSpPr>
          <p:cNvPr id="7" name="Slide Number Placeholder 6">
            <a:extLst>
              <a:ext uri="{FF2B5EF4-FFF2-40B4-BE49-F238E27FC236}">
                <a16:creationId xmlns:a16="http://schemas.microsoft.com/office/drawing/2014/main" id="{30F56DA6-573E-6144-40DC-455152F6411A}"/>
              </a:ext>
            </a:extLst>
          </p:cNvPr>
          <p:cNvSpPr>
            <a:spLocks noGrp="1"/>
          </p:cNvSpPr>
          <p:nvPr>
            <p:ph type="sldNum" sz="quarter" idx="12"/>
          </p:nvPr>
        </p:nvSpPr>
        <p:spPr/>
        <p:txBody>
          <a:bodyPr/>
          <a:lstStyle/>
          <a:p>
            <a:fld id="{B5CEABB6-07DC-46E8-9B57-56EC44A396E5}" type="slidenum">
              <a:rPr lang="en-US" smtClean="0"/>
              <a:t>15</a:t>
            </a:fld>
            <a:endParaRPr lang="en-US" dirty="0"/>
          </a:p>
        </p:txBody>
      </p:sp>
      <p:sp>
        <p:nvSpPr>
          <p:cNvPr id="12" name="TextBox 11">
            <a:extLst>
              <a:ext uri="{FF2B5EF4-FFF2-40B4-BE49-F238E27FC236}">
                <a16:creationId xmlns:a16="http://schemas.microsoft.com/office/drawing/2014/main" id="{3501A98B-6034-FB5A-07C2-FD330CFECB51}"/>
              </a:ext>
            </a:extLst>
          </p:cNvPr>
          <p:cNvSpPr txBox="1"/>
          <p:nvPr/>
        </p:nvSpPr>
        <p:spPr>
          <a:xfrm>
            <a:off x="2579724" y="2259449"/>
            <a:ext cx="8421687" cy="1169551"/>
          </a:xfrm>
          <a:prstGeom prst="rect">
            <a:avLst/>
          </a:prstGeom>
          <a:noFill/>
        </p:spPr>
        <p:txBody>
          <a:bodyPr wrap="square" rtlCol="0">
            <a:spAutoFit/>
          </a:bodyPr>
          <a:lstStyle/>
          <a:p>
            <a:r>
              <a:rPr lang="en-US" sz="1400" dirty="0"/>
              <a:t>Objective of this was to discern which features within the dataset held the most relevance and which ones were less informative. This process allows us to gain insights into the interrelationships between different variables. It is important to eliminate less influential features to reduce dimensionality and enhancing the efficiency of our analysis. This approach to data reduction ensures to focus more on critical aspects of data.</a:t>
            </a:r>
            <a:endParaRPr lang="en-IN" sz="1400" dirty="0"/>
          </a:p>
        </p:txBody>
      </p:sp>
    </p:spTree>
    <p:extLst>
      <p:ext uri="{BB962C8B-B14F-4D97-AF65-F5344CB8AC3E}">
        <p14:creationId xmlns:p14="http://schemas.microsoft.com/office/powerpoint/2010/main" val="257247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Data Visualizing</a:t>
            </a:r>
          </a:p>
        </p:txBody>
      </p:sp>
    </p:spTree>
    <p:extLst>
      <p:ext uri="{BB962C8B-B14F-4D97-AF65-F5344CB8AC3E}">
        <p14:creationId xmlns:p14="http://schemas.microsoft.com/office/powerpoint/2010/main" val="2890748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p:txBody>
          <a:bodyPr/>
          <a:lstStyle/>
          <a:p>
            <a:r>
              <a:rPr lang="en-US" dirty="0"/>
              <a:t>Overview of data</a:t>
            </a:r>
            <a:endParaRPr lang="en-IN" dirty="0"/>
          </a:p>
        </p:txBody>
      </p:sp>
      <p:pic>
        <p:nvPicPr>
          <p:cNvPr id="11" name="Content Placeholder 10">
            <a:extLst>
              <a:ext uri="{FF2B5EF4-FFF2-40B4-BE49-F238E27FC236}">
                <a16:creationId xmlns:a16="http://schemas.microsoft.com/office/drawing/2014/main" id="{0A639E37-0A4D-7458-D11B-5289B700DBFC}"/>
              </a:ext>
            </a:extLst>
          </p:cNvPr>
          <p:cNvPicPr>
            <a:picLocks noGrp="1" noChangeAspect="1"/>
          </p:cNvPicPr>
          <p:nvPr>
            <p:ph sz="half" idx="2"/>
          </p:nvPr>
        </p:nvPicPr>
        <p:blipFill>
          <a:blip r:embed="rId2"/>
          <a:stretch>
            <a:fillRect/>
          </a:stretch>
        </p:blipFill>
        <p:spPr>
          <a:xfrm>
            <a:off x="1129506" y="4095964"/>
            <a:ext cx="2882900" cy="1779160"/>
          </a:xfrm>
        </p:spPr>
      </p:pic>
      <p:pic>
        <p:nvPicPr>
          <p:cNvPr id="13" name="Content Placeholder 12">
            <a:extLst>
              <a:ext uri="{FF2B5EF4-FFF2-40B4-BE49-F238E27FC236}">
                <a16:creationId xmlns:a16="http://schemas.microsoft.com/office/drawing/2014/main" id="{60C9A2A3-5B91-03B1-DFD3-FF1C1095E9F2}"/>
              </a:ext>
            </a:extLst>
          </p:cNvPr>
          <p:cNvPicPr>
            <a:picLocks noGrp="1" noChangeAspect="1"/>
          </p:cNvPicPr>
          <p:nvPr>
            <p:ph sz="quarter" idx="4"/>
          </p:nvPr>
        </p:nvPicPr>
        <p:blipFill>
          <a:blip r:embed="rId3"/>
          <a:stretch>
            <a:fillRect/>
          </a:stretch>
        </p:blipFill>
        <p:spPr>
          <a:xfrm>
            <a:off x="4591447" y="4046432"/>
            <a:ext cx="2895600" cy="1786998"/>
          </a:xfrm>
        </p:spPr>
      </p:pic>
      <p:pic>
        <p:nvPicPr>
          <p:cNvPr id="15" name="Content Placeholder 14">
            <a:extLst>
              <a:ext uri="{FF2B5EF4-FFF2-40B4-BE49-F238E27FC236}">
                <a16:creationId xmlns:a16="http://schemas.microsoft.com/office/drawing/2014/main" id="{76502C26-CBAC-B40C-9EDE-B7917D89EBFA}"/>
              </a:ext>
            </a:extLst>
          </p:cNvPr>
          <p:cNvPicPr>
            <a:picLocks noGrp="1" noChangeAspect="1"/>
          </p:cNvPicPr>
          <p:nvPr>
            <p:ph sz="half" idx="14"/>
          </p:nvPr>
        </p:nvPicPr>
        <p:blipFill rotWithShape="1">
          <a:blip r:embed="rId4"/>
          <a:srcRect t="6222"/>
          <a:stretch/>
        </p:blipFill>
        <p:spPr>
          <a:xfrm>
            <a:off x="7946232" y="4046432"/>
            <a:ext cx="2882900" cy="1668459"/>
          </a:xfrm>
        </p:spPr>
      </p:pic>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fld id="{B5CEABB6-07DC-46E8-9B57-56EC44A396E5}" type="slidenum">
              <a:rPr lang="en-US" smtClean="0"/>
              <a:t>17</a:t>
            </a:fld>
            <a:endParaRPr lang="en-US" dirty="0"/>
          </a:p>
        </p:txBody>
      </p:sp>
      <p:pic>
        <p:nvPicPr>
          <p:cNvPr id="16" name="Content Placeholder 10">
            <a:extLst>
              <a:ext uri="{FF2B5EF4-FFF2-40B4-BE49-F238E27FC236}">
                <a16:creationId xmlns:a16="http://schemas.microsoft.com/office/drawing/2014/main" id="{3F2C614D-582A-CBE8-3D03-FF2B0A4ECEA0}"/>
              </a:ext>
            </a:extLst>
          </p:cNvPr>
          <p:cNvPicPr>
            <a:picLocks noChangeAspect="1"/>
          </p:cNvPicPr>
          <p:nvPr/>
        </p:nvPicPr>
        <p:blipFill rotWithShape="1">
          <a:blip r:embed="rId5"/>
          <a:srcRect r="11776"/>
          <a:stretch/>
        </p:blipFill>
        <p:spPr>
          <a:xfrm>
            <a:off x="1123828" y="2267272"/>
            <a:ext cx="2542240" cy="1779160"/>
          </a:xfrm>
          <a:prstGeom prst="rect">
            <a:avLst/>
          </a:prstGeom>
        </p:spPr>
      </p:pic>
      <p:pic>
        <p:nvPicPr>
          <p:cNvPr id="17" name="Content Placeholder 10">
            <a:extLst>
              <a:ext uri="{FF2B5EF4-FFF2-40B4-BE49-F238E27FC236}">
                <a16:creationId xmlns:a16="http://schemas.microsoft.com/office/drawing/2014/main" id="{97FEDE95-29A0-F3CA-30EB-46437011AF28}"/>
              </a:ext>
            </a:extLst>
          </p:cNvPr>
          <p:cNvPicPr>
            <a:picLocks noChangeAspect="1"/>
          </p:cNvPicPr>
          <p:nvPr/>
        </p:nvPicPr>
        <p:blipFill>
          <a:blip r:embed="rId6"/>
          <a:srcRect/>
          <a:stretch/>
        </p:blipFill>
        <p:spPr>
          <a:xfrm>
            <a:off x="7946232" y="2267272"/>
            <a:ext cx="2882898" cy="1779160"/>
          </a:xfrm>
          <a:prstGeom prst="rect">
            <a:avLst/>
          </a:prstGeom>
        </p:spPr>
      </p:pic>
      <p:pic>
        <p:nvPicPr>
          <p:cNvPr id="18" name="Content Placeholder 10">
            <a:extLst>
              <a:ext uri="{FF2B5EF4-FFF2-40B4-BE49-F238E27FC236}">
                <a16:creationId xmlns:a16="http://schemas.microsoft.com/office/drawing/2014/main" id="{2F9FE54E-CCC5-E319-2B38-9F23584ECCAC}"/>
              </a:ext>
            </a:extLst>
          </p:cNvPr>
          <p:cNvPicPr>
            <a:picLocks noChangeAspect="1"/>
          </p:cNvPicPr>
          <p:nvPr/>
        </p:nvPicPr>
        <p:blipFill>
          <a:blip r:embed="rId7"/>
          <a:srcRect/>
          <a:stretch/>
        </p:blipFill>
        <p:spPr>
          <a:xfrm>
            <a:off x="4648201" y="2267272"/>
            <a:ext cx="2882898" cy="1779160"/>
          </a:xfrm>
          <a:prstGeom prst="rect">
            <a:avLst/>
          </a:prstGeom>
        </p:spPr>
      </p:pic>
    </p:spTree>
    <p:extLst>
      <p:ext uri="{BB962C8B-B14F-4D97-AF65-F5344CB8AC3E}">
        <p14:creationId xmlns:p14="http://schemas.microsoft.com/office/powerpoint/2010/main" val="1884767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Problem Statement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Binary Classification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b="0" i="0" dirty="0">
                <a:effectLst/>
              </a:rPr>
              <a:t>The dataset contains demographic and socioeconomic attributes, and the main problem is to build a predictive model that classifies individuals into two income groups based on a threshold income level</a:t>
            </a:r>
            <a:endParaRPr lang="en-US" noProof="1"/>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Targeting Services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b="0" i="0" dirty="0">
                <a:effectLst/>
              </a:rPr>
              <a:t>The primary goal is to assist in resource allocation and financial planning by accurately identifying individuals at risk of low income, enabling targeted services and interventions.</a:t>
            </a:r>
            <a:endParaRPr lang="en-US" noProof="1"/>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Methodology</a:t>
            </a:r>
          </a:p>
        </p:txBody>
      </p:sp>
    </p:spTree>
    <p:extLst>
      <p:ext uri="{BB962C8B-B14F-4D97-AF65-F5344CB8AC3E}">
        <p14:creationId xmlns:p14="http://schemas.microsoft.com/office/powerpoint/2010/main" val="84460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Data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fontScale="85000" lnSpcReduction="20000"/>
          </a:bodyPr>
          <a:lstStyle/>
          <a:p>
            <a:pPr marL="285750" indent="-285750" algn="l" fontAlgn="base">
              <a:buFont typeface="Arial" panose="020B0604020202020204" pitchFamily="34" charset="0"/>
              <a:buChar char="•"/>
            </a:pPr>
            <a:r>
              <a:rPr lang="en-US" b="0" i="0" dirty="0">
                <a:solidFill>
                  <a:srgbClr val="3C4043"/>
                </a:solidFill>
                <a:effectLst/>
              </a:rPr>
              <a:t>The dataset contains 16 columns.</a:t>
            </a:r>
            <a:endParaRPr lang="en-US" dirty="0">
              <a:solidFill>
                <a:srgbClr val="3C4043"/>
              </a:solidFill>
            </a:endParaRPr>
          </a:p>
          <a:p>
            <a:pPr marL="285750" indent="-285750" algn="l" fontAlgn="base">
              <a:buFont typeface="Arial" panose="020B0604020202020204" pitchFamily="34" charset="0"/>
              <a:buChar char="•"/>
            </a:pPr>
            <a:r>
              <a:rPr lang="en-US" b="0" i="0" dirty="0">
                <a:solidFill>
                  <a:srgbClr val="3C4043"/>
                </a:solidFill>
                <a:effectLst/>
              </a:rPr>
              <a:t>Target filed: Income</a:t>
            </a:r>
          </a:p>
          <a:p>
            <a:pPr marL="285750" indent="-285750" algn="l" fontAlgn="base">
              <a:buFont typeface="Arial" panose="020B0604020202020204" pitchFamily="34" charset="0"/>
              <a:buChar char="•"/>
            </a:pPr>
            <a:r>
              <a:rPr lang="en-US" b="0" i="0" dirty="0">
                <a:solidFill>
                  <a:srgbClr val="3C4043"/>
                </a:solidFill>
                <a:effectLst/>
              </a:rPr>
              <a:t> The income is divide into two classes: &lt;=50K and &gt;50K</a:t>
            </a:r>
          </a:p>
          <a:p>
            <a:pPr marL="285750" indent="-285750" algn="l" fontAlgn="base">
              <a:buFont typeface="Arial" panose="020B0604020202020204" pitchFamily="34" charset="0"/>
              <a:buChar char="•"/>
            </a:pPr>
            <a:r>
              <a:rPr lang="en-US" b="0" i="0" dirty="0">
                <a:solidFill>
                  <a:srgbClr val="3C4043"/>
                </a:solidFill>
                <a:effectLst/>
              </a:rPr>
              <a:t>Number of attributes: 14</a:t>
            </a:r>
            <a:br>
              <a:rPr lang="en-US" b="0" i="0" dirty="0">
                <a:solidFill>
                  <a:srgbClr val="3C4043"/>
                </a:solidFill>
                <a:effectLst/>
              </a:rPr>
            </a:br>
            <a:r>
              <a:rPr lang="en-US" b="0" i="0" dirty="0">
                <a:solidFill>
                  <a:srgbClr val="3C4043"/>
                </a:solidFill>
                <a:effectLst/>
              </a:rPr>
              <a:t>- These are the demographics and other features to describe a person</a:t>
            </a:r>
          </a:p>
          <a:p>
            <a:pPr algn="l" fontAlgn="base"/>
            <a:r>
              <a:rPr lang="en-US" b="0" i="0" dirty="0">
                <a:solidFill>
                  <a:srgbClr val="3C4043"/>
                </a:solidFill>
                <a:effectLst/>
              </a:rPr>
              <a:t>We can explore the possibility in predicting income level based on the individual’s personal information.</a:t>
            </a:r>
          </a:p>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198766" y="1155464"/>
            <a:ext cx="5431971" cy="557950"/>
          </a:xfrm>
        </p:spPr>
        <p:txBody>
          <a:bodyPr/>
          <a:lstStyle/>
          <a:p>
            <a:r>
              <a:rPr lang="en-US" dirty="0"/>
              <a:t>Algorithms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96000" y="1713414"/>
            <a:ext cx="5647267" cy="4645628"/>
          </a:xfrm>
        </p:spPr>
        <p:txBody>
          <a:bodyPr>
            <a:normAutofit/>
          </a:bodyPr>
          <a:lstStyle/>
          <a:p>
            <a:pPr marL="285750" indent="-285750">
              <a:buFont typeface="Arial" panose="020B0604020202020204" pitchFamily="34" charset="0"/>
              <a:buChar char="•"/>
            </a:pPr>
            <a:r>
              <a:rPr lang="en-US" noProof="1"/>
              <a:t>Decision Trees: They create a tree like structure where each internal node represents a decision, and each leaf node represents the outcome.</a:t>
            </a:r>
          </a:p>
          <a:p>
            <a:pPr marL="285750" indent="-285750">
              <a:buFont typeface="Arial" panose="020B0604020202020204" pitchFamily="34" charset="0"/>
              <a:buChar char="•"/>
            </a:pPr>
            <a:r>
              <a:rPr lang="en-US" noProof="1"/>
              <a:t>Random Forest: An ensemble learning method that combines multiple decision tree to improve predictive accuracy. It reduces overfitting by introducing randomness in the tree-building process.</a:t>
            </a:r>
          </a:p>
          <a:p>
            <a:pPr marL="285750" indent="-285750">
              <a:buFont typeface="Arial" panose="020B0604020202020204" pitchFamily="34" charset="0"/>
              <a:buChar char="•"/>
            </a:pPr>
            <a:r>
              <a:rPr lang="en-US" noProof="1"/>
              <a:t>Support Vector Machines: It can handle high-dimensional data and is effective for both linear and non-linear classification problems. It aims to maximize the margin between classes,making it robust and accurate.</a:t>
            </a:r>
          </a:p>
          <a:p>
            <a:pPr marL="285750" indent="-285750">
              <a:buFont typeface="Arial" panose="020B0604020202020204" pitchFamily="34" charset="0"/>
              <a:buChar char="•"/>
            </a:pPr>
            <a:r>
              <a:rPr lang="en-US" noProof="1"/>
              <a:t>Naïve Bayes: This is a probabilistic algorithm that relies on Bayes’ Theorem for classification. It assumes that features are independent, which simplifies the calculations.</a:t>
            </a:r>
          </a:p>
          <a:p>
            <a:pPr marL="285750" indent="-285750">
              <a:buFont typeface="Arial" panose="020B0604020202020204" pitchFamily="34" charset="0"/>
              <a:buChar char="•"/>
            </a:pPr>
            <a:r>
              <a:rPr lang="en-US" noProof="1"/>
              <a:t>Logistics Regression: This algorithm models relationship between the dependent binary variable and one or more independent variables. It provides probability score for each observation, which can be used to make predictions.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20</a:t>
            </a:fld>
            <a:endParaRPr lang="en-US" dirty="0"/>
          </a:p>
        </p:txBody>
      </p:sp>
    </p:spTree>
    <p:extLst>
      <p:ext uri="{BB962C8B-B14F-4D97-AF65-F5344CB8AC3E}">
        <p14:creationId xmlns:p14="http://schemas.microsoft.com/office/powerpoint/2010/main" val="63116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3A00-1C26-610C-318E-9ED550077020}"/>
              </a:ext>
            </a:extLst>
          </p:cNvPr>
          <p:cNvSpPr>
            <a:spLocks noGrp="1"/>
          </p:cNvSpPr>
          <p:nvPr>
            <p:ph type="title"/>
          </p:nvPr>
        </p:nvSpPr>
        <p:spPr>
          <a:xfrm>
            <a:off x="1885156" y="681644"/>
            <a:ext cx="8421688" cy="1062489"/>
          </a:xfrm>
        </p:spPr>
        <p:txBody>
          <a:bodyPr/>
          <a:lstStyle/>
          <a:p>
            <a:r>
              <a:rPr lang="en-US" dirty="0"/>
              <a:t>Visual Representation of algorithms</a:t>
            </a:r>
            <a:endParaRPr lang="en-IN" dirty="0"/>
          </a:p>
        </p:txBody>
      </p:sp>
      <p:pic>
        <p:nvPicPr>
          <p:cNvPr id="21" name="Content Placeholder 20">
            <a:extLst>
              <a:ext uri="{FF2B5EF4-FFF2-40B4-BE49-F238E27FC236}">
                <a16:creationId xmlns:a16="http://schemas.microsoft.com/office/drawing/2014/main" id="{3EB6CFBD-13C3-E968-7C04-1A32CB703FD0}"/>
              </a:ext>
            </a:extLst>
          </p:cNvPr>
          <p:cNvPicPr>
            <a:picLocks noGrp="1" noChangeAspect="1"/>
          </p:cNvPicPr>
          <p:nvPr>
            <p:ph sz="half" idx="2"/>
          </p:nvPr>
        </p:nvPicPr>
        <p:blipFill>
          <a:blip r:embed="rId2"/>
          <a:stretch>
            <a:fillRect/>
          </a:stretch>
        </p:blipFill>
        <p:spPr>
          <a:xfrm>
            <a:off x="1559017" y="2049089"/>
            <a:ext cx="2768944" cy="1421793"/>
          </a:xfrm>
        </p:spPr>
      </p:pic>
      <p:pic>
        <p:nvPicPr>
          <p:cNvPr id="23" name="Content Placeholder 22">
            <a:extLst>
              <a:ext uri="{FF2B5EF4-FFF2-40B4-BE49-F238E27FC236}">
                <a16:creationId xmlns:a16="http://schemas.microsoft.com/office/drawing/2014/main" id="{4E653937-6704-53C5-BD1F-8BEB9593FA12}"/>
              </a:ext>
            </a:extLst>
          </p:cNvPr>
          <p:cNvPicPr>
            <a:picLocks noGrp="1" noChangeAspect="1"/>
          </p:cNvPicPr>
          <p:nvPr>
            <p:ph sz="quarter" idx="4"/>
          </p:nvPr>
        </p:nvPicPr>
        <p:blipFill>
          <a:blip r:embed="rId3"/>
          <a:stretch>
            <a:fillRect/>
          </a:stretch>
        </p:blipFill>
        <p:spPr>
          <a:xfrm>
            <a:off x="4942731" y="2049089"/>
            <a:ext cx="2099218" cy="1422548"/>
          </a:xfrm>
        </p:spPr>
      </p:pic>
      <p:pic>
        <p:nvPicPr>
          <p:cNvPr id="29" name="Content Placeholder 28">
            <a:extLst>
              <a:ext uri="{FF2B5EF4-FFF2-40B4-BE49-F238E27FC236}">
                <a16:creationId xmlns:a16="http://schemas.microsoft.com/office/drawing/2014/main" id="{B92EBB6D-12B6-AFAE-EC40-19C51D5BFB14}"/>
              </a:ext>
            </a:extLst>
          </p:cNvPr>
          <p:cNvPicPr>
            <a:picLocks noGrp="1" noChangeAspect="1"/>
          </p:cNvPicPr>
          <p:nvPr>
            <p:ph sz="quarter" idx="23"/>
          </p:nvPr>
        </p:nvPicPr>
        <p:blipFill>
          <a:blip r:embed="rId4"/>
          <a:stretch>
            <a:fillRect/>
          </a:stretch>
        </p:blipFill>
        <p:spPr>
          <a:xfrm>
            <a:off x="2746440" y="4341641"/>
            <a:ext cx="2333309" cy="1698326"/>
          </a:xfrm>
        </p:spPr>
      </p:pic>
      <p:pic>
        <p:nvPicPr>
          <p:cNvPr id="25" name="Content Placeholder 24">
            <a:extLst>
              <a:ext uri="{FF2B5EF4-FFF2-40B4-BE49-F238E27FC236}">
                <a16:creationId xmlns:a16="http://schemas.microsoft.com/office/drawing/2014/main" id="{0564B6E8-14FD-4312-B7DE-6EBFC9F1F655}"/>
              </a:ext>
            </a:extLst>
          </p:cNvPr>
          <p:cNvPicPr>
            <a:picLocks noGrp="1" noChangeAspect="1"/>
          </p:cNvPicPr>
          <p:nvPr>
            <p:ph sz="half" idx="14"/>
          </p:nvPr>
        </p:nvPicPr>
        <p:blipFill>
          <a:blip r:embed="rId5"/>
          <a:stretch>
            <a:fillRect/>
          </a:stretch>
        </p:blipFill>
        <p:spPr>
          <a:xfrm>
            <a:off x="8016496" y="2007207"/>
            <a:ext cx="2099218" cy="1463894"/>
          </a:xfrm>
        </p:spPr>
      </p:pic>
      <p:pic>
        <p:nvPicPr>
          <p:cNvPr id="27" name="Content Placeholder 26">
            <a:extLst>
              <a:ext uri="{FF2B5EF4-FFF2-40B4-BE49-F238E27FC236}">
                <a16:creationId xmlns:a16="http://schemas.microsoft.com/office/drawing/2014/main" id="{D19F3A81-1420-C511-1FFB-A29076DE3DC6}"/>
              </a:ext>
            </a:extLst>
          </p:cNvPr>
          <p:cNvPicPr>
            <a:picLocks noGrp="1" noChangeAspect="1"/>
          </p:cNvPicPr>
          <p:nvPr>
            <p:ph sz="half" idx="16"/>
          </p:nvPr>
        </p:nvPicPr>
        <p:blipFill>
          <a:blip r:embed="rId6"/>
          <a:stretch>
            <a:fillRect/>
          </a:stretch>
        </p:blipFill>
        <p:spPr>
          <a:xfrm>
            <a:off x="6320253" y="4341641"/>
            <a:ext cx="2290348" cy="1698326"/>
          </a:xfrm>
        </p:spPr>
      </p:pic>
      <p:sp>
        <p:nvSpPr>
          <p:cNvPr id="19" name="Slide Number Placeholder 18">
            <a:extLst>
              <a:ext uri="{FF2B5EF4-FFF2-40B4-BE49-F238E27FC236}">
                <a16:creationId xmlns:a16="http://schemas.microsoft.com/office/drawing/2014/main" id="{03BFB072-C019-753C-0A97-5A62A90B244C}"/>
              </a:ext>
            </a:extLst>
          </p:cNvPr>
          <p:cNvSpPr>
            <a:spLocks noGrp="1"/>
          </p:cNvSpPr>
          <p:nvPr>
            <p:ph type="sldNum" sz="quarter" idx="12"/>
          </p:nvPr>
        </p:nvSpPr>
        <p:spPr/>
        <p:txBody>
          <a:bodyPr/>
          <a:lstStyle/>
          <a:p>
            <a:fld id="{B5CEABB6-07DC-46E8-9B57-56EC44A396E5}" type="slidenum">
              <a:rPr lang="en-US" smtClean="0"/>
              <a:t>21</a:t>
            </a:fld>
            <a:endParaRPr lang="en-US" dirty="0"/>
          </a:p>
        </p:txBody>
      </p:sp>
      <p:sp>
        <p:nvSpPr>
          <p:cNvPr id="31" name="TextBox 30">
            <a:extLst>
              <a:ext uri="{FF2B5EF4-FFF2-40B4-BE49-F238E27FC236}">
                <a16:creationId xmlns:a16="http://schemas.microsoft.com/office/drawing/2014/main" id="{6F21CF99-334B-B54A-C3C4-44B4279EA243}"/>
              </a:ext>
            </a:extLst>
          </p:cNvPr>
          <p:cNvSpPr txBox="1"/>
          <p:nvPr/>
        </p:nvSpPr>
        <p:spPr>
          <a:xfrm>
            <a:off x="2145289" y="3523123"/>
            <a:ext cx="1596399" cy="369332"/>
          </a:xfrm>
          <a:prstGeom prst="rect">
            <a:avLst/>
          </a:prstGeom>
          <a:noFill/>
        </p:spPr>
        <p:txBody>
          <a:bodyPr wrap="none" rtlCol="0">
            <a:spAutoFit/>
          </a:bodyPr>
          <a:lstStyle/>
          <a:p>
            <a:r>
              <a:rPr lang="en-US" dirty="0">
                <a:solidFill>
                  <a:schemeClr val="tx1">
                    <a:lumMod val="75000"/>
                    <a:lumOff val="25000"/>
                  </a:schemeClr>
                </a:solidFill>
              </a:rPr>
              <a:t>Decision Trees</a:t>
            </a:r>
            <a:endParaRPr lang="en-IN" dirty="0">
              <a:solidFill>
                <a:schemeClr val="tx1">
                  <a:lumMod val="75000"/>
                  <a:lumOff val="25000"/>
                </a:schemeClr>
              </a:solidFill>
            </a:endParaRPr>
          </a:p>
        </p:txBody>
      </p:sp>
      <p:sp>
        <p:nvSpPr>
          <p:cNvPr id="33" name="TextBox 32">
            <a:extLst>
              <a:ext uri="{FF2B5EF4-FFF2-40B4-BE49-F238E27FC236}">
                <a16:creationId xmlns:a16="http://schemas.microsoft.com/office/drawing/2014/main" id="{8EA23105-026F-258F-9159-A449B7DFF248}"/>
              </a:ext>
            </a:extLst>
          </p:cNvPr>
          <p:cNvSpPr txBox="1"/>
          <p:nvPr/>
        </p:nvSpPr>
        <p:spPr>
          <a:xfrm>
            <a:off x="5100265" y="3536929"/>
            <a:ext cx="1784149" cy="369332"/>
          </a:xfrm>
          <a:prstGeom prst="rect">
            <a:avLst/>
          </a:prstGeom>
          <a:noFill/>
        </p:spPr>
        <p:txBody>
          <a:bodyPr wrap="square">
            <a:spAutoFit/>
          </a:bodyPr>
          <a:lstStyle/>
          <a:p>
            <a:r>
              <a:rPr lang="en-US" dirty="0">
                <a:solidFill>
                  <a:schemeClr val="tx1">
                    <a:lumMod val="75000"/>
                    <a:lumOff val="25000"/>
                  </a:schemeClr>
                </a:solidFill>
              </a:rPr>
              <a:t>Random</a:t>
            </a:r>
            <a:r>
              <a:rPr lang="en-US" dirty="0"/>
              <a:t> </a:t>
            </a:r>
            <a:r>
              <a:rPr lang="en-US" dirty="0">
                <a:solidFill>
                  <a:schemeClr val="tx1">
                    <a:lumMod val="75000"/>
                    <a:lumOff val="25000"/>
                  </a:schemeClr>
                </a:solidFill>
              </a:rPr>
              <a:t>Forest</a:t>
            </a:r>
            <a:endParaRPr lang="en-IN" dirty="0">
              <a:solidFill>
                <a:schemeClr val="tx1">
                  <a:lumMod val="75000"/>
                  <a:lumOff val="25000"/>
                </a:schemeClr>
              </a:solidFill>
            </a:endParaRPr>
          </a:p>
        </p:txBody>
      </p:sp>
      <p:sp>
        <p:nvSpPr>
          <p:cNvPr id="35" name="TextBox 34">
            <a:extLst>
              <a:ext uri="{FF2B5EF4-FFF2-40B4-BE49-F238E27FC236}">
                <a16:creationId xmlns:a16="http://schemas.microsoft.com/office/drawing/2014/main" id="{EDF9BDB8-FD9C-5DF4-E2B2-DC5E0071EDC9}"/>
              </a:ext>
            </a:extLst>
          </p:cNvPr>
          <p:cNvSpPr txBox="1"/>
          <p:nvPr/>
        </p:nvSpPr>
        <p:spPr>
          <a:xfrm>
            <a:off x="7660173" y="3522281"/>
            <a:ext cx="2811863" cy="369332"/>
          </a:xfrm>
          <a:prstGeom prst="rect">
            <a:avLst/>
          </a:prstGeom>
          <a:noFill/>
        </p:spPr>
        <p:txBody>
          <a:bodyPr wrap="square">
            <a:spAutoFit/>
          </a:bodyPr>
          <a:lstStyle/>
          <a:p>
            <a:r>
              <a:rPr lang="en-US" dirty="0">
                <a:solidFill>
                  <a:schemeClr val="tx1">
                    <a:lumMod val="75000"/>
                    <a:lumOff val="25000"/>
                  </a:schemeClr>
                </a:solidFill>
              </a:rPr>
              <a:t>Support Vector Machines</a:t>
            </a:r>
            <a:endParaRPr lang="en-IN" dirty="0">
              <a:solidFill>
                <a:schemeClr val="tx1">
                  <a:lumMod val="75000"/>
                  <a:lumOff val="25000"/>
                </a:schemeClr>
              </a:solidFill>
            </a:endParaRPr>
          </a:p>
        </p:txBody>
      </p:sp>
      <p:sp>
        <p:nvSpPr>
          <p:cNvPr id="37" name="TextBox 36">
            <a:extLst>
              <a:ext uri="{FF2B5EF4-FFF2-40B4-BE49-F238E27FC236}">
                <a16:creationId xmlns:a16="http://schemas.microsoft.com/office/drawing/2014/main" id="{E59E5221-07E3-AB1C-50BA-08A10DA9C811}"/>
              </a:ext>
            </a:extLst>
          </p:cNvPr>
          <p:cNvSpPr txBox="1"/>
          <p:nvPr/>
        </p:nvSpPr>
        <p:spPr>
          <a:xfrm>
            <a:off x="2766956" y="6169580"/>
            <a:ext cx="2333309" cy="369332"/>
          </a:xfrm>
          <a:prstGeom prst="rect">
            <a:avLst/>
          </a:prstGeom>
          <a:noFill/>
        </p:spPr>
        <p:txBody>
          <a:bodyPr wrap="square">
            <a:spAutoFit/>
          </a:bodyPr>
          <a:lstStyle/>
          <a:p>
            <a:r>
              <a:rPr lang="en-US" dirty="0">
                <a:solidFill>
                  <a:schemeClr val="tx1">
                    <a:lumMod val="75000"/>
                    <a:lumOff val="25000"/>
                  </a:schemeClr>
                </a:solidFill>
              </a:rPr>
              <a:t>Logistic Regression</a:t>
            </a:r>
            <a:endParaRPr lang="en-IN" dirty="0">
              <a:solidFill>
                <a:schemeClr val="tx1">
                  <a:lumMod val="75000"/>
                  <a:lumOff val="25000"/>
                </a:schemeClr>
              </a:solidFill>
            </a:endParaRPr>
          </a:p>
        </p:txBody>
      </p:sp>
      <p:sp>
        <p:nvSpPr>
          <p:cNvPr id="39" name="TextBox 38">
            <a:extLst>
              <a:ext uri="{FF2B5EF4-FFF2-40B4-BE49-F238E27FC236}">
                <a16:creationId xmlns:a16="http://schemas.microsoft.com/office/drawing/2014/main" id="{58D13FCC-B21D-2F29-6AB3-8DDAEDC1E6AA}"/>
              </a:ext>
            </a:extLst>
          </p:cNvPr>
          <p:cNvSpPr txBox="1"/>
          <p:nvPr/>
        </p:nvSpPr>
        <p:spPr>
          <a:xfrm>
            <a:off x="6254241" y="6169580"/>
            <a:ext cx="2811863" cy="369332"/>
          </a:xfrm>
          <a:prstGeom prst="rect">
            <a:avLst/>
          </a:prstGeom>
          <a:noFill/>
        </p:spPr>
        <p:txBody>
          <a:bodyPr wrap="square">
            <a:spAutoFit/>
          </a:bodyPr>
          <a:lstStyle/>
          <a:p>
            <a:r>
              <a:rPr lang="en-US" dirty="0">
                <a:solidFill>
                  <a:schemeClr val="tx1">
                    <a:lumMod val="75000"/>
                    <a:lumOff val="25000"/>
                  </a:schemeClr>
                </a:solidFill>
              </a:rPr>
              <a:t>Naïve Bayes Classifier</a:t>
            </a:r>
            <a:endParaRPr lang="en-IN" dirty="0">
              <a:solidFill>
                <a:schemeClr val="tx1">
                  <a:lumMod val="75000"/>
                  <a:lumOff val="25000"/>
                </a:schemeClr>
              </a:solidFill>
            </a:endParaRPr>
          </a:p>
        </p:txBody>
      </p:sp>
    </p:spTree>
    <p:extLst>
      <p:ext uri="{BB962C8B-B14F-4D97-AF65-F5344CB8AC3E}">
        <p14:creationId xmlns:p14="http://schemas.microsoft.com/office/powerpoint/2010/main" val="2871765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Result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315753473"/>
              </p:ext>
            </p:extLst>
          </p:nvPr>
        </p:nvGraphicFramePr>
        <p:xfrm>
          <a:off x="838200" y="1825625"/>
          <a:ext cx="9348955" cy="3138102"/>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446012419"/>
                    </a:ext>
                  </a:extLst>
                </a:gridCol>
                <a:gridCol w="3412067">
                  <a:extLst>
                    <a:ext uri="{9D8B030D-6E8A-4147-A177-3AD203B41FA5}">
                      <a16:colId xmlns:a16="http://schemas.microsoft.com/office/drawing/2014/main" val="4052646397"/>
                    </a:ext>
                  </a:extLst>
                </a:gridCol>
                <a:gridCol w="2211297">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tblGrid>
              <a:tr h="291042">
                <a:tc>
                  <a:txBody>
                    <a:bodyPr/>
                    <a:lstStyle/>
                    <a:p>
                      <a:pPr algn="l" fontAlgn="b"/>
                      <a:r>
                        <a:rPr lang="en-US" sz="1200" b="0" i="0" u="none" strike="noStrike" dirty="0" err="1">
                          <a:solidFill>
                            <a:schemeClr val="tx1">
                              <a:lumMod val="75000"/>
                              <a:lumOff val="25000"/>
                            </a:schemeClr>
                          </a:solidFill>
                          <a:effectLst/>
                          <a:latin typeface="+mn-lt"/>
                        </a:rPr>
                        <a:t>Dataset_Number</a:t>
                      </a:r>
                      <a:endParaRPr lang="en-US" sz="1200" b="0" i="0" u="none" strike="noStrike" dirty="0">
                        <a:solidFill>
                          <a:schemeClr val="tx1">
                            <a:lumMod val="75000"/>
                            <a:lumOff val="25000"/>
                          </a:schemeClr>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a:solidFill>
                            <a:schemeClr val="tx1">
                              <a:lumMod val="75000"/>
                              <a:lumOff val="25000"/>
                            </a:schemeClr>
                          </a:solidFill>
                          <a:effectLst/>
                          <a:latin typeface="+mn-lt"/>
                        </a:rPr>
                        <a:t>Model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Train_Accuracy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Test_Accuracy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ctr" fontAlgn="b"/>
                      <a:r>
                        <a:rPr lang="en-US" sz="1200" b="0" i="0" u="none" strike="noStrike" dirty="0">
                          <a:solidFill>
                            <a:schemeClr val="tx1"/>
                          </a:solidFill>
                          <a:effectLst/>
                          <a:latin typeface="+mn-lt"/>
                        </a:rPr>
                        <a:t>            1</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0.874</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0.840</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ctr" fontAlgn="b"/>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0.875</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0.836</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ctr" fontAlgn="b"/>
                      <a:r>
                        <a:rPr lang="en-US" sz="1200" b="0" i="0" u="none" strike="noStrike" dirty="0">
                          <a:solidFill>
                            <a:schemeClr val="tx1"/>
                          </a:solidFill>
                          <a:effectLst/>
                          <a:latin typeface="+mn-lt"/>
                        </a:rPr>
                        <a:t>1</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0.873</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0.851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ctr"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0.876</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0.849</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ctr" fontAlgn="b"/>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0.844</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0.843</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ctr" fontAlgn="b"/>
                      <a:r>
                        <a:rPr lang="en-US" sz="1200" b="0" u="none" strike="noStrike" dirty="0">
                          <a:solidFill>
                            <a:schemeClr val="tx1"/>
                          </a:solidFill>
                          <a:effectLst/>
                        </a:rPr>
                        <a:t>            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0.843</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0.846</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120011"/>
                  </a:ext>
                </a:extLst>
              </a:tr>
              <a:tr h="284706">
                <a:tc>
                  <a:txBody>
                    <a:bodyPr/>
                    <a:lstStyle/>
                    <a:p>
                      <a:pPr algn="ctr" fontAlgn="b"/>
                      <a:r>
                        <a:rPr lang="en-US" sz="1200" b="0" u="none" strike="noStrike" dirty="0">
                          <a:solidFill>
                            <a:schemeClr val="tx1"/>
                          </a:solidFill>
                          <a:effectLst/>
                        </a:rPr>
                        <a:t>            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0.798</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0.802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0.797</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0.799</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0.844</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0.843</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ctr" fontAlgn="b">
                        <a:buFont typeface="Arial" panose="020B0604020202020204" pitchFamily="34" charset="0"/>
                        <a:buNone/>
                      </a:pPr>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0.847</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0.840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3157508600"/>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US" dirty="0"/>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3021991828"/>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US" dirty="0"/>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2350556506"/>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US" dirty="0"/>
              <a:t>Number of shares converted into USD</a:t>
            </a:r>
          </a:p>
          <a:p>
            <a:endParaRPr lang="en-US"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2617539870"/>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US" noProof="1"/>
              <a:t>Liquid cash we have on hand</a:t>
            </a:r>
          </a:p>
          <a:p>
            <a:endParaRPr lang="en-US" dirty="0"/>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Use Cases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Credit scoring</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Marketing</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Government policy</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Education planning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b="0" i="0" dirty="0">
                <a:effectLst/>
              </a:rPr>
              <a:t>Financial institutions can use the analysis to assess an individual's creditworthiness. By considering income, employment, and other factors, they can make informed decisions on lending and setting interest rates</a:t>
            </a:r>
            <a:r>
              <a:rPr lang="en-US" b="0" i="0" dirty="0">
                <a:effectLst/>
                <a:latin typeface="Söhne"/>
              </a:rPr>
              <a: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b="0" i="0" dirty="0">
                <a:effectLst/>
              </a:rPr>
              <a:t>Companies can target their marketing efforts more effectively by understanding the income and demographic profiles of their customers. This can lead to personalized advertising and product recommendations.</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b="0" i="0" dirty="0">
                <a:effectLst/>
              </a:rPr>
              <a:t>Governments and policymakers can use the analysis to design and evaluate social programs, tax policies, and measures aimed at reducing income inequality or improving economic conditions for specific demographic groups.</a:t>
            </a:r>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b="0" i="0" dirty="0">
                <a:effectLst/>
              </a:rPr>
              <a:t>Educational institutions can use the information to create targeted scholarship programs, improve educational outcomes, and provide resources to students from underprivileged backgrounds.</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Data collection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4080485" y="2900346"/>
            <a:ext cx="4031030" cy="1057308"/>
          </a:xfrm>
        </p:spPr>
        <p:txBody>
          <a:bodyPr/>
          <a:lstStyle/>
          <a:p>
            <a:r>
              <a:rPr lang="en-US" dirty="0"/>
              <a:t>Data Website: https://www.kaggle.com/datasets/wenruliu/adult-income-dataset/data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Pre-Processing</a:t>
            </a:r>
          </a:p>
        </p:txBody>
      </p:sp>
    </p:spTree>
    <p:extLst>
      <p:ext uri="{BB962C8B-B14F-4D97-AF65-F5344CB8AC3E}">
        <p14:creationId xmlns:p14="http://schemas.microsoft.com/office/powerpoint/2010/main" val="338192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a:extLst>
              <a:ext uri="{FF2B5EF4-FFF2-40B4-BE49-F238E27FC236}">
                <a16:creationId xmlns:a16="http://schemas.microsoft.com/office/drawing/2014/main" id="{94289DBD-638F-4294-30BF-C557F883741F}"/>
              </a:ext>
            </a:extLst>
          </p:cNvPr>
          <p:cNvPicPr>
            <a:picLocks noGrp="1" noChangeAspect="1"/>
          </p:cNvPicPr>
          <p:nvPr>
            <p:ph sz="quarter" idx="4"/>
          </p:nvPr>
        </p:nvPicPr>
        <p:blipFill rotWithShape="1">
          <a:blip r:embed="rId2"/>
          <a:srcRect l="7643"/>
          <a:stretch/>
        </p:blipFill>
        <p:spPr>
          <a:xfrm>
            <a:off x="6578600" y="3811535"/>
            <a:ext cx="5130802" cy="1506247"/>
          </a:xfrm>
        </p:spPr>
      </p:pic>
      <p:pic>
        <p:nvPicPr>
          <p:cNvPr id="18" name="Content Placeholder 17">
            <a:extLst>
              <a:ext uri="{FF2B5EF4-FFF2-40B4-BE49-F238E27FC236}">
                <a16:creationId xmlns:a16="http://schemas.microsoft.com/office/drawing/2014/main" id="{68E69450-92A4-82D0-C92B-50334C61C251}"/>
              </a:ext>
            </a:extLst>
          </p:cNvPr>
          <p:cNvPicPr>
            <a:picLocks noGrp="1" noChangeAspect="1"/>
          </p:cNvPicPr>
          <p:nvPr>
            <p:ph sz="half" idx="2"/>
          </p:nvPr>
        </p:nvPicPr>
        <p:blipFill rotWithShape="1">
          <a:blip r:embed="rId3"/>
          <a:srcRect l="11860"/>
          <a:stretch/>
        </p:blipFill>
        <p:spPr>
          <a:xfrm>
            <a:off x="965199" y="3811535"/>
            <a:ext cx="5130801" cy="1506248"/>
          </a:xfrm>
        </p:spPr>
      </p:pic>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235449" y="1085786"/>
            <a:ext cx="3992033" cy="1317623"/>
          </a:xfrm>
        </p:spPr>
        <p:txBody>
          <a:bodyPr/>
          <a:lstStyle/>
          <a:p>
            <a:pPr algn="ctr"/>
            <a:r>
              <a:rPr lang="en-US" dirty="0"/>
              <a:t>Pre-Processing</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idx="1"/>
          </p:nvPr>
        </p:nvSpPr>
        <p:spPr>
          <a:xfrm>
            <a:off x="2825749" y="2600298"/>
            <a:ext cx="1409700" cy="523728"/>
          </a:xfrm>
        </p:spPr>
        <p:txBody>
          <a:bodyPr vert="horz" lIns="91440" tIns="45720" rIns="91440" bIns="45720" rtlCol="0" anchor="t">
            <a:normAutofit/>
          </a:bodyPr>
          <a:lstStyle/>
          <a:p>
            <a:r>
              <a:rPr lang="en-US" sz="2400" dirty="0"/>
              <a:t>Before</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4294967295"/>
          </p:nvPr>
        </p:nvSpPr>
        <p:spPr>
          <a:xfrm>
            <a:off x="8551334" y="2602038"/>
            <a:ext cx="1185333" cy="365125"/>
          </a:xfrm>
        </p:spPr>
        <p:txBody>
          <a:bodyPr>
            <a:normAutofit fontScale="85000" lnSpcReduction="20000"/>
          </a:bodyPr>
          <a:lstStyle/>
          <a:p>
            <a:pPr marL="0" indent="0">
              <a:buNone/>
            </a:pPr>
            <a:r>
              <a:rPr lang="en-US" dirty="0"/>
              <a:t>After</a:t>
            </a:r>
          </a:p>
          <a:p>
            <a:pPr marL="0" indent="0">
              <a:buNone/>
            </a:pPr>
            <a:endParaRPr lang="en-US" dirty="0"/>
          </a:p>
        </p:txBody>
      </p:sp>
      <p:sp>
        <p:nvSpPr>
          <p:cNvPr id="19" name="Rectangle: Rounded Corners 18">
            <a:extLst>
              <a:ext uri="{FF2B5EF4-FFF2-40B4-BE49-F238E27FC236}">
                <a16:creationId xmlns:a16="http://schemas.microsoft.com/office/drawing/2014/main" id="{257514C4-3973-DC1A-9C5B-78683265E021}"/>
              </a:ext>
            </a:extLst>
          </p:cNvPr>
          <p:cNvSpPr/>
          <p:nvPr/>
        </p:nvSpPr>
        <p:spPr>
          <a:xfrm>
            <a:off x="965199" y="4047245"/>
            <a:ext cx="829733"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1126C762-8960-C7F7-EA71-C8886687E7D7}"/>
              </a:ext>
            </a:extLst>
          </p:cNvPr>
          <p:cNvPicPr>
            <a:picLocks noChangeAspect="1"/>
          </p:cNvPicPr>
          <p:nvPr/>
        </p:nvPicPr>
        <p:blipFill>
          <a:blip r:embed="rId4"/>
          <a:stretch>
            <a:fillRect/>
          </a:stretch>
        </p:blipFill>
        <p:spPr>
          <a:xfrm>
            <a:off x="5192739" y="4448824"/>
            <a:ext cx="903261" cy="231668"/>
          </a:xfrm>
          <a:prstGeom prst="rect">
            <a:avLst/>
          </a:prstGeom>
        </p:spPr>
      </p:pic>
      <p:sp>
        <p:nvSpPr>
          <p:cNvPr id="24" name="Rectangle: Rounded Corners 23">
            <a:extLst>
              <a:ext uri="{FF2B5EF4-FFF2-40B4-BE49-F238E27FC236}">
                <a16:creationId xmlns:a16="http://schemas.microsoft.com/office/drawing/2014/main" id="{A3AFAEDC-9303-4BF5-2E4E-40E5FE5DF47B}"/>
              </a:ext>
            </a:extLst>
          </p:cNvPr>
          <p:cNvSpPr/>
          <p:nvPr/>
        </p:nvSpPr>
        <p:spPr>
          <a:xfrm>
            <a:off x="5192739" y="4030313"/>
            <a:ext cx="903261"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607A41EA-EAE0-5192-88EA-E7209EEFBB23}"/>
              </a:ext>
            </a:extLst>
          </p:cNvPr>
          <p:cNvSpPr/>
          <p:nvPr/>
        </p:nvSpPr>
        <p:spPr>
          <a:xfrm>
            <a:off x="965199" y="4454591"/>
            <a:ext cx="829733"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C99F8701-E70C-FD2B-0DC9-158BC35D087F}"/>
              </a:ext>
            </a:extLst>
          </p:cNvPr>
          <p:cNvSpPr/>
          <p:nvPr/>
        </p:nvSpPr>
        <p:spPr>
          <a:xfrm>
            <a:off x="10806141" y="4047244"/>
            <a:ext cx="903261"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EF7D19D2-DB85-0CE5-20D4-6D5AF9137B43}"/>
              </a:ext>
            </a:extLst>
          </p:cNvPr>
          <p:cNvSpPr/>
          <p:nvPr/>
        </p:nvSpPr>
        <p:spPr>
          <a:xfrm>
            <a:off x="6578600" y="4030313"/>
            <a:ext cx="869394"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3ED72598-663A-3AE7-A789-4531ADEA17A7}"/>
              </a:ext>
            </a:extLst>
          </p:cNvPr>
          <p:cNvSpPr/>
          <p:nvPr/>
        </p:nvSpPr>
        <p:spPr>
          <a:xfrm>
            <a:off x="6578600" y="4454591"/>
            <a:ext cx="869394"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9C823679-B6BC-25DF-73DE-39E3266BBB1C}"/>
              </a:ext>
            </a:extLst>
          </p:cNvPr>
          <p:cNvSpPr/>
          <p:nvPr/>
        </p:nvSpPr>
        <p:spPr>
          <a:xfrm>
            <a:off x="10786309" y="4454591"/>
            <a:ext cx="903261"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E3F0DE57-4815-3799-86B0-AA57B5E5FE04}"/>
              </a:ext>
            </a:extLst>
          </p:cNvPr>
          <p:cNvSpPr/>
          <p:nvPr/>
        </p:nvSpPr>
        <p:spPr>
          <a:xfrm>
            <a:off x="6096000" y="4243802"/>
            <a:ext cx="516465" cy="23166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Handling NA values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429000"/>
            <a:ext cx="5111750" cy="2604559"/>
          </a:xfrm>
        </p:spPr>
        <p:txBody>
          <a:bodyPr vert="horz" lIns="91440" tIns="45720" rIns="91440" bIns="45720" rtlCol="0" anchor="t">
            <a:normAutofit/>
          </a:bodyPr>
          <a:lstStyle/>
          <a:p>
            <a:r>
              <a:rPr lang="en-US" noProof="1"/>
              <a:t>There were NA values in following columns:</a:t>
            </a:r>
          </a:p>
          <a:p>
            <a:pPr marL="285750" indent="-285750">
              <a:buFont typeface="Arial" panose="020B0604020202020204" pitchFamily="34" charset="0"/>
              <a:buChar char="•"/>
            </a:pPr>
            <a:r>
              <a:rPr lang="en-US" noProof="1"/>
              <a:t>Workclass</a:t>
            </a:r>
          </a:p>
          <a:p>
            <a:pPr marL="285750" indent="-285750">
              <a:buFont typeface="Arial" panose="020B0604020202020204" pitchFamily="34" charset="0"/>
              <a:buChar char="•"/>
            </a:pPr>
            <a:r>
              <a:rPr lang="en-US" noProof="1"/>
              <a:t>Occupation</a:t>
            </a:r>
          </a:p>
          <a:p>
            <a:pPr marL="285750" indent="-285750">
              <a:buFont typeface="Arial" panose="020B0604020202020204" pitchFamily="34" charset="0"/>
              <a:buChar char="•"/>
            </a:pPr>
            <a:r>
              <a:rPr lang="en-US" noProof="1"/>
              <a:t>Native Country</a:t>
            </a:r>
          </a:p>
          <a:p>
            <a:r>
              <a:rPr lang="en-US" noProof="1"/>
              <a:t>All of them are Character type. So we can’t just apply random values inside them. Its better to delete the entire rows rather than giving misleading information.</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Data Exploration</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432350" y="1152772"/>
            <a:ext cx="5431971" cy="557950"/>
          </a:xfrm>
        </p:spPr>
        <p:txBody>
          <a:bodyPr/>
          <a:lstStyle/>
          <a:p>
            <a:r>
              <a:rPr lang="en-US" dirty="0"/>
              <a:t>Reviewing each feature</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944533" y="1710722"/>
            <a:ext cx="6407607" cy="4645628"/>
          </a:xfrm>
        </p:spPr>
        <p:txBody>
          <a:bodyPr>
            <a:normAutofit fontScale="85000" lnSpcReduction="20000"/>
          </a:bodyPr>
          <a:lstStyle/>
          <a:p>
            <a:pPr marL="285750" indent="-285750">
              <a:buFont typeface="Arial" panose="020B0604020202020204" pitchFamily="34" charset="0"/>
              <a:buChar char="•"/>
            </a:pPr>
            <a:r>
              <a:rPr lang="en-US" b="1" noProof="1"/>
              <a:t>Age</a:t>
            </a:r>
            <a:r>
              <a:rPr lang="en-US" noProof="1"/>
              <a:t> - Age of a Person</a:t>
            </a:r>
          </a:p>
          <a:p>
            <a:pPr marL="285750" indent="-285750">
              <a:buFont typeface="Arial" panose="020B0604020202020204" pitchFamily="34" charset="0"/>
              <a:buChar char="•"/>
            </a:pPr>
            <a:r>
              <a:rPr lang="en-US" b="1" noProof="1"/>
              <a:t>Workclasss</a:t>
            </a:r>
            <a:r>
              <a:rPr lang="en-US" noProof="1"/>
              <a:t> –Type of workclass (i.e. Private, Government, Self-Employed, Others.</a:t>
            </a:r>
          </a:p>
          <a:p>
            <a:pPr marL="285750" indent="-285750">
              <a:buFont typeface="Arial" panose="020B0604020202020204" pitchFamily="34" charset="0"/>
              <a:buChar char="•"/>
            </a:pPr>
            <a:r>
              <a:rPr lang="en-US" b="1" noProof="1"/>
              <a:t>Fnlwgt</a:t>
            </a:r>
            <a:r>
              <a:rPr lang="en-US" noProof="1"/>
              <a:t> – This stands for Final weight.(Represents the number of people that an observation in the dataset represents in a sample)</a:t>
            </a:r>
          </a:p>
          <a:p>
            <a:pPr marL="285750" indent="-285750">
              <a:buFont typeface="Arial" panose="020B0604020202020204" pitchFamily="34" charset="0"/>
              <a:buChar char="•"/>
            </a:pPr>
            <a:r>
              <a:rPr lang="en-US" b="1" noProof="1"/>
              <a:t>Education</a:t>
            </a:r>
            <a:r>
              <a:rPr lang="en-US" noProof="1"/>
              <a:t> – Education level of a person</a:t>
            </a:r>
          </a:p>
          <a:p>
            <a:pPr marL="285750" indent="-285750">
              <a:buFont typeface="Arial" panose="020B0604020202020204" pitchFamily="34" charset="0"/>
              <a:buChar char="•"/>
            </a:pPr>
            <a:r>
              <a:rPr lang="en-US" b="1" noProof="1"/>
              <a:t>Education.num </a:t>
            </a:r>
            <a:r>
              <a:rPr lang="en-US" noProof="1"/>
              <a:t>– Numerical representation of education level(Number of year of education)</a:t>
            </a:r>
          </a:p>
          <a:p>
            <a:pPr marL="285750" indent="-285750">
              <a:buFont typeface="Arial" panose="020B0604020202020204" pitchFamily="34" charset="0"/>
              <a:buChar char="•"/>
            </a:pPr>
            <a:r>
              <a:rPr lang="en-US" b="1" noProof="1"/>
              <a:t>Marital.status </a:t>
            </a:r>
            <a:r>
              <a:rPr lang="en-US" noProof="1"/>
              <a:t>–Marital status of a person(i.e. Married,divorced, etc.)</a:t>
            </a:r>
          </a:p>
          <a:p>
            <a:pPr marL="285750" indent="-285750">
              <a:buFont typeface="Arial" panose="020B0604020202020204" pitchFamily="34" charset="0"/>
              <a:buChar char="•"/>
            </a:pPr>
            <a:r>
              <a:rPr lang="en-US" b="1" noProof="1"/>
              <a:t>Occupation</a:t>
            </a:r>
            <a:r>
              <a:rPr lang="en-US" noProof="1"/>
              <a:t> – Type of occupation</a:t>
            </a:r>
          </a:p>
          <a:p>
            <a:pPr marL="285750" indent="-285750">
              <a:buFont typeface="Arial" panose="020B0604020202020204" pitchFamily="34" charset="0"/>
              <a:buChar char="•"/>
            </a:pPr>
            <a:r>
              <a:rPr lang="en-US" b="1" noProof="1"/>
              <a:t>Relationship</a:t>
            </a:r>
            <a:r>
              <a:rPr lang="en-US" noProof="1"/>
              <a:t> – Relationship Status(i.e. Wife, Husband, Not in family, etc.)</a:t>
            </a:r>
          </a:p>
          <a:p>
            <a:pPr marL="285750" indent="-285750">
              <a:buFont typeface="Arial" panose="020B0604020202020204" pitchFamily="34" charset="0"/>
              <a:buChar char="•"/>
            </a:pPr>
            <a:r>
              <a:rPr lang="en-US" b="1" noProof="1"/>
              <a:t>Race</a:t>
            </a:r>
            <a:r>
              <a:rPr lang="en-US" noProof="1"/>
              <a:t> – Ethnicity of Person</a:t>
            </a:r>
          </a:p>
          <a:p>
            <a:pPr marL="285750" indent="-285750">
              <a:buFont typeface="Arial" panose="020B0604020202020204" pitchFamily="34" charset="0"/>
              <a:buChar char="•"/>
            </a:pPr>
            <a:r>
              <a:rPr lang="en-US" b="1" noProof="1"/>
              <a:t>Gender</a:t>
            </a:r>
            <a:r>
              <a:rPr lang="en-US" noProof="1"/>
              <a:t> – Gender of a person</a:t>
            </a:r>
          </a:p>
          <a:p>
            <a:pPr marL="285750" indent="-285750">
              <a:buFont typeface="Arial" panose="020B0604020202020204" pitchFamily="34" charset="0"/>
              <a:buChar char="•"/>
            </a:pPr>
            <a:r>
              <a:rPr lang="en-US" b="1" noProof="1"/>
              <a:t>Capital.gain </a:t>
            </a:r>
            <a:r>
              <a:rPr lang="en-US" noProof="1"/>
              <a:t>– Financial gain of individual from investments or capital assets.</a:t>
            </a:r>
          </a:p>
          <a:p>
            <a:pPr marL="285750" indent="-285750">
              <a:buFont typeface="Arial" panose="020B0604020202020204" pitchFamily="34" charset="0"/>
              <a:buChar char="•"/>
            </a:pPr>
            <a:r>
              <a:rPr lang="en-US" b="1" noProof="1"/>
              <a:t>Capital.loss </a:t>
            </a:r>
            <a:r>
              <a:rPr lang="en-US" noProof="1"/>
              <a:t>– Financial loss of individual from investments or capital assets.</a:t>
            </a:r>
          </a:p>
          <a:p>
            <a:pPr marL="285750" indent="-285750">
              <a:buFont typeface="Arial" panose="020B0604020202020204" pitchFamily="34" charset="0"/>
              <a:buChar char="•"/>
            </a:pPr>
            <a:r>
              <a:rPr lang="en-US" b="1" noProof="1"/>
              <a:t>Hours.per.week </a:t>
            </a:r>
            <a:r>
              <a:rPr lang="en-US" noProof="1"/>
              <a:t>– Number of hours person works per week.</a:t>
            </a:r>
          </a:p>
          <a:p>
            <a:pPr marL="285750" indent="-285750">
              <a:buFont typeface="Arial" panose="020B0604020202020204" pitchFamily="34" charset="0"/>
              <a:buChar char="•"/>
            </a:pPr>
            <a:r>
              <a:rPr lang="en-US" b="1" noProof="1"/>
              <a:t>Native.country </a:t>
            </a:r>
            <a:r>
              <a:rPr lang="en-US" noProof="1"/>
              <a:t>– Native country of an individual.</a:t>
            </a:r>
          </a:p>
          <a:p>
            <a:pPr marL="285750" indent="-285750">
              <a:buFont typeface="Arial" panose="020B0604020202020204" pitchFamily="34" charset="0"/>
              <a:buChar char="•"/>
            </a:pPr>
            <a:r>
              <a:rPr lang="en-US" b="1" noProof="1"/>
              <a:t>Income(</a:t>
            </a:r>
            <a:r>
              <a:rPr lang="en-US" b="1" u="sng" noProof="1"/>
              <a:t>Target Variable</a:t>
            </a:r>
            <a:r>
              <a:rPr lang="en-US" b="1" noProof="1"/>
              <a:t>) </a:t>
            </a:r>
            <a:r>
              <a:rPr lang="en-US" noProof="1"/>
              <a:t>-  Incom of a person(less than or more than 50K)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198766" y="1155464"/>
            <a:ext cx="5431971" cy="557950"/>
          </a:xfrm>
        </p:spPr>
        <p:txBody>
          <a:bodyPr/>
          <a:lstStyle/>
          <a:p>
            <a:r>
              <a:rPr lang="en-US" dirty="0"/>
              <a:t>Types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96000" y="1713414"/>
            <a:ext cx="6407607" cy="4645628"/>
          </a:xfrm>
        </p:spPr>
        <p:txBody>
          <a:bodyPr>
            <a:normAutofit fontScale="92500" lnSpcReduction="10000"/>
          </a:bodyPr>
          <a:lstStyle/>
          <a:p>
            <a:pPr marL="285750" indent="-285750">
              <a:buFont typeface="Arial" panose="020B0604020202020204" pitchFamily="34" charset="0"/>
              <a:buChar char="•"/>
            </a:pPr>
            <a:r>
              <a:rPr lang="en-US" b="1" noProof="1"/>
              <a:t>Age</a:t>
            </a:r>
            <a:r>
              <a:rPr lang="en-US" noProof="1"/>
              <a:t> - Integer</a:t>
            </a:r>
          </a:p>
          <a:p>
            <a:pPr marL="285750" indent="-285750">
              <a:buFont typeface="Arial" panose="020B0604020202020204" pitchFamily="34" charset="0"/>
              <a:buChar char="•"/>
            </a:pPr>
            <a:r>
              <a:rPr lang="en-US" b="1" noProof="1"/>
              <a:t>Workclasss</a:t>
            </a:r>
            <a:r>
              <a:rPr lang="en-US" noProof="1"/>
              <a:t> – Character</a:t>
            </a:r>
          </a:p>
          <a:p>
            <a:pPr marL="285750" indent="-285750">
              <a:buFont typeface="Arial" panose="020B0604020202020204" pitchFamily="34" charset="0"/>
              <a:buChar char="•"/>
            </a:pPr>
            <a:r>
              <a:rPr lang="en-US" b="1" noProof="1"/>
              <a:t>Fnlwgt</a:t>
            </a:r>
            <a:r>
              <a:rPr lang="en-US" noProof="1"/>
              <a:t> –Integer</a:t>
            </a:r>
          </a:p>
          <a:p>
            <a:pPr marL="285750" indent="-285750">
              <a:buFont typeface="Arial" panose="020B0604020202020204" pitchFamily="34" charset="0"/>
              <a:buChar char="•"/>
            </a:pPr>
            <a:r>
              <a:rPr lang="en-US" b="1" noProof="1"/>
              <a:t>Education</a:t>
            </a:r>
            <a:r>
              <a:rPr lang="en-US" noProof="1"/>
              <a:t> – Character</a:t>
            </a:r>
          </a:p>
          <a:p>
            <a:pPr marL="285750" indent="-285750">
              <a:buFont typeface="Arial" panose="020B0604020202020204" pitchFamily="34" charset="0"/>
              <a:buChar char="•"/>
            </a:pPr>
            <a:r>
              <a:rPr lang="en-US" b="1" noProof="1"/>
              <a:t>Education.num </a:t>
            </a:r>
            <a:r>
              <a:rPr lang="en-US" noProof="1"/>
              <a:t>–Integer</a:t>
            </a:r>
          </a:p>
          <a:p>
            <a:pPr marL="285750" indent="-285750">
              <a:buFont typeface="Arial" panose="020B0604020202020204" pitchFamily="34" charset="0"/>
              <a:buChar char="•"/>
            </a:pPr>
            <a:r>
              <a:rPr lang="en-US" b="1" noProof="1"/>
              <a:t>Marital.status </a:t>
            </a:r>
            <a:r>
              <a:rPr lang="en-US" noProof="1"/>
              <a:t>–Character</a:t>
            </a:r>
          </a:p>
          <a:p>
            <a:pPr marL="285750" indent="-285750">
              <a:buFont typeface="Arial" panose="020B0604020202020204" pitchFamily="34" charset="0"/>
              <a:buChar char="•"/>
            </a:pPr>
            <a:r>
              <a:rPr lang="en-US" b="1" noProof="1"/>
              <a:t>Occupation</a:t>
            </a:r>
            <a:r>
              <a:rPr lang="en-US" noProof="1"/>
              <a:t> – Character</a:t>
            </a:r>
          </a:p>
          <a:p>
            <a:pPr marL="285750" indent="-285750">
              <a:buFont typeface="Arial" panose="020B0604020202020204" pitchFamily="34" charset="0"/>
              <a:buChar char="•"/>
            </a:pPr>
            <a:r>
              <a:rPr lang="en-US" b="1" noProof="1"/>
              <a:t>Relationship</a:t>
            </a:r>
            <a:r>
              <a:rPr lang="en-US" noProof="1"/>
              <a:t> – Character</a:t>
            </a:r>
          </a:p>
          <a:p>
            <a:pPr marL="285750" indent="-285750">
              <a:buFont typeface="Arial" panose="020B0604020202020204" pitchFamily="34" charset="0"/>
              <a:buChar char="•"/>
            </a:pPr>
            <a:r>
              <a:rPr lang="en-US" b="1" noProof="1"/>
              <a:t>Race</a:t>
            </a:r>
            <a:r>
              <a:rPr lang="en-US" noProof="1"/>
              <a:t> – Character</a:t>
            </a:r>
          </a:p>
          <a:p>
            <a:pPr marL="285750" indent="-285750">
              <a:buFont typeface="Arial" panose="020B0604020202020204" pitchFamily="34" charset="0"/>
              <a:buChar char="•"/>
            </a:pPr>
            <a:r>
              <a:rPr lang="en-US" b="1" noProof="1"/>
              <a:t>Gender</a:t>
            </a:r>
            <a:r>
              <a:rPr lang="en-US" noProof="1"/>
              <a:t> – Character</a:t>
            </a:r>
          </a:p>
          <a:p>
            <a:pPr marL="285750" indent="-285750">
              <a:buFont typeface="Arial" panose="020B0604020202020204" pitchFamily="34" charset="0"/>
              <a:buChar char="•"/>
            </a:pPr>
            <a:r>
              <a:rPr lang="en-US" b="1" noProof="1"/>
              <a:t>Capital.gain </a:t>
            </a:r>
            <a:r>
              <a:rPr lang="en-US" noProof="1"/>
              <a:t>– Integer</a:t>
            </a:r>
          </a:p>
          <a:p>
            <a:pPr marL="285750" indent="-285750">
              <a:buFont typeface="Arial" panose="020B0604020202020204" pitchFamily="34" charset="0"/>
              <a:buChar char="•"/>
            </a:pPr>
            <a:r>
              <a:rPr lang="en-US" b="1" noProof="1"/>
              <a:t>Capital.loss </a:t>
            </a:r>
            <a:r>
              <a:rPr lang="en-US" noProof="1"/>
              <a:t>– Integer</a:t>
            </a:r>
          </a:p>
          <a:p>
            <a:pPr marL="285750" indent="-285750">
              <a:buFont typeface="Arial" panose="020B0604020202020204" pitchFamily="34" charset="0"/>
              <a:buChar char="•"/>
            </a:pPr>
            <a:r>
              <a:rPr lang="en-US" b="1" noProof="1"/>
              <a:t>Hours.per.week </a:t>
            </a:r>
            <a:r>
              <a:rPr lang="en-US" noProof="1"/>
              <a:t>– Integer</a:t>
            </a:r>
          </a:p>
          <a:p>
            <a:pPr marL="285750" indent="-285750">
              <a:buFont typeface="Arial" panose="020B0604020202020204" pitchFamily="34" charset="0"/>
              <a:buChar char="•"/>
            </a:pPr>
            <a:r>
              <a:rPr lang="en-US" b="1" noProof="1"/>
              <a:t>Native.country </a:t>
            </a:r>
            <a:r>
              <a:rPr lang="en-US" noProof="1"/>
              <a:t>– Character</a:t>
            </a:r>
          </a:p>
          <a:p>
            <a:pPr marL="285750" indent="-285750">
              <a:buFont typeface="Arial" panose="020B0604020202020204" pitchFamily="34" charset="0"/>
              <a:buChar char="•"/>
            </a:pPr>
            <a:r>
              <a:rPr lang="en-US" b="1" noProof="1"/>
              <a:t>Income(</a:t>
            </a:r>
            <a:r>
              <a:rPr lang="en-US" b="1" u="sng" noProof="1"/>
              <a:t>Target Variable</a:t>
            </a:r>
            <a:r>
              <a:rPr lang="en-US" b="1" noProof="1"/>
              <a:t>) </a:t>
            </a:r>
            <a:r>
              <a:rPr lang="en-US" noProof="1"/>
              <a:t>- Character</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3931509553"/>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290</TotalTime>
  <Words>1284</Words>
  <Application>Microsoft Office PowerPoint</Application>
  <PresentationFormat>Widescreen</PresentationFormat>
  <Paragraphs>182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Söhne</vt:lpstr>
      <vt:lpstr>Tenorite</vt:lpstr>
      <vt:lpstr>Monoline</vt:lpstr>
      <vt:lpstr>Income Analysis</vt:lpstr>
      <vt:lpstr>ABOUT Data</vt:lpstr>
      <vt:lpstr>Data collection</vt:lpstr>
      <vt:lpstr>Pre-Processing</vt:lpstr>
      <vt:lpstr>Pre-Processing</vt:lpstr>
      <vt:lpstr>Handling NA values</vt:lpstr>
      <vt:lpstr>Data Exploration</vt:lpstr>
      <vt:lpstr>Reviewing each feature</vt:lpstr>
      <vt:lpstr>Types</vt:lpstr>
      <vt:lpstr>Problem Statement</vt:lpstr>
      <vt:lpstr>Problem in Data Set</vt:lpstr>
      <vt:lpstr>Data Transformation</vt:lpstr>
      <vt:lpstr>Giving categories</vt:lpstr>
      <vt:lpstr>Occupation Feature</vt:lpstr>
      <vt:lpstr>Correlating data</vt:lpstr>
      <vt:lpstr>Data Visualizing</vt:lpstr>
      <vt:lpstr>Overview of data</vt:lpstr>
      <vt:lpstr>Problem Statement</vt:lpstr>
      <vt:lpstr>Methodology</vt:lpstr>
      <vt:lpstr>Algorithms</vt:lpstr>
      <vt:lpstr>Visual Representation of algorithms</vt:lpstr>
      <vt:lpstr>Result Dataset</vt:lpstr>
      <vt:lpstr>FUNDING</vt:lpstr>
      <vt:lpstr>Use Cases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Analysis</dc:title>
  <dc:creator>hetansh patel</dc:creator>
  <cp:lastModifiedBy>hetansh patel</cp:lastModifiedBy>
  <cp:revision>1</cp:revision>
  <dcterms:created xsi:type="dcterms:W3CDTF">2023-11-09T04:14:35Z</dcterms:created>
  <dcterms:modified xsi:type="dcterms:W3CDTF">2023-11-09T09:04:37Z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