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35"/>
  </p:notesMasterIdLst>
  <p:handoutMasterIdLst>
    <p:handoutMasterId r:id="rId36"/>
  </p:handoutMasterIdLst>
  <p:sldIdLst>
    <p:sldId id="256" r:id="rId5"/>
    <p:sldId id="277" r:id="rId6"/>
    <p:sldId id="262" r:id="rId7"/>
    <p:sldId id="296" r:id="rId8"/>
    <p:sldId id="289" r:id="rId9"/>
    <p:sldId id="264" r:id="rId10"/>
    <p:sldId id="258" r:id="rId11"/>
    <p:sldId id="278" r:id="rId12"/>
    <p:sldId id="299" r:id="rId13"/>
    <p:sldId id="300" r:id="rId14"/>
    <p:sldId id="302" r:id="rId15"/>
    <p:sldId id="303" r:id="rId16"/>
    <p:sldId id="304" r:id="rId17"/>
    <p:sldId id="317" r:id="rId18"/>
    <p:sldId id="306" r:id="rId19"/>
    <p:sldId id="309" r:id="rId20"/>
    <p:sldId id="310" r:id="rId21"/>
    <p:sldId id="320" r:id="rId22"/>
    <p:sldId id="318" r:id="rId23"/>
    <p:sldId id="321" r:id="rId24"/>
    <p:sldId id="322" r:id="rId25"/>
    <p:sldId id="323" r:id="rId26"/>
    <p:sldId id="324" r:id="rId27"/>
    <p:sldId id="325" r:id="rId28"/>
    <p:sldId id="326" r:id="rId29"/>
    <p:sldId id="313" r:id="rId30"/>
    <p:sldId id="319" r:id="rId31"/>
    <p:sldId id="327" r:id="rId32"/>
    <p:sldId id="261" r:id="rId33"/>
    <p:sldId id="27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p:cViewPr varScale="1">
        <p:scale>
          <a:sx n="113" d="100"/>
          <a:sy n="113" d="100"/>
        </p:scale>
        <p:origin x="510" y="11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12/21/2023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12/21/2023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endParaRPr lang="en-US" noProof="0" dirty="0"/>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endParaRPr lang="en-US" noProof="0" dirty="0"/>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endParaRPr lang="en-US" dirty="0"/>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endParaRPr lang="en-US" dirty="0"/>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endParaRPr lang="en-US" dirty="0"/>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endParaRPr lang="en-US" dirty="0"/>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endParaRPr lang="en-US" dirty="0"/>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endParaRPr lang="en-US" dirty="0"/>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endParaRPr lang="en-US" dirty="0"/>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endParaRPr lang="en-US" dirty="0"/>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endParaRPr lang="en-US" dirty="0"/>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endParaRPr lang="en-US" dirty="0"/>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ftr="0" dt="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9.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9.xml"/><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1.xml"/><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Income Analysis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Hetansh Patel</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AB39-C18E-55FD-5C5F-2A4797916BE1}"/>
              </a:ext>
            </a:extLst>
          </p:cNvPr>
          <p:cNvSpPr>
            <a:spLocks noGrp="1"/>
          </p:cNvSpPr>
          <p:nvPr>
            <p:ph type="title"/>
          </p:nvPr>
        </p:nvSpPr>
        <p:spPr/>
        <p:txBody>
          <a:bodyPr/>
          <a:lstStyle/>
          <a:p>
            <a:r>
              <a:rPr lang="en-US" dirty="0"/>
              <a:t>Giving categories</a:t>
            </a:r>
            <a:endParaRPr lang="en-IN" dirty="0"/>
          </a:p>
        </p:txBody>
      </p:sp>
      <p:pic>
        <p:nvPicPr>
          <p:cNvPr id="14" name="Content Placeholder 13">
            <a:extLst>
              <a:ext uri="{FF2B5EF4-FFF2-40B4-BE49-F238E27FC236}">
                <a16:creationId xmlns:a16="http://schemas.microsoft.com/office/drawing/2014/main" id="{0A6AF27D-2FEA-9B9E-A5B2-68E3C6F7321A}"/>
              </a:ext>
            </a:extLst>
          </p:cNvPr>
          <p:cNvPicPr>
            <a:picLocks noGrp="1" noChangeAspect="1"/>
          </p:cNvPicPr>
          <p:nvPr>
            <p:ph sz="half" idx="2"/>
          </p:nvPr>
        </p:nvPicPr>
        <p:blipFill rotWithShape="1">
          <a:blip r:embed="rId2"/>
          <a:srcRect l="3718" b="49260"/>
          <a:stretch/>
        </p:blipFill>
        <p:spPr>
          <a:xfrm>
            <a:off x="845170" y="3271983"/>
            <a:ext cx="10508630" cy="1180020"/>
          </a:xfrm>
        </p:spPr>
      </p:pic>
      <p:pic>
        <p:nvPicPr>
          <p:cNvPr id="16" name="Content Placeholder 15">
            <a:extLst>
              <a:ext uri="{FF2B5EF4-FFF2-40B4-BE49-F238E27FC236}">
                <a16:creationId xmlns:a16="http://schemas.microsoft.com/office/drawing/2014/main" id="{433AFC5F-F1D0-3349-6488-1937AA754CA5}"/>
              </a:ext>
            </a:extLst>
          </p:cNvPr>
          <p:cNvPicPr>
            <a:picLocks noGrp="1" noChangeAspect="1"/>
          </p:cNvPicPr>
          <p:nvPr>
            <p:ph sz="half" idx="14"/>
          </p:nvPr>
        </p:nvPicPr>
        <p:blipFill rotWithShape="1">
          <a:blip r:embed="rId3"/>
          <a:srcRect l="4647" b="18801"/>
          <a:stretch/>
        </p:blipFill>
        <p:spPr>
          <a:xfrm>
            <a:off x="841685" y="4816100"/>
            <a:ext cx="10516338" cy="1180020"/>
          </a:xfrm>
        </p:spPr>
      </p:pic>
      <p:sp>
        <p:nvSpPr>
          <p:cNvPr id="9" name="Slide Number Placeholder 8">
            <a:extLst>
              <a:ext uri="{FF2B5EF4-FFF2-40B4-BE49-F238E27FC236}">
                <a16:creationId xmlns:a16="http://schemas.microsoft.com/office/drawing/2014/main" id="{0A640A60-8A06-EFAF-7F43-F111AA8250BB}"/>
              </a:ext>
            </a:extLst>
          </p:cNvPr>
          <p:cNvSpPr>
            <a:spLocks noGrp="1"/>
          </p:cNvSpPr>
          <p:nvPr>
            <p:ph type="sldNum" sz="quarter" idx="12"/>
          </p:nvPr>
        </p:nvSpPr>
        <p:spPr/>
        <p:txBody>
          <a:bodyPr/>
          <a:lstStyle/>
          <a:p>
            <a:fld id="{B5CEABB6-07DC-46E8-9B57-56EC44A396E5}" type="slidenum">
              <a:rPr lang="en-US" smtClean="0"/>
              <a:t>10</a:t>
            </a:fld>
            <a:endParaRPr lang="en-US" dirty="0"/>
          </a:p>
        </p:txBody>
      </p:sp>
      <p:sp>
        <p:nvSpPr>
          <p:cNvPr id="12" name="TextBox 11">
            <a:extLst>
              <a:ext uri="{FF2B5EF4-FFF2-40B4-BE49-F238E27FC236}">
                <a16:creationId xmlns:a16="http://schemas.microsoft.com/office/drawing/2014/main" id="{6482CBAF-5202-02F4-8C4E-DCD7BED6CFF0}"/>
              </a:ext>
            </a:extLst>
          </p:cNvPr>
          <p:cNvSpPr txBox="1"/>
          <p:nvPr/>
        </p:nvSpPr>
        <p:spPr>
          <a:xfrm>
            <a:off x="1243104" y="2012717"/>
            <a:ext cx="9705792" cy="1077218"/>
          </a:xfrm>
          <a:prstGeom prst="rect">
            <a:avLst/>
          </a:prstGeom>
          <a:noFill/>
        </p:spPr>
        <p:txBody>
          <a:bodyPr wrap="square" rtlCol="0">
            <a:spAutoFit/>
          </a:bodyPr>
          <a:lstStyle/>
          <a:p>
            <a:r>
              <a:rPr lang="en-US" sz="1600" dirty="0"/>
              <a:t>Transforming character data into categorical variables. This transformation will make our data set more compatible with more statistical techniques. Categorizing each character column to numerical codes, simplifying data while retaining its essential information. This process enhances our dataset’s suitability for statistical analysis, setting the stage for deeper exploration and insights.</a:t>
            </a:r>
            <a:endParaRPr lang="en-IN" sz="1600" dirty="0"/>
          </a:p>
        </p:txBody>
      </p:sp>
      <p:sp>
        <p:nvSpPr>
          <p:cNvPr id="17" name="Arrow: Down 16">
            <a:extLst>
              <a:ext uri="{FF2B5EF4-FFF2-40B4-BE49-F238E27FC236}">
                <a16:creationId xmlns:a16="http://schemas.microsoft.com/office/drawing/2014/main" id="{5CCD0856-16B7-4EB6-A661-6BDA4B03243C}"/>
              </a:ext>
            </a:extLst>
          </p:cNvPr>
          <p:cNvSpPr/>
          <p:nvPr/>
        </p:nvSpPr>
        <p:spPr>
          <a:xfrm>
            <a:off x="5723467" y="4452003"/>
            <a:ext cx="287866" cy="364097"/>
          </a:xfrm>
          <a:prstGeom prst="down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09720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4724-B5CC-64B5-4738-55196AE8D574}"/>
              </a:ext>
            </a:extLst>
          </p:cNvPr>
          <p:cNvSpPr>
            <a:spLocks noGrp="1"/>
          </p:cNvSpPr>
          <p:nvPr>
            <p:ph type="title"/>
          </p:nvPr>
        </p:nvSpPr>
        <p:spPr>
          <a:xfrm>
            <a:off x="2579724" y="547626"/>
            <a:ext cx="8421688" cy="1325563"/>
          </a:xfrm>
        </p:spPr>
        <p:txBody>
          <a:bodyPr>
            <a:normAutofit/>
          </a:bodyPr>
          <a:lstStyle/>
          <a:p>
            <a:r>
              <a:rPr lang="en-US" sz="3600" dirty="0"/>
              <a:t>Correlating data</a:t>
            </a:r>
            <a:endParaRPr lang="en-IN" sz="3600" dirty="0"/>
          </a:p>
        </p:txBody>
      </p:sp>
      <p:pic>
        <p:nvPicPr>
          <p:cNvPr id="9" name="Content Placeholder 8">
            <a:extLst>
              <a:ext uri="{FF2B5EF4-FFF2-40B4-BE49-F238E27FC236}">
                <a16:creationId xmlns:a16="http://schemas.microsoft.com/office/drawing/2014/main" id="{C5652BB4-E485-727F-8491-6955278E6429}"/>
              </a:ext>
            </a:extLst>
          </p:cNvPr>
          <p:cNvPicPr>
            <a:picLocks noGrp="1" noChangeAspect="1"/>
          </p:cNvPicPr>
          <p:nvPr>
            <p:ph sz="half" idx="2"/>
          </p:nvPr>
        </p:nvPicPr>
        <p:blipFill>
          <a:blip r:embed="rId2"/>
          <a:stretch>
            <a:fillRect/>
          </a:stretch>
        </p:blipFill>
        <p:spPr>
          <a:xfrm>
            <a:off x="2571511" y="3398695"/>
            <a:ext cx="3943626" cy="2433780"/>
          </a:xfrm>
        </p:spPr>
      </p:pic>
      <p:pic>
        <p:nvPicPr>
          <p:cNvPr id="11" name="Content Placeholder 10">
            <a:extLst>
              <a:ext uri="{FF2B5EF4-FFF2-40B4-BE49-F238E27FC236}">
                <a16:creationId xmlns:a16="http://schemas.microsoft.com/office/drawing/2014/main" id="{9FF75245-7454-8F45-95CA-32827AE08F56}"/>
              </a:ext>
            </a:extLst>
          </p:cNvPr>
          <p:cNvPicPr>
            <a:picLocks noGrp="1" noChangeAspect="1"/>
          </p:cNvPicPr>
          <p:nvPr>
            <p:ph sz="quarter" idx="4"/>
          </p:nvPr>
        </p:nvPicPr>
        <p:blipFill>
          <a:blip r:embed="rId3"/>
          <a:stretch>
            <a:fillRect/>
          </a:stretch>
        </p:blipFill>
        <p:spPr>
          <a:xfrm>
            <a:off x="7057786" y="3398695"/>
            <a:ext cx="3943625" cy="2433780"/>
          </a:xfrm>
        </p:spPr>
      </p:pic>
      <p:sp>
        <p:nvSpPr>
          <p:cNvPr id="7" name="Slide Number Placeholder 6">
            <a:extLst>
              <a:ext uri="{FF2B5EF4-FFF2-40B4-BE49-F238E27FC236}">
                <a16:creationId xmlns:a16="http://schemas.microsoft.com/office/drawing/2014/main" id="{30F56DA6-573E-6144-40DC-455152F6411A}"/>
              </a:ext>
            </a:extLst>
          </p:cNvPr>
          <p:cNvSpPr>
            <a:spLocks noGrp="1"/>
          </p:cNvSpPr>
          <p:nvPr>
            <p:ph type="sldNum" sz="quarter" idx="12"/>
          </p:nvPr>
        </p:nvSpPr>
        <p:spPr/>
        <p:txBody>
          <a:bodyPr/>
          <a:lstStyle/>
          <a:p>
            <a:fld id="{B5CEABB6-07DC-46E8-9B57-56EC44A396E5}" type="slidenum">
              <a:rPr lang="en-US" smtClean="0"/>
              <a:t>11</a:t>
            </a:fld>
            <a:endParaRPr lang="en-US" dirty="0"/>
          </a:p>
        </p:txBody>
      </p:sp>
      <p:sp>
        <p:nvSpPr>
          <p:cNvPr id="12" name="TextBox 11">
            <a:extLst>
              <a:ext uri="{FF2B5EF4-FFF2-40B4-BE49-F238E27FC236}">
                <a16:creationId xmlns:a16="http://schemas.microsoft.com/office/drawing/2014/main" id="{3501A98B-6034-FB5A-07C2-FD330CFECB51}"/>
              </a:ext>
            </a:extLst>
          </p:cNvPr>
          <p:cNvSpPr txBox="1"/>
          <p:nvPr/>
        </p:nvSpPr>
        <p:spPr>
          <a:xfrm>
            <a:off x="2579724" y="1873189"/>
            <a:ext cx="8421687" cy="1323439"/>
          </a:xfrm>
          <a:prstGeom prst="rect">
            <a:avLst/>
          </a:prstGeom>
          <a:noFill/>
        </p:spPr>
        <p:txBody>
          <a:bodyPr wrap="square" rtlCol="0">
            <a:spAutoFit/>
          </a:bodyPr>
          <a:lstStyle/>
          <a:p>
            <a:r>
              <a:rPr lang="en-US" sz="1600" dirty="0"/>
              <a:t>Objective of this was to discern which features within the dataset held the most relevance and which ones were less informative. This process allows us to gain insights into the interrelationships between different variables. It is important to eliminate less influential features to reduce dimensionality and enhancing the efficiency of our analysis. This approach to data reduction ensures to focus more on critical aspects of data.</a:t>
            </a:r>
            <a:endParaRPr lang="en-IN" sz="1600" dirty="0"/>
          </a:p>
        </p:txBody>
      </p:sp>
    </p:spTree>
    <p:extLst>
      <p:ext uri="{BB962C8B-B14F-4D97-AF65-F5344CB8AC3E}">
        <p14:creationId xmlns:p14="http://schemas.microsoft.com/office/powerpoint/2010/main" val="2572474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49" y="2571235"/>
            <a:ext cx="4430183" cy="1715531"/>
          </a:xfrm>
        </p:spPr>
        <p:txBody>
          <a:bodyPr/>
          <a:lstStyle/>
          <a:p>
            <a:r>
              <a:rPr lang="en-US" dirty="0"/>
              <a:t>Data Visualizing</a:t>
            </a:r>
          </a:p>
        </p:txBody>
      </p:sp>
    </p:spTree>
    <p:extLst>
      <p:ext uri="{BB962C8B-B14F-4D97-AF65-F5344CB8AC3E}">
        <p14:creationId xmlns:p14="http://schemas.microsoft.com/office/powerpoint/2010/main" val="2890748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DE570-8E8B-FBE8-9304-1B57A6CD852F}"/>
              </a:ext>
            </a:extLst>
          </p:cNvPr>
          <p:cNvSpPr>
            <a:spLocks noGrp="1"/>
          </p:cNvSpPr>
          <p:nvPr>
            <p:ph type="title"/>
          </p:nvPr>
        </p:nvSpPr>
        <p:spPr/>
        <p:txBody>
          <a:bodyPr/>
          <a:lstStyle/>
          <a:p>
            <a:r>
              <a:rPr lang="en-US" dirty="0"/>
              <a:t>Overview of data</a:t>
            </a:r>
            <a:endParaRPr lang="en-IN" dirty="0"/>
          </a:p>
        </p:txBody>
      </p:sp>
      <p:pic>
        <p:nvPicPr>
          <p:cNvPr id="11" name="Content Placeholder 10">
            <a:extLst>
              <a:ext uri="{FF2B5EF4-FFF2-40B4-BE49-F238E27FC236}">
                <a16:creationId xmlns:a16="http://schemas.microsoft.com/office/drawing/2014/main" id="{0A639E37-0A4D-7458-D11B-5289B700DBFC}"/>
              </a:ext>
            </a:extLst>
          </p:cNvPr>
          <p:cNvPicPr>
            <a:picLocks noGrp="1" noChangeAspect="1"/>
          </p:cNvPicPr>
          <p:nvPr>
            <p:ph sz="half" idx="2"/>
          </p:nvPr>
        </p:nvPicPr>
        <p:blipFill>
          <a:blip r:embed="rId2"/>
          <a:stretch>
            <a:fillRect/>
          </a:stretch>
        </p:blipFill>
        <p:spPr>
          <a:xfrm>
            <a:off x="1129506" y="4095964"/>
            <a:ext cx="2882900" cy="1779160"/>
          </a:xfrm>
        </p:spPr>
      </p:pic>
      <p:pic>
        <p:nvPicPr>
          <p:cNvPr id="13" name="Content Placeholder 12">
            <a:extLst>
              <a:ext uri="{FF2B5EF4-FFF2-40B4-BE49-F238E27FC236}">
                <a16:creationId xmlns:a16="http://schemas.microsoft.com/office/drawing/2014/main" id="{60C9A2A3-5B91-03B1-DFD3-FF1C1095E9F2}"/>
              </a:ext>
            </a:extLst>
          </p:cNvPr>
          <p:cNvPicPr>
            <a:picLocks noGrp="1" noChangeAspect="1"/>
          </p:cNvPicPr>
          <p:nvPr>
            <p:ph sz="quarter" idx="4"/>
          </p:nvPr>
        </p:nvPicPr>
        <p:blipFill>
          <a:blip r:embed="rId3"/>
          <a:stretch>
            <a:fillRect/>
          </a:stretch>
        </p:blipFill>
        <p:spPr>
          <a:xfrm>
            <a:off x="4591447" y="4046432"/>
            <a:ext cx="2895600" cy="1786998"/>
          </a:xfrm>
        </p:spPr>
      </p:pic>
      <p:pic>
        <p:nvPicPr>
          <p:cNvPr id="15" name="Content Placeholder 14">
            <a:extLst>
              <a:ext uri="{FF2B5EF4-FFF2-40B4-BE49-F238E27FC236}">
                <a16:creationId xmlns:a16="http://schemas.microsoft.com/office/drawing/2014/main" id="{76502C26-CBAC-B40C-9EDE-B7917D89EBFA}"/>
              </a:ext>
            </a:extLst>
          </p:cNvPr>
          <p:cNvPicPr>
            <a:picLocks noGrp="1" noChangeAspect="1"/>
          </p:cNvPicPr>
          <p:nvPr>
            <p:ph sz="half" idx="14"/>
          </p:nvPr>
        </p:nvPicPr>
        <p:blipFill rotWithShape="1">
          <a:blip r:embed="rId4"/>
          <a:srcRect t="6222"/>
          <a:stretch/>
        </p:blipFill>
        <p:spPr>
          <a:xfrm>
            <a:off x="7946232" y="4046432"/>
            <a:ext cx="2882900" cy="1668459"/>
          </a:xfrm>
        </p:spPr>
      </p:pic>
      <p:sp>
        <p:nvSpPr>
          <p:cNvPr id="9" name="Slide Number Placeholder 8">
            <a:extLst>
              <a:ext uri="{FF2B5EF4-FFF2-40B4-BE49-F238E27FC236}">
                <a16:creationId xmlns:a16="http://schemas.microsoft.com/office/drawing/2014/main" id="{043503E4-57D3-D7AF-BEE1-C23CD72EB143}"/>
              </a:ext>
            </a:extLst>
          </p:cNvPr>
          <p:cNvSpPr>
            <a:spLocks noGrp="1"/>
          </p:cNvSpPr>
          <p:nvPr>
            <p:ph type="sldNum" sz="quarter" idx="12"/>
          </p:nvPr>
        </p:nvSpPr>
        <p:spPr/>
        <p:txBody>
          <a:bodyPr/>
          <a:lstStyle/>
          <a:p>
            <a:fld id="{B5CEABB6-07DC-46E8-9B57-56EC44A396E5}" type="slidenum">
              <a:rPr lang="en-US" smtClean="0"/>
              <a:t>13</a:t>
            </a:fld>
            <a:endParaRPr lang="en-US" dirty="0"/>
          </a:p>
        </p:txBody>
      </p:sp>
      <p:pic>
        <p:nvPicPr>
          <p:cNvPr id="16" name="Content Placeholder 10">
            <a:extLst>
              <a:ext uri="{FF2B5EF4-FFF2-40B4-BE49-F238E27FC236}">
                <a16:creationId xmlns:a16="http://schemas.microsoft.com/office/drawing/2014/main" id="{3F2C614D-582A-CBE8-3D03-FF2B0A4ECEA0}"/>
              </a:ext>
            </a:extLst>
          </p:cNvPr>
          <p:cNvPicPr>
            <a:picLocks noChangeAspect="1"/>
          </p:cNvPicPr>
          <p:nvPr/>
        </p:nvPicPr>
        <p:blipFill rotWithShape="1">
          <a:blip r:embed="rId5"/>
          <a:srcRect r="11776"/>
          <a:stretch/>
        </p:blipFill>
        <p:spPr>
          <a:xfrm>
            <a:off x="1123828" y="2267272"/>
            <a:ext cx="2542240" cy="1779160"/>
          </a:xfrm>
          <a:prstGeom prst="rect">
            <a:avLst/>
          </a:prstGeom>
        </p:spPr>
      </p:pic>
      <p:pic>
        <p:nvPicPr>
          <p:cNvPr id="18" name="Content Placeholder 10">
            <a:extLst>
              <a:ext uri="{FF2B5EF4-FFF2-40B4-BE49-F238E27FC236}">
                <a16:creationId xmlns:a16="http://schemas.microsoft.com/office/drawing/2014/main" id="{2F9FE54E-CCC5-E319-2B38-9F23584ECCAC}"/>
              </a:ext>
            </a:extLst>
          </p:cNvPr>
          <p:cNvPicPr>
            <a:picLocks noChangeAspect="1"/>
          </p:cNvPicPr>
          <p:nvPr/>
        </p:nvPicPr>
        <p:blipFill>
          <a:blip r:embed="rId6"/>
          <a:srcRect/>
          <a:stretch/>
        </p:blipFill>
        <p:spPr>
          <a:xfrm>
            <a:off x="4648201" y="2267272"/>
            <a:ext cx="2882898" cy="1779160"/>
          </a:xfrm>
          <a:prstGeom prst="rect">
            <a:avLst/>
          </a:prstGeom>
        </p:spPr>
      </p:pic>
      <p:pic>
        <p:nvPicPr>
          <p:cNvPr id="4" name="Picture 3">
            <a:extLst>
              <a:ext uri="{FF2B5EF4-FFF2-40B4-BE49-F238E27FC236}">
                <a16:creationId xmlns:a16="http://schemas.microsoft.com/office/drawing/2014/main" id="{7499A1DA-F336-B1E3-D94C-975D3ED39C27}"/>
              </a:ext>
            </a:extLst>
          </p:cNvPr>
          <p:cNvPicPr>
            <a:picLocks noChangeAspect="1"/>
          </p:cNvPicPr>
          <p:nvPr/>
        </p:nvPicPr>
        <p:blipFill>
          <a:blip r:embed="rId7"/>
          <a:stretch>
            <a:fillRect/>
          </a:stretch>
        </p:blipFill>
        <p:spPr>
          <a:xfrm>
            <a:off x="7902180" y="2267272"/>
            <a:ext cx="2879004" cy="1779160"/>
          </a:xfrm>
          <a:prstGeom prst="rect">
            <a:avLst/>
          </a:prstGeom>
        </p:spPr>
      </p:pic>
    </p:spTree>
    <p:extLst>
      <p:ext uri="{BB962C8B-B14F-4D97-AF65-F5344CB8AC3E}">
        <p14:creationId xmlns:p14="http://schemas.microsoft.com/office/powerpoint/2010/main" val="1884767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DE570-8E8B-FBE8-9304-1B57A6CD852F}"/>
              </a:ext>
            </a:extLst>
          </p:cNvPr>
          <p:cNvSpPr>
            <a:spLocks noGrp="1"/>
          </p:cNvSpPr>
          <p:nvPr>
            <p:ph type="title"/>
          </p:nvPr>
        </p:nvSpPr>
        <p:spPr>
          <a:xfrm>
            <a:off x="1885156" y="161040"/>
            <a:ext cx="8421688" cy="1325563"/>
          </a:xfrm>
        </p:spPr>
        <p:txBody>
          <a:bodyPr/>
          <a:lstStyle/>
          <a:p>
            <a:r>
              <a:rPr lang="en-US" dirty="0"/>
              <a:t>Overview of data</a:t>
            </a:r>
            <a:endParaRPr lang="en-IN" dirty="0"/>
          </a:p>
        </p:txBody>
      </p:sp>
      <p:sp>
        <p:nvSpPr>
          <p:cNvPr id="9" name="Slide Number Placeholder 8">
            <a:extLst>
              <a:ext uri="{FF2B5EF4-FFF2-40B4-BE49-F238E27FC236}">
                <a16:creationId xmlns:a16="http://schemas.microsoft.com/office/drawing/2014/main" id="{043503E4-57D3-D7AF-BEE1-C23CD72EB143}"/>
              </a:ext>
            </a:extLst>
          </p:cNvPr>
          <p:cNvSpPr>
            <a:spLocks noGrp="1"/>
          </p:cNvSpPr>
          <p:nvPr>
            <p:ph type="sldNum" sz="quarter" idx="12"/>
          </p:nvPr>
        </p:nvSpPr>
        <p:spPr/>
        <p:txBody>
          <a:bodyPr/>
          <a:lstStyle/>
          <a:p>
            <a:fld id="{B5CEABB6-07DC-46E8-9B57-56EC44A396E5}" type="slidenum">
              <a:rPr lang="en-US" smtClean="0"/>
              <a:t>14</a:t>
            </a:fld>
            <a:endParaRPr lang="en-US" dirty="0"/>
          </a:p>
        </p:txBody>
      </p:sp>
      <p:pic>
        <p:nvPicPr>
          <p:cNvPr id="4" name="Picture 3">
            <a:extLst>
              <a:ext uri="{FF2B5EF4-FFF2-40B4-BE49-F238E27FC236}">
                <a16:creationId xmlns:a16="http://schemas.microsoft.com/office/drawing/2014/main" id="{511A27B8-C0C1-826A-839D-E451D2F0B9AB}"/>
              </a:ext>
            </a:extLst>
          </p:cNvPr>
          <p:cNvPicPr>
            <a:picLocks noChangeAspect="1"/>
          </p:cNvPicPr>
          <p:nvPr/>
        </p:nvPicPr>
        <p:blipFill>
          <a:blip r:embed="rId2"/>
          <a:stretch>
            <a:fillRect/>
          </a:stretch>
        </p:blipFill>
        <p:spPr>
          <a:xfrm>
            <a:off x="7534008" y="3998992"/>
            <a:ext cx="3819792" cy="2357358"/>
          </a:xfrm>
          <a:prstGeom prst="rect">
            <a:avLst/>
          </a:prstGeom>
        </p:spPr>
      </p:pic>
      <p:pic>
        <p:nvPicPr>
          <p:cNvPr id="21" name="Content Placeholder 20">
            <a:extLst>
              <a:ext uri="{FF2B5EF4-FFF2-40B4-BE49-F238E27FC236}">
                <a16:creationId xmlns:a16="http://schemas.microsoft.com/office/drawing/2014/main" id="{DEDA267F-0371-2628-4C2E-67347169D574}"/>
              </a:ext>
            </a:extLst>
          </p:cNvPr>
          <p:cNvPicPr>
            <a:picLocks noGrp="1" noChangeAspect="1"/>
          </p:cNvPicPr>
          <p:nvPr>
            <p:ph sz="quarter" idx="4"/>
          </p:nvPr>
        </p:nvPicPr>
        <p:blipFill>
          <a:blip r:embed="rId3"/>
          <a:stretch>
            <a:fillRect/>
          </a:stretch>
        </p:blipFill>
        <p:spPr>
          <a:xfrm>
            <a:off x="838200" y="3998994"/>
            <a:ext cx="3819792" cy="2357356"/>
          </a:xfrm>
        </p:spPr>
      </p:pic>
      <p:pic>
        <p:nvPicPr>
          <p:cNvPr id="19" name="Content Placeholder 18">
            <a:extLst>
              <a:ext uri="{FF2B5EF4-FFF2-40B4-BE49-F238E27FC236}">
                <a16:creationId xmlns:a16="http://schemas.microsoft.com/office/drawing/2014/main" id="{EBD909D2-8495-5550-33AC-95EF010958DF}"/>
              </a:ext>
            </a:extLst>
          </p:cNvPr>
          <p:cNvPicPr>
            <a:picLocks noGrp="1" noChangeAspect="1"/>
          </p:cNvPicPr>
          <p:nvPr>
            <p:ph sz="half" idx="2"/>
          </p:nvPr>
        </p:nvPicPr>
        <p:blipFill>
          <a:blip r:embed="rId4"/>
          <a:stretch>
            <a:fillRect/>
          </a:stretch>
        </p:blipFill>
        <p:spPr>
          <a:xfrm>
            <a:off x="2476973" y="1016001"/>
            <a:ext cx="7238055" cy="2982992"/>
          </a:xfrm>
        </p:spPr>
      </p:pic>
    </p:spTree>
    <p:extLst>
      <p:ext uri="{BB962C8B-B14F-4D97-AF65-F5344CB8AC3E}">
        <p14:creationId xmlns:p14="http://schemas.microsoft.com/office/powerpoint/2010/main" val="152819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49" y="2571235"/>
            <a:ext cx="4430183" cy="1715531"/>
          </a:xfrm>
        </p:spPr>
        <p:txBody>
          <a:bodyPr/>
          <a:lstStyle/>
          <a:p>
            <a:r>
              <a:rPr lang="en-US" dirty="0"/>
              <a:t>Methodology</a:t>
            </a:r>
          </a:p>
        </p:txBody>
      </p:sp>
    </p:spTree>
    <p:extLst>
      <p:ext uri="{BB962C8B-B14F-4D97-AF65-F5344CB8AC3E}">
        <p14:creationId xmlns:p14="http://schemas.microsoft.com/office/powerpoint/2010/main" val="844606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6198766" y="914400"/>
            <a:ext cx="5431971" cy="799014"/>
          </a:xfrm>
        </p:spPr>
        <p:txBody>
          <a:bodyPr>
            <a:normAutofit/>
          </a:bodyPr>
          <a:lstStyle/>
          <a:p>
            <a:r>
              <a:rPr lang="en-US" sz="4000" dirty="0"/>
              <a:t>Algorithms</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6096000" y="1710722"/>
            <a:ext cx="5647267" cy="4645628"/>
          </a:xfrm>
        </p:spPr>
        <p:txBody>
          <a:bodyPr>
            <a:normAutofit/>
          </a:bodyPr>
          <a:lstStyle/>
          <a:p>
            <a:pPr marL="285750" indent="-285750">
              <a:buFont typeface="Arial" panose="020B0604020202020204" pitchFamily="34" charset="0"/>
              <a:buChar char="•"/>
            </a:pPr>
            <a:r>
              <a:rPr lang="en-US" sz="2400" noProof="1"/>
              <a:t>Decision Trees</a:t>
            </a:r>
          </a:p>
          <a:p>
            <a:pPr marL="285750" indent="-285750">
              <a:buFont typeface="Arial" panose="020B0604020202020204" pitchFamily="34" charset="0"/>
              <a:buChar char="•"/>
            </a:pPr>
            <a:r>
              <a:rPr lang="en-US" sz="2400" noProof="1"/>
              <a:t>Random Forest</a:t>
            </a:r>
          </a:p>
          <a:p>
            <a:pPr marL="285750" indent="-285750">
              <a:buFont typeface="Arial" panose="020B0604020202020204" pitchFamily="34" charset="0"/>
              <a:buChar char="•"/>
            </a:pPr>
            <a:r>
              <a:rPr lang="en-US" sz="2400" noProof="1"/>
              <a:t>Support Vector Machines</a:t>
            </a:r>
          </a:p>
          <a:p>
            <a:pPr marL="285750" indent="-285750">
              <a:buFont typeface="Arial" panose="020B0604020202020204" pitchFamily="34" charset="0"/>
              <a:buChar char="•"/>
            </a:pPr>
            <a:r>
              <a:rPr lang="en-US" sz="2400" noProof="1"/>
              <a:t>Naïve Bayes</a:t>
            </a:r>
          </a:p>
          <a:p>
            <a:pPr marL="285750" indent="-285750">
              <a:buFont typeface="Arial" panose="020B0604020202020204" pitchFamily="34" charset="0"/>
              <a:buChar char="•"/>
            </a:pPr>
            <a:r>
              <a:rPr lang="en-US" sz="2400" noProof="1"/>
              <a:t>Logistics Regression</a:t>
            </a:r>
          </a:p>
          <a:p>
            <a:pPr marL="285750" indent="-285750">
              <a:buFont typeface="Arial" panose="020B0604020202020204" pitchFamily="34" charset="0"/>
              <a:buChar char="•"/>
            </a:pPr>
            <a:r>
              <a:rPr lang="en-US" sz="2400" noProof="1"/>
              <a:t>XGB Tree</a:t>
            </a:r>
          </a:p>
          <a:p>
            <a:pPr marL="285750" indent="-285750">
              <a:buFont typeface="Arial" panose="020B0604020202020204" pitchFamily="34" charset="0"/>
              <a:buChar char="•"/>
            </a:pPr>
            <a:r>
              <a:rPr lang="en-US" sz="2400" noProof="1"/>
              <a:t>KNN</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US" smtClean="0"/>
              <a:pPr/>
              <a:t>16</a:t>
            </a:fld>
            <a:endParaRPr lang="en-US" dirty="0"/>
          </a:p>
        </p:txBody>
      </p:sp>
    </p:spTree>
    <p:extLst>
      <p:ext uri="{BB962C8B-B14F-4D97-AF65-F5344CB8AC3E}">
        <p14:creationId xmlns:p14="http://schemas.microsoft.com/office/powerpoint/2010/main" val="631168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49" y="2571235"/>
            <a:ext cx="4430183" cy="1715531"/>
          </a:xfrm>
        </p:spPr>
        <p:txBody>
          <a:bodyPr/>
          <a:lstStyle/>
          <a:p>
            <a:r>
              <a:rPr lang="en-US" dirty="0"/>
              <a:t>Results</a:t>
            </a:r>
          </a:p>
        </p:txBody>
      </p:sp>
    </p:spTree>
    <p:extLst>
      <p:ext uri="{BB962C8B-B14F-4D97-AF65-F5344CB8AC3E}">
        <p14:creationId xmlns:p14="http://schemas.microsoft.com/office/powerpoint/2010/main" val="2665367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Metrics used</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sz="2000" dirty="0"/>
              <a:t>Sensitivity</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sz="2000" dirty="0"/>
              <a:t>Specificity</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sz="2000" dirty="0"/>
              <a:t>Kappa</a:t>
            </a:r>
            <a:endParaRPr lang="en-US" dirty="0"/>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sz="2000" dirty="0"/>
              <a:t>Accuracy</a:t>
            </a:r>
            <a:endParaRPr lang="en-US" dirty="0"/>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normAutofit/>
          </a:bodyPr>
          <a:lstStyle/>
          <a:p>
            <a:r>
              <a:rPr lang="en-US" sz="1800" dirty="0"/>
              <a:t>It measures the ability of a model to correctly identify positive instances among all actual positive instances.</a:t>
            </a: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normAutofit/>
          </a:bodyPr>
          <a:lstStyle/>
          <a:p>
            <a:r>
              <a:rPr lang="en-US" sz="1800" dirty="0"/>
              <a:t>It measures the ability of a model to correctly identify negative instances among all actual negative instances.</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normAutofit/>
          </a:bodyPr>
          <a:lstStyle/>
          <a:p>
            <a:r>
              <a:rPr lang="en-US" sz="1800" b="0" i="0" dirty="0">
                <a:effectLst/>
              </a:rPr>
              <a:t>Cohen’s Kappa is a statistic that assesses the level of agreement between a model’s predictions and the actual values.</a:t>
            </a:r>
            <a:endParaRPr lang="en-US" sz="1800"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normAutofit/>
          </a:bodyPr>
          <a:lstStyle/>
          <a:p>
            <a:r>
              <a:rPr lang="en-US" sz="1800" b="0" i="0" dirty="0">
                <a:effectLst/>
              </a:rPr>
              <a:t>It measures the percentage of the correctly predicted instances(both true positives and true negatives) out of all the instances in the dataset.</a:t>
            </a:r>
            <a:endParaRPr lang="en-US" sz="1800" dirty="0"/>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2785275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27DCE-C209-D0C2-2B41-CC8B2EC629C8}"/>
              </a:ext>
            </a:extLst>
          </p:cNvPr>
          <p:cNvSpPr>
            <a:spLocks noGrp="1"/>
          </p:cNvSpPr>
          <p:nvPr>
            <p:ph type="ctrTitle"/>
          </p:nvPr>
        </p:nvSpPr>
        <p:spPr>
          <a:xfrm>
            <a:off x="6553926" y="579236"/>
            <a:ext cx="5296638" cy="1715531"/>
          </a:xfrm>
        </p:spPr>
        <p:txBody>
          <a:bodyPr/>
          <a:lstStyle/>
          <a:p>
            <a:r>
              <a:rPr lang="en-US" dirty="0"/>
              <a:t>Tree Classification</a:t>
            </a:r>
            <a:endParaRPr lang="en-IN" dirty="0"/>
          </a:p>
        </p:txBody>
      </p:sp>
      <p:pic>
        <p:nvPicPr>
          <p:cNvPr id="4" name="Picture 3">
            <a:extLst>
              <a:ext uri="{FF2B5EF4-FFF2-40B4-BE49-F238E27FC236}">
                <a16:creationId xmlns:a16="http://schemas.microsoft.com/office/drawing/2014/main" id="{3EC15564-481A-0ACC-5E3A-B032F31FE1EF}"/>
              </a:ext>
            </a:extLst>
          </p:cNvPr>
          <p:cNvPicPr>
            <a:picLocks noChangeAspect="1"/>
          </p:cNvPicPr>
          <p:nvPr/>
        </p:nvPicPr>
        <p:blipFill>
          <a:blip r:embed="rId2"/>
          <a:stretch>
            <a:fillRect/>
          </a:stretch>
        </p:blipFill>
        <p:spPr>
          <a:xfrm>
            <a:off x="0" y="2294767"/>
            <a:ext cx="6458024" cy="3983997"/>
          </a:xfrm>
          <a:prstGeom prst="rect">
            <a:avLst/>
          </a:prstGeom>
        </p:spPr>
      </p:pic>
      <p:graphicFrame>
        <p:nvGraphicFramePr>
          <p:cNvPr id="5" name="Table 4">
            <a:extLst>
              <a:ext uri="{FF2B5EF4-FFF2-40B4-BE49-F238E27FC236}">
                <a16:creationId xmlns:a16="http://schemas.microsoft.com/office/drawing/2014/main" id="{B82D9762-95B6-5F3C-63D7-61B64D958261}"/>
              </a:ext>
            </a:extLst>
          </p:cNvPr>
          <p:cNvGraphicFramePr>
            <a:graphicFrameLocks noGrp="1"/>
          </p:cNvGraphicFramePr>
          <p:nvPr>
            <p:extLst>
              <p:ext uri="{D42A27DB-BD31-4B8C-83A1-F6EECF244321}">
                <p14:modId xmlns:p14="http://schemas.microsoft.com/office/powerpoint/2010/main" val="3766827605"/>
              </p:ext>
            </p:extLst>
          </p:nvPr>
        </p:nvGraphicFramePr>
        <p:xfrm>
          <a:off x="6458024" y="2616199"/>
          <a:ext cx="5488442" cy="1854200"/>
        </p:xfrm>
        <a:graphic>
          <a:graphicData uri="http://schemas.openxmlformats.org/drawingml/2006/table">
            <a:tbl>
              <a:tblPr firstRow="1" bandRow="1">
                <a:tableStyleId>{7E9639D4-E3E2-4D34-9284-5A2195B3D0D7}</a:tableStyleId>
              </a:tblPr>
              <a:tblGrid>
                <a:gridCol w="2744221">
                  <a:extLst>
                    <a:ext uri="{9D8B030D-6E8A-4147-A177-3AD203B41FA5}">
                      <a16:colId xmlns:a16="http://schemas.microsoft.com/office/drawing/2014/main" val="1272659592"/>
                    </a:ext>
                  </a:extLst>
                </a:gridCol>
                <a:gridCol w="2744221">
                  <a:extLst>
                    <a:ext uri="{9D8B030D-6E8A-4147-A177-3AD203B41FA5}">
                      <a16:colId xmlns:a16="http://schemas.microsoft.com/office/drawing/2014/main" val="3510979059"/>
                    </a:ext>
                  </a:extLst>
                </a:gridCol>
              </a:tblGrid>
              <a:tr h="370840">
                <a:tc>
                  <a:txBody>
                    <a:bodyPr/>
                    <a:lstStyle/>
                    <a:p>
                      <a:r>
                        <a:rPr lang="en-US" dirty="0"/>
                        <a:t>Metric</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2809249357"/>
                  </a:ext>
                </a:extLst>
              </a:tr>
              <a:tr h="370840">
                <a:tc>
                  <a:txBody>
                    <a:bodyPr/>
                    <a:lstStyle/>
                    <a:p>
                      <a:r>
                        <a:rPr lang="en-US" dirty="0"/>
                        <a:t>Accuracy</a:t>
                      </a:r>
                      <a:endParaRPr lang="en-IN" dirty="0"/>
                    </a:p>
                  </a:txBody>
                  <a:tcPr/>
                </a:tc>
                <a:tc>
                  <a:txBody>
                    <a:bodyPr/>
                    <a:lstStyle/>
                    <a:p>
                      <a:r>
                        <a:rPr lang="en-US" dirty="0"/>
                        <a:t>0.85</a:t>
                      </a:r>
                      <a:endParaRPr lang="en-IN" dirty="0"/>
                    </a:p>
                  </a:txBody>
                  <a:tcPr/>
                </a:tc>
                <a:extLst>
                  <a:ext uri="{0D108BD9-81ED-4DB2-BD59-A6C34878D82A}">
                    <a16:rowId xmlns:a16="http://schemas.microsoft.com/office/drawing/2014/main" val="1709198633"/>
                  </a:ext>
                </a:extLst>
              </a:tr>
              <a:tr h="370840">
                <a:tc>
                  <a:txBody>
                    <a:bodyPr/>
                    <a:lstStyle/>
                    <a:p>
                      <a:r>
                        <a:rPr lang="en-US" dirty="0"/>
                        <a:t>Sensitivity</a:t>
                      </a:r>
                      <a:endParaRPr lang="en-IN" dirty="0"/>
                    </a:p>
                  </a:txBody>
                  <a:tcPr/>
                </a:tc>
                <a:tc>
                  <a:txBody>
                    <a:bodyPr/>
                    <a:lstStyle/>
                    <a:p>
                      <a:r>
                        <a:rPr lang="en-US" dirty="0"/>
                        <a:t>0.94</a:t>
                      </a:r>
                      <a:endParaRPr lang="en-IN" dirty="0"/>
                    </a:p>
                  </a:txBody>
                  <a:tcPr/>
                </a:tc>
                <a:extLst>
                  <a:ext uri="{0D108BD9-81ED-4DB2-BD59-A6C34878D82A}">
                    <a16:rowId xmlns:a16="http://schemas.microsoft.com/office/drawing/2014/main" val="243672574"/>
                  </a:ext>
                </a:extLst>
              </a:tr>
              <a:tr h="370840">
                <a:tc>
                  <a:txBody>
                    <a:bodyPr/>
                    <a:lstStyle/>
                    <a:p>
                      <a:r>
                        <a:rPr lang="en-US" dirty="0"/>
                        <a:t>Specificity</a:t>
                      </a:r>
                      <a:endParaRPr lang="en-IN" dirty="0"/>
                    </a:p>
                  </a:txBody>
                  <a:tcPr/>
                </a:tc>
                <a:tc>
                  <a:txBody>
                    <a:bodyPr/>
                    <a:lstStyle/>
                    <a:p>
                      <a:r>
                        <a:rPr lang="en-US" dirty="0"/>
                        <a:t>0.57</a:t>
                      </a:r>
                      <a:endParaRPr lang="en-IN" dirty="0"/>
                    </a:p>
                  </a:txBody>
                  <a:tcPr/>
                </a:tc>
                <a:extLst>
                  <a:ext uri="{0D108BD9-81ED-4DB2-BD59-A6C34878D82A}">
                    <a16:rowId xmlns:a16="http://schemas.microsoft.com/office/drawing/2014/main" val="3581429456"/>
                  </a:ext>
                </a:extLst>
              </a:tr>
              <a:tr h="370840">
                <a:tc>
                  <a:txBody>
                    <a:bodyPr/>
                    <a:lstStyle/>
                    <a:p>
                      <a:r>
                        <a:rPr lang="en-US" dirty="0"/>
                        <a:t>Kappa</a:t>
                      </a:r>
                      <a:endParaRPr lang="en-IN" dirty="0"/>
                    </a:p>
                  </a:txBody>
                  <a:tcPr/>
                </a:tc>
                <a:tc>
                  <a:txBody>
                    <a:bodyPr/>
                    <a:lstStyle/>
                    <a:p>
                      <a:r>
                        <a:rPr lang="en-US" dirty="0"/>
                        <a:t>0.56</a:t>
                      </a:r>
                      <a:endParaRPr lang="en-IN" dirty="0"/>
                    </a:p>
                  </a:txBody>
                  <a:tcPr/>
                </a:tc>
                <a:extLst>
                  <a:ext uri="{0D108BD9-81ED-4DB2-BD59-A6C34878D82A}">
                    <a16:rowId xmlns:a16="http://schemas.microsoft.com/office/drawing/2014/main" val="1281294735"/>
                  </a:ext>
                </a:extLst>
              </a:tr>
            </a:tbl>
          </a:graphicData>
        </a:graphic>
      </p:graphicFrame>
    </p:spTree>
    <p:extLst>
      <p:ext uri="{BB962C8B-B14F-4D97-AF65-F5344CB8AC3E}">
        <p14:creationId xmlns:p14="http://schemas.microsoft.com/office/powerpoint/2010/main" val="656453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US" sz="3600" dirty="0"/>
              <a:t>ABOUT</a:t>
            </a:r>
            <a:r>
              <a:rPr lang="en-US" dirty="0"/>
              <a:t> </a:t>
            </a:r>
            <a:r>
              <a:rPr lang="en-US" sz="3600" dirty="0"/>
              <a:t>Data</a:t>
            </a:r>
            <a:endParaRPr lang="en-US" dirty="0"/>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608792"/>
            <a:ext cx="4762501" cy="3281892"/>
          </a:xfrm>
        </p:spPr>
        <p:txBody>
          <a:bodyPr>
            <a:normAutofit fontScale="92500" lnSpcReduction="20000"/>
          </a:bodyPr>
          <a:lstStyle/>
          <a:p>
            <a:pPr marL="285750" indent="-285750" algn="l" fontAlgn="base">
              <a:buFont typeface="Arial" panose="020B0604020202020204" pitchFamily="34" charset="0"/>
              <a:buChar char="•"/>
            </a:pPr>
            <a:r>
              <a:rPr lang="en-US" sz="1800" b="0" i="0" dirty="0">
                <a:solidFill>
                  <a:srgbClr val="3C4043"/>
                </a:solidFill>
                <a:effectLst/>
              </a:rPr>
              <a:t>The dataset contains 16 columns.</a:t>
            </a:r>
            <a:endParaRPr lang="en-US" sz="1800" dirty="0">
              <a:solidFill>
                <a:srgbClr val="3C4043"/>
              </a:solidFill>
            </a:endParaRPr>
          </a:p>
          <a:p>
            <a:pPr marL="285750" indent="-285750" algn="l" fontAlgn="base">
              <a:buFont typeface="Arial" panose="020B0604020202020204" pitchFamily="34" charset="0"/>
              <a:buChar char="•"/>
            </a:pPr>
            <a:r>
              <a:rPr lang="en-US" sz="1800" b="0" i="0" dirty="0">
                <a:solidFill>
                  <a:srgbClr val="3C4043"/>
                </a:solidFill>
                <a:effectLst/>
              </a:rPr>
              <a:t>Target filed: Income</a:t>
            </a:r>
          </a:p>
          <a:p>
            <a:pPr marL="285750" indent="-285750" algn="l" fontAlgn="base">
              <a:buFont typeface="Arial" panose="020B0604020202020204" pitchFamily="34" charset="0"/>
              <a:buChar char="•"/>
            </a:pPr>
            <a:r>
              <a:rPr lang="en-US" sz="1800" b="0" i="0" dirty="0">
                <a:solidFill>
                  <a:srgbClr val="3C4043"/>
                </a:solidFill>
                <a:effectLst/>
              </a:rPr>
              <a:t> The income is divide into two classes: &lt;=50K and &gt;50K</a:t>
            </a:r>
          </a:p>
          <a:p>
            <a:pPr marL="285750" indent="-285750" algn="l" fontAlgn="base">
              <a:buFont typeface="Arial" panose="020B0604020202020204" pitchFamily="34" charset="0"/>
              <a:buChar char="•"/>
            </a:pPr>
            <a:r>
              <a:rPr lang="en-US" sz="1800" b="0" i="0" dirty="0">
                <a:solidFill>
                  <a:srgbClr val="3C4043"/>
                </a:solidFill>
                <a:effectLst/>
              </a:rPr>
              <a:t>Number of attributes: 14</a:t>
            </a:r>
            <a:br>
              <a:rPr lang="en-US" sz="1800" b="0" i="0" dirty="0">
                <a:solidFill>
                  <a:srgbClr val="3C4043"/>
                </a:solidFill>
                <a:effectLst/>
              </a:rPr>
            </a:br>
            <a:r>
              <a:rPr lang="en-US" sz="1800" b="0" i="0" dirty="0">
                <a:solidFill>
                  <a:srgbClr val="3C4043"/>
                </a:solidFill>
                <a:effectLst/>
              </a:rPr>
              <a:t>- These are the demographics and other features to describe a person</a:t>
            </a:r>
          </a:p>
          <a:p>
            <a:pPr algn="l" fontAlgn="base"/>
            <a:r>
              <a:rPr lang="en-US" sz="1800" b="0" i="0" dirty="0">
                <a:solidFill>
                  <a:srgbClr val="3C4043"/>
                </a:solidFill>
                <a:effectLst/>
              </a:rPr>
              <a:t>We can explore the possibility in predicting income level based on the individual’s personal information.</a:t>
            </a:r>
          </a:p>
          <a:p>
            <a:endParaRPr lang="en-US" sz="1800"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27DCE-C209-D0C2-2B41-CC8B2EC629C8}"/>
              </a:ext>
            </a:extLst>
          </p:cNvPr>
          <p:cNvSpPr>
            <a:spLocks noGrp="1"/>
          </p:cNvSpPr>
          <p:nvPr>
            <p:ph type="ctrTitle"/>
          </p:nvPr>
        </p:nvSpPr>
        <p:spPr>
          <a:xfrm>
            <a:off x="6649828" y="579236"/>
            <a:ext cx="5296638" cy="1715531"/>
          </a:xfrm>
        </p:spPr>
        <p:txBody>
          <a:bodyPr/>
          <a:lstStyle/>
          <a:p>
            <a:r>
              <a:rPr lang="en-US" dirty="0"/>
              <a:t>Random Forest Classification</a:t>
            </a:r>
            <a:endParaRPr lang="en-IN" dirty="0"/>
          </a:p>
        </p:txBody>
      </p:sp>
      <p:graphicFrame>
        <p:nvGraphicFramePr>
          <p:cNvPr id="5" name="Table 4">
            <a:extLst>
              <a:ext uri="{FF2B5EF4-FFF2-40B4-BE49-F238E27FC236}">
                <a16:creationId xmlns:a16="http://schemas.microsoft.com/office/drawing/2014/main" id="{B82D9762-95B6-5F3C-63D7-61B64D958261}"/>
              </a:ext>
            </a:extLst>
          </p:cNvPr>
          <p:cNvGraphicFramePr>
            <a:graphicFrameLocks noGrp="1"/>
          </p:cNvGraphicFramePr>
          <p:nvPr>
            <p:extLst>
              <p:ext uri="{D42A27DB-BD31-4B8C-83A1-F6EECF244321}">
                <p14:modId xmlns:p14="http://schemas.microsoft.com/office/powerpoint/2010/main" val="1073873598"/>
              </p:ext>
            </p:extLst>
          </p:nvPr>
        </p:nvGraphicFramePr>
        <p:xfrm>
          <a:off x="6458024" y="2616199"/>
          <a:ext cx="5488442" cy="1854200"/>
        </p:xfrm>
        <a:graphic>
          <a:graphicData uri="http://schemas.openxmlformats.org/drawingml/2006/table">
            <a:tbl>
              <a:tblPr firstRow="1" bandRow="1">
                <a:tableStyleId>{7E9639D4-E3E2-4D34-9284-5A2195B3D0D7}</a:tableStyleId>
              </a:tblPr>
              <a:tblGrid>
                <a:gridCol w="2744221">
                  <a:extLst>
                    <a:ext uri="{9D8B030D-6E8A-4147-A177-3AD203B41FA5}">
                      <a16:colId xmlns:a16="http://schemas.microsoft.com/office/drawing/2014/main" val="1272659592"/>
                    </a:ext>
                  </a:extLst>
                </a:gridCol>
                <a:gridCol w="2744221">
                  <a:extLst>
                    <a:ext uri="{9D8B030D-6E8A-4147-A177-3AD203B41FA5}">
                      <a16:colId xmlns:a16="http://schemas.microsoft.com/office/drawing/2014/main" val="3510979059"/>
                    </a:ext>
                  </a:extLst>
                </a:gridCol>
              </a:tblGrid>
              <a:tr h="370840">
                <a:tc>
                  <a:txBody>
                    <a:bodyPr/>
                    <a:lstStyle/>
                    <a:p>
                      <a:r>
                        <a:rPr lang="en-US" dirty="0"/>
                        <a:t>Metric</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2809249357"/>
                  </a:ext>
                </a:extLst>
              </a:tr>
              <a:tr h="370840">
                <a:tc>
                  <a:txBody>
                    <a:bodyPr/>
                    <a:lstStyle/>
                    <a:p>
                      <a:r>
                        <a:rPr lang="en-US" dirty="0"/>
                        <a:t>Accuracy</a:t>
                      </a:r>
                      <a:endParaRPr lang="en-IN" dirty="0"/>
                    </a:p>
                  </a:txBody>
                  <a:tcPr/>
                </a:tc>
                <a:tc>
                  <a:txBody>
                    <a:bodyPr/>
                    <a:lstStyle/>
                    <a:p>
                      <a:r>
                        <a:rPr lang="en-US" dirty="0"/>
                        <a:t>0.847</a:t>
                      </a:r>
                      <a:endParaRPr lang="en-IN" dirty="0"/>
                    </a:p>
                  </a:txBody>
                  <a:tcPr/>
                </a:tc>
                <a:extLst>
                  <a:ext uri="{0D108BD9-81ED-4DB2-BD59-A6C34878D82A}">
                    <a16:rowId xmlns:a16="http://schemas.microsoft.com/office/drawing/2014/main" val="1709198633"/>
                  </a:ext>
                </a:extLst>
              </a:tr>
              <a:tr h="370840">
                <a:tc>
                  <a:txBody>
                    <a:bodyPr/>
                    <a:lstStyle/>
                    <a:p>
                      <a:r>
                        <a:rPr lang="en-US" dirty="0"/>
                        <a:t>Sensitivity</a:t>
                      </a:r>
                      <a:endParaRPr lang="en-IN" dirty="0"/>
                    </a:p>
                  </a:txBody>
                  <a:tcPr/>
                </a:tc>
                <a:tc>
                  <a:txBody>
                    <a:bodyPr/>
                    <a:lstStyle/>
                    <a:p>
                      <a:r>
                        <a:rPr lang="en-US" dirty="0"/>
                        <a:t>0.94</a:t>
                      </a:r>
                      <a:endParaRPr lang="en-IN" dirty="0"/>
                    </a:p>
                  </a:txBody>
                  <a:tcPr/>
                </a:tc>
                <a:extLst>
                  <a:ext uri="{0D108BD9-81ED-4DB2-BD59-A6C34878D82A}">
                    <a16:rowId xmlns:a16="http://schemas.microsoft.com/office/drawing/2014/main" val="243672574"/>
                  </a:ext>
                </a:extLst>
              </a:tr>
              <a:tr h="370840">
                <a:tc>
                  <a:txBody>
                    <a:bodyPr/>
                    <a:lstStyle/>
                    <a:p>
                      <a:r>
                        <a:rPr lang="en-US" dirty="0"/>
                        <a:t>Specificity</a:t>
                      </a:r>
                      <a:endParaRPr lang="en-IN" dirty="0"/>
                    </a:p>
                  </a:txBody>
                  <a:tcPr/>
                </a:tc>
                <a:tc>
                  <a:txBody>
                    <a:bodyPr/>
                    <a:lstStyle/>
                    <a:p>
                      <a:r>
                        <a:rPr lang="en-US" dirty="0"/>
                        <a:t>0.54</a:t>
                      </a:r>
                      <a:endParaRPr lang="en-IN" dirty="0"/>
                    </a:p>
                  </a:txBody>
                  <a:tcPr/>
                </a:tc>
                <a:extLst>
                  <a:ext uri="{0D108BD9-81ED-4DB2-BD59-A6C34878D82A}">
                    <a16:rowId xmlns:a16="http://schemas.microsoft.com/office/drawing/2014/main" val="3581429456"/>
                  </a:ext>
                </a:extLst>
              </a:tr>
              <a:tr h="370840">
                <a:tc>
                  <a:txBody>
                    <a:bodyPr/>
                    <a:lstStyle/>
                    <a:p>
                      <a:r>
                        <a:rPr lang="en-US" dirty="0"/>
                        <a:t>Kappa</a:t>
                      </a:r>
                      <a:endParaRPr lang="en-IN" dirty="0"/>
                    </a:p>
                  </a:txBody>
                  <a:tcPr/>
                </a:tc>
                <a:tc>
                  <a:txBody>
                    <a:bodyPr/>
                    <a:lstStyle/>
                    <a:p>
                      <a:r>
                        <a:rPr lang="en-US" dirty="0"/>
                        <a:t>0.54</a:t>
                      </a:r>
                      <a:endParaRPr lang="en-IN" dirty="0"/>
                    </a:p>
                  </a:txBody>
                  <a:tcPr/>
                </a:tc>
                <a:extLst>
                  <a:ext uri="{0D108BD9-81ED-4DB2-BD59-A6C34878D82A}">
                    <a16:rowId xmlns:a16="http://schemas.microsoft.com/office/drawing/2014/main" val="1281294735"/>
                  </a:ext>
                </a:extLst>
              </a:tr>
            </a:tbl>
          </a:graphicData>
        </a:graphic>
      </p:graphicFrame>
      <p:pic>
        <p:nvPicPr>
          <p:cNvPr id="6" name="Picture 5">
            <a:extLst>
              <a:ext uri="{FF2B5EF4-FFF2-40B4-BE49-F238E27FC236}">
                <a16:creationId xmlns:a16="http://schemas.microsoft.com/office/drawing/2014/main" id="{ED155885-FE62-CEEB-A76D-AB38E9F84A21}"/>
              </a:ext>
            </a:extLst>
          </p:cNvPr>
          <p:cNvPicPr>
            <a:picLocks noChangeAspect="1"/>
          </p:cNvPicPr>
          <p:nvPr/>
        </p:nvPicPr>
        <p:blipFill>
          <a:blip r:embed="rId2"/>
          <a:stretch>
            <a:fillRect/>
          </a:stretch>
        </p:blipFill>
        <p:spPr>
          <a:xfrm>
            <a:off x="0" y="2294767"/>
            <a:ext cx="6288691" cy="3878791"/>
          </a:xfrm>
          <a:prstGeom prst="rect">
            <a:avLst/>
          </a:prstGeom>
        </p:spPr>
      </p:pic>
    </p:spTree>
    <p:extLst>
      <p:ext uri="{BB962C8B-B14F-4D97-AF65-F5344CB8AC3E}">
        <p14:creationId xmlns:p14="http://schemas.microsoft.com/office/powerpoint/2010/main" val="582161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27DCE-C209-D0C2-2B41-CC8B2EC629C8}"/>
              </a:ext>
            </a:extLst>
          </p:cNvPr>
          <p:cNvSpPr>
            <a:spLocks noGrp="1"/>
          </p:cNvSpPr>
          <p:nvPr>
            <p:ph type="ctrTitle"/>
          </p:nvPr>
        </p:nvSpPr>
        <p:spPr>
          <a:xfrm>
            <a:off x="6553926" y="663903"/>
            <a:ext cx="5296638" cy="1715531"/>
          </a:xfrm>
        </p:spPr>
        <p:txBody>
          <a:bodyPr/>
          <a:lstStyle/>
          <a:p>
            <a:r>
              <a:rPr lang="en-US" dirty="0"/>
              <a:t>Support Vector Classification</a:t>
            </a:r>
            <a:endParaRPr lang="en-IN" dirty="0"/>
          </a:p>
        </p:txBody>
      </p:sp>
      <p:graphicFrame>
        <p:nvGraphicFramePr>
          <p:cNvPr id="5" name="Table 4">
            <a:extLst>
              <a:ext uri="{FF2B5EF4-FFF2-40B4-BE49-F238E27FC236}">
                <a16:creationId xmlns:a16="http://schemas.microsoft.com/office/drawing/2014/main" id="{B82D9762-95B6-5F3C-63D7-61B64D958261}"/>
              </a:ext>
            </a:extLst>
          </p:cNvPr>
          <p:cNvGraphicFramePr>
            <a:graphicFrameLocks noGrp="1"/>
          </p:cNvGraphicFramePr>
          <p:nvPr>
            <p:extLst>
              <p:ext uri="{D42A27DB-BD31-4B8C-83A1-F6EECF244321}">
                <p14:modId xmlns:p14="http://schemas.microsoft.com/office/powerpoint/2010/main" val="138476299"/>
              </p:ext>
            </p:extLst>
          </p:nvPr>
        </p:nvGraphicFramePr>
        <p:xfrm>
          <a:off x="6458024" y="2616199"/>
          <a:ext cx="5488442" cy="1854200"/>
        </p:xfrm>
        <a:graphic>
          <a:graphicData uri="http://schemas.openxmlformats.org/drawingml/2006/table">
            <a:tbl>
              <a:tblPr firstRow="1" bandRow="1">
                <a:tableStyleId>{7E9639D4-E3E2-4D34-9284-5A2195B3D0D7}</a:tableStyleId>
              </a:tblPr>
              <a:tblGrid>
                <a:gridCol w="2744221">
                  <a:extLst>
                    <a:ext uri="{9D8B030D-6E8A-4147-A177-3AD203B41FA5}">
                      <a16:colId xmlns:a16="http://schemas.microsoft.com/office/drawing/2014/main" val="1272659592"/>
                    </a:ext>
                  </a:extLst>
                </a:gridCol>
                <a:gridCol w="2744221">
                  <a:extLst>
                    <a:ext uri="{9D8B030D-6E8A-4147-A177-3AD203B41FA5}">
                      <a16:colId xmlns:a16="http://schemas.microsoft.com/office/drawing/2014/main" val="3510979059"/>
                    </a:ext>
                  </a:extLst>
                </a:gridCol>
              </a:tblGrid>
              <a:tr h="370840">
                <a:tc>
                  <a:txBody>
                    <a:bodyPr/>
                    <a:lstStyle/>
                    <a:p>
                      <a:r>
                        <a:rPr lang="en-US" dirty="0"/>
                        <a:t>Metric</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2809249357"/>
                  </a:ext>
                </a:extLst>
              </a:tr>
              <a:tr h="370840">
                <a:tc>
                  <a:txBody>
                    <a:bodyPr/>
                    <a:lstStyle/>
                    <a:p>
                      <a:r>
                        <a:rPr lang="en-US" dirty="0"/>
                        <a:t>Accuracy</a:t>
                      </a:r>
                      <a:endParaRPr lang="en-IN" dirty="0"/>
                    </a:p>
                  </a:txBody>
                  <a:tcPr/>
                </a:tc>
                <a:tc>
                  <a:txBody>
                    <a:bodyPr/>
                    <a:lstStyle/>
                    <a:p>
                      <a:r>
                        <a:rPr lang="en-US" dirty="0"/>
                        <a:t>0.84</a:t>
                      </a:r>
                      <a:endParaRPr lang="en-IN" dirty="0"/>
                    </a:p>
                  </a:txBody>
                  <a:tcPr/>
                </a:tc>
                <a:extLst>
                  <a:ext uri="{0D108BD9-81ED-4DB2-BD59-A6C34878D82A}">
                    <a16:rowId xmlns:a16="http://schemas.microsoft.com/office/drawing/2014/main" val="1709198633"/>
                  </a:ext>
                </a:extLst>
              </a:tr>
              <a:tr h="370840">
                <a:tc>
                  <a:txBody>
                    <a:bodyPr/>
                    <a:lstStyle/>
                    <a:p>
                      <a:r>
                        <a:rPr lang="en-US" dirty="0"/>
                        <a:t>Sensitivity</a:t>
                      </a:r>
                      <a:endParaRPr lang="en-IN" dirty="0"/>
                    </a:p>
                  </a:txBody>
                  <a:tcPr/>
                </a:tc>
                <a:tc>
                  <a:txBody>
                    <a:bodyPr/>
                    <a:lstStyle/>
                    <a:p>
                      <a:r>
                        <a:rPr lang="en-US" dirty="0"/>
                        <a:t>0.93</a:t>
                      </a:r>
                      <a:endParaRPr lang="en-IN" dirty="0"/>
                    </a:p>
                  </a:txBody>
                  <a:tcPr/>
                </a:tc>
                <a:extLst>
                  <a:ext uri="{0D108BD9-81ED-4DB2-BD59-A6C34878D82A}">
                    <a16:rowId xmlns:a16="http://schemas.microsoft.com/office/drawing/2014/main" val="243672574"/>
                  </a:ext>
                </a:extLst>
              </a:tr>
              <a:tr h="370840">
                <a:tc>
                  <a:txBody>
                    <a:bodyPr/>
                    <a:lstStyle/>
                    <a:p>
                      <a:r>
                        <a:rPr lang="en-US" dirty="0"/>
                        <a:t>Specificity</a:t>
                      </a:r>
                      <a:endParaRPr lang="en-IN" dirty="0"/>
                    </a:p>
                  </a:txBody>
                  <a:tcPr/>
                </a:tc>
                <a:tc>
                  <a:txBody>
                    <a:bodyPr/>
                    <a:lstStyle/>
                    <a:p>
                      <a:r>
                        <a:rPr lang="en-US" dirty="0"/>
                        <a:t>0.55</a:t>
                      </a:r>
                      <a:endParaRPr lang="en-IN" dirty="0"/>
                    </a:p>
                  </a:txBody>
                  <a:tcPr/>
                </a:tc>
                <a:extLst>
                  <a:ext uri="{0D108BD9-81ED-4DB2-BD59-A6C34878D82A}">
                    <a16:rowId xmlns:a16="http://schemas.microsoft.com/office/drawing/2014/main" val="3581429456"/>
                  </a:ext>
                </a:extLst>
              </a:tr>
              <a:tr h="370840">
                <a:tc>
                  <a:txBody>
                    <a:bodyPr/>
                    <a:lstStyle/>
                    <a:p>
                      <a:r>
                        <a:rPr lang="en-US" dirty="0"/>
                        <a:t>Kappa</a:t>
                      </a:r>
                      <a:endParaRPr lang="en-IN" dirty="0"/>
                    </a:p>
                  </a:txBody>
                  <a:tcPr/>
                </a:tc>
                <a:tc>
                  <a:txBody>
                    <a:bodyPr/>
                    <a:lstStyle/>
                    <a:p>
                      <a:r>
                        <a:rPr lang="en-US" dirty="0"/>
                        <a:t>0.53</a:t>
                      </a:r>
                      <a:endParaRPr lang="en-IN" dirty="0"/>
                    </a:p>
                  </a:txBody>
                  <a:tcPr/>
                </a:tc>
                <a:extLst>
                  <a:ext uri="{0D108BD9-81ED-4DB2-BD59-A6C34878D82A}">
                    <a16:rowId xmlns:a16="http://schemas.microsoft.com/office/drawing/2014/main" val="1281294735"/>
                  </a:ext>
                </a:extLst>
              </a:tr>
            </a:tbl>
          </a:graphicData>
        </a:graphic>
      </p:graphicFrame>
      <p:pic>
        <p:nvPicPr>
          <p:cNvPr id="6" name="Picture 5">
            <a:extLst>
              <a:ext uri="{FF2B5EF4-FFF2-40B4-BE49-F238E27FC236}">
                <a16:creationId xmlns:a16="http://schemas.microsoft.com/office/drawing/2014/main" id="{A95CA4B6-33C6-85F2-F11C-976BC2D79A69}"/>
              </a:ext>
            </a:extLst>
          </p:cNvPr>
          <p:cNvPicPr>
            <a:picLocks noChangeAspect="1"/>
          </p:cNvPicPr>
          <p:nvPr/>
        </p:nvPicPr>
        <p:blipFill>
          <a:blip r:embed="rId2"/>
          <a:stretch>
            <a:fillRect/>
          </a:stretch>
        </p:blipFill>
        <p:spPr>
          <a:xfrm>
            <a:off x="745067" y="2061480"/>
            <a:ext cx="5198533" cy="4217284"/>
          </a:xfrm>
          <a:prstGeom prst="rect">
            <a:avLst/>
          </a:prstGeom>
        </p:spPr>
      </p:pic>
    </p:spTree>
    <p:extLst>
      <p:ext uri="{BB962C8B-B14F-4D97-AF65-F5344CB8AC3E}">
        <p14:creationId xmlns:p14="http://schemas.microsoft.com/office/powerpoint/2010/main" val="337262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27DCE-C209-D0C2-2B41-CC8B2EC629C8}"/>
              </a:ext>
            </a:extLst>
          </p:cNvPr>
          <p:cNvSpPr>
            <a:spLocks noGrp="1"/>
          </p:cNvSpPr>
          <p:nvPr>
            <p:ph type="ctrTitle"/>
          </p:nvPr>
        </p:nvSpPr>
        <p:spPr>
          <a:xfrm>
            <a:off x="6649828" y="579236"/>
            <a:ext cx="5296638" cy="1715531"/>
          </a:xfrm>
        </p:spPr>
        <p:txBody>
          <a:bodyPr/>
          <a:lstStyle/>
          <a:p>
            <a:r>
              <a:rPr lang="en-US" dirty="0"/>
              <a:t>Naïve bayes Classification</a:t>
            </a:r>
            <a:endParaRPr lang="en-IN" dirty="0"/>
          </a:p>
        </p:txBody>
      </p:sp>
      <p:graphicFrame>
        <p:nvGraphicFramePr>
          <p:cNvPr id="5" name="Table 4">
            <a:extLst>
              <a:ext uri="{FF2B5EF4-FFF2-40B4-BE49-F238E27FC236}">
                <a16:creationId xmlns:a16="http://schemas.microsoft.com/office/drawing/2014/main" id="{B82D9762-95B6-5F3C-63D7-61B64D958261}"/>
              </a:ext>
            </a:extLst>
          </p:cNvPr>
          <p:cNvGraphicFramePr>
            <a:graphicFrameLocks noGrp="1"/>
          </p:cNvGraphicFramePr>
          <p:nvPr>
            <p:extLst>
              <p:ext uri="{D42A27DB-BD31-4B8C-83A1-F6EECF244321}">
                <p14:modId xmlns:p14="http://schemas.microsoft.com/office/powerpoint/2010/main" val="838866814"/>
              </p:ext>
            </p:extLst>
          </p:nvPr>
        </p:nvGraphicFramePr>
        <p:xfrm>
          <a:off x="6458024" y="2616199"/>
          <a:ext cx="5488442" cy="1854200"/>
        </p:xfrm>
        <a:graphic>
          <a:graphicData uri="http://schemas.openxmlformats.org/drawingml/2006/table">
            <a:tbl>
              <a:tblPr firstRow="1" bandRow="1">
                <a:tableStyleId>{7E9639D4-E3E2-4D34-9284-5A2195B3D0D7}</a:tableStyleId>
              </a:tblPr>
              <a:tblGrid>
                <a:gridCol w="2744221">
                  <a:extLst>
                    <a:ext uri="{9D8B030D-6E8A-4147-A177-3AD203B41FA5}">
                      <a16:colId xmlns:a16="http://schemas.microsoft.com/office/drawing/2014/main" val="1272659592"/>
                    </a:ext>
                  </a:extLst>
                </a:gridCol>
                <a:gridCol w="2744221">
                  <a:extLst>
                    <a:ext uri="{9D8B030D-6E8A-4147-A177-3AD203B41FA5}">
                      <a16:colId xmlns:a16="http://schemas.microsoft.com/office/drawing/2014/main" val="3510979059"/>
                    </a:ext>
                  </a:extLst>
                </a:gridCol>
              </a:tblGrid>
              <a:tr h="370840">
                <a:tc>
                  <a:txBody>
                    <a:bodyPr/>
                    <a:lstStyle/>
                    <a:p>
                      <a:r>
                        <a:rPr lang="en-US" dirty="0"/>
                        <a:t>Metric</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2809249357"/>
                  </a:ext>
                </a:extLst>
              </a:tr>
              <a:tr h="370840">
                <a:tc>
                  <a:txBody>
                    <a:bodyPr/>
                    <a:lstStyle/>
                    <a:p>
                      <a:r>
                        <a:rPr lang="en-US" dirty="0"/>
                        <a:t>Accuracy</a:t>
                      </a:r>
                      <a:endParaRPr lang="en-IN" dirty="0"/>
                    </a:p>
                  </a:txBody>
                  <a:tcPr/>
                </a:tc>
                <a:tc>
                  <a:txBody>
                    <a:bodyPr/>
                    <a:lstStyle/>
                    <a:p>
                      <a:r>
                        <a:rPr lang="en-US" dirty="0"/>
                        <a:t>0.80</a:t>
                      </a:r>
                      <a:endParaRPr lang="en-IN" dirty="0"/>
                    </a:p>
                  </a:txBody>
                  <a:tcPr/>
                </a:tc>
                <a:extLst>
                  <a:ext uri="{0D108BD9-81ED-4DB2-BD59-A6C34878D82A}">
                    <a16:rowId xmlns:a16="http://schemas.microsoft.com/office/drawing/2014/main" val="1709198633"/>
                  </a:ext>
                </a:extLst>
              </a:tr>
              <a:tr h="370840">
                <a:tc>
                  <a:txBody>
                    <a:bodyPr/>
                    <a:lstStyle/>
                    <a:p>
                      <a:r>
                        <a:rPr lang="en-US" dirty="0"/>
                        <a:t>Sensitivity</a:t>
                      </a:r>
                      <a:endParaRPr lang="en-IN" dirty="0"/>
                    </a:p>
                  </a:txBody>
                  <a:tcPr/>
                </a:tc>
                <a:tc>
                  <a:txBody>
                    <a:bodyPr/>
                    <a:lstStyle/>
                    <a:p>
                      <a:r>
                        <a:rPr lang="en-US" dirty="0"/>
                        <a:t>0.94</a:t>
                      </a:r>
                      <a:endParaRPr lang="en-IN" dirty="0"/>
                    </a:p>
                  </a:txBody>
                  <a:tcPr/>
                </a:tc>
                <a:extLst>
                  <a:ext uri="{0D108BD9-81ED-4DB2-BD59-A6C34878D82A}">
                    <a16:rowId xmlns:a16="http://schemas.microsoft.com/office/drawing/2014/main" val="243672574"/>
                  </a:ext>
                </a:extLst>
              </a:tr>
              <a:tr h="370840">
                <a:tc>
                  <a:txBody>
                    <a:bodyPr/>
                    <a:lstStyle/>
                    <a:p>
                      <a:r>
                        <a:rPr lang="en-US" dirty="0"/>
                        <a:t>Specificity</a:t>
                      </a:r>
                      <a:endParaRPr lang="en-IN" dirty="0"/>
                    </a:p>
                  </a:txBody>
                  <a:tcPr/>
                </a:tc>
                <a:tc>
                  <a:txBody>
                    <a:bodyPr/>
                    <a:lstStyle/>
                    <a:p>
                      <a:r>
                        <a:rPr lang="en-US" dirty="0"/>
                        <a:t>0.36</a:t>
                      </a:r>
                      <a:endParaRPr lang="en-IN" dirty="0"/>
                    </a:p>
                  </a:txBody>
                  <a:tcPr/>
                </a:tc>
                <a:extLst>
                  <a:ext uri="{0D108BD9-81ED-4DB2-BD59-A6C34878D82A}">
                    <a16:rowId xmlns:a16="http://schemas.microsoft.com/office/drawing/2014/main" val="3581429456"/>
                  </a:ext>
                </a:extLst>
              </a:tr>
              <a:tr h="370840">
                <a:tc>
                  <a:txBody>
                    <a:bodyPr/>
                    <a:lstStyle/>
                    <a:p>
                      <a:r>
                        <a:rPr lang="en-US" dirty="0"/>
                        <a:t>Kappa</a:t>
                      </a:r>
                      <a:endParaRPr lang="en-IN" dirty="0"/>
                    </a:p>
                  </a:txBody>
                  <a:tcPr/>
                </a:tc>
                <a:tc>
                  <a:txBody>
                    <a:bodyPr/>
                    <a:lstStyle/>
                    <a:p>
                      <a:r>
                        <a:rPr lang="en-US" dirty="0"/>
                        <a:t>0.37</a:t>
                      </a:r>
                      <a:endParaRPr lang="en-IN" dirty="0"/>
                    </a:p>
                  </a:txBody>
                  <a:tcPr/>
                </a:tc>
                <a:extLst>
                  <a:ext uri="{0D108BD9-81ED-4DB2-BD59-A6C34878D82A}">
                    <a16:rowId xmlns:a16="http://schemas.microsoft.com/office/drawing/2014/main" val="1281294735"/>
                  </a:ext>
                </a:extLst>
              </a:tr>
            </a:tbl>
          </a:graphicData>
        </a:graphic>
      </p:graphicFrame>
      <p:pic>
        <p:nvPicPr>
          <p:cNvPr id="6" name="Picture 5">
            <a:extLst>
              <a:ext uri="{FF2B5EF4-FFF2-40B4-BE49-F238E27FC236}">
                <a16:creationId xmlns:a16="http://schemas.microsoft.com/office/drawing/2014/main" id="{3552712B-BF70-6DF1-8A79-5E8B9E444EC8}"/>
              </a:ext>
            </a:extLst>
          </p:cNvPr>
          <p:cNvPicPr>
            <a:picLocks noChangeAspect="1"/>
          </p:cNvPicPr>
          <p:nvPr/>
        </p:nvPicPr>
        <p:blipFill>
          <a:blip r:embed="rId2"/>
          <a:stretch>
            <a:fillRect/>
          </a:stretch>
        </p:blipFill>
        <p:spPr>
          <a:xfrm>
            <a:off x="1024467" y="2294767"/>
            <a:ext cx="4623991" cy="3751190"/>
          </a:xfrm>
          <a:prstGeom prst="rect">
            <a:avLst/>
          </a:prstGeom>
        </p:spPr>
      </p:pic>
    </p:spTree>
    <p:extLst>
      <p:ext uri="{BB962C8B-B14F-4D97-AF65-F5344CB8AC3E}">
        <p14:creationId xmlns:p14="http://schemas.microsoft.com/office/powerpoint/2010/main" val="1433853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27DCE-C209-D0C2-2B41-CC8B2EC629C8}"/>
              </a:ext>
            </a:extLst>
          </p:cNvPr>
          <p:cNvSpPr>
            <a:spLocks noGrp="1"/>
          </p:cNvSpPr>
          <p:nvPr>
            <p:ph type="ctrTitle"/>
          </p:nvPr>
        </p:nvSpPr>
        <p:spPr>
          <a:xfrm>
            <a:off x="6553926" y="579618"/>
            <a:ext cx="5296638" cy="1715531"/>
          </a:xfrm>
        </p:spPr>
        <p:txBody>
          <a:bodyPr/>
          <a:lstStyle/>
          <a:p>
            <a:r>
              <a:rPr lang="en-US" dirty="0"/>
              <a:t>Logistic regression</a:t>
            </a:r>
            <a:endParaRPr lang="en-IN" dirty="0"/>
          </a:p>
        </p:txBody>
      </p:sp>
      <p:pic>
        <p:nvPicPr>
          <p:cNvPr id="4" name="Picture 3">
            <a:extLst>
              <a:ext uri="{FF2B5EF4-FFF2-40B4-BE49-F238E27FC236}">
                <a16:creationId xmlns:a16="http://schemas.microsoft.com/office/drawing/2014/main" id="{3EC15564-481A-0ACC-5E3A-B032F31FE1EF}"/>
              </a:ext>
            </a:extLst>
          </p:cNvPr>
          <p:cNvPicPr>
            <a:picLocks noChangeAspect="1"/>
          </p:cNvPicPr>
          <p:nvPr/>
        </p:nvPicPr>
        <p:blipFill>
          <a:blip r:embed="rId2"/>
          <a:srcRect/>
          <a:stretch/>
        </p:blipFill>
        <p:spPr>
          <a:xfrm>
            <a:off x="0" y="2295149"/>
            <a:ext cx="6458024" cy="3983232"/>
          </a:xfrm>
          <a:prstGeom prst="rect">
            <a:avLst/>
          </a:prstGeom>
        </p:spPr>
      </p:pic>
      <p:graphicFrame>
        <p:nvGraphicFramePr>
          <p:cNvPr id="5" name="Table 4">
            <a:extLst>
              <a:ext uri="{FF2B5EF4-FFF2-40B4-BE49-F238E27FC236}">
                <a16:creationId xmlns:a16="http://schemas.microsoft.com/office/drawing/2014/main" id="{B82D9762-95B6-5F3C-63D7-61B64D958261}"/>
              </a:ext>
            </a:extLst>
          </p:cNvPr>
          <p:cNvGraphicFramePr>
            <a:graphicFrameLocks noGrp="1"/>
          </p:cNvGraphicFramePr>
          <p:nvPr>
            <p:extLst>
              <p:ext uri="{D42A27DB-BD31-4B8C-83A1-F6EECF244321}">
                <p14:modId xmlns:p14="http://schemas.microsoft.com/office/powerpoint/2010/main" val="805413324"/>
              </p:ext>
            </p:extLst>
          </p:nvPr>
        </p:nvGraphicFramePr>
        <p:xfrm>
          <a:off x="6458024" y="2616199"/>
          <a:ext cx="5488442" cy="741680"/>
        </p:xfrm>
        <a:graphic>
          <a:graphicData uri="http://schemas.openxmlformats.org/drawingml/2006/table">
            <a:tbl>
              <a:tblPr firstRow="1" bandRow="1">
                <a:tableStyleId>{7E9639D4-E3E2-4D34-9284-5A2195B3D0D7}</a:tableStyleId>
              </a:tblPr>
              <a:tblGrid>
                <a:gridCol w="2744221">
                  <a:extLst>
                    <a:ext uri="{9D8B030D-6E8A-4147-A177-3AD203B41FA5}">
                      <a16:colId xmlns:a16="http://schemas.microsoft.com/office/drawing/2014/main" val="1272659592"/>
                    </a:ext>
                  </a:extLst>
                </a:gridCol>
                <a:gridCol w="2744221">
                  <a:extLst>
                    <a:ext uri="{9D8B030D-6E8A-4147-A177-3AD203B41FA5}">
                      <a16:colId xmlns:a16="http://schemas.microsoft.com/office/drawing/2014/main" val="3510979059"/>
                    </a:ext>
                  </a:extLst>
                </a:gridCol>
              </a:tblGrid>
              <a:tr h="370840">
                <a:tc>
                  <a:txBody>
                    <a:bodyPr/>
                    <a:lstStyle/>
                    <a:p>
                      <a:r>
                        <a:rPr lang="en-US" dirty="0"/>
                        <a:t>Metric</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2809249357"/>
                  </a:ext>
                </a:extLst>
              </a:tr>
              <a:tr h="370840">
                <a:tc>
                  <a:txBody>
                    <a:bodyPr/>
                    <a:lstStyle/>
                    <a:p>
                      <a:r>
                        <a:rPr lang="en-US" dirty="0"/>
                        <a:t>Accuracy</a:t>
                      </a:r>
                      <a:endParaRPr lang="en-IN" dirty="0"/>
                    </a:p>
                  </a:txBody>
                  <a:tcPr/>
                </a:tc>
                <a:tc>
                  <a:txBody>
                    <a:bodyPr/>
                    <a:lstStyle/>
                    <a:p>
                      <a:r>
                        <a:rPr lang="en-US" dirty="0"/>
                        <a:t>0.838</a:t>
                      </a:r>
                      <a:endParaRPr lang="en-IN" dirty="0"/>
                    </a:p>
                  </a:txBody>
                  <a:tcPr/>
                </a:tc>
                <a:extLst>
                  <a:ext uri="{0D108BD9-81ED-4DB2-BD59-A6C34878D82A}">
                    <a16:rowId xmlns:a16="http://schemas.microsoft.com/office/drawing/2014/main" val="1709198633"/>
                  </a:ext>
                </a:extLst>
              </a:tr>
            </a:tbl>
          </a:graphicData>
        </a:graphic>
      </p:graphicFrame>
      <p:sp>
        <p:nvSpPr>
          <p:cNvPr id="3" name="TextBox 2">
            <a:extLst>
              <a:ext uri="{FF2B5EF4-FFF2-40B4-BE49-F238E27FC236}">
                <a16:creationId xmlns:a16="http://schemas.microsoft.com/office/drawing/2014/main" id="{147CE163-4B9D-ECC9-3F9A-F25F75CC7CF2}"/>
              </a:ext>
            </a:extLst>
          </p:cNvPr>
          <p:cNvSpPr txBox="1"/>
          <p:nvPr/>
        </p:nvSpPr>
        <p:spPr>
          <a:xfrm>
            <a:off x="2282471" y="6278381"/>
            <a:ext cx="1893082" cy="369332"/>
          </a:xfrm>
          <a:prstGeom prst="rect">
            <a:avLst/>
          </a:prstGeom>
          <a:noFill/>
        </p:spPr>
        <p:txBody>
          <a:bodyPr wrap="none" rtlCol="0">
            <a:spAutoFit/>
          </a:bodyPr>
          <a:lstStyle/>
          <a:p>
            <a:r>
              <a:rPr lang="en-IN" b="0" i="0" dirty="0">
                <a:solidFill>
                  <a:srgbClr val="D1D5DB"/>
                </a:solidFill>
                <a:effectLst/>
                <a:latin typeface="Söhne"/>
              </a:rPr>
              <a:t>heteroscedasticity</a:t>
            </a:r>
            <a:endParaRPr lang="en-IN" dirty="0"/>
          </a:p>
        </p:txBody>
      </p:sp>
    </p:spTree>
    <p:extLst>
      <p:ext uri="{BB962C8B-B14F-4D97-AF65-F5344CB8AC3E}">
        <p14:creationId xmlns:p14="http://schemas.microsoft.com/office/powerpoint/2010/main" val="3693822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27DCE-C209-D0C2-2B41-CC8B2EC629C8}"/>
              </a:ext>
            </a:extLst>
          </p:cNvPr>
          <p:cNvSpPr>
            <a:spLocks noGrp="1"/>
          </p:cNvSpPr>
          <p:nvPr>
            <p:ph type="ctrTitle"/>
          </p:nvPr>
        </p:nvSpPr>
        <p:spPr>
          <a:xfrm>
            <a:off x="6553926" y="630036"/>
            <a:ext cx="5296638" cy="1715531"/>
          </a:xfrm>
        </p:spPr>
        <p:txBody>
          <a:bodyPr/>
          <a:lstStyle/>
          <a:p>
            <a:r>
              <a:rPr lang="en-US" dirty="0"/>
              <a:t>XGB tree Classification</a:t>
            </a:r>
            <a:endParaRPr lang="en-IN" dirty="0"/>
          </a:p>
        </p:txBody>
      </p:sp>
      <p:graphicFrame>
        <p:nvGraphicFramePr>
          <p:cNvPr id="5" name="Table 4">
            <a:extLst>
              <a:ext uri="{FF2B5EF4-FFF2-40B4-BE49-F238E27FC236}">
                <a16:creationId xmlns:a16="http://schemas.microsoft.com/office/drawing/2014/main" id="{B82D9762-95B6-5F3C-63D7-61B64D958261}"/>
              </a:ext>
            </a:extLst>
          </p:cNvPr>
          <p:cNvGraphicFramePr>
            <a:graphicFrameLocks noGrp="1"/>
          </p:cNvGraphicFramePr>
          <p:nvPr>
            <p:extLst>
              <p:ext uri="{D42A27DB-BD31-4B8C-83A1-F6EECF244321}">
                <p14:modId xmlns:p14="http://schemas.microsoft.com/office/powerpoint/2010/main" val="2207073169"/>
              </p:ext>
            </p:extLst>
          </p:nvPr>
        </p:nvGraphicFramePr>
        <p:xfrm>
          <a:off x="6458024" y="2616199"/>
          <a:ext cx="5488442" cy="1854200"/>
        </p:xfrm>
        <a:graphic>
          <a:graphicData uri="http://schemas.openxmlformats.org/drawingml/2006/table">
            <a:tbl>
              <a:tblPr firstRow="1" bandRow="1">
                <a:tableStyleId>{7E9639D4-E3E2-4D34-9284-5A2195B3D0D7}</a:tableStyleId>
              </a:tblPr>
              <a:tblGrid>
                <a:gridCol w="2744221">
                  <a:extLst>
                    <a:ext uri="{9D8B030D-6E8A-4147-A177-3AD203B41FA5}">
                      <a16:colId xmlns:a16="http://schemas.microsoft.com/office/drawing/2014/main" val="1272659592"/>
                    </a:ext>
                  </a:extLst>
                </a:gridCol>
                <a:gridCol w="2744221">
                  <a:extLst>
                    <a:ext uri="{9D8B030D-6E8A-4147-A177-3AD203B41FA5}">
                      <a16:colId xmlns:a16="http://schemas.microsoft.com/office/drawing/2014/main" val="3510979059"/>
                    </a:ext>
                  </a:extLst>
                </a:gridCol>
              </a:tblGrid>
              <a:tr h="370840">
                <a:tc>
                  <a:txBody>
                    <a:bodyPr/>
                    <a:lstStyle/>
                    <a:p>
                      <a:r>
                        <a:rPr lang="en-US" dirty="0"/>
                        <a:t>Metric</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2809249357"/>
                  </a:ext>
                </a:extLst>
              </a:tr>
              <a:tr h="370840">
                <a:tc>
                  <a:txBody>
                    <a:bodyPr/>
                    <a:lstStyle/>
                    <a:p>
                      <a:r>
                        <a:rPr lang="en-US" dirty="0"/>
                        <a:t>Accuracy</a:t>
                      </a:r>
                      <a:endParaRPr lang="en-IN" dirty="0"/>
                    </a:p>
                  </a:txBody>
                  <a:tcPr/>
                </a:tc>
                <a:tc>
                  <a:txBody>
                    <a:bodyPr/>
                    <a:lstStyle/>
                    <a:p>
                      <a:r>
                        <a:rPr lang="en-US" dirty="0"/>
                        <a:t>0.86</a:t>
                      </a:r>
                      <a:endParaRPr lang="en-IN" dirty="0"/>
                    </a:p>
                  </a:txBody>
                  <a:tcPr/>
                </a:tc>
                <a:extLst>
                  <a:ext uri="{0D108BD9-81ED-4DB2-BD59-A6C34878D82A}">
                    <a16:rowId xmlns:a16="http://schemas.microsoft.com/office/drawing/2014/main" val="1709198633"/>
                  </a:ext>
                </a:extLst>
              </a:tr>
              <a:tr h="370840">
                <a:tc>
                  <a:txBody>
                    <a:bodyPr/>
                    <a:lstStyle/>
                    <a:p>
                      <a:r>
                        <a:rPr lang="en-US" dirty="0"/>
                        <a:t>Sensitivity</a:t>
                      </a:r>
                      <a:endParaRPr lang="en-IN" dirty="0"/>
                    </a:p>
                  </a:txBody>
                  <a:tcPr/>
                </a:tc>
                <a:tc>
                  <a:txBody>
                    <a:bodyPr/>
                    <a:lstStyle/>
                    <a:p>
                      <a:r>
                        <a:rPr lang="en-US" dirty="0"/>
                        <a:t>0.94</a:t>
                      </a:r>
                      <a:endParaRPr lang="en-IN" dirty="0"/>
                    </a:p>
                  </a:txBody>
                  <a:tcPr/>
                </a:tc>
                <a:extLst>
                  <a:ext uri="{0D108BD9-81ED-4DB2-BD59-A6C34878D82A}">
                    <a16:rowId xmlns:a16="http://schemas.microsoft.com/office/drawing/2014/main" val="243672574"/>
                  </a:ext>
                </a:extLst>
              </a:tr>
              <a:tr h="370840">
                <a:tc>
                  <a:txBody>
                    <a:bodyPr/>
                    <a:lstStyle/>
                    <a:p>
                      <a:r>
                        <a:rPr lang="en-US" dirty="0"/>
                        <a:t>Specificity</a:t>
                      </a:r>
                      <a:endParaRPr lang="en-IN" dirty="0"/>
                    </a:p>
                  </a:txBody>
                  <a:tcPr/>
                </a:tc>
                <a:tc>
                  <a:txBody>
                    <a:bodyPr/>
                    <a:lstStyle/>
                    <a:p>
                      <a:r>
                        <a:rPr lang="en-US" dirty="0"/>
                        <a:t>0.61</a:t>
                      </a:r>
                      <a:endParaRPr lang="en-IN" dirty="0"/>
                    </a:p>
                  </a:txBody>
                  <a:tcPr/>
                </a:tc>
                <a:extLst>
                  <a:ext uri="{0D108BD9-81ED-4DB2-BD59-A6C34878D82A}">
                    <a16:rowId xmlns:a16="http://schemas.microsoft.com/office/drawing/2014/main" val="3581429456"/>
                  </a:ext>
                </a:extLst>
              </a:tr>
              <a:tr h="370840">
                <a:tc>
                  <a:txBody>
                    <a:bodyPr/>
                    <a:lstStyle/>
                    <a:p>
                      <a:r>
                        <a:rPr lang="en-US" dirty="0"/>
                        <a:t>Kappa</a:t>
                      </a:r>
                      <a:endParaRPr lang="en-IN" dirty="0"/>
                    </a:p>
                  </a:txBody>
                  <a:tcPr/>
                </a:tc>
                <a:tc>
                  <a:txBody>
                    <a:bodyPr/>
                    <a:lstStyle/>
                    <a:p>
                      <a:r>
                        <a:rPr lang="en-US" dirty="0"/>
                        <a:t>0.59</a:t>
                      </a:r>
                      <a:endParaRPr lang="en-IN" dirty="0"/>
                    </a:p>
                  </a:txBody>
                  <a:tcPr/>
                </a:tc>
                <a:extLst>
                  <a:ext uri="{0D108BD9-81ED-4DB2-BD59-A6C34878D82A}">
                    <a16:rowId xmlns:a16="http://schemas.microsoft.com/office/drawing/2014/main" val="1281294735"/>
                  </a:ext>
                </a:extLst>
              </a:tr>
            </a:tbl>
          </a:graphicData>
        </a:graphic>
      </p:graphicFrame>
      <p:pic>
        <p:nvPicPr>
          <p:cNvPr id="6" name="Picture 5">
            <a:extLst>
              <a:ext uri="{FF2B5EF4-FFF2-40B4-BE49-F238E27FC236}">
                <a16:creationId xmlns:a16="http://schemas.microsoft.com/office/drawing/2014/main" id="{8C9E0152-E4D8-F0CE-4018-A3F14EDFA390}"/>
              </a:ext>
            </a:extLst>
          </p:cNvPr>
          <p:cNvPicPr>
            <a:picLocks noChangeAspect="1"/>
          </p:cNvPicPr>
          <p:nvPr/>
        </p:nvPicPr>
        <p:blipFill>
          <a:blip r:embed="rId2"/>
          <a:stretch>
            <a:fillRect/>
          </a:stretch>
        </p:blipFill>
        <p:spPr>
          <a:xfrm>
            <a:off x="651933" y="2163234"/>
            <a:ext cx="5367867" cy="4025900"/>
          </a:xfrm>
          <a:prstGeom prst="rect">
            <a:avLst/>
          </a:prstGeom>
        </p:spPr>
      </p:pic>
    </p:spTree>
    <p:extLst>
      <p:ext uri="{BB962C8B-B14F-4D97-AF65-F5344CB8AC3E}">
        <p14:creationId xmlns:p14="http://schemas.microsoft.com/office/powerpoint/2010/main" val="735736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27DCE-C209-D0C2-2B41-CC8B2EC629C8}"/>
              </a:ext>
            </a:extLst>
          </p:cNvPr>
          <p:cNvSpPr>
            <a:spLocks noGrp="1"/>
          </p:cNvSpPr>
          <p:nvPr>
            <p:ph type="ctrTitle"/>
          </p:nvPr>
        </p:nvSpPr>
        <p:spPr>
          <a:xfrm>
            <a:off x="6553926" y="680836"/>
            <a:ext cx="5296638" cy="1715531"/>
          </a:xfrm>
        </p:spPr>
        <p:txBody>
          <a:bodyPr/>
          <a:lstStyle/>
          <a:p>
            <a:r>
              <a:rPr lang="en-US" dirty="0"/>
              <a:t>KNN Classification</a:t>
            </a:r>
            <a:endParaRPr lang="en-IN" dirty="0"/>
          </a:p>
        </p:txBody>
      </p:sp>
      <p:graphicFrame>
        <p:nvGraphicFramePr>
          <p:cNvPr id="5" name="Table 4">
            <a:extLst>
              <a:ext uri="{FF2B5EF4-FFF2-40B4-BE49-F238E27FC236}">
                <a16:creationId xmlns:a16="http://schemas.microsoft.com/office/drawing/2014/main" id="{B82D9762-95B6-5F3C-63D7-61B64D958261}"/>
              </a:ext>
            </a:extLst>
          </p:cNvPr>
          <p:cNvGraphicFramePr>
            <a:graphicFrameLocks noGrp="1"/>
          </p:cNvGraphicFramePr>
          <p:nvPr>
            <p:extLst>
              <p:ext uri="{D42A27DB-BD31-4B8C-83A1-F6EECF244321}">
                <p14:modId xmlns:p14="http://schemas.microsoft.com/office/powerpoint/2010/main" val="3345881270"/>
              </p:ext>
            </p:extLst>
          </p:nvPr>
        </p:nvGraphicFramePr>
        <p:xfrm>
          <a:off x="6458024" y="2616199"/>
          <a:ext cx="5488442" cy="1854200"/>
        </p:xfrm>
        <a:graphic>
          <a:graphicData uri="http://schemas.openxmlformats.org/drawingml/2006/table">
            <a:tbl>
              <a:tblPr firstRow="1" bandRow="1">
                <a:tableStyleId>{7E9639D4-E3E2-4D34-9284-5A2195B3D0D7}</a:tableStyleId>
              </a:tblPr>
              <a:tblGrid>
                <a:gridCol w="2744221">
                  <a:extLst>
                    <a:ext uri="{9D8B030D-6E8A-4147-A177-3AD203B41FA5}">
                      <a16:colId xmlns:a16="http://schemas.microsoft.com/office/drawing/2014/main" val="1272659592"/>
                    </a:ext>
                  </a:extLst>
                </a:gridCol>
                <a:gridCol w="2744221">
                  <a:extLst>
                    <a:ext uri="{9D8B030D-6E8A-4147-A177-3AD203B41FA5}">
                      <a16:colId xmlns:a16="http://schemas.microsoft.com/office/drawing/2014/main" val="3510979059"/>
                    </a:ext>
                  </a:extLst>
                </a:gridCol>
              </a:tblGrid>
              <a:tr h="370840">
                <a:tc>
                  <a:txBody>
                    <a:bodyPr/>
                    <a:lstStyle/>
                    <a:p>
                      <a:r>
                        <a:rPr lang="en-US" dirty="0"/>
                        <a:t>Metric</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2809249357"/>
                  </a:ext>
                </a:extLst>
              </a:tr>
              <a:tr h="370840">
                <a:tc>
                  <a:txBody>
                    <a:bodyPr/>
                    <a:lstStyle/>
                    <a:p>
                      <a:r>
                        <a:rPr lang="en-US" dirty="0"/>
                        <a:t>Accuracy</a:t>
                      </a:r>
                      <a:endParaRPr lang="en-IN" dirty="0"/>
                    </a:p>
                  </a:txBody>
                  <a:tcPr/>
                </a:tc>
                <a:tc>
                  <a:txBody>
                    <a:bodyPr/>
                    <a:lstStyle/>
                    <a:p>
                      <a:r>
                        <a:rPr lang="en-US" dirty="0"/>
                        <a:t>0.855</a:t>
                      </a:r>
                      <a:endParaRPr lang="en-IN" dirty="0"/>
                    </a:p>
                  </a:txBody>
                  <a:tcPr/>
                </a:tc>
                <a:extLst>
                  <a:ext uri="{0D108BD9-81ED-4DB2-BD59-A6C34878D82A}">
                    <a16:rowId xmlns:a16="http://schemas.microsoft.com/office/drawing/2014/main" val="1709198633"/>
                  </a:ext>
                </a:extLst>
              </a:tr>
              <a:tr h="370840">
                <a:tc>
                  <a:txBody>
                    <a:bodyPr/>
                    <a:lstStyle/>
                    <a:p>
                      <a:r>
                        <a:rPr lang="en-US" dirty="0"/>
                        <a:t>Sensitivity</a:t>
                      </a:r>
                      <a:endParaRPr lang="en-IN" dirty="0"/>
                    </a:p>
                  </a:txBody>
                  <a:tcPr/>
                </a:tc>
                <a:tc>
                  <a:txBody>
                    <a:bodyPr/>
                    <a:lstStyle/>
                    <a:p>
                      <a:r>
                        <a:rPr lang="en-US" dirty="0"/>
                        <a:t>0.94</a:t>
                      </a:r>
                      <a:endParaRPr lang="en-IN" dirty="0"/>
                    </a:p>
                  </a:txBody>
                  <a:tcPr/>
                </a:tc>
                <a:extLst>
                  <a:ext uri="{0D108BD9-81ED-4DB2-BD59-A6C34878D82A}">
                    <a16:rowId xmlns:a16="http://schemas.microsoft.com/office/drawing/2014/main" val="243672574"/>
                  </a:ext>
                </a:extLst>
              </a:tr>
              <a:tr h="370840">
                <a:tc>
                  <a:txBody>
                    <a:bodyPr/>
                    <a:lstStyle/>
                    <a:p>
                      <a:r>
                        <a:rPr lang="en-US" dirty="0"/>
                        <a:t>Specificity</a:t>
                      </a:r>
                      <a:endParaRPr lang="en-IN" dirty="0"/>
                    </a:p>
                  </a:txBody>
                  <a:tcPr/>
                </a:tc>
                <a:tc>
                  <a:txBody>
                    <a:bodyPr/>
                    <a:lstStyle/>
                    <a:p>
                      <a:r>
                        <a:rPr lang="en-US" dirty="0"/>
                        <a:t>0.58</a:t>
                      </a:r>
                      <a:endParaRPr lang="en-IN" dirty="0"/>
                    </a:p>
                  </a:txBody>
                  <a:tcPr/>
                </a:tc>
                <a:extLst>
                  <a:ext uri="{0D108BD9-81ED-4DB2-BD59-A6C34878D82A}">
                    <a16:rowId xmlns:a16="http://schemas.microsoft.com/office/drawing/2014/main" val="3581429456"/>
                  </a:ext>
                </a:extLst>
              </a:tr>
              <a:tr h="370840">
                <a:tc>
                  <a:txBody>
                    <a:bodyPr/>
                    <a:lstStyle/>
                    <a:p>
                      <a:r>
                        <a:rPr lang="en-US" dirty="0"/>
                        <a:t>Kappa</a:t>
                      </a:r>
                      <a:endParaRPr lang="en-IN" dirty="0"/>
                    </a:p>
                  </a:txBody>
                  <a:tcPr/>
                </a:tc>
                <a:tc>
                  <a:txBody>
                    <a:bodyPr/>
                    <a:lstStyle/>
                    <a:p>
                      <a:r>
                        <a:rPr lang="en-US" dirty="0"/>
                        <a:t>0.56</a:t>
                      </a:r>
                      <a:endParaRPr lang="en-IN" dirty="0"/>
                    </a:p>
                  </a:txBody>
                  <a:tcPr/>
                </a:tc>
                <a:extLst>
                  <a:ext uri="{0D108BD9-81ED-4DB2-BD59-A6C34878D82A}">
                    <a16:rowId xmlns:a16="http://schemas.microsoft.com/office/drawing/2014/main" val="1281294735"/>
                  </a:ext>
                </a:extLst>
              </a:tr>
            </a:tbl>
          </a:graphicData>
        </a:graphic>
      </p:graphicFrame>
      <p:pic>
        <p:nvPicPr>
          <p:cNvPr id="6" name="Picture 5">
            <a:extLst>
              <a:ext uri="{FF2B5EF4-FFF2-40B4-BE49-F238E27FC236}">
                <a16:creationId xmlns:a16="http://schemas.microsoft.com/office/drawing/2014/main" id="{A94C72F1-DAEF-4CD0-E9A4-D539DC37DE9F}"/>
              </a:ext>
            </a:extLst>
          </p:cNvPr>
          <p:cNvPicPr>
            <a:picLocks noChangeAspect="1"/>
          </p:cNvPicPr>
          <p:nvPr/>
        </p:nvPicPr>
        <p:blipFill>
          <a:blip r:embed="rId2"/>
          <a:stretch>
            <a:fillRect/>
          </a:stretch>
        </p:blipFill>
        <p:spPr>
          <a:xfrm>
            <a:off x="894088" y="2020781"/>
            <a:ext cx="5333550" cy="3555700"/>
          </a:xfrm>
          <a:prstGeom prst="rect">
            <a:avLst/>
          </a:prstGeom>
        </p:spPr>
      </p:pic>
    </p:spTree>
    <p:extLst>
      <p:ext uri="{BB962C8B-B14F-4D97-AF65-F5344CB8AC3E}">
        <p14:creationId xmlns:p14="http://schemas.microsoft.com/office/powerpoint/2010/main" val="1784090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7FBC9-48D3-FEBD-9FC8-246BB10CB0DA}"/>
              </a:ext>
            </a:extLst>
          </p:cNvPr>
          <p:cNvSpPr>
            <a:spLocks noGrp="1"/>
          </p:cNvSpPr>
          <p:nvPr>
            <p:ph type="title"/>
          </p:nvPr>
        </p:nvSpPr>
        <p:spPr>
          <a:xfrm>
            <a:off x="2146045" y="859229"/>
            <a:ext cx="8156058" cy="962023"/>
          </a:xfrm>
        </p:spPr>
        <p:txBody>
          <a:bodyPr/>
          <a:lstStyle/>
          <a:p>
            <a:pPr algn="ctr"/>
            <a:r>
              <a:rPr lang="en-US" dirty="0"/>
              <a:t>accuracy</a:t>
            </a:r>
            <a:endParaRPr lang="en-IN" dirty="0"/>
          </a:p>
        </p:txBody>
      </p:sp>
      <p:sp>
        <p:nvSpPr>
          <p:cNvPr id="3" name="Text Placeholder 2">
            <a:extLst>
              <a:ext uri="{FF2B5EF4-FFF2-40B4-BE49-F238E27FC236}">
                <a16:creationId xmlns:a16="http://schemas.microsoft.com/office/drawing/2014/main" id="{DB5F4A26-ED4D-3644-B3DF-DCBAF425BF61}"/>
              </a:ext>
            </a:extLst>
          </p:cNvPr>
          <p:cNvSpPr>
            <a:spLocks noGrp="1"/>
          </p:cNvSpPr>
          <p:nvPr>
            <p:ph type="body" idx="1"/>
          </p:nvPr>
        </p:nvSpPr>
        <p:spPr>
          <a:xfrm>
            <a:off x="4261924" y="5420519"/>
            <a:ext cx="3924300" cy="823912"/>
          </a:xfrm>
        </p:spPr>
        <p:txBody>
          <a:bodyPr/>
          <a:lstStyle/>
          <a:p>
            <a:pPr algn="ctr"/>
            <a:r>
              <a:rPr lang="en-US" dirty="0"/>
              <a:t>Bar Chart</a:t>
            </a:r>
            <a:endParaRPr lang="en-IN" dirty="0"/>
          </a:p>
        </p:txBody>
      </p:sp>
      <p:sp>
        <p:nvSpPr>
          <p:cNvPr id="7" name="Slide Number Placeholder 6">
            <a:extLst>
              <a:ext uri="{FF2B5EF4-FFF2-40B4-BE49-F238E27FC236}">
                <a16:creationId xmlns:a16="http://schemas.microsoft.com/office/drawing/2014/main" id="{C2DC2508-55B6-9BBF-BBFC-51DC5A5CB9F9}"/>
              </a:ext>
            </a:extLst>
          </p:cNvPr>
          <p:cNvSpPr>
            <a:spLocks noGrp="1"/>
          </p:cNvSpPr>
          <p:nvPr>
            <p:ph type="sldNum" sz="quarter" idx="12"/>
          </p:nvPr>
        </p:nvSpPr>
        <p:spPr/>
        <p:txBody>
          <a:bodyPr/>
          <a:lstStyle/>
          <a:p>
            <a:fld id="{B5CEABB6-07DC-46E8-9B57-56EC44A396E5}" type="slidenum">
              <a:rPr lang="en-US" smtClean="0"/>
              <a:t>26</a:t>
            </a:fld>
            <a:endParaRPr lang="en-US" dirty="0"/>
          </a:p>
        </p:txBody>
      </p:sp>
      <p:pic>
        <p:nvPicPr>
          <p:cNvPr id="17" name="Content Placeholder 16">
            <a:extLst>
              <a:ext uri="{FF2B5EF4-FFF2-40B4-BE49-F238E27FC236}">
                <a16:creationId xmlns:a16="http://schemas.microsoft.com/office/drawing/2014/main" id="{B2223F9F-7F8D-20D7-67EC-F0C51FACC919}"/>
              </a:ext>
            </a:extLst>
          </p:cNvPr>
          <p:cNvPicPr>
            <a:picLocks noGrp="1" noChangeAspect="1"/>
          </p:cNvPicPr>
          <p:nvPr>
            <p:ph sz="half" idx="2"/>
          </p:nvPr>
        </p:nvPicPr>
        <p:blipFill>
          <a:blip r:embed="rId2"/>
          <a:srcRect/>
          <a:stretch/>
        </p:blipFill>
        <p:spPr>
          <a:xfrm>
            <a:off x="3278750" y="2192186"/>
            <a:ext cx="5890649" cy="3640289"/>
          </a:xfrm>
        </p:spPr>
      </p:pic>
    </p:spTree>
    <p:extLst>
      <p:ext uri="{BB962C8B-B14F-4D97-AF65-F5344CB8AC3E}">
        <p14:creationId xmlns:p14="http://schemas.microsoft.com/office/powerpoint/2010/main" val="4035380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7FBC9-48D3-FEBD-9FC8-246BB10CB0DA}"/>
              </a:ext>
            </a:extLst>
          </p:cNvPr>
          <p:cNvSpPr>
            <a:spLocks noGrp="1"/>
          </p:cNvSpPr>
          <p:nvPr>
            <p:ph type="title"/>
          </p:nvPr>
        </p:nvSpPr>
        <p:spPr>
          <a:xfrm>
            <a:off x="2146045" y="859229"/>
            <a:ext cx="8156058" cy="962023"/>
          </a:xfrm>
        </p:spPr>
        <p:txBody>
          <a:bodyPr/>
          <a:lstStyle/>
          <a:p>
            <a:pPr algn="ctr"/>
            <a:r>
              <a:rPr lang="en-US" dirty="0"/>
              <a:t>Importance of features</a:t>
            </a:r>
            <a:endParaRPr lang="en-IN" dirty="0"/>
          </a:p>
        </p:txBody>
      </p:sp>
      <p:sp>
        <p:nvSpPr>
          <p:cNvPr id="7" name="Slide Number Placeholder 6">
            <a:extLst>
              <a:ext uri="{FF2B5EF4-FFF2-40B4-BE49-F238E27FC236}">
                <a16:creationId xmlns:a16="http://schemas.microsoft.com/office/drawing/2014/main" id="{C2DC2508-55B6-9BBF-BBFC-51DC5A5CB9F9}"/>
              </a:ext>
            </a:extLst>
          </p:cNvPr>
          <p:cNvSpPr>
            <a:spLocks noGrp="1"/>
          </p:cNvSpPr>
          <p:nvPr>
            <p:ph type="sldNum" sz="quarter" idx="12"/>
          </p:nvPr>
        </p:nvSpPr>
        <p:spPr/>
        <p:txBody>
          <a:bodyPr/>
          <a:lstStyle/>
          <a:p>
            <a:fld id="{B5CEABB6-07DC-46E8-9B57-56EC44A396E5}" type="slidenum">
              <a:rPr lang="en-US" smtClean="0"/>
              <a:t>27</a:t>
            </a:fld>
            <a:endParaRPr lang="en-US" dirty="0"/>
          </a:p>
        </p:txBody>
      </p:sp>
      <p:pic>
        <p:nvPicPr>
          <p:cNvPr id="5" name="Picture 4">
            <a:extLst>
              <a:ext uri="{FF2B5EF4-FFF2-40B4-BE49-F238E27FC236}">
                <a16:creationId xmlns:a16="http://schemas.microsoft.com/office/drawing/2014/main" id="{8C7D31D8-E6C1-EB4C-929B-52B35C2A980F}"/>
              </a:ext>
            </a:extLst>
          </p:cNvPr>
          <p:cNvPicPr>
            <a:picLocks noChangeAspect="1"/>
          </p:cNvPicPr>
          <p:nvPr/>
        </p:nvPicPr>
        <p:blipFill>
          <a:blip r:embed="rId2"/>
          <a:stretch>
            <a:fillRect/>
          </a:stretch>
        </p:blipFill>
        <p:spPr>
          <a:xfrm>
            <a:off x="3256622" y="1821252"/>
            <a:ext cx="5934903" cy="3667637"/>
          </a:xfrm>
          <a:prstGeom prst="rect">
            <a:avLst/>
          </a:prstGeom>
        </p:spPr>
      </p:pic>
    </p:spTree>
    <p:extLst>
      <p:ext uri="{BB962C8B-B14F-4D97-AF65-F5344CB8AC3E}">
        <p14:creationId xmlns:p14="http://schemas.microsoft.com/office/powerpoint/2010/main" val="1192853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6198766" y="914400"/>
            <a:ext cx="5431971" cy="799014"/>
          </a:xfrm>
        </p:spPr>
        <p:txBody>
          <a:bodyPr>
            <a:normAutofit/>
          </a:bodyPr>
          <a:lstStyle/>
          <a:p>
            <a:r>
              <a:rPr lang="en-US" sz="3600" dirty="0"/>
              <a:t>Best model</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6096000" y="1710722"/>
            <a:ext cx="5647267" cy="4645628"/>
          </a:xfrm>
        </p:spPr>
        <p:txBody>
          <a:bodyPr>
            <a:normAutofit/>
          </a:bodyPr>
          <a:lstStyle/>
          <a:p>
            <a:pPr marL="285750" indent="-285750">
              <a:buFont typeface="Arial" panose="020B0604020202020204" pitchFamily="34" charset="0"/>
              <a:buChar char="•"/>
            </a:pPr>
            <a:r>
              <a:rPr lang="en-US" sz="2000" noProof="1"/>
              <a:t>For efficiency :</a:t>
            </a:r>
          </a:p>
          <a:p>
            <a:pPr lvl="1" indent="0">
              <a:buNone/>
            </a:pPr>
            <a:r>
              <a:rPr lang="en-US" sz="4000" noProof="1"/>
              <a:t>Desicision</a:t>
            </a:r>
            <a:r>
              <a:rPr lang="en-US" sz="3800" noProof="1"/>
              <a:t> Tree</a:t>
            </a:r>
          </a:p>
          <a:p>
            <a:pPr marL="285750" indent="-285750">
              <a:buFont typeface="Arial" panose="020B0604020202020204" pitchFamily="34" charset="0"/>
              <a:buChar char="•"/>
            </a:pPr>
            <a:r>
              <a:rPr lang="en-US" sz="2000" noProof="1"/>
              <a:t>For Better Accuracy:</a:t>
            </a:r>
          </a:p>
          <a:p>
            <a:pPr lvl="1" indent="0">
              <a:buNone/>
            </a:pPr>
            <a:r>
              <a:rPr lang="en-US" sz="4000" noProof="1"/>
              <a:t>XGB TREE</a:t>
            </a:r>
          </a:p>
          <a:p>
            <a:endParaRPr lang="en-US" sz="2000" noProof="1"/>
          </a:p>
          <a:p>
            <a:endParaRPr lang="en-US" sz="2000" noProof="1"/>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US" smtClean="0"/>
              <a:pPr/>
              <a:t>28</a:t>
            </a:fld>
            <a:endParaRPr lang="en-US" dirty="0"/>
          </a:p>
        </p:txBody>
      </p:sp>
    </p:spTree>
    <p:extLst>
      <p:ext uri="{BB962C8B-B14F-4D97-AF65-F5344CB8AC3E}">
        <p14:creationId xmlns:p14="http://schemas.microsoft.com/office/powerpoint/2010/main" val="93895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Use Cases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Credit scoring</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Marketing</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Government policy</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Education planning</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b="0" i="0" dirty="0">
                <a:effectLst/>
              </a:rPr>
              <a:t>Financial institutions can use the analysis to assess an individual's creditworthiness. By considering income, employment, and other factors, they can make informed decisions on lending and setting interest rates</a:t>
            </a:r>
            <a:r>
              <a:rPr lang="en-US" b="0" i="0" dirty="0">
                <a:effectLst/>
                <a:latin typeface="Söhne"/>
              </a:rPr>
              <a:t>.</a:t>
            </a:r>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lstStyle/>
          <a:p>
            <a:r>
              <a:rPr lang="en-US" b="0" i="0" dirty="0">
                <a:effectLst/>
              </a:rPr>
              <a:t>Companies can target their marketing efforts more effectively by understanding the income and demographic profiles of their customers. This can lead to personalized advertising and product recommendations.</a:t>
            </a:r>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b="0" i="0" dirty="0">
                <a:effectLst/>
              </a:rPr>
              <a:t>Governments and policymakers can use the analysis to design and evaluate social programs, tax policies, and measures aimed at reducing income inequality or improving economic conditions for specific demographic groups.</a:t>
            </a:r>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b="0" i="0" dirty="0">
                <a:effectLst/>
              </a:rPr>
              <a:t>Educational institutions can use the information to create targeted scholarship programs, improve educational outcomes, and provide resources to students from underprivileged backgrounds.</a:t>
            </a:r>
            <a:endParaRPr lang="en-US" dirty="0"/>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29</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sz="3600" dirty="0"/>
              <a:t>Data</a:t>
            </a:r>
            <a:r>
              <a:rPr lang="en-US" dirty="0"/>
              <a:t> </a:t>
            </a:r>
            <a:r>
              <a:rPr lang="en-US" sz="3600" dirty="0"/>
              <a:t>collection</a:t>
            </a:r>
            <a:endParaRPr lang="en-US" dirty="0"/>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4080485" y="2900346"/>
            <a:ext cx="4031030" cy="1057308"/>
          </a:xfrm>
        </p:spPr>
        <p:txBody>
          <a:bodyPr>
            <a:normAutofit/>
          </a:bodyPr>
          <a:lstStyle/>
          <a:p>
            <a:r>
              <a:rPr lang="en-US" sz="1800" dirty="0"/>
              <a:t>Data Website: https://www.kaggle.com/datasets/wenruliu/adult-income-dataset/data</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pPr algn="ctr"/>
            <a:r>
              <a:rPr lang="en-US" sz="3600"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pPr algn="ctr"/>
            <a:r>
              <a:rPr lang="en-US" sz="2000" dirty="0"/>
              <a:t>Any Questions?</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30</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Pre-Processing</a:t>
            </a:r>
          </a:p>
        </p:txBody>
      </p:sp>
    </p:spTree>
    <p:extLst>
      <p:ext uri="{BB962C8B-B14F-4D97-AF65-F5344CB8AC3E}">
        <p14:creationId xmlns:p14="http://schemas.microsoft.com/office/powerpoint/2010/main" val="3381927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Content Placeholder 26">
            <a:extLst>
              <a:ext uri="{FF2B5EF4-FFF2-40B4-BE49-F238E27FC236}">
                <a16:creationId xmlns:a16="http://schemas.microsoft.com/office/drawing/2014/main" id="{94289DBD-638F-4294-30BF-C557F883741F}"/>
              </a:ext>
            </a:extLst>
          </p:cNvPr>
          <p:cNvPicPr>
            <a:picLocks noGrp="1" noChangeAspect="1"/>
          </p:cNvPicPr>
          <p:nvPr>
            <p:ph sz="quarter" idx="4"/>
          </p:nvPr>
        </p:nvPicPr>
        <p:blipFill rotWithShape="1">
          <a:blip r:embed="rId2"/>
          <a:srcRect l="7643"/>
          <a:stretch/>
        </p:blipFill>
        <p:spPr>
          <a:xfrm>
            <a:off x="6578600" y="3811535"/>
            <a:ext cx="5130802" cy="1506247"/>
          </a:xfrm>
        </p:spPr>
      </p:pic>
      <p:pic>
        <p:nvPicPr>
          <p:cNvPr id="18" name="Content Placeholder 17">
            <a:extLst>
              <a:ext uri="{FF2B5EF4-FFF2-40B4-BE49-F238E27FC236}">
                <a16:creationId xmlns:a16="http://schemas.microsoft.com/office/drawing/2014/main" id="{68E69450-92A4-82D0-C92B-50334C61C251}"/>
              </a:ext>
            </a:extLst>
          </p:cNvPr>
          <p:cNvPicPr>
            <a:picLocks noGrp="1" noChangeAspect="1"/>
          </p:cNvPicPr>
          <p:nvPr>
            <p:ph sz="half" idx="2"/>
          </p:nvPr>
        </p:nvPicPr>
        <p:blipFill rotWithShape="1">
          <a:blip r:embed="rId3"/>
          <a:srcRect l="11860"/>
          <a:stretch/>
        </p:blipFill>
        <p:spPr>
          <a:xfrm>
            <a:off x="965199" y="3811535"/>
            <a:ext cx="5130801" cy="1506248"/>
          </a:xfrm>
        </p:spPr>
      </p:pic>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235449" y="1085786"/>
            <a:ext cx="3992033" cy="1317623"/>
          </a:xfrm>
        </p:spPr>
        <p:txBody>
          <a:bodyPr/>
          <a:lstStyle/>
          <a:p>
            <a:pPr algn="ctr"/>
            <a:r>
              <a:rPr lang="en-US" dirty="0"/>
              <a:t>Pre-Processing</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idx="1"/>
          </p:nvPr>
        </p:nvSpPr>
        <p:spPr>
          <a:xfrm>
            <a:off x="2825749" y="2600298"/>
            <a:ext cx="1409700" cy="523728"/>
          </a:xfrm>
        </p:spPr>
        <p:txBody>
          <a:bodyPr vert="horz" lIns="91440" tIns="45720" rIns="91440" bIns="45720" rtlCol="0" anchor="t">
            <a:normAutofit/>
          </a:bodyPr>
          <a:lstStyle/>
          <a:p>
            <a:r>
              <a:rPr lang="en-US" sz="2400" dirty="0"/>
              <a:t>Before</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4294967295"/>
          </p:nvPr>
        </p:nvSpPr>
        <p:spPr>
          <a:xfrm>
            <a:off x="8551334" y="2602038"/>
            <a:ext cx="1185333" cy="365125"/>
          </a:xfrm>
        </p:spPr>
        <p:txBody>
          <a:bodyPr>
            <a:normAutofit fontScale="85000" lnSpcReduction="20000"/>
          </a:bodyPr>
          <a:lstStyle/>
          <a:p>
            <a:pPr marL="0" indent="0">
              <a:buNone/>
            </a:pPr>
            <a:r>
              <a:rPr lang="en-US" dirty="0"/>
              <a:t>After</a:t>
            </a:r>
          </a:p>
          <a:p>
            <a:pPr marL="0" indent="0">
              <a:buNone/>
            </a:pPr>
            <a:endParaRPr lang="en-US" dirty="0"/>
          </a:p>
        </p:txBody>
      </p:sp>
      <p:sp>
        <p:nvSpPr>
          <p:cNvPr id="19" name="Rectangle: Rounded Corners 18">
            <a:extLst>
              <a:ext uri="{FF2B5EF4-FFF2-40B4-BE49-F238E27FC236}">
                <a16:creationId xmlns:a16="http://schemas.microsoft.com/office/drawing/2014/main" id="{257514C4-3973-DC1A-9C5B-78683265E021}"/>
              </a:ext>
            </a:extLst>
          </p:cNvPr>
          <p:cNvSpPr/>
          <p:nvPr/>
        </p:nvSpPr>
        <p:spPr>
          <a:xfrm>
            <a:off x="965199" y="4047245"/>
            <a:ext cx="829733" cy="22013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22">
            <a:extLst>
              <a:ext uri="{FF2B5EF4-FFF2-40B4-BE49-F238E27FC236}">
                <a16:creationId xmlns:a16="http://schemas.microsoft.com/office/drawing/2014/main" id="{1126C762-8960-C7F7-EA71-C8886687E7D7}"/>
              </a:ext>
            </a:extLst>
          </p:cNvPr>
          <p:cNvPicPr>
            <a:picLocks noChangeAspect="1"/>
          </p:cNvPicPr>
          <p:nvPr/>
        </p:nvPicPr>
        <p:blipFill>
          <a:blip r:embed="rId4"/>
          <a:stretch>
            <a:fillRect/>
          </a:stretch>
        </p:blipFill>
        <p:spPr>
          <a:xfrm>
            <a:off x="5192739" y="4448824"/>
            <a:ext cx="903261" cy="231668"/>
          </a:xfrm>
          <a:prstGeom prst="rect">
            <a:avLst/>
          </a:prstGeom>
        </p:spPr>
      </p:pic>
      <p:sp>
        <p:nvSpPr>
          <p:cNvPr id="24" name="Rectangle: Rounded Corners 23">
            <a:extLst>
              <a:ext uri="{FF2B5EF4-FFF2-40B4-BE49-F238E27FC236}">
                <a16:creationId xmlns:a16="http://schemas.microsoft.com/office/drawing/2014/main" id="{A3AFAEDC-9303-4BF5-2E4E-40E5FE5DF47B}"/>
              </a:ext>
            </a:extLst>
          </p:cNvPr>
          <p:cNvSpPr/>
          <p:nvPr/>
        </p:nvSpPr>
        <p:spPr>
          <a:xfrm>
            <a:off x="5192739" y="4030313"/>
            <a:ext cx="903261" cy="22013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Rounded Corners 24">
            <a:extLst>
              <a:ext uri="{FF2B5EF4-FFF2-40B4-BE49-F238E27FC236}">
                <a16:creationId xmlns:a16="http://schemas.microsoft.com/office/drawing/2014/main" id="{607A41EA-EAE0-5192-88EA-E7209EEFBB23}"/>
              </a:ext>
            </a:extLst>
          </p:cNvPr>
          <p:cNvSpPr/>
          <p:nvPr/>
        </p:nvSpPr>
        <p:spPr>
          <a:xfrm>
            <a:off x="965199" y="4454591"/>
            <a:ext cx="829733" cy="22013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C99F8701-E70C-FD2B-0DC9-158BC35D087F}"/>
              </a:ext>
            </a:extLst>
          </p:cNvPr>
          <p:cNvSpPr/>
          <p:nvPr/>
        </p:nvSpPr>
        <p:spPr>
          <a:xfrm>
            <a:off x="10806141" y="4047244"/>
            <a:ext cx="903261" cy="220133"/>
          </a:xfrm>
          <a:prstGeom prst="round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id="{EF7D19D2-DB85-0CE5-20D4-6D5AF9137B43}"/>
              </a:ext>
            </a:extLst>
          </p:cNvPr>
          <p:cNvSpPr/>
          <p:nvPr/>
        </p:nvSpPr>
        <p:spPr>
          <a:xfrm>
            <a:off x="6578600" y="4030313"/>
            <a:ext cx="869394" cy="220133"/>
          </a:xfrm>
          <a:prstGeom prst="round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Rounded Corners 29">
            <a:extLst>
              <a:ext uri="{FF2B5EF4-FFF2-40B4-BE49-F238E27FC236}">
                <a16:creationId xmlns:a16="http://schemas.microsoft.com/office/drawing/2014/main" id="{3ED72598-663A-3AE7-A789-4531ADEA17A7}"/>
              </a:ext>
            </a:extLst>
          </p:cNvPr>
          <p:cNvSpPr/>
          <p:nvPr/>
        </p:nvSpPr>
        <p:spPr>
          <a:xfrm>
            <a:off x="6578600" y="4454591"/>
            <a:ext cx="869394" cy="220133"/>
          </a:xfrm>
          <a:prstGeom prst="round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Rounded Corners 30">
            <a:extLst>
              <a:ext uri="{FF2B5EF4-FFF2-40B4-BE49-F238E27FC236}">
                <a16:creationId xmlns:a16="http://schemas.microsoft.com/office/drawing/2014/main" id="{9C823679-B6BC-25DF-73DE-39E3266BBB1C}"/>
              </a:ext>
            </a:extLst>
          </p:cNvPr>
          <p:cNvSpPr/>
          <p:nvPr/>
        </p:nvSpPr>
        <p:spPr>
          <a:xfrm>
            <a:off x="10786309" y="4454591"/>
            <a:ext cx="903261" cy="220133"/>
          </a:xfrm>
          <a:prstGeom prst="round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E3F0DE57-4815-3799-86B0-AA57B5E5FE04}"/>
              </a:ext>
            </a:extLst>
          </p:cNvPr>
          <p:cNvSpPr/>
          <p:nvPr/>
        </p:nvSpPr>
        <p:spPr>
          <a:xfrm>
            <a:off x="6096000" y="4243802"/>
            <a:ext cx="516465" cy="23166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normAutofit/>
          </a:bodyPr>
          <a:lstStyle/>
          <a:p>
            <a:r>
              <a:rPr lang="en-US" sz="3600" dirty="0"/>
              <a:t>Handling NA values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031067"/>
            <a:ext cx="5419725" cy="2604559"/>
          </a:xfrm>
        </p:spPr>
        <p:txBody>
          <a:bodyPr vert="horz" lIns="91440" tIns="45720" rIns="91440" bIns="45720" rtlCol="0" anchor="t">
            <a:normAutofit lnSpcReduction="10000"/>
          </a:bodyPr>
          <a:lstStyle/>
          <a:p>
            <a:r>
              <a:rPr lang="en-US" sz="1800" noProof="1"/>
              <a:t>There were NA values in following columns:</a:t>
            </a:r>
          </a:p>
          <a:p>
            <a:pPr marL="285750" indent="-285750">
              <a:buFont typeface="Arial" panose="020B0604020202020204" pitchFamily="34" charset="0"/>
              <a:buChar char="•"/>
            </a:pPr>
            <a:r>
              <a:rPr lang="en-US" sz="1800" noProof="1"/>
              <a:t>Workclass</a:t>
            </a:r>
          </a:p>
          <a:p>
            <a:pPr marL="285750" indent="-285750">
              <a:buFont typeface="Arial" panose="020B0604020202020204" pitchFamily="34" charset="0"/>
              <a:buChar char="•"/>
            </a:pPr>
            <a:r>
              <a:rPr lang="en-US" sz="1800" noProof="1"/>
              <a:t>Occupation</a:t>
            </a:r>
          </a:p>
          <a:p>
            <a:pPr marL="285750" indent="-285750">
              <a:buFont typeface="Arial" panose="020B0604020202020204" pitchFamily="34" charset="0"/>
              <a:buChar char="•"/>
            </a:pPr>
            <a:r>
              <a:rPr lang="en-US" sz="1800" noProof="1"/>
              <a:t>Native Country</a:t>
            </a:r>
          </a:p>
          <a:p>
            <a:r>
              <a:rPr lang="en-US" sz="1800" noProof="1"/>
              <a:t>All of them are Character type. So we can’t just apply random values inside them. Its better to delete the entire rows rather than giving misleading information.</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Data Exploration</a:t>
            </a:r>
          </a:p>
        </p:txBody>
      </p:sp>
    </p:spTree>
    <p:extLst>
      <p:ext uri="{BB962C8B-B14F-4D97-AF65-F5344CB8AC3E}">
        <p14:creationId xmlns:p14="http://schemas.microsoft.com/office/powerpoint/2010/main" val="70778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2782284" y="440057"/>
            <a:ext cx="7039049" cy="923075"/>
          </a:xfrm>
        </p:spPr>
        <p:txBody>
          <a:bodyPr>
            <a:normAutofit/>
          </a:bodyPr>
          <a:lstStyle/>
          <a:p>
            <a:r>
              <a:rPr lang="en-US" sz="4000" dirty="0"/>
              <a:t>Reviewing each feature</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685800" y="1363133"/>
            <a:ext cx="10666341" cy="4993217"/>
          </a:xfrm>
        </p:spPr>
        <p:txBody>
          <a:bodyPr>
            <a:normAutofit fontScale="92500" lnSpcReduction="20000"/>
          </a:bodyPr>
          <a:lstStyle/>
          <a:p>
            <a:pPr marL="285750" indent="-285750">
              <a:buFont typeface="Arial" panose="020B0604020202020204" pitchFamily="34" charset="0"/>
              <a:buChar char="•"/>
            </a:pPr>
            <a:r>
              <a:rPr lang="en-US" sz="1600" b="1" noProof="1"/>
              <a:t>Age</a:t>
            </a:r>
            <a:r>
              <a:rPr lang="en-US" sz="1600" noProof="1"/>
              <a:t> - Age of a Person</a:t>
            </a:r>
          </a:p>
          <a:p>
            <a:pPr marL="285750" indent="-285750">
              <a:buFont typeface="Arial" panose="020B0604020202020204" pitchFamily="34" charset="0"/>
              <a:buChar char="•"/>
            </a:pPr>
            <a:r>
              <a:rPr lang="en-US" sz="1600" b="1" noProof="1"/>
              <a:t>Workclasss</a:t>
            </a:r>
            <a:r>
              <a:rPr lang="en-US" sz="1600" noProof="1"/>
              <a:t> –Type of workclass (i.e. Private, Government, Self-Employed, Others)</a:t>
            </a:r>
          </a:p>
          <a:p>
            <a:pPr marL="285750" indent="-285750">
              <a:buFont typeface="Arial" panose="020B0604020202020204" pitchFamily="34" charset="0"/>
              <a:buChar char="•"/>
            </a:pPr>
            <a:r>
              <a:rPr lang="en-US" sz="1600" b="1" noProof="1"/>
              <a:t>Fnlwgt</a:t>
            </a:r>
            <a:r>
              <a:rPr lang="en-US" sz="1600" noProof="1"/>
              <a:t> – This stands for Final weight.(Represents the number of people that an observation in the dataset represents in a sample)</a:t>
            </a:r>
          </a:p>
          <a:p>
            <a:pPr marL="285750" indent="-285750">
              <a:buFont typeface="Arial" panose="020B0604020202020204" pitchFamily="34" charset="0"/>
              <a:buChar char="•"/>
            </a:pPr>
            <a:r>
              <a:rPr lang="en-US" sz="1600" b="1" noProof="1"/>
              <a:t>Education</a:t>
            </a:r>
            <a:r>
              <a:rPr lang="en-US" sz="1600" noProof="1"/>
              <a:t> – Education level of a person</a:t>
            </a:r>
          </a:p>
          <a:p>
            <a:pPr marL="285750" indent="-285750">
              <a:buFont typeface="Arial" panose="020B0604020202020204" pitchFamily="34" charset="0"/>
              <a:buChar char="•"/>
            </a:pPr>
            <a:r>
              <a:rPr lang="en-US" sz="1600" b="1" noProof="1"/>
              <a:t>Education.num </a:t>
            </a:r>
            <a:r>
              <a:rPr lang="en-US" sz="1600" noProof="1"/>
              <a:t>– Numerical representation of education level(Number of years of education)</a:t>
            </a:r>
          </a:p>
          <a:p>
            <a:pPr marL="285750" indent="-285750">
              <a:buFont typeface="Arial" panose="020B0604020202020204" pitchFamily="34" charset="0"/>
              <a:buChar char="•"/>
            </a:pPr>
            <a:r>
              <a:rPr lang="en-US" sz="1600" b="1" noProof="1"/>
              <a:t>Marital.status </a:t>
            </a:r>
            <a:r>
              <a:rPr lang="en-US" sz="1600" noProof="1"/>
              <a:t>–Marital status of a person(i.e. Married,divorced, etc.)</a:t>
            </a:r>
          </a:p>
          <a:p>
            <a:pPr marL="285750" indent="-285750">
              <a:buFont typeface="Arial" panose="020B0604020202020204" pitchFamily="34" charset="0"/>
              <a:buChar char="•"/>
            </a:pPr>
            <a:r>
              <a:rPr lang="en-US" sz="1600" b="1" noProof="1"/>
              <a:t>Occupation</a:t>
            </a:r>
            <a:r>
              <a:rPr lang="en-US" sz="1600" noProof="1"/>
              <a:t> – Type of occupation</a:t>
            </a:r>
          </a:p>
          <a:p>
            <a:pPr marL="285750" indent="-285750">
              <a:buFont typeface="Arial" panose="020B0604020202020204" pitchFamily="34" charset="0"/>
              <a:buChar char="•"/>
            </a:pPr>
            <a:r>
              <a:rPr lang="en-US" sz="1600" b="1" noProof="1"/>
              <a:t>Relationship</a:t>
            </a:r>
            <a:r>
              <a:rPr lang="en-US" sz="1600" noProof="1"/>
              <a:t> – Relationship Status(i.e. Wife, Husband, Not in family, etc.)</a:t>
            </a:r>
          </a:p>
          <a:p>
            <a:pPr marL="285750" indent="-285750">
              <a:buFont typeface="Arial" panose="020B0604020202020204" pitchFamily="34" charset="0"/>
              <a:buChar char="•"/>
            </a:pPr>
            <a:r>
              <a:rPr lang="en-US" sz="1600" b="1" noProof="1"/>
              <a:t>Race</a:t>
            </a:r>
            <a:r>
              <a:rPr lang="en-US" sz="1600" noProof="1"/>
              <a:t> – Ethnicity of Person</a:t>
            </a:r>
          </a:p>
          <a:p>
            <a:pPr marL="285750" indent="-285750">
              <a:buFont typeface="Arial" panose="020B0604020202020204" pitchFamily="34" charset="0"/>
              <a:buChar char="•"/>
            </a:pPr>
            <a:r>
              <a:rPr lang="en-US" sz="1600" b="1" noProof="1"/>
              <a:t>Gender</a:t>
            </a:r>
            <a:r>
              <a:rPr lang="en-US" sz="1600" noProof="1"/>
              <a:t> – Gender of a person</a:t>
            </a:r>
          </a:p>
          <a:p>
            <a:pPr marL="285750" indent="-285750">
              <a:buFont typeface="Arial" panose="020B0604020202020204" pitchFamily="34" charset="0"/>
              <a:buChar char="•"/>
            </a:pPr>
            <a:r>
              <a:rPr lang="en-US" sz="1600" b="1" noProof="1"/>
              <a:t>Capital.gain </a:t>
            </a:r>
            <a:r>
              <a:rPr lang="en-US" sz="1600" noProof="1"/>
              <a:t>– Financial gain of individual from investments or capital assets.</a:t>
            </a:r>
          </a:p>
          <a:p>
            <a:pPr marL="285750" indent="-285750">
              <a:buFont typeface="Arial" panose="020B0604020202020204" pitchFamily="34" charset="0"/>
              <a:buChar char="•"/>
            </a:pPr>
            <a:r>
              <a:rPr lang="en-US" sz="1600" b="1" noProof="1"/>
              <a:t>Capital.loss </a:t>
            </a:r>
            <a:r>
              <a:rPr lang="en-US" sz="1600" noProof="1"/>
              <a:t>– Financial loss of individual from investments or capital assets.</a:t>
            </a:r>
          </a:p>
          <a:p>
            <a:pPr marL="285750" indent="-285750">
              <a:buFont typeface="Arial" panose="020B0604020202020204" pitchFamily="34" charset="0"/>
              <a:buChar char="•"/>
            </a:pPr>
            <a:r>
              <a:rPr lang="en-US" sz="1600" b="1" noProof="1"/>
              <a:t>Hours.per.week </a:t>
            </a:r>
            <a:r>
              <a:rPr lang="en-US" sz="1600" noProof="1"/>
              <a:t>– Number of hours a person works per week.</a:t>
            </a:r>
          </a:p>
          <a:p>
            <a:pPr marL="285750" indent="-285750">
              <a:buFont typeface="Arial" panose="020B0604020202020204" pitchFamily="34" charset="0"/>
              <a:buChar char="•"/>
            </a:pPr>
            <a:r>
              <a:rPr lang="en-US" sz="1600" b="1" noProof="1"/>
              <a:t>Native.country </a:t>
            </a:r>
            <a:r>
              <a:rPr lang="en-US" sz="1600" noProof="1"/>
              <a:t>– Native country of an individual.</a:t>
            </a:r>
          </a:p>
          <a:p>
            <a:pPr marL="285750" indent="-285750">
              <a:buFont typeface="Arial" panose="020B0604020202020204" pitchFamily="34" charset="0"/>
              <a:buChar char="•"/>
            </a:pPr>
            <a:r>
              <a:rPr lang="en-US" sz="1600" b="1" noProof="1"/>
              <a:t>Income(</a:t>
            </a:r>
            <a:r>
              <a:rPr lang="en-US" sz="1600" b="1" u="sng" noProof="1"/>
              <a:t>Target Variable</a:t>
            </a:r>
            <a:r>
              <a:rPr lang="en-US" sz="1600" b="1" noProof="1"/>
              <a:t>) </a:t>
            </a:r>
            <a:r>
              <a:rPr lang="en-US" sz="1600" noProof="1"/>
              <a:t>-  Income of a person(less than or more than 50K)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US" smtClean="0"/>
              <a:pPr/>
              <a:t>8</a:t>
            </a:fld>
            <a:endParaRPr lang="en-US" dirty="0"/>
          </a:p>
        </p:txBody>
      </p:sp>
    </p:spTree>
    <p:extLst>
      <p:ext uri="{BB962C8B-B14F-4D97-AF65-F5344CB8AC3E}">
        <p14:creationId xmlns:p14="http://schemas.microsoft.com/office/powerpoint/2010/main" val="206939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49" y="2571235"/>
            <a:ext cx="4430183" cy="1715531"/>
          </a:xfrm>
        </p:spPr>
        <p:txBody>
          <a:bodyPr/>
          <a:lstStyle/>
          <a:p>
            <a:r>
              <a:rPr lang="en-US" dirty="0"/>
              <a:t>Data Transformation</a:t>
            </a:r>
          </a:p>
        </p:txBody>
      </p:sp>
    </p:spTree>
    <p:extLst>
      <p:ext uri="{BB962C8B-B14F-4D97-AF65-F5344CB8AC3E}">
        <p14:creationId xmlns:p14="http://schemas.microsoft.com/office/powerpoint/2010/main" val="800251162"/>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2.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1151</TotalTime>
  <Words>833</Words>
  <Application>Microsoft Office PowerPoint</Application>
  <PresentationFormat>Widescreen</PresentationFormat>
  <Paragraphs>171</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Söhne</vt:lpstr>
      <vt:lpstr>Tenorite</vt:lpstr>
      <vt:lpstr>Monoline</vt:lpstr>
      <vt:lpstr>Income Analysis</vt:lpstr>
      <vt:lpstr>ABOUT Data</vt:lpstr>
      <vt:lpstr>Data collection</vt:lpstr>
      <vt:lpstr>Pre-Processing</vt:lpstr>
      <vt:lpstr>Pre-Processing</vt:lpstr>
      <vt:lpstr>Handling NA values</vt:lpstr>
      <vt:lpstr>Data Exploration</vt:lpstr>
      <vt:lpstr>Reviewing each feature</vt:lpstr>
      <vt:lpstr>Data Transformation</vt:lpstr>
      <vt:lpstr>Giving categories</vt:lpstr>
      <vt:lpstr>Correlating data</vt:lpstr>
      <vt:lpstr>Data Visualizing</vt:lpstr>
      <vt:lpstr>Overview of data</vt:lpstr>
      <vt:lpstr>Overview of data</vt:lpstr>
      <vt:lpstr>Methodology</vt:lpstr>
      <vt:lpstr>Algorithms</vt:lpstr>
      <vt:lpstr>Results</vt:lpstr>
      <vt:lpstr>Metrics used</vt:lpstr>
      <vt:lpstr>Tree Classification</vt:lpstr>
      <vt:lpstr>Random Forest Classification</vt:lpstr>
      <vt:lpstr>Support Vector Classification</vt:lpstr>
      <vt:lpstr>Naïve bayes Classification</vt:lpstr>
      <vt:lpstr>Logistic regression</vt:lpstr>
      <vt:lpstr>XGB tree Classification</vt:lpstr>
      <vt:lpstr>KNN Classification</vt:lpstr>
      <vt:lpstr>accuracy</vt:lpstr>
      <vt:lpstr>Importance of features</vt:lpstr>
      <vt:lpstr>Best model</vt:lpstr>
      <vt:lpstr>Use Cases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Income Analysis</dc:title>
  <dc:creator>hetansh patel</dc:creator>
  <cp:lastModifiedBy>Hetansh Hirenbhai Patel</cp:lastModifiedBy>
  <cp:revision>8</cp:revision>
  <dcterms:created xsi:type="dcterms:W3CDTF">2023-11-09T04:14:35Z</dcterms:created>
  <dcterms:modified xsi:type="dcterms:W3CDTF">2023-12-21T18:42:07Z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