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7" r:id="rId3"/>
    <p:sldId id="262" r:id="rId4"/>
    <p:sldId id="295" r:id="rId5"/>
    <p:sldId id="298" r:id="rId6"/>
    <p:sldId id="296" r:id="rId7"/>
    <p:sldId id="264" r:id="rId8"/>
    <p:sldId id="320" r:id="rId9"/>
    <p:sldId id="258" r:id="rId10"/>
    <p:sldId id="278" r:id="rId11"/>
    <p:sldId id="304" r:id="rId12"/>
    <p:sldId id="317" r:id="rId13"/>
    <p:sldId id="299" r:id="rId14"/>
    <p:sldId id="300" r:id="rId15"/>
    <p:sldId id="321" r:id="rId16"/>
    <p:sldId id="322" r:id="rId17"/>
    <p:sldId id="302" r:id="rId18"/>
    <p:sldId id="306" r:id="rId19"/>
    <p:sldId id="309" r:id="rId20"/>
    <p:sldId id="310" r:id="rId21"/>
    <p:sldId id="318" r:id="rId22"/>
    <p:sldId id="319" r:id="rId23"/>
    <p:sldId id="261"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55352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1609582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910337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84063489"/>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endParaRPr lang="en-US" noProof="0"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endParaRPr lang="en-US" noProof="0" dirty="0"/>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19634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dirty="0"/>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534685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4003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3367548149"/>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726216598"/>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4016187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78258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873384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535566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741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66071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endParaRPr lang="en-US" dirty="0"/>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13017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10528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endParaRPr lang="en-US" dirty="0"/>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69398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72073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931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hdr="0" ft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9.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ananaymital/us-used-cars-dataset"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Used Car price prediction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Hetansh Patel</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432350" y="1152772"/>
            <a:ext cx="5431971" cy="557950"/>
          </a:xfrm>
        </p:spPr>
        <p:txBody>
          <a:bodyPr/>
          <a:lstStyle/>
          <a:p>
            <a:r>
              <a:rPr lang="en-US" dirty="0"/>
              <a:t>Reviewing each feature</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4944533" y="1710722"/>
            <a:ext cx="2641599" cy="4645628"/>
          </a:xfrm>
        </p:spPr>
        <p:txBody>
          <a:bodyPr>
            <a:normAutofit fontScale="92500" lnSpcReduction="20000"/>
          </a:bodyPr>
          <a:lstStyle/>
          <a:p>
            <a:pPr marL="285750" indent="-285750">
              <a:buFont typeface="Arial" panose="020B0604020202020204" pitchFamily="34" charset="0"/>
              <a:buChar char="•"/>
            </a:pPr>
            <a:r>
              <a:rPr lang="en-US" b="1" noProof="1"/>
              <a:t>Body_type (object)</a:t>
            </a:r>
          </a:p>
          <a:p>
            <a:pPr marL="285750" indent="-285750">
              <a:buFont typeface="Arial" panose="020B0604020202020204" pitchFamily="34" charset="0"/>
              <a:buChar char="•"/>
            </a:pPr>
            <a:r>
              <a:rPr lang="en-US" noProof="1"/>
              <a:t>city_fuel_economy (float)</a:t>
            </a:r>
          </a:p>
          <a:p>
            <a:pPr marL="285750" indent="-285750">
              <a:buFont typeface="Arial" panose="020B0604020202020204" pitchFamily="34" charset="0"/>
              <a:buChar char="•"/>
            </a:pPr>
            <a:r>
              <a:rPr lang="en-US" b="1" noProof="1"/>
              <a:t>Engine_displacement</a:t>
            </a:r>
            <a:r>
              <a:rPr lang="en-US" noProof="1"/>
              <a:t> (float)</a:t>
            </a:r>
          </a:p>
          <a:p>
            <a:pPr marL="285750" indent="-285750">
              <a:buFont typeface="Arial" panose="020B0604020202020204" pitchFamily="34" charset="0"/>
              <a:buChar char="•"/>
            </a:pPr>
            <a:r>
              <a:rPr lang="en-US" b="1" noProof="1"/>
              <a:t>Engine_type (object)</a:t>
            </a:r>
            <a:endParaRPr lang="en-US" noProof="1"/>
          </a:p>
          <a:p>
            <a:pPr marL="285750" indent="-285750">
              <a:buFont typeface="Arial" panose="020B0604020202020204" pitchFamily="34" charset="0"/>
              <a:buChar char="•"/>
            </a:pPr>
            <a:r>
              <a:rPr lang="en-US" b="1" noProof="1"/>
              <a:t>fleet (object)</a:t>
            </a:r>
          </a:p>
          <a:p>
            <a:pPr marL="285750" indent="-285750">
              <a:buFont typeface="Arial" panose="020B0604020202020204" pitchFamily="34" charset="0"/>
              <a:buChar char="•"/>
            </a:pPr>
            <a:r>
              <a:rPr lang="en-US" noProof="1"/>
              <a:t>Frame_damaged</a:t>
            </a:r>
            <a:r>
              <a:rPr lang="en-US" b="1" noProof="1"/>
              <a:t> (object)</a:t>
            </a:r>
            <a:endParaRPr lang="en-US" noProof="1"/>
          </a:p>
          <a:p>
            <a:pPr marL="285750" indent="-285750">
              <a:buFont typeface="Arial" panose="020B0604020202020204" pitchFamily="34" charset="0"/>
              <a:buChar char="•"/>
            </a:pPr>
            <a:r>
              <a:rPr lang="en-US" b="1" noProof="1"/>
              <a:t>Franchise_dealer</a:t>
            </a:r>
            <a:r>
              <a:rPr lang="en-US" noProof="1"/>
              <a:t> (bool)</a:t>
            </a:r>
          </a:p>
          <a:p>
            <a:pPr marL="285750" indent="-285750">
              <a:buFont typeface="Arial" panose="020B0604020202020204" pitchFamily="34" charset="0"/>
              <a:buChar char="•"/>
            </a:pPr>
            <a:r>
              <a:rPr lang="en-US" b="1" noProof="1"/>
              <a:t>Fuel_tank_volume(object)</a:t>
            </a:r>
            <a:endParaRPr lang="en-US" noProof="1"/>
          </a:p>
          <a:p>
            <a:pPr marL="285750" indent="-285750">
              <a:buFont typeface="Arial" panose="020B0604020202020204" pitchFamily="34" charset="0"/>
              <a:buChar char="•"/>
            </a:pPr>
            <a:r>
              <a:rPr lang="en-US" b="1" noProof="1"/>
              <a:t>Fuel_type</a:t>
            </a:r>
            <a:r>
              <a:rPr lang="en-US" noProof="1"/>
              <a:t> </a:t>
            </a:r>
            <a:r>
              <a:rPr lang="en-US" b="1" noProof="1"/>
              <a:t>(object)</a:t>
            </a:r>
            <a:endParaRPr lang="en-US" noProof="1"/>
          </a:p>
          <a:p>
            <a:pPr marL="285750" indent="-285750">
              <a:buFont typeface="Arial" panose="020B0604020202020204" pitchFamily="34" charset="0"/>
              <a:buChar char="•"/>
            </a:pPr>
            <a:r>
              <a:rPr lang="en-US" b="1" noProof="1"/>
              <a:t>Has_accidents</a:t>
            </a:r>
            <a:r>
              <a:rPr lang="en-US" noProof="1"/>
              <a:t> </a:t>
            </a:r>
            <a:r>
              <a:rPr lang="en-US" b="1" noProof="1"/>
              <a:t>(object)</a:t>
            </a:r>
            <a:endParaRPr lang="en-US" noProof="1"/>
          </a:p>
          <a:p>
            <a:pPr marL="285750" indent="-285750">
              <a:buFont typeface="Arial" panose="020B0604020202020204" pitchFamily="34" charset="0"/>
              <a:buChar char="•"/>
            </a:pPr>
            <a:r>
              <a:rPr lang="en-US" b="1" noProof="1"/>
              <a:t>Highway_fuel_economy</a:t>
            </a:r>
            <a:r>
              <a:rPr lang="en-US" noProof="1"/>
              <a:t> (float)</a:t>
            </a:r>
            <a:endParaRPr lang="en-US" b="1" noProof="1"/>
          </a:p>
          <a:p>
            <a:pPr marL="285750" indent="-285750">
              <a:buFont typeface="Arial" panose="020B0604020202020204" pitchFamily="34" charset="0"/>
              <a:buChar char="•"/>
            </a:pPr>
            <a:r>
              <a:rPr lang="en-US" b="1" noProof="1"/>
              <a:t>Horsepower</a:t>
            </a:r>
            <a:r>
              <a:rPr lang="en-US" noProof="1"/>
              <a:t> (float)</a:t>
            </a:r>
          </a:p>
          <a:p>
            <a:pPr marL="285750" indent="-285750">
              <a:buFont typeface="Arial" panose="020B0604020202020204" pitchFamily="34" charset="0"/>
              <a:buChar char="•"/>
            </a:pPr>
            <a:r>
              <a:rPr lang="en-US" b="1" noProof="1"/>
              <a:t>isCab (object)</a:t>
            </a:r>
          </a:p>
          <a:p>
            <a:pPr marL="285750" indent="-285750">
              <a:buFont typeface="Arial" panose="020B0604020202020204" pitchFamily="34" charset="0"/>
              <a:buChar char="•"/>
            </a:pPr>
            <a:r>
              <a:rPr lang="en-US" b="1" noProof="1"/>
              <a:t>Listing_color (object)</a:t>
            </a:r>
          </a:p>
          <a:p>
            <a:pPr marL="285750" indent="-285750">
              <a:buFont typeface="Arial" panose="020B0604020202020204" pitchFamily="34" charset="0"/>
              <a:buChar char="•"/>
            </a:pPr>
            <a:r>
              <a:rPr lang="en-US" noProof="1"/>
              <a:t>Make_name</a:t>
            </a:r>
            <a:r>
              <a:rPr lang="en-US" b="1" noProof="1"/>
              <a:t> (object)</a:t>
            </a:r>
            <a:endParaRPr lang="en-US" noProof="1"/>
          </a:p>
          <a:p>
            <a:pPr marL="285750" indent="-285750">
              <a:buFont typeface="Arial" panose="020B0604020202020204" pitchFamily="34" charset="0"/>
              <a:buChar char="•"/>
            </a:pPr>
            <a:endParaRPr lang="en-US" noProof="1"/>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3" name="Text Placeholder 6">
            <a:extLst>
              <a:ext uri="{FF2B5EF4-FFF2-40B4-BE49-F238E27FC236}">
                <a16:creationId xmlns:a16="http://schemas.microsoft.com/office/drawing/2014/main" id="{9D3DBF5D-64AF-6E48-E7B4-33E8947F1E8C}"/>
              </a:ext>
            </a:extLst>
          </p:cNvPr>
          <p:cNvSpPr txBox="1">
            <a:spLocks/>
          </p:cNvSpPr>
          <p:nvPr/>
        </p:nvSpPr>
        <p:spPr>
          <a:xfrm>
            <a:off x="7904427" y="1710722"/>
            <a:ext cx="2641598" cy="464562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b="1" noProof="1"/>
              <a:t>Maximum_seating (object)</a:t>
            </a:r>
          </a:p>
          <a:p>
            <a:pPr marL="285750" indent="-285750">
              <a:buFont typeface="Arial" panose="020B0604020202020204" pitchFamily="34" charset="0"/>
              <a:buChar char="•"/>
            </a:pPr>
            <a:r>
              <a:rPr lang="en-US" noProof="1"/>
              <a:t>mileage (float)</a:t>
            </a:r>
          </a:p>
          <a:p>
            <a:pPr marL="285750" indent="-285750">
              <a:buFont typeface="Arial" panose="020B0604020202020204" pitchFamily="34" charset="0"/>
              <a:buChar char="•"/>
            </a:pPr>
            <a:r>
              <a:rPr lang="en-US" b="1" noProof="1"/>
              <a:t>Owner_count</a:t>
            </a:r>
            <a:r>
              <a:rPr lang="en-US" noProof="1"/>
              <a:t> (float)</a:t>
            </a:r>
          </a:p>
          <a:p>
            <a:pPr marL="285750" indent="-285750">
              <a:buFont typeface="Arial" panose="020B0604020202020204" pitchFamily="34" charset="0"/>
              <a:buChar char="•"/>
            </a:pPr>
            <a:r>
              <a:rPr lang="en-US" b="1" noProof="1"/>
              <a:t>torque (object)</a:t>
            </a:r>
            <a:endParaRPr lang="en-US" noProof="1"/>
          </a:p>
          <a:p>
            <a:pPr marL="285750" indent="-285750">
              <a:buFont typeface="Arial" panose="020B0604020202020204" pitchFamily="34" charset="0"/>
              <a:buChar char="•"/>
            </a:pPr>
            <a:r>
              <a:rPr lang="en-US" b="1" noProof="1"/>
              <a:t>Transmission_display (object)</a:t>
            </a:r>
          </a:p>
          <a:p>
            <a:pPr marL="285750" indent="-285750">
              <a:buFont typeface="Arial" panose="020B0604020202020204" pitchFamily="34" charset="0"/>
              <a:buChar char="•"/>
            </a:pPr>
            <a:r>
              <a:rPr lang="en-US" noProof="1"/>
              <a:t>Wheel_system</a:t>
            </a:r>
            <a:r>
              <a:rPr lang="en-US" b="1" noProof="1"/>
              <a:t> (object)</a:t>
            </a:r>
            <a:endParaRPr lang="en-US" noProof="1"/>
          </a:p>
          <a:p>
            <a:pPr marL="285750" indent="-285750">
              <a:buFont typeface="Arial" panose="020B0604020202020204" pitchFamily="34" charset="0"/>
              <a:buChar char="•"/>
            </a:pPr>
            <a:r>
              <a:rPr lang="en-US" b="1" noProof="1"/>
              <a:t>year</a:t>
            </a:r>
            <a:r>
              <a:rPr lang="en-US" noProof="1"/>
              <a:t> (int)</a:t>
            </a:r>
          </a:p>
          <a:p>
            <a:pPr marL="285750" indent="-285750">
              <a:buFont typeface="Arial" panose="020B0604020202020204" pitchFamily="34" charset="0"/>
              <a:buChar char="•"/>
            </a:pPr>
            <a:r>
              <a:rPr lang="en-US" b="1" noProof="1"/>
              <a:t>price (Target Variable)</a:t>
            </a:r>
            <a:r>
              <a:rPr lang="en-US" noProof="1"/>
              <a:t> (float)</a:t>
            </a:r>
          </a:p>
          <a:p>
            <a:pPr marL="285750" indent="-285750">
              <a:buFont typeface="Arial" panose="020B0604020202020204" pitchFamily="34" charset="0"/>
              <a:buChar char="•"/>
            </a:pPr>
            <a:endParaRPr lang="en-US" noProof="1"/>
          </a:p>
        </p:txBody>
      </p:sp>
    </p:spTree>
    <p:extLst>
      <p:ext uri="{BB962C8B-B14F-4D97-AF65-F5344CB8AC3E}">
        <p14:creationId xmlns:p14="http://schemas.microsoft.com/office/powerpoint/2010/main" val="206939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E570-8E8B-FBE8-9304-1B57A6CD852F}"/>
              </a:ext>
            </a:extLst>
          </p:cNvPr>
          <p:cNvSpPr>
            <a:spLocks noGrp="1"/>
          </p:cNvSpPr>
          <p:nvPr>
            <p:ph type="title"/>
          </p:nvPr>
        </p:nvSpPr>
        <p:spPr/>
        <p:txBody>
          <a:bodyPr/>
          <a:lstStyle/>
          <a:p>
            <a:r>
              <a:rPr lang="en-US" dirty="0"/>
              <a:t>Overview of data</a:t>
            </a:r>
            <a:endParaRPr lang="en-IN" dirty="0"/>
          </a:p>
        </p:txBody>
      </p:sp>
      <p:sp>
        <p:nvSpPr>
          <p:cNvPr id="9" name="Slide Number Placeholder 8">
            <a:extLst>
              <a:ext uri="{FF2B5EF4-FFF2-40B4-BE49-F238E27FC236}">
                <a16:creationId xmlns:a16="http://schemas.microsoft.com/office/drawing/2014/main" id="{043503E4-57D3-D7AF-BEE1-C23CD72EB1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5" name="Picture 4">
            <a:extLst>
              <a:ext uri="{FF2B5EF4-FFF2-40B4-BE49-F238E27FC236}">
                <a16:creationId xmlns:a16="http://schemas.microsoft.com/office/drawing/2014/main" id="{BB072B54-45D4-AA87-ABB1-9F74DB353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7553" y="2126760"/>
            <a:ext cx="2771189" cy="2078839"/>
          </a:xfrm>
          <a:prstGeom prst="rect">
            <a:avLst/>
          </a:prstGeom>
        </p:spPr>
      </p:pic>
      <p:pic>
        <p:nvPicPr>
          <p:cNvPr id="10" name="Picture 9">
            <a:extLst>
              <a:ext uri="{FF2B5EF4-FFF2-40B4-BE49-F238E27FC236}">
                <a16:creationId xmlns:a16="http://schemas.microsoft.com/office/drawing/2014/main" id="{3180EFED-DCB1-686D-163A-F74BFC511F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570" y="2126760"/>
            <a:ext cx="2856977" cy="1779160"/>
          </a:xfrm>
          <a:prstGeom prst="rect">
            <a:avLst/>
          </a:prstGeom>
        </p:spPr>
      </p:pic>
      <p:pic>
        <p:nvPicPr>
          <p:cNvPr id="19" name="Picture 18">
            <a:extLst>
              <a:ext uri="{FF2B5EF4-FFF2-40B4-BE49-F238E27FC236}">
                <a16:creationId xmlns:a16="http://schemas.microsoft.com/office/drawing/2014/main" id="{DC476188-F791-6E70-4784-32208C55B0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2460" y="4426095"/>
            <a:ext cx="2916087" cy="1779160"/>
          </a:xfrm>
          <a:prstGeom prst="rect">
            <a:avLst/>
          </a:prstGeom>
        </p:spPr>
      </p:pic>
      <p:pic>
        <p:nvPicPr>
          <p:cNvPr id="21" name="Picture 20">
            <a:extLst>
              <a:ext uri="{FF2B5EF4-FFF2-40B4-BE49-F238E27FC236}">
                <a16:creationId xmlns:a16="http://schemas.microsoft.com/office/drawing/2014/main" id="{1F85FB7C-7ADB-4459-F993-6B65D247E6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1575" y="4370631"/>
            <a:ext cx="2953149" cy="1834624"/>
          </a:xfrm>
          <a:prstGeom prst="rect">
            <a:avLst/>
          </a:prstGeom>
        </p:spPr>
      </p:pic>
      <p:pic>
        <p:nvPicPr>
          <p:cNvPr id="23" name="Picture 22">
            <a:extLst>
              <a:ext uri="{FF2B5EF4-FFF2-40B4-BE49-F238E27FC236}">
                <a16:creationId xmlns:a16="http://schemas.microsoft.com/office/drawing/2014/main" id="{34598A25-FA7F-BEE4-5635-9FDFE0B9E1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1576" y="2070897"/>
            <a:ext cx="2953149" cy="2271267"/>
          </a:xfrm>
          <a:prstGeom prst="rect">
            <a:avLst/>
          </a:prstGeom>
        </p:spPr>
      </p:pic>
    </p:spTree>
    <p:extLst>
      <p:ext uri="{BB962C8B-B14F-4D97-AF65-F5344CB8AC3E}">
        <p14:creationId xmlns:p14="http://schemas.microsoft.com/office/powerpoint/2010/main" val="1884767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E570-8E8B-FBE8-9304-1B57A6CD852F}"/>
              </a:ext>
            </a:extLst>
          </p:cNvPr>
          <p:cNvSpPr>
            <a:spLocks noGrp="1"/>
          </p:cNvSpPr>
          <p:nvPr>
            <p:ph type="title"/>
          </p:nvPr>
        </p:nvSpPr>
        <p:spPr>
          <a:xfrm>
            <a:off x="1885156" y="161040"/>
            <a:ext cx="8421688" cy="1325563"/>
          </a:xfrm>
        </p:spPr>
        <p:txBody>
          <a:bodyPr/>
          <a:lstStyle/>
          <a:p>
            <a:r>
              <a:rPr lang="en-US" dirty="0"/>
              <a:t>Overview of data</a:t>
            </a:r>
            <a:endParaRPr lang="en-IN" dirty="0"/>
          </a:p>
        </p:txBody>
      </p:sp>
      <p:sp>
        <p:nvSpPr>
          <p:cNvPr id="9" name="Slide Number Placeholder 8">
            <a:extLst>
              <a:ext uri="{FF2B5EF4-FFF2-40B4-BE49-F238E27FC236}">
                <a16:creationId xmlns:a16="http://schemas.microsoft.com/office/drawing/2014/main" id="{043503E4-57D3-D7AF-BEE1-C23CD72EB1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5" name="Picture 4">
            <a:extLst>
              <a:ext uri="{FF2B5EF4-FFF2-40B4-BE49-F238E27FC236}">
                <a16:creationId xmlns:a16="http://schemas.microsoft.com/office/drawing/2014/main" id="{4E9D187E-6AFA-E32E-3559-0082DA612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385" y="1304825"/>
            <a:ext cx="9213229" cy="4904851"/>
          </a:xfrm>
          <a:prstGeom prst="rect">
            <a:avLst/>
          </a:prstGeom>
        </p:spPr>
      </p:pic>
    </p:spTree>
    <p:extLst>
      <p:ext uri="{BB962C8B-B14F-4D97-AF65-F5344CB8AC3E}">
        <p14:creationId xmlns:p14="http://schemas.microsoft.com/office/powerpoint/2010/main" val="152819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Data Transformation</a:t>
            </a:r>
          </a:p>
        </p:txBody>
      </p:sp>
    </p:spTree>
    <p:extLst>
      <p:ext uri="{BB962C8B-B14F-4D97-AF65-F5344CB8AC3E}">
        <p14:creationId xmlns:p14="http://schemas.microsoft.com/office/powerpoint/2010/main" val="80025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AB39-C18E-55FD-5C5F-2A4797916BE1}"/>
              </a:ext>
            </a:extLst>
          </p:cNvPr>
          <p:cNvSpPr>
            <a:spLocks noGrp="1"/>
          </p:cNvSpPr>
          <p:nvPr>
            <p:ph type="title"/>
          </p:nvPr>
        </p:nvSpPr>
        <p:spPr/>
        <p:txBody>
          <a:bodyPr/>
          <a:lstStyle/>
          <a:p>
            <a:r>
              <a:rPr lang="en-US" dirty="0"/>
              <a:t>Giving categories</a:t>
            </a:r>
            <a:endParaRPr lang="en-IN" dirty="0"/>
          </a:p>
        </p:txBody>
      </p:sp>
      <p:sp>
        <p:nvSpPr>
          <p:cNvPr id="9" name="Slide Number Placeholder 8">
            <a:extLst>
              <a:ext uri="{FF2B5EF4-FFF2-40B4-BE49-F238E27FC236}">
                <a16:creationId xmlns:a16="http://schemas.microsoft.com/office/drawing/2014/main" id="{0A640A60-8A06-EFAF-7F43-F111AA8250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12" name="TextBox 11">
            <a:extLst>
              <a:ext uri="{FF2B5EF4-FFF2-40B4-BE49-F238E27FC236}">
                <a16:creationId xmlns:a16="http://schemas.microsoft.com/office/drawing/2014/main" id="{6482CBAF-5202-02F4-8C4E-DCD7BED6CFF0}"/>
              </a:ext>
            </a:extLst>
          </p:cNvPr>
          <p:cNvSpPr txBox="1"/>
          <p:nvPr/>
        </p:nvSpPr>
        <p:spPr>
          <a:xfrm>
            <a:off x="1243105" y="2217740"/>
            <a:ext cx="970579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enorite"/>
                <a:ea typeface="+mn-ea"/>
                <a:cs typeface="+mn-cs"/>
              </a:rPr>
              <a:t>There were some features that had character type but had numerical information. </a:t>
            </a:r>
            <a:r>
              <a:rPr lang="en-US" sz="1400" dirty="0">
                <a:solidFill>
                  <a:prstClr val="black"/>
                </a:solidFill>
                <a:latin typeface="Tenorite"/>
              </a:rPr>
              <a:t>There were outliers with extreme values, it was very necessary to remove them because they were diverting data to upper side.</a:t>
            </a:r>
            <a:endParaRPr kumimoji="0" lang="en-IN" sz="1400" b="0" i="0" u="none" strike="noStrike" kern="1200" cap="none" spc="0" normalizeH="0" baseline="0" noProof="0" dirty="0">
              <a:ln>
                <a:noFill/>
              </a:ln>
              <a:solidFill>
                <a:prstClr val="black"/>
              </a:solidFill>
              <a:effectLst/>
              <a:uLnTx/>
              <a:uFillTx/>
              <a:latin typeface="Tenorite"/>
              <a:ea typeface="+mn-ea"/>
              <a:cs typeface="+mn-cs"/>
            </a:endParaRPr>
          </a:p>
        </p:txBody>
      </p:sp>
    </p:spTree>
    <p:extLst>
      <p:ext uri="{BB962C8B-B14F-4D97-AF65-F5344CB8AC3E}">
        <p14:creationId xmlns:p14="http://schemas.microsoft.com/office/powerpoint/2010/main" val="1709720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E570-8E8B-FBE8-9304-1B57A6CD852F}"/>
              </a:ext>
            </a:extLst>
          </p:cNvPr>
          <p:cNvSpPr>
            <a:spLocks noGrp="1"/>
          </p:cNvSpPr>
          <p:nvPr>
            <p:ph type="title"/>
          </p:nvPr>
        </p:nvSpPr>
        <p:spPr/>
        <p:txBody>
          <a:bodyPr/>
          <a:lstStyle/>
          <a:p>
            <a:r>
              <a:rPr lang="en-US" dirty="0"/>
              <a:t>Overview of data</a:t>
            </a:r>
            <a:endParaRPr lang="en-IN" dirty="0"/>
          </a:p>
        </p:txBody>
      </p:sp>
      <p:sp>
        <p:nvSpPr>
          <p:cNvPr id="9" name="Slide Number Placeholder 8">
            <a:extLst>
              <a:ext uri="{FF2B5EF4-FFF2-40B4-BE49-F238E27FC236}">
                <a16:creationId xmlns:a16="http://schemas.microsoft.com/office/drawing/2014/main" id="{043503E4-57D3-D7AF-BEE1-C23CD72EB1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4" name="Picture 3">
            <a:extLst>
              <a:ext uri="{FF2B5EF4-FFF2-40B4-BE49-F238E27FC236}">
                <a16:creationId xmlns:a16="http://schemas.microsoft.com/office/drawing/2014/main" id="{51EC4382-95F3-4D8F-6318-F489DEFCB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7532" y="1989163"/>
            <a:ext cx="2496935" cy="2264106"/>
          </a:xfrm>
          <a:prstGeom prst="rect">
            <a:avLst/>
          </a:prstGeom>
        </p:spPr>
      </p:pic>
      <p:pic>
        <p:nvPicPr>
          <p:cNvPr id="8" name="Picture 7">
            <a:extLst>
              <a:ext uri="{FF2B5EF4-FFF2-40B4-BE49-F238E27FC236}">
                <a16:creationId xmlns:a16="http://schemas.microsoft.com/office/drawing/2014/main" id="{AAA2BC5D-ED2A-D4CA-18BF-D2D96AA4B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514" y="1970459"/>
            <a:ext cx="3046037" cy="2847920"/>
          </a:xfrm>
          <a:prstGeom prst="rect">
            <a:avLst/>
          </a:prstGeom>
        </p:spPr>
      </p:pic>
      <p:pic>
        <p:nvPicPr>
          <p:cNvPr id="14" name="Picture 13">
            <a:extLst>
              <a:ext uri="{FF2B5EF4-FFF2-40B4-BE49-F238E27FC236}">
                <a16:creationId xmlns:a16="http://schemas.microsoft.com/office/drawing/2014/main" id="{48C2EE1F-5FE8-B48C-5001-E20CFAF6E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4462413"/>
            <a:ext cx="2743199" cy="2014517"/>
          </a:xfrm>
          <a:prstGeom prst="rect">
            <a:avLst/>
          </a:prstGeom>
        </p:spPr>
      </p:pic>
      <p:pic>
        <p:nvPicPr>
          <p:cNvPr id="18" name="Picture 17">
            <a:extLst>
              <a:ext uri="{FF2B5EF4-FFF2-40B4-BE49-F238E27FC236}">
                <a16:creationId xmlns:a16="http://schemas.microsoft.com/office/drawing/2014/main" id="{66854440-DE0B-9EF1-7C55-215312F1F4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1514" y="4669522"/>
            <a:ext cx="3046037" cy="1757568"/>
          </a:xfrm>
          <a:prstGeom prst="rect">
            <a:avLst/>
          </a:prstGeom>
        </p:spPr>
      </p:pic>
      <p:pic>
        <p:nvPicPr>
          <p:cNvPr id="22" name="Picture 21">
            <a:extLst>
              <a:ext uri="{FF2B5EF4-FFF2-40B4-BE49-F238E27FC236}">
                <a16:creationId xmlns:a16="http://schemas.microsoft.com/office/drawing/2014/main" id="{915D2BF3-BCD4-2646-8CB8-8C62FB6BC3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9693" y="1989163"/>
            <a:ext cx="3166378" cy="2364766"/>
          </a:xfrm>
          <a:prstGeom prst="rect">
            <a:avLst/>
          </a:prstGeom>
        </p:spPr>
      </p:pic>
      <p:pic>
        <p:nvPicPr>
          <p:cNvPr id="28" name="Picture 27">
            <a:extLst>
              <a:ext uri="{FF2B5EF4-FFF2-40B4-BE49-F238E27FC236}">
                <a16:creationId xmlns:a16="http://schemas.microsoft.com/office/drawing/2014/main" id="{C19FB696-9A32-96CF-D98E-63170AAB10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2768" y="4371147"/>
            <a:ext cx="2895137" cy="2167765"/>
          </a:xfrm>
          <a:prstGeom prst="rect">
            <a:avLst/>
          </a:prstGeom>
        </p:spPr>
      </p:pic>
    </p:spTree>
    <p:extLst>
      <p:ext uri="{BB962C8B-B14F-4D97-AF65-F5344CB8AC3E}">
        <p14:creationId xmlns:p14="http://schemas.microsoft.com/office/powerpoint/2010/main" val="2533774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54D858DD-3A69-92E1-B443-EE474EE483F6}"/>
              </a:ext>
            </a:extLst>
          </p:cNvPr>
          <p:cNvSpPr>
            <a:spLocks noGrp="1"/>
          </p:cNvSpPr>
          <p:nvPr>
            <p:ph type="sldNum" sz="quarter" idx="12"/>
          </p:nvPr>
        </p:nvSpPr>
        <p:spPr/>
        <p:txBody>
          <a:bodyPr/>
          <a:lstStyle/>
          <a:p>
            <a:fld id="{B5CEABB6-07DC-46E8-9B57-56EC44A396E5}" type="slidenum">
              <a:rPr lang="en-US" smtClean="0"/>
              <a:t>16</a:t>
            </a:fld>
            <a:endParaRPr lang="en-US" dirty="0"/>
          </a:p>
        </p:txBody>
      </p:sp>
      <p:pic>
        <p:nvPicPr>
          <p:cNvPr id="10" name="Picture 9">
            <a:extLst>
              <a:ext uri="{FF2B5EF4-FFF2-40B4-BE49-F238E27FC236}">
                <a16:creationId xmlns:a16="http://schemas.microsoft.com/office/drawing/2014/main" id="{193AAD33-B649-5651-C966-99544F951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333" y="1342880"/>
            <a:ext cx="9279467" cy="5196032"/>
          </a:xfrm>
          <a:prstGeom prst="rect">
            <a:avLst/>
          </a:prstGeom>
        </p:spPr>
      </p:pic>
    </p:spTree>
    <p:extLst>
      <p:ext uri="{BB962C8B-B14F-4D97-AF65-F5344CB8AC3E}">
        <p14:creationId xmlns:p14="http://schemas.microsoft.com/office/powerpoint/2010/main" val="1038883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4724-B5CC-64B5-4738-55196AE8D574}"/>
              </a:ext>
            </a:extLst>
          </p:cNvPr>
          <p:cNvSpPr>
            <a:spLocks noGrp="1"/>
          </p:cNvSpPr>
          <p:nvPr>
            <p:ph type="title"/>
          </p:nvPr>
        </p:nvSpPr>
        <p:spPr/>
        <p:txBody>
          <a:bodyPr/>
          <a:lstStyle/>
          <a:p>
            <a:r>
              <a:rPr lang="en-US" dirty="0"/>
              <a:t>Correlating data</a:t>
            </a:r>
            <a:endParaRPr lang="en-IN" dirty="0"/>
          </a:p>
        </p:txBody>
      </p:sp>
      <p:pic>
        <p:nvPicPr>
          <p:cNvPr id="11" name="Content Placeholder 10">
            <a:extLst>
              <a:ext uri="{FF2B5EF4-FFF2-40B4-BE49-F238E27FC236}">
                <a16:creationId xmlns:a16="http://schemas.microsoft.com/office/drawing/2014/main" id="{9FF75245-7454-8F45-95CA-32827AE08F56}"/>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p:blipFill>
        <p:spPr>
          <a:xfrm>
            <a:off x="2579724" y="2628090"/>
            <a:ext cx="8621676" cy="4093385"/>
          </a:xfrm>
        </p:spPr>
      </p:pic>
      <p:sp>
        <p:nvSpPr>
          <p:cNvPr id="7" name="Slide Number Placeholder 6">
            <a:extLst>
              <a:ext uri="{FF2B5EF4-FFF2-40B4-BE49-F238E27FC236}">
                <a16:creationId xmlns:a16="http://schemas.microsoft.com/office/drawing/2014/main" id="{30F56DA6-573E-6144-40DC-455152F641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12" name="TextBox 11">
            <a:extLst>
              <a:ext uri="{FF2B5EF4-FFF2-40B4-BE49-F238E27FC236}">
                <a16:creationId xmlns:a16="http://schemas.microsoft.com/office/drawing/2014/main" id="{3501A98B-6034-FB5A-07C2-FD330CFECB51}"/>
              </a:ext>
            </a:extLst>
          </p:cNvPr>
          <p:cNvSpPr txBox="1"/>
          <p:nvPr/>
        </p:nvSpPr>
        <p:spPr>
          <a:xfrm>
            <a:off x="2579724" y="1748976"/>
            <a:ext cx="8421687" cy="11695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enorite"/>
                <a:ea typeface="+mn-ea"/>
                <a:cs typeface="+mn-cs"/>
              </a:rPr>
              <a:t>Objective of this was to discern which features within the dataset held the most relevance and which ones were less informative. This process allows us to gain insights into the interrelationships between different variables. It is important to eliminate less influential features to reduce dimensionality and enhancing the efficiency of our analysis. This approach to data reduction ensures to focus more on critical aspects of data.</a:t>
            </a:r>
            <a:endParaRPr kumimoji="0" lang="en-IN" sz="1400" b="0" i="0" u="none" strike="noStrike" kern="1200" cap="none" spc="0" normalizeH="0" baseline="0" noProof="0" dirty="0">
              <a:ln>
                <a:noFill/>
              </a:ln>
              <a:solidFill>
                <a:prstClr val="black"/>
              </a:solidFill>
              <a:effectLst/>
              <a:uLnTx/>
              <a:uFillTx/>
              <a:latin typeface="Tenorite"/>
              <a:ea typeface="+mn-ea"/>
              <a:cs typeface="+mn-cs"/>
            </a:endParaRPr>
          </a:p>
        </p:txBody>
      </p:sp>
    </p:spTree>
    <p:extLst>
      <p:ext uri="{BB962C8B-B14F-4D97-AF65-F5344CB8AC3E}">
        <p14:creationId xmlns:p14="http://schemas.microsoft.com/office/powerpoint/2010/main" val="2572474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Methodology</a:t>
            </a:r>
          </a:p>
        </p:txBody>
      </p:sp>
    </p:spTree>
    <p:extLst>
      <p:ext uri="{BB962C8B-B14F-4D97-AF65-F5344CB8AC3E}">
        <p14:creationId xmlns:p14="http://schemas.microsoft.com/office/powerpoint/2010/main" val="84460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6198766" y="914400"/>
            <a:ext cx="5431971" cy="799014"/>
          </a:xfrm>
        </p:spPr>
        <p:txBody>
          <a:bodyPr>
            <a:normAutofit/>
          </a:bodyPr>
          <a:lstStyle/>
          <a:p>
            <a:r>
              <a:rPr lang="en-US" sz="3600" dirty="0"/>
              <a:t>Algorithms</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6096000" y="1710722"/>
            <a:ext cx="5647267" cy="4645628"/>
          </a:xfrm>
        </p:spPr>
        <p:txBody>
          <a:bodyPr>
            <a:normAutofit/>
          </a:bodyPr>
          <a:lstStyle/>
          <a:p>
            <a:pPr marL="285750" indent="-285750">
              <a:buFont typeface="Arial" panose="020B0604020202020204" pitchFamily="34" charset="0"/>
              <a:buChar char="•"/>
            </a:pPr>
            <a:r>
              <a:rPr lang="en-US" sz="2000" noProof="1"/>
              <a:t>Decision Trees</a:t>
            </a:r>
          </a:p>
          <a:p>
            <a:pPr marL="285750" indent="-285750">
              <a:buFont typeface="Arial" panose="020B0604020202020204" pitchFamily="34" charset="0"/>
              <a:buChar char="•"/>
            </a:pPr>
            <a:r>
              <a:rPr lang="en-US" sz="2000" noProof="1"/>
              <a:t>Random Forest</a:t>
            </a:r>
          </a:p>
          <a:p>
            <a:pPr marL="285750" indent="-285750">
              <a:buFont typeface="Arial" panose="020B0604020202020204" pitchFamily="34" charset="0"/>
              <a:buChar char="•"/>
            </a:pPr>
            <a:r>
              <a:rPr lang="en-US" sz="2000" noProof="1"/>
              <a:t>Support Vector Machines</a:t>
            </a:r>
          </a:p>
          <a:p>
            <a:pPr marL="285750" indent="-285750">
              <a:buFont typeface="Arial" panose="020B0604020202020204" pitchFamily="34" charset="0"/>
              <a:buChar char="•"/>
            </a:pPr>
            <a:r>
              <a:rPr lang="en-US" sz="2000" noProof="1"/>
              <a:t>Naïve Bayes</a:t>
            </a:r>
          </a:p>
          <a:p>
            <a:pPr marL="285750" indent="-285750">
              <a:buFont typeface="Arial" panose="020B0604020202020204" pitchFamily="34" charset="0"/>
              <a:buChar char="•"/>
            </a:pPr>
            <a:r>
              <a:rPr lang="en-US" sz="2000" noProof="1"/>
              <a:t>Logistics Regression</a:t>
            </a:r>
          </a:p>
          <a:p>
            <a:pPr marL="285750" indent="-285750">
              <a:buFont typeface="Arial" panose="020B0604020202020204" pitchFamily="34" charset="0"/>
              <a:buChar char="•"/>
            </a:pPr>
            <a:r>
              <a:rPr lang="en-US" sz="2000" noProof="1"/>
              <a:t>XGB Tree</a:t>
            </a:r>
          </a:p>
          <a:p>
            <a:pPr marL="285750" indent="-285750">
              <a:buFont typeface="Arial" panose="020B0604020202020204" pitchFamily="34" charset="0"/>
              <a:buChar char="•"/>
            </a:pPr>
            <a:r>
              <a:rPr lang="en-US" sz="2000" noProof="1"/>
              <a:t>KNN</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631168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ABOUT Data</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fontScale="92500"/>
          </a:bodyPr>
          <a:lstStyle/>
          <a:p>
            <a:pPr marL="285750" indent="-285750" algn="l" fontAlgn="base">
              <a:buFont typeface="Arial" panose="020B0604020202020204" pitchFamily="34" charset="0"/>
              <a:buChar char="•"/>
            </a:pPr>
            <a:r>
              <a:rPr lang="en-US" b="0" i="0" dirty="0">
                <a:solidFill>
                  <a:srgbClr val="3C4043"/>
                </a:solidFill>
                <a:effectLst/>
              </a:rPr>
              <a:t>The dataset contains 3,000,040 rows.</a:t>
            </a:r>
            <a:endParaRPr lang="en-US" dirty="0">
              <a:solidFill>
                <a:srgbClr val="3C4043"/>
              </a:solidFill>
            </a:endParaRPr>
          </a:p>
          <a:p>
            <a:pPr marL="285750" indent="-285750" algn="l" fontAlgn="base">
              <a:buFont typeface="Arial" panose="020B0604020202020204" pitchFamily="34" charset="0"/>
              <a:buChar char="•"/>
            </a:pPr>
            <a:r>
              <a:rPr lang="en-US" b="0" i="0" dirty="0">
                <a:solidFill>
                  <a:srgbClr val="3C4043"/>
                </a:solidFill>
                <a:effectLst/>
              </a:rPr>
              <a:t>Target f</a:t>
            </a:r>
            <a:r>
              <a:rPr lang="en-US" dirty="0">
                <a:solidFill>
                  <a:srgbClr val="3C4043"/>
                </a:solidFill>
              </a:rPr>
              <a:t>ield</a:t>
            </a:r>
            <a:r>
              <a:rPr lang="en-US" b="0" i="0" dirty="0">
                <a:solidFill>
                  <a:srgbClr val="3C4043"/>
                </a:solidFill>
                <a:effectLst/>
              </a:rPr>
              <a:t>: </a:t>
            </a:r>
            <a:r>
              <a:rPr lang="en-US" dirty="0">
                <a:solidFill>
                  <a:srgbClr val="3C4043"/>
                </a:solidFill>
              </a:rPr>
              <a:t>Price</a:t>
            </a:r>
            <a:endParaRPr lang="en-US" b="0" i="0" dirty="0">
              <a:solidFill>
                <a:srgbClr val="3C4043"/>
              </a:solidFill>
              <a:effectLst/>
            </a:endParaRPr>
          </a:p>
          <a:p>
            <a:pPr marL="285750" indent="-285750" algn="l" fontAlgn="base">
              <a:buFont typeface="Arial" panose="020B0604020202020204" pitchFamily="34" charset="0"/>
              <a:buChar char="•"/>
            </a:pPr>
            <a:r>
              <a:rPr lang="en-US" b="0" i="0" dirty="0">
                <a:solidFill>
                  <a:srgbClr val="3C4043"/>
                </a:solidFill>
                <a:effectLst/>
              </a:rPr>
              <a:t>Number of attributes: </a:t>
            </a:r>
            <a:r>
              <a:rPr lang="en-US" dirty="0">
                <a:solidFill>
                  <a:srgbClr val="3C4043"/>
                </a:solidFill>
              </a:rPr>
              <a:t>66</a:t>
            </a:r>
            <a:br>
              <a:rPr lang="en-US" b="0" i="0" dirty="0">
                <a:solidFill>
                  <a:srgbClr val="3C4043"/>
                </a:solidFill>
                <a:effectLst/>
              </a:rPr>
            </a:br>
            <a:r>
              <a:rPr lang="en-US" b="0" i="0" dirty="0">
                <a:solidFill>
                  <a:srgbClr val="3C4043"/>
                </a:solidFill>
                <a:effectLst/>
              </a:rPr>
              <a:t>- These are the demographics and other features to describe a </a:t>
            </a:r>
            <a:r>
              <a:rPr lang="en-US" dirty="0">
                <a:solidFill>
                  <a:srgbClr val="3C4043"/>
                </a:solidFill>
              </a:rPr>
              <a:t>car</a:t>
            </a:r>
            <a:endParaRPr lang="en-US" b="0" i="0" dirty="0">
              <a:solidFill>
                <a:srgbClr val="3C4043"/>
              </a:solidFill>
              <a:effectLst/>
            </a:endParaRPr>
          </a:p>
          <a:p>
            <a:pPr algn="l" fontAlgn="base"/>
            <a:r>
              <a:rPr lang="en-US" b="0" i="0" dirty="0">
                <a:solidFill>
                  <a:srgbClr val="3C4043"/>
                </a:solidFill>
                <a:effectLst/>
              </a:rPr>
              <a:t>We can explore the possibility in predicting </a:t>
            </a:r>
            <a:r>
              <a:rPr lang="en-US" dirty="0">
                <a:solidFill>
                  <a:srgbClr val="3C4043"/>
                </a:solidFill>
              </a:rPr>
              <a:t>price</a:t>
            </a:r>
            <a:r>
              <a:rPr lang="en-US" b="0" i="0" dirty="0">
                <a:solidFill>
                  <a:srgbClr val="3C4043"/>
                </a:solidFill>
                <a:effectLst/>
              </a:rPr>
              <a:t> based on the individual car information.</a:t>
            </a:r>
          </a:p>
          <a:p>
            <a:endParaRPr lang="en-US"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Results</a:t>
            </a:r>
          </a:p>
        </p:txBody>
      </p:sp>
    </p:spTree>
    <p:extLst>
      <p:ext uri="{BB962C8B-B14F-4D97-AF65-F5344CB8AC3E}">
        <p14:creationId xmlns:p14="http://schemas.microsoft.com/office/powerpoint/2010/main" val="2665367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7DCE-C209-D0C2-2B41-CC8B2EC629C8}"/>
              </a:ext>
            </a:extLst>
          </p:cNvPr>
          <p:cNvSpPr>
            <a:spLocks noGrp="1"/>
          </p:cNvSpPr>
          <p:nvPr>
            <p:ph type="title"/>
          </p:nvPr>
        </p:nvSpPr>
        <p:spPr>
          <a:xfrm>
            <a:off x="93133" y="636058"/>
            <a:ext cx="11827934" cy="1325563"/>
          </a:xfrm>
        </p:spPr>
        <p:txBody>
          <a:bodyPr/>
          <a:lstStyle/>
          <a:p>
            <a:pPr algn="ctr"/>
            <a:r>
              <a:rPr lang="en-US" dirty="0"/>
              <a:t>Random Forest</a:t>
            </a:r>
            <a:endParaRPr lang="en-IN" dirty="0"/>
          </a:p>
        </p:txBody>
      </p:sp>
      <p:graphicFrame>
        <p:nvGraphicFramePr>
          <p:cNvPr id="3" name="Table 2">
            <a:extLst>
              <a:ext uri="{FF2B5EF4-FFF2-40B4-BE49-F238E27FC236}">
                <a16:creationId xmlns:a16="http://schemas.microsoft.com/office/drawing/2014/main" id="{F14A9D49-43E9-830E-BA46-5EB6EAA0BA2A}"/>
              </a:ext>
            </a:extLst>
          </p:cNvPr>
          <p:cNvGraphicFramePr>
            <a:graphicFrameLocks noGrp="1"/>
          </p:cNvGraphicFramePr>
          <p:nvPr>
            <p:extLst>
              <p:ext uri="{D42A27DB-BD31-4B8C-83A1-F6EECF244321}">
                <p14:modId xmlns:p14="http://schemas.microsoft.com/office/powerpoint/2010/main" val="3957140595"/>
              </p:ext>
            </p:extLst>
          </p:nvPr>
        </p:nvGraphicFramePr>
        <p:xfrm>
          <a:off x="838200" y="3316599"/>
          <a:ext cx="4614334" cy="1112520"/>
        </p:xfrm>
        <a:graphic>
          <a:graphicData uri="http://schemas.openxmlformats.org/drawingml/2006/table">
            <a:tbl>
              <a:tblPr firstRow="1" bandRow="1">
                <a:tableStyleId>{5C22544A-7EE6-4342-B048-85BDC9FD1C3A}</a:tableStyleId>
              </a:tblPr>
              <a:tblGrid>
                <a:gridCol w="2307167">
                  <a:extLst>
                    <a:ext uri="{9D8B030D-6E8A-4147-A177-3AD203B41FA5}">
                      <a16:colId xmlns:a16="http://schemas.microsoft.com/office/drawing/2014/main" val="1259352176"/>
                    </a:ext>
                  </a:extLst>
                </a:gridCol>
                <a:gridCol w="2307167">
                  <a:extLst>
                    <a:ext uri="{9D8B030D-6E8A-4147-A177-3AD203B41FA5}">
                      <a16:colId xmlns:a16="http://schemas.microsoft.com/office/drawing/2014/main" val="2646643020"/>
                    </a:ext>
                  </a:extLst>
                </a:gridCol>
              </a:tblGrid>
              <a:tr h="370840">
                <a:tc>
                  <a:txBody>
                    <a:bodyPr/>
                    <a:lstStyle/>
                    <a:p>
                      <a:r>
                        <a:rPr lang="en-US" dirty="0">
                          <a:solidFill>
                            <a:schemeClr val="tx1"/>
                          </a:solidFill>
                        </a:rPr>
                        <a:t>Metric</a:t>
                      </a:r>
                      <a:endParaRPr lang="en-IN" dirty="0">
                        <a:solidFill>
                          <a:schemeClr val="tx1"/>
                        </a:solidFill>
                      </a:endParaRPr>
                    </a:p>
                  </a:txBody>
                  <a:tcPr/>
                </a:tc>
                <a:tc>
                  <a:txBody>
                    <a:bodyPr/>
                    <a:lstStyle/>
                    <a:p>
                      <a:r>
                        <a:rPr lang="en-US" dirty="0">
                          <a:solidFill>
                            <a:schemeClr val="tx1"/>
                          </a:solidFill>
                        </a:rPr>
                        <a:t>Value</a:t>
                      </a:r>
                      <a:endParaRPr lang="en-IN" dirty="0">
                        <a:solidFill>
                          <a:schemeClr val="tx1"/>
                        </a:solidFill>
                      </a:endParaRPr>
                    </a:p>
                  </a:txBody>
                  <a:tcPr/>
                </a:tc>
                <a:extLst>
                  <a:ext uri="{0D108BD9-81ED-4DB2-BD59-A6C34878D82A}">
                    <a16:rowId xmlns:a16="http://schemas.microsoft.com/office/drawing/2014/main" val="3720866458"/>
                  </a:ext>
                </a:extLst>
              </a:tr>
              <a:tr h="370840">
                <a:tc>
                  <a:txBody>
                    <a:bodyPr/>
                    <a:lstStyle/>
                    <a:p>
                      <a:r>
                        <a:rPr lang="en-US" dirty="0">
                          <a:solidFill>
                            <a:schemeClr val="tx1"/>
                          </a:solidFill>
                        </a:rPr>
                        <a:t>R Squared</a:t>
                      </a:r>
                      <a:endParaRPr lang="en-IN" dirty="0">
                        <a:solidFill>
                          <a:schemeClr val="tx1"/>
                        </a:solidFill>
                      </a:endParaRPr>
                    </a:p>
                  </a:txBody>
                  <a:tcPr/>
                </a:tc>
                <a:tc>
                  <a:txBody>
                    <a:bodyPr/>
                    <a:lstStyle/>
                    <a:p>
                      <a:r>
                        <a:rPr lang="en-US" dirty="0"/>
                        <a:t>0.9294</a:t>
                      </a:r>
                      <a:endParaRPr lang="en-IN" dirty="0"/>
                    </a:p>
                  </a:txBody>
                  <a:tcPr/>
                </a:tc>
                <a:extLst>
                  <a:ext uri="{0D108BD9-81ED-4DB2-BD59-A6C34878D82A}">
                    <a16:rowId xmlns:a16="http://schemas.microsoft.com/office/drawing/2014/main" val="958010327"/>
                  </a:ext>
                </a:extLst>
              </a:tr>
              <a:tr h="370840">
                <a:tc>
                  <a:txBody>
                    <a:bodyPr/>
                    <a:lstStyle/>
                    <a:p>
                      <a:r>
                        <a:rPr lang="en-US" dirty="0"/>
                        <a:t>MSE</a:t>
                      </a:r>
                      <a:endParaRPr lang="en-IN" dirty="0"/>
                    </a:p>
                  </a:txBody>
                  <a:tcPr/>
                </a:tc>
                <a:tc>
                  <a:txBody>
                    <a:bodyPr/>
                    <a:lstStyle/>
                    <a:p>
                      <a:r>
                        <a:rPr lang="en-US" dirty="0"/>
                        <a:t>0.3350</a:t>
                      </a:r>
                      <a:endParaRPr lang="en-IN" dirty="0"/>
                    </a:p>
                  </a:txBody>
                  <a:tcPr/>
                </a:tc>
                <a:extLst>
                  <a:ext uri="{0D108BD9-81ED-4DB2-BD59-A6C34878D82A}">
                    <a16:rowId xmlns:a16="http://schemas.microsoft.com/office/drawing/2014/main" val="100720081"/>
                  </a:ext>
                </a:extLst>
              </a:tr>
            </a:tbl>
          </a:graphicData>
        </a:graphic>
      </p:graphicFrame>
      <p:graphicFrame>
        <p:nvGraphicFramePr>
          <p:cNvPr id="4" name="Table 3">
            <a:extLst>
              <a:ext uri="{FF2B5EF4-FFF2-40B4-BE49-F238E27FC236}">
                <a16:creationId xmlns:a16="http://schemas.microsoft.com/office/drawing/2014/main" id="{9976E6BA-408A-38EF-CBE8-2251EBE2072B}"/>
              </a:ext>
            </a:extLst>
          </p:cNvPr>
          <p:cNvGraphicFramePr>
            <a:graphicFrameLocks noGrp="1"/>
          </p:cNvGraphicFramePr>
          <p:nvPr>
            <p:extLst>
              <p:ext uri="{D42A27DB-BD31-4B8C-83A1-F6EECF244321}">
                <p14:modId xmlns:p14="http://schemas.microsoft.com/office/powerpoint/2010/main" val="787335073"/>
              </p:ext>
            </p:extLst>
          </p:nvPr>
        </p:nvGraphicFramePr>
        <p:xfrm>
          <a:off x="5880160" y="3316599"/>
          <a:ext cx="5537200" cy="1112520"/>
        </p:xfrm>
        <a:graphic>
          <a:graphicData uri="http://schemas.openxmlformats.org/drawingml/2006/table">
            <a:tbl>
              <a:tblPr firstRow="1" bandRow="1">
                <a:tableStyleId>{5C22544A-7EE6-4342-B048-85BDC9FD1C3A}</a:tableStyleId>
              </a:tblPr>
              <a:tblGrid>
                <a:gridCol w="2768600">
                  <a:extLst>
                    <a:ext uri="{9D8B030D-6E8A-4147-A177-3AD203B41FA5}">
                      <a16:colId xmlns:a16="http://schemas.microsoft.com/office/drawing/2014/main" val="114078865"/>
                    </a:ext>
                  </a:extLst>
                </a:gridCol>
                <a:gridCol w="2768600">
                  <a:extLst>
                    <a:ext uri="{9D8B030D-6E8A-4147-A177-3AD203B41FA5}">
                      <a16:colId xmlns:a16="http://schemas.microsoft.com/office/drawing/2014/main" val="2223237025"/>
                    </a:ext>
                  </a:extLst>
                </a:gridCol>
              </a:tblGrid>
              <a:tr h="370840">
                <a:tc>
                  <a:txBody>
                    <a:bodyPr/>
                    <a:lstStyle/>
                    <a:p>
                      <a:r>
                        <a:rPr lang="en-US" dirty="0">
                          <a:solidFill>
                            <a:schemeClr val="tx1"/>
                          </a:solidFill>
                        </a:rPr>
                        <a:t>Metric</a:t>
                      </a:r>
                      <a:endParaRPr lang="en-IN" dirty="0">
                        <a:solidFill>
                          <a:schemeClr val="tx1"/>
                        </a:solidFill>
                      </a:endParaRPr>
                    </a:p>
                  </a:txBody>
                  <a:tcPr/>
                </a:tc>
                <a:tc>
                  <a:txBody>
                    <a:bodyPr/>
                    <a:lstStyle/>
                    <a:p>
                      <a:r>
                        <a:rPr lang="en-US" dirty="0">
                          <a:solidFill>
                            <a:schemeClr val="tx1"/>
                          </a:solidFill>
                        </a:rPr>
                        <a:t>Value</a:t>
                      </a:r>
                      <a:endParaRPr lang="en-IN" dirty="0">
                        <a:solidFill>
                          <a:schemeClr val="tx1"/>
                        </a:solidFill>
                      </a:endParaRPr>
                    </a:p>
                  </a:txBody>
                  <a:tcPr/>
                </a:tc>
                <a:extLst>
                  <a:ext uri="{0D108BD9-81ED-4DB2-BD59-A6C34878D82A}">
                    <a16:rowId xmlns:a16="http://schemas.microsoft.com/office/drawing/2014/main" val="706564752"/>
                  </a:ext>
                </a:extLst>
              </a:tr>
              <a:tr h="370840">
                <a:tc>
                  <a:txBody>
                    <a:bodyPr/>
                    <a:lstStyle/>
                    <a:p>
                      <a:r>
                        <a:rPr lang="en-US" dirty="0">
                          <a:solidFill>
                            <a:schemeClr val="tx1"/>
                          </a:solidFill>
                        </a:rPr>
                        <a:t>R Squared</a:t>
                      </a:r>
                      <a:endParaRPr lang="en-IN" dirty="0">
                        <a:solidFill>
                          <a:schemeClr val="tx1"/>
                        </a:solidFill>
                      </a:endParaRPr>
                    </a:p>
                  </a:txBody>
                  <a:tcPr/>
                </a:tc>
                <a:tc>
                  <a:txBody>
                    <a:bodyPr/>
                    <a:lstStyle/>
                    <a:p>
                      <a:r>
                        <a:rPr lang="en-US" dirty="0"/>
                        <a:t>0.8688</a:t>
                      </a:r>
                      <a:endParaRPr lang="en-IN" dirty="0"/>
                    </a:p>
                  </a:txBody>
                  <a:tcPr/>
                </a:tc>
                <a:extLst>
                  <a:ext uri="{0D108BD9-81ED-4DB2-BD59-A6C34878D82A}">
                    <a16:rowId xmlns:a16="http://schemas.microsoft.com/office/drawing/2014/main" val="3233298214"/>
                  </a:ext>
                </a:extLst>
              </a:tr>
              <a:tr h="370840">
                <a:tc>
                  <a:txBody>
                    <a:bodyPr/>
                    <a:lstStyle/>
                    <a:p>
                      <a:r>
                        <a:rPr lang="en-US" dirty="0"/>
                        <a:t>MSE</a:t>
                      </a:r>
                      <a:endParaRPr lang="en-IN" dirty="0"/>
                    </a:p>
                  </a:txBody>
                  <a:tcPr/>
                </a:tc>
                <a:tc>
                  <a:txBody>
                    <a:bodyPr/>
                    <a:lstStyle/>
                    <a:p>
                      <a:r>
                        <a:rPr lang="en-US" dirty="0"/>
                        <a:t>0.6225</a:t>
                      </a:r>
                      <a:endParaRPr lang="en-IN" dirty="0"/>
                    </a:p>
                  </a:txBody>
                  <a:tcPr/>
                </a:tc>
                <a:extLst>
                  <a:ext uri="{0D108BD9-81ED-4DB2-BD59-A6C34878D82A}">
                    <a16:rowId xmlns:a16="http://schemas.microsoft.com/office/drawing/2014/main" val="3083219121"/>
                  </a:ext>
                </a:extLst>
              </a:tr>
            </a:tbl>
          </a:graphicData>
        </a:graphic>
      </p:graphicFrame>
      <p:sp>
        <p:nvSpPr>
          <p:cNvPr id="37" name="TextBox 36">
            <a:extLst>
              <a:ext uri="{FF2B5EF4-FFF2-40B4-BE49-F238E27FC236}">
                <a16:creationId xmlns:a16="http://schemas.microsoft.com/office/drawing/2014/main" id="{A322E03A-A1B0-C270-EB38-0BD24767A015}"/>
              </a:ext>
            </a:extLst>
          </p:cNvPr>
          <p:cNvSpPr txBox="1"/>
          <p:nvPr/>
        </p:nvSpPr>
        <p:spPr>
          <a:xfrm>
            <a:off x="1456267" y="2269067"/>
            <a:ext cx="1823961" cy="369332"/>
          </a:xfrm>
          <a:prstGeom prst="rect">
            <a:avLst/>
          </a:prstGeom>
          <a:noFill/>
        </p:spPr>
        <p:txBody>
          <a:bodyPr wrap="none" rtlCol="0">
            <a:spAutoFit/>
          </a:bodyPr>
          <a:lstStyle/>
          <a:p>
            <a:r>
              <a:rPr lang="en-US" dirty="0"/>
              <a:t>With 22 features</a:t>
            </a:r>
            <a:endParaRPr lang="en-IN" dirty="0"/>
          </a:p>
        </p:txBody>
      </p:sp>
      <p:sp>
        <p:nvSpPr>
          <p:cNvPr id="39" name="TextBox 38">
            <a:extLst>
              <a:ext uri="{FF2B5EF4-FFF2-40B4-BE49-F238E27FC236}">
                <a16:creationId xmlns:a16="http://schemas.microsoft.com/office/drawing/2014/main" id="{2D7F9AE9-1BEF-8FD4-9A6E-463F31DD6A14}"/>
              </a:ext>
            </a:extLst>
          </p:cNvPr>
          <p:cNvSpPr txBox="1"/>
          <p:nvPr/>
        </p:nvSpPr>
        <p:spPr>
          <a:xfrm>
            <a:off x="7171267" y="2269067"/>
            <a:ext cx="1823961" cy="369332"/>
          </a:xfrm>
          <a:prstGeom prst="rect">
            <a:avLst/>
          </a:prstGeom>
          <a:noFill/>
        </p:spPr>
        <p:txBody>
          <a:bodyPr wrap="square">
            <a:spAutoFit/>
          </a:bodyPr>
          <a:lstStyle/>
          <a:p>
            <a:r>
              <a:rPr lang="en-US" dirty="0"/>
              <a:t>With 4 features</a:t>
            </a:r>
            <a:endParaRPr lang="en-IN" dirty="0"/>
          </a:p>
        </p:txBody>
      </p:sp>
    </p:spTree>
    <p:extLst>
      <p:ext uri="{BB962C8B-B14F-4D97-AF65-F5344CB8AC3E}">
        <p14:creationId xmlns:p14="http://schemas.microsoft.com/office/powerpoint/2010/main" val="656453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FBC9-48D3-FEBD-9FC8-246BB10CB0DA}"/>
              </a:ext>
            </a:extLst>
          </p:cNvPr>
          <p:cNvSpPr>
            <a:spLocks noGrp="1"/>
          </p:cNvSpPr>
          <p:nvPr>
            <p:ph type="title"/>
          </p:nvPr>
        </p:nvSpPr>
        <p:spPr>
          <a:xfrm>
            <a:off x="2146045" y="859229"/>
            <a:ext cx="8156058" cy="962023"/>
          </a:xfrm>
        </p:spPr>
        <p:txBody>
          <a:bodyPr/>
          <a:lstStyle/>
          <a:p>
            <a:pPr algn="ctr"/>
            <a:r>
              <a:rPr lang="en-US" dirty="0"/>
              <a:t>Importance of features</a:t>
            </a:r>
            <a:endParaRPr lang="en-IN" dirty="0"/>
          </a:p>
        </p:txBody>
      </p:sp>
      <p:sp>
        <p:nvSpPr>
          <p:cNvPr id="7" name="Slide Number Placeholder 6">
            <a:extLst>
              <a:ext uri="{FF2B5EF4-FFF2-40B4-BE49-F238E27FC236}">
                <a16:creationId xmlns:a16="http://schemas.microsoft.com/office/drawing/2014/main" id="{C2DC2508-55B6-9BBF-BBFC-51DC5A5CB9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5" name="Picture 4">
            <a:extLst>
              <a:ext uri="{FF2B5EF4-FFF2-40B4-BE49-F238E27FC236}">
                <a16:creationId xmlns:a16="http://schemas.microsoft.com/office/drawing/2014/main" id="{8C7D31D8-E6C1-EB4C-929B-52B35C2A980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78667" y="1821252"/>
            <a:ext cx="5850466" cy="3667637"/>
          </a:xfrm>
          <a:prstGeom prst="rect">
            <a:avLst/>
          </a:prstGeom>
        </p:spPr>
      </p:pic>
    </p:spTree>
    <p:extLst>
      <p:ext uri="{BB962C8B-B14F-4D97-AF65-F5344CB8AC3E}">
        <p14:creationId xmlns:p14="http://schemas.microsoft.com/office/powerpoint/2010/main" val="1192853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Use Cases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Credit scoring</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Marketing</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Government policy</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Education planning</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b="0" i="0" dirty="0">
                <a:effectLst/>
              </a:rPr>
              <a:t>Financial institutions can use the analysis to assess an individual's creditworthiness. By considering income, employment, and other factors, they can make informed decisions on lending and setting interest rates</a:t>
            </a:r>
            <a:r>
              <a:rPr lang="en-US" b="0" i="0" dirty="0">
                <a:effectLst/>
                <a:latin typeface="Söhne"/>
              </a:rPr>
              <a:t>.</a:t>
            </a:r>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b="0" i="0" dirty="0">
                <a:effectLst/>
              </a:rPr>
              <a:t>Companies can target their marketing efforts more effectively by understanding the income and demographic profiles of their customers. This can lead to personalized advertising and product recommendations.</a:t>
            </a:r>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b="0" i="0" dirty="0">
                <a:effectLst/>
              </a:rPr>
              <a:t>Governments and policymakers can use the analysis to design and evaluate social programs, tax policies, and measures aimed at reducing income inequality or improving economic conditions for specific demographic groups.</a:t>
            </a:r>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b="0" i="0" dirty="0">
                <a:effectLst/>
              </a:rPr>
              <a:t>Educational institutions can use the information to create targeted scholarship programs, improve educational outcomes, and provide resources to students from underprivileged backgrounds.</a:t>
            </a:r>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1738561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pPr algn="ctr"/>
            <a:r>
              <a:rPr lang="en-US" sz="3600"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pPr algn="ctr"/>
            <a:r>
              <a:rPr lang="en-US" sz="2000" dirty="0"/>
              <a:t>Any Questions?</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Data collection</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4080485" y="2900346"/>
            <a:ext cx="4031030" cy="1057308"/>
          </a:xfrm>
        </p:spPr>
        <p:txBody>
          <a:bodyPr/>
          <a:lstStyle/>
          <a:p>
            <a:r>
              <a:rPr lang="en-US" dirty="0"/>
              <a:t>Data Website: </a:t>
            </a:r>
            <a:r>
              <a:rPr lang="en-IN" b="0" i="0" u="sng" dirty="0">
                <a:effectLst/>
                <a:latin typeface="-apple-system"/>
                <a:hlinkClick r:id="rId2"/>
              </a:rPr>
              <a:t>https://www.kaggle.com/datasets/ananaymital/us-used-cars-dataset</a:t>
            </a:r>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Problem Statement</a:t>
            </a:r>
          </a:p>
        </p:txBody>
      </p:sp>
    </p:spTree>
    <p:extLst>
      <p:ext uri="{BB962C8B-B14F-4D97-AF65-F5344CB8AC3E}">
        <p14:creationId xmlns:p14="http://schemas.microsoft.com/office/powerpoint/2010/main" val="83475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1129-E5DA-ADC4-EEB4-935E0E206B45}"/>
              </a:ext>
            </a:extLst>
          </p:cNvPr>
          <p:cNvSpPr>
            <a:spLocks noGrp="1"/>
          </p:cNvSpPr>
          <p:nvPr>
            <p:ph type="title"/>
          </p:nvPr>
        </p:nvSpPr>
        <p:spPr/>
        <p:txBody>
          <a:bodyPr/>
          <a:lstStyle/>
          <a:p>
            <a:r>
              <a:rPr lang="en-US" dirty="0"/>
              <a:t>Problem Statement</a:t>
            </a:r>
            <a:endParaRPr lang="en-IN" dirty="0"/>
          </a:p>
        </p:txBody>
      </p:sp>
      <p:sp>
        <p:nvSpPr>
          <p:cNvPr id="4" name="Text Placeholder 3">
            <a:extLst>
              <a:ext uri="{FF2B5EF4-FFF2-40B4-BE49-F238E27FC236}">
                <a16:creationId xmlns:a16="http://schemas.microsoft.com/office/drawing/2014/main" id="{A3578E80-B1A5-9EF8-9798-71F596D69861}"/>
              </a:ext>
            </a:extLst>
          </p:cNvPr>
          <p:cNvSpPr>
            <a:spLocks noGrp="1"/>
          </p:cNvSpPr>
          <p:nvPr>
            <p:ph type="body" sz="quarter" idx="15"/>
          </p:nvPr>
        </p:nvSpPr>
        <p:spPr>
          <a:xfrm>
            <a:off x="5921828" y="1999072"/>
            <a:ext cx="5431971" cy="4357278"/>
          </a:xfrm>
        </p:spPr>
        <p:txBody>
          <a:bodyPr/>
          <a:lstStyle/>
          <a:p>
            <a:r>
              <a:rPr lang="en-US" dirty="0"/>
              <a:t>The find the perfect model for the customer so that they can predict there car sale price accurately with minimal information required.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9" name="Slide Number Placeholder 8">
            <a:extLst>
              <a:ext uri="{FF2B5EF4-FFF2-40B4-BE49-F238E27FC236}">
                <a16:creationId xmlns:a16="http://schemas.microsoft.com/office/drawing/2014/main" id="{0BFCF8D7-5596-5EF0-553F-5EA5F78EE04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1104391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Pre-Processing</a:t>
            </a:r>
          </a:p>
        </p:txBody>
      </p:sp>
    </p:spTree>
    <p:extLst>
      <p:ext uri="{BB962C8B-B14F-4D97-AF65-F5344CB8AC3E}">
        <p14:creationId xmlns:p14="http://schemas.microsoft.com/office/powerpoint/2010/main" val="3381927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Handling NA values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429000"/>
            <a:ext cx="5111750" cy="2604559"/>
          </a:xfrm>
        </p:spPr>
        <p:txBody>
          <a:bodyPr vert="horz" lIns="91440" tIns="45720" rIns="91440" bIns="45720" rtlCol="0" anchor="t">
            <a:normAutofit/>
          </a:bodyPr>
          <a:lstStyle/>
          <a:p>
            <a:r>
              <a:rPr lang="en-US" noProof="1"/>
              <a:t>There were NA values in columns</a:t>
            </a:r>
          </a:p>
          <a:p>
            <a:r>
              <a:rPr lang="en-US" noProof="1"/>
              <a:t>Most of them are Character type. So we can’t just apply random values inside them. Its better to delete the entire rows rather than giving misleading information.</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13463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Dropping columns for analysis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pPr algn="l" fontAlgn="base"/>
            <a:r>
              <a:rPr lang="en-US" dirty="0">
                <a:solidFill>
                  <a:srgbClr val="3C4043"/>
                </a:solidFill>
              </a:rPr>
              <a:t>Dropped columns which showed similar properties of a car or has no effect on price just by looking at them.</a:t>
            </a:r>
            <a:endParaRPr lang="en-US"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2786677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Data Exploration</a:t>
            </a:r>
          </a:p>
        </p:txBody>
      </p:sp>
    </p:spTree>
    <p:extLst>
      <p:ext uri="{BB962C8B-B14F-4D97-AF65-F5344CB8AC3E}">
        <p14:creationId xmlns:p14="http://schemas.microsoft.com/office/powerpoint/2010/main" val="70778917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docProps/app.xml><?xml version="1.0" encoding="utf-8"?>
<Properties xmlns="http://schemas.openxmlformats.org/officeDocument/2006/extended-properties" xmlns:vt="http://schemas.openxmlformats.org/officeDocument/2006/docPropsVTypes">
  <TotalTime>607</TotalTime>
  <Words>614</Words>
  <Application>Microsoft Office PowerPoint</Application>
  <PresentationFormat>Widescreen</PresentationFormat>
  <Paragraphs>104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-apple-system</vt:lpstr>
      <vt:lpstr>Arial</vt:lpstr>
      <vt:lpstr>Söhne</vt:lpstr>
      <vt:lpstr>Tenorite</vt:lpstr>
      <vt:lpstr>Monoline</vt:lpstr>
      <vt:lpstr>Used Car price prediction</vt:lpstr>
      <vt:lpstr>ABOUT Data</vt:lpstr>
      <vt:lpstr>Data collection</vt:lpstr>
      <vt:lpstr>Problem Statement</vt:lpstr>
      <vt:lpstr>Problem Statement</vt:lpstr>
      <vt:lpstr>Pre-Processing</vt:lpstr>
      <vt:lpstr>Handling NA values</vt:lpstr>
      <vt:lpstr>Dropping columns for analysis</vt:lpstr>
      <vt:lpstr>Data Exploration</vt:lpstr>
      <vt:lpstr>Reviewing each feature</vt:lpstr>
      <vt:lpstr>Overview of data</vt:lpstr>
      <vt:lpstr>Overview of data</vt:lpstr>
      <vt:lpstr>Data Transformation</vt:lpstr>
      <vt:lpstr>Giving categories</vt:lpstr>
      <vt:lpstr>Overview of data</vt:lpstr>
      <vt:lpstr>PowerPoint Presentation</vt:lpstr>
      <vt:lpstr>Correlating data</vt:lpstr>
      <vt:lpstr>Methodology</vt:lpstr>
      <vt:lpstr>Algorithms</vt:lpstr>
      <vt:lpstr>Results</vt:lpstr>
      <vt:lpstr>Random Forest</vt:lpstr>
      <vt:lpstr>Importance of features</vt:lpstr>
      <vt:lpstr>Use Cases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Hetansh Hirenbhai Patel</dc:creator>
  <cp:lastModifiedBy>Hetansh Hirenbhai Patel</cp:lastModifiedBy>
  <cp:revision>4</cp:revision>
  <dcterms:created xsi:type="dcterms:W3CDTF">2023-12-17T01:33:48Z</dcterms:created>
  <dcterms:modified xsi:type="dcterms:W3CDTF">2023-12-21T06:33:25Z</dcterms:modified>
</cp:coreProperties>
</file>