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77" r:id="rId3"/>
    <p:sldId id="262" r:id="rId4"/>
    <p:sldId id="295" r:id="rId5"/>
    <p:sldId id="298" r:id="rId6"/>
    <p:sldId id="296" r:id="rId7"/>
    <p:sldId id="264" r:id="rId8"/>
    <p:sldId id="320" r:id="rId9"/>
    <p:sldId id="258" r:id="rId10"/>
    <p:sldId id="278" r:id="rId11"/>
    <p:sldId id="304" r:id="rId12"/>
    <p:sldId id="317" r:id="rId13"/>
    <p:sldId id="299" r:id="rId14"/>
    <p:sldId id="300" r:id="rId15"/>
    <p:sldId id="321" r:id="rId16"/>
    <p:sldId id="322" r:id="rId17"/>
    <p:sldId id="302" r:id="rId18"/>
    <p:sldId id="306" r:id="rId19"/>
    <p:sldId id="309" r:id="rId20"/>
    <p:sldId id="310" r:id="rId21"/>
    <p:sldId id="318" r:id="rId22"/>
    <p:sldId id="319" r:id="rId23"/>
    <p:sldId id="27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553529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1609582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9103376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endParaRPr lang="en-US" dirty="0"/>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endParaRPr lang="en-US" dirty="0"/>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84063489"/>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noProof="0" dirty="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endParaRPr lang="en-US" noProof="0" dirty="0"/>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endParaRPr lang="en-US" noProof="0" dirty="0"/>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t>‹#›</a:t>
            </a:fld>
            <a:endParaRPr lang="en-US" noProof="0" dirty="0"/>
          </a:p>
        </p:txBody>
      </p:sp>
    </p:spTree>
    <p:extLst>
      <p:ext uri="{BB962C8B-B14F-4D97-AF65-F5344CB8AC3E}">
        <p14:creationId xmlns:p14="http://schemas.microsoft.com/office/powerpoint/2010/main" val="20196342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endParaRPr lang="en-US" dirty="0"/>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endParaRPr lang="en-US" dirty="0"/>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
        <p:nvSpPr>
          <p:cNvPr id="8" name="Content Placeholder 7">
            <a:extLst>
              <a:ext uri="{FF2B5EF4-FFF2-40B4-BE49-F238E27FC236}">
                <a16:creationId xmlns:a16="http://schemas.microsoft.com/office/drawing/2014/main" id="{F5756781-A599-0594-4502-A54BC85E87FF}"/>
              </a:ext>
            </a:extLst>
          </p:cNvPr>
          <p:cNvSpPr>
            <a:spLocks noGrp="1"/>
          </p:cNvSpPr>
          <p:nvPr>
            <p:ph sz="quarter" idx="16"/>
          </p:nvPr>
        </p:nvSpPr>
        <p:spPr>
          <a:xfrm>
            <a:off x="838199" y="2136775"/>
            <a:ext cx="10515599" cy="369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35346854"/>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04003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3367548149"/>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726216598"/>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endParaRPr lang="en-US" dirty="0"/>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endParaRPr lang="en-US" dirty="0"/>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4016187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endParaRPr lang="en-US" dirty="0"/>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endParaRPr lang="en-US" dirty="0"/>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078258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endParaRPr lang="en-US" dirty="0"/>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endParaRPr lang="en-US" dirty="0"/>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873384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endParaRPr lang="en-US" dirty="0"/>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endParaRPr lang="en-US" dirty="0"/>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535566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endParaRPr lang="en-US" dirty="0"/>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endParaRPr lang="en-US" dirty="0"/>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7412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endParaRPr lang="en-US" dirty="0"/>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endParaRPr lang="en-US" dirty="0"/>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660712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endParaRPr lang="en-US" dirty="0"/>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endParaRPr lang="en-US" dirty="0"/>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13017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105280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endParaRPr lang="en-US" dirty="0"/>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endParaRPr lang="en-US" dirty="0"/>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69398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5720731"/>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49311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hf hdr="0" ftr="0" dt="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9.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png"/><Relationship Id="rId1" Type="http://schemas.openxmlformats.org/officeDocument/2006/relationships/slideLayout" Target="../slideLayouts/slideLayout9.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datasets/ananaymital/us-used-cars-dataset"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416040" y="4434840"/>
            <a:ext cx="4941771" cy="1122202"/>
          </a:xfrm>
        </p:spPr>
        <p:txBody>
          <a:bodyPr/>
          <a:lstStyle/>
          <a:p>
            <a:r>
              <a:rPr lang="en-US" dirty="0"/>
              <a:t>Used Car price prediction</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90"/>
            <a:ext cx="4941770" cy="396660"/>
          </a:xfrm>
        </p:spPr>
        <p:txBody>
          <a:bodyPr/>
          <a:lstStyle/>
          <a:p>
            <a:r>
              <a:rPr lang="en-US" dirty="0"/>
              <a:t>Hetansh Patel</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5432350" y="1152772"/>
            <a:ext cx="5431971" cy="557950"/>
          </a:xfrm>
        </p:spPr>
        <p:txBody>
          <a:bodyPr/>
          <a:lstStyle/>
          <a:p>
            <a:r>
              <a:rPr lang="en-US" dirty="0"/>
              <a:t>Reviewing each feature</a:t>
            </a:r>
          </a:p>
        </p:txBody>
      </p:sp>
      <p:sp>
        <p:nvSpPr>
          <p:cNvPr id="7" name="Text Placeholder 6">
            <a:extLst>
              <a:ext uri="{FF2B5EF4-FFF2-40B4-BE49-F238E27FC236}">
                <a16:creationId xmlns:a16="http://schemas.microsoft.com/office/drawing/2014/main" id="{40297407-CE4E-4284-879D-AEC395713625}"/>
              </a:ext>
            </a:extLst>
          </p:cNvPr>
          <p:cNvSpPr>
            <a:spLocks noGrp="1"/>
          </p:cNvSpPr>
          <p:nvPr>
            <p:ph type="body" sz="quarter" idx="15"/>
          </p:nvPr>
        </p:nvSpPr>
        <p:spPr>
          <a:xfrm>
            <a:off x="4944533" y="1710722"/>
            <a:ext cx="2641599" cy="4645628"/>
          </a:xfrm>
        </p:spPr>
        <p:txBody>
          <a:bodyPr>
            <a:normAutofit fontScale="92500" lnSpcReduction="20000"/>
          </a:bodyPr>
          <a:lstStyle/>
          <a:p>
            <a:pPr marL="285750" indent="-285750">
              <a:buFont typeface="Arial" panose="020B0604020202020204" pitchFamily="34" charset="0"/>
              <a:buChar char="•"/>
            </a:pPr>
            <a:r>
              <a:rPr lang="en-US" b="1" noProof="1"/>
              <a:t>Body_type (object)</a:t>
            </a:r>
          </a:p>
          <a:p>
            <a:pPr marL="285750" indent="-285750">
              <a:buFont typeface="Arial" panose="020B0604020202020204" pitchFamily="34" charset="0"/>
              <a:buChar char="•"/>
            </a:pPr>
            <a:r>
              <a:rPr lang="en-US" noProof="1"/>
              <a:t>city_fuel_economy (float)</a:t>
            </a:r>
          </a:p>
          <a:p>
            <a:pPr marL="285750" indent="-285750">
              <a:buFont typeface="Arial" panose="020B0604020202020204" pitchFamily="34" charset="0"/>
              <a:buChar char="•"/>
            </a:pPr>
            <a:r>
              <a:rPr lang="en-US" b="1" noProof="1"/>
              <a:t>Engine_displacement</a:t>
            </a:r>
            <a:r>
              <a:rPr lang="en-US" noProof="1"/>
              <a:t> (float)</a:t>
            </a:r>
          </a:p>
          <a:p>
            <a:pPr marL="285750" indent="-285750">
              <a:buFont typeface="Arial" panose="020B0604020202020204" pitchFamily="34" charset="0"/>
              <a:buChar char="•"/>
            </a:pPr>
            <a:r>
              <a:rPr lang="en-US" b="1" noProof="1"/>
              <a:t>Engine_type (object)</a:t>
            </a:r>
            <a:endParaRPr lang="en-US" noProof="1"/>
          </a:p>
          <a:p>
            <a:pPr marL="285750" indent="-285750">
              <a:buFont typeface="Arial" panose="020B0604020202020204" pitchFamily="34" charset="0"/>
              <a:buChar char="•"/>
            </a:pPr>
            <a:r>
              <a:rPr lang="en-US" b="1" noProof="1"/>
              <a:t>fleet (object)</a:t>
            </a:r>
          </a:p>
          <a:p>
            <a:pPr marL="285750" indent="-285750">
              <a:buFont typeface="Arial" panose="020B0604020202020204" pitchFamily="34" charset="0"/>
              <a:buChar char="•"/>
            </a:pPr>
            <a:r>
              <a:rPr lang="en-US" noProof="1"/>
              <a:t>Frame_damaged</a:t>
            </a:r>
            <a:r>
              <a:rPr lang="en-US" b="1" noProof="1"/>
              <a:t> (object)</a:t>
            </a:r>
            <a:endParaRPr lang="en-US" noProof="1"/>
          </a:p>
          <a:p>
            <a:pPr marL="285750" indent="-285750">
              <a:buFont typeface="Arial" panose="020B0604020202020204" pitchFamily="34" charset="0"/>
              <a:buChar char="•"/>
            </a:pPr>
            <a:r>
              <a:rPr lang="en-US" b="1" noProof="1"/>
              <a:t>Franchise_dealer</a:t>
            </a:r>
            <a:r>
              <a:rPr lang="en-US" noProof="1"/>
              <a:t> (bool)</a:t>
            </a:r>
          </a:p>
          <a:p>
            <a:pPr marL="285750" indent="-285750">
              <a:buFont typeface="Arial" panose="020B0604020202020204" pitchFamily="34" charset="0"/>
              <a:buChar char="•"/>
            </a:pPr>
            <a:r>
              <a:rPr lang="en-US" b="1" noProof="1"/>
              <a:t>Fuel_tank_volume(object)</a:t>
            </a:r>
            <a:endParaRPr lang="en-US" noProof="1"/>
          </a:p>
          <a:p>
            <a:pPr marL="285750" indent="-285750">
              <a:buFont typeface="Arial" panose="020B0604020202020204" pitchFamily="34" charset="0"/>
              <a:buChar char="•"/>
            </a:pPr>
            <a:r>
              <a:rPr lang="en-US" b="1" noProof="1"/>
              <a:t>Fuel_type</a:t>
            </a:r>
            <a:r>
              <a:rPr lang="en-US" noProof="1"/>
              <a:t> </a:t>
            </a:r>
            <a:r>
              <a:rPr lang="en-US" b="1" noProof="1"/>
              <a:t>(object)</a:t>
            </a:r>
            <a:endParaRPr lang="en-US" noProof="1"/>
          </a:p>
          <a:p>
            <a:pPr marL="285750" indent="-285750">
              <a:buFont typeface="Arial" panose="020B0604020202020204" pitchFamily="34" charset="0"/>
              <a:buChar char="•"/>
            </a:pPr>
            <a:r>
              <a:rPr lang="en-US" b="1" noProof="1"/>
              <a:t>Has_accidents</a:t>
            </a:r>
            <a:r>
              <a:rPr lang="en-US" noProof="1"/>
              <a:t> </a:t>
            </a:r>
            <a:r>
              <a:rPr lang="en-US" b="1" noProof="1"/>
              <a:t>(object)</a:t>
            </a:r>
            <a:endParaRPr lang="en-US" noProof="1"/>
          </a:p>
          <a:p>
            <a:pPr marL="285750" indent="-285750">
              <a:buFont typeface="Arial" panose="020B0604020202020204" pitchFamily="34" charset="0"/>
              <a:buChar char="•"/>
            </a:pPr>
            <a:r>
              <a:rPr lang="en-US" b="1" noProof="1"/>
              <a:t>Highway_fuel_economy</a:t>
            </a:r>
            <a:r>
              <a:rPr lang="en-US" noProof="1"/>
              <a:t> (float)</a:t>
            </a:r>
            <a:endParaRPr lang="en-US" b="1" noProof="1"/>
          </a:p>
          <a:p>
            <a:pPr marL="285750" indent="-285750">
              <a:buFont typeface="Arial" panose="020B0604020202020204" pitchFamily="34" charset="0"/>
              <a:buChar char="•"/>
            </a:pPr>
            <a:r>
              <a:rPr lang="en-US" b="1" noProof="1"/>
              <a:t>Horsepower</a:t>
            </a:r>
            <a:r>
              <a:rPr lang="en-US" noProof="1"/>
              <a:t> (float)</a:t>
            </a:r>
          </a:p>
          <a:p>
            <a:pPr marL="285750" indent="-285750">
              <a:buFont typeface="Arial" panose="020B0604020202020204" pitchFamily="34" charset="0"/>
              <a:buChar char="•"/>
            </a:pPr>
            <a:r>
              <a:rPr lang="en-US" b="1" noProof="1"/>
              <a:t>isCab (object)</a:t>
            </a:r>
          </a:p>
          <a:p>
            <a:pPr marL="285750" indent="-285750">
              <a:buFont typeface="Arial" panose="020B0604020202020204" pitchFamily="34" charset="0"/>
              <a:buChar char="•"/>
            </a:pPr>
            <a:r>
              <a:rPr lang="en-US" b="1" noProof="1"/>
              <a:t>Listing_color (object)</a:t>
            </a:r>
          </a:p>
          <a:p>
            <a:pPr marL="285750" indent="-285750">
              <a:buFont typeface="Arial" panose="020B0604020202020204" pitchFamily="34" charset="0"/>
              <a:buChar char="•"/>
            </a:pPr>
            <a:r>
              <a:rPr lang="en-US" noProof="1"/>
              <a:t>Make_name</a:t>
            </a:r>
            <a:r>
              <a:rPr lang="en-US" b="1" noProof="1"/>
              <a:t> (object)</a:t>
            </a:r>
            <a:endParaRPr lang="en-US" noProof="1"/>
          </a:p>
          <a:p>
            <a:pPr marL="285750" indent="-285750">
              <a:buFont typeface="Arial" panose="020B0604020202020204" pitchFamily="34" charset="0"/>
              <a:buChar char="•"/>
            </a:pPr>
            <a:endParaRPr lang="en-US" noProof="1"/>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B51A1E-902D-48AF-9020-955120F399B6}" type="slidenum">
              <a:rPr kumimoji="0" lang="en-US" sz="900" b="0" i="0" u="none" strike="noStrike" kern="1200" cap="none" spc="0" normalizeH="0" baseline="0" noProof="0" smtClean="0">
                <a:ln>
                  <a:noFill/>
                </a:ln>
                <a:solidFill>
                  <a:prstClr val="black">
                    <a:tint val="75000"/>
                  </a:prstClr>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endParaRPr>
          </a:p>
        </p:txBody>
      </p:sp>
      <p:sp>
        <p:nvSpPr>
          <p:cNvPr id="3" name="Text Placeholder 6">
            <a:extLst>
              <a:ext uri="{FF2B5EF4-FFF2-40B4-BE49-F238E27FC236}">
                <a16:creationId xmlns:a16="http://schemas.microsoft.com/office/drawing/2014/main" id="{9D3DBF5D-64AF-6E48-E7B4-33E8947F1E8C}"/>
              </a:ext>
            </a:extLst>
          </p:cNvPr>
          <p:cNvSpPr txBox="1">
            <a:spLocks/>
          </p:cNvSpPr>
          <p:nvPr/>
        </p:nvSpPr>
        <p:spPr>
          <a:xfrm>
            <a:off x="7904427" y="1710722"/>
            <a:ext cx="2641598" cy="4645628"/>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b="1" noProof="1"/>
              <a:t>Maximum_seating (object)</a:t>
            </a:r>
          </a:p>
          <a:p>
            <a:pPr marL="285750" indent="-285750">
              <a:buFont typeface="Arial" panose="020B0604020202020204" pitchFamily="34" charset="0"/>
              <a:buChar char="•"/>
            </a:pPr>
            <a:r>
              <a:rPr lang="en-US" noProof="1"/>
              <a:t>mileage (float)</a:t>
            </a:r>
          </a:p>
          <a:p>
            <a:pPr marL="285750" indent="-285750">
              <a:buFont typeface="Arial" panose="020B0604020202020204" pitchFamily="34" charset="0"/>
              <a:buChar char="•"/>
            </a:pPr>
            <a:r>
              <a:rPr lang="en-US" b="1" noProof="1"/>
              <a:t>Owner_count</a:t>
            </a:r>
            <a:r>
              <a:rPr lang="en-US" noProof="1"/>
              <a:t> (float)</a:t>
            </a:r>
          </a:p>
          <a:p>
            <a:pPr marL="285750" indent="-285750">
              <a:buFont typeface="Arial" panose="020B0604020202020204" pitchFamily="34" charset="0"/>
              <a:buChar char="•"/>
            </a:pPr>
            <a:r>
              <a:rPr lang="en-US" b="1" noProof="1"/>
              <a:t>torque (object)</a:t>
            </a:r>
            <a:endParaRPr lang="en-US" noProof="1"/>
          </a:p>
          <a:p>
            <a:pPr marL="285750" indent="-285750">
              <a:buFont typeface="Arial" panose="020B0604020202020204" pitchFamily="34" charset="0"/>
              <a:buChar char="•"/>
            </a:pPr>
            <a:r>
              <a:rPr lang="en-US" b="1" noProof="1"/>
              <a:t>Transmission_display (object)</a:t>
            </a:r>
          </a:p>
          <a:p>
            <a:pPr marL="285750" indent="-285750">
              <a:buFont typeface="Arial" panose="020B0604020202020204" pitchFamily="34" charset="0"/>
              <a:buChar char="•"/>
            </a:pPr>
            <a:r>
              <a:rPr lang="en-US" noProof="1"/>
              <a:t>Wheel_system</a:t>
            </a:r>
            <a:r>
              <a:rPr lang="en-US" b="1" noProof="1"/>
              <a:t> (object)</a:t>
            </a:r>
            <a:endParaRPr lang="en-US" noProof="1"/>
          </a:p>
          <a:p>
            <a:pPr marL="285750" indent="-285750">
              <a:buFont typeface="Arial" panose="020B0604020202020204" pitchFamily="34" charset="0"/>
              <a:buChar char="•"/>
            </a:pPr>
            <a:r>
              <a:rPr lang="en-US" b="1" noProof="1"/>
              <a:t>year</a:t>
            </a:r>
            <a:r>
              <a:rPr lang="en-US" noProof="1"/>
              <a:t> (int)</a:t>
            </a:r>
          </a:p>
          <a:p>
            <a:pPr marL="285750" indent="-285750">
              <a:buFont typeface="Arial" panose="020B0604020202020204" pitchFamily="34" charset="0"/>
              <a:buChar char="•"/>
            </a:pPr>
            <a:r>
              <a:rPr lang="en-US" b="1" noProof="1"/>
              <a:t>price (Target Variable)</a:t>
            </a:r>
            <a:r>
              <a:rPr lang="en-US" noProof="1"/>
              <a:t> (float)</a:t>
            </a:r>
          </a:p>
          <a:p>
            <a:pPr marL="285750" indent="-285750">
              <a:buFont typeface="Arial" panose="020B0604020202020204" pitchFamily="34" charset="0"/>
              <a:buChar char="•"/>
            </a:pPr>
            <a:endParaRPr lang="en-US" noProof="1"/>
          </a:p>
        </p:txBody>
      </p:sp>
    </p:spTree>
    <p:extLst>
      <p:ext uri="{BB962C8B-B14F-4D97-AF65-F5344CB8AC3E}">
        <p14:creationId xmlns:p14="http://schemas.microsoft.com/office/powerpoint/2010/main" val="2069393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DE570-8E8B-FBE8-9304-1B57A6CD852F}"/>
              </a:ext>
            </a:extLst>
          </p:cNvPr>
          <p:cNvSpPr>
            <a:spLocks noGrp="1"/>
          </p:cNvSpPr>
          <p:nvPr>
            <p:ph type="title"/>
          </p:nvPr>
        </p:nvSpPr>
        <p:spPr/>
        <p:txBody>
          <a:bodyPr/>
          <a:lstStyle/>
          <a:p>
            <a:r>
              <a:rPr lang="en-US" dirty="0"/>
              <a:t>Overview of data</a:t>
            </a:r>
            <a:endParaRPr lang="en-IN" dirty="0"/>
          </a:p>
        </p:txBody>
      </p:sp>
      <p:sp>
        <p:nvSpPr>
          <p:cNvPr id="9" name="Slide Number Placeholder 8">
            <a:extLst>
              <a:ext uri="{FF2B5EF4-FFF2-40B4-BE49-F238E27FC236}">
                <a16:creationId xmlns:a16="http://schemas.microsoft.com/office/drawing/2014/main" id="{043503E4-57D3-D7AF-BEE1-C23CD72EB14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CEABB6-07DC-46E8-9B57-56EC44A396E5}" type="slidenum">
              <a:rPr kumimoji="0" lang="en-US" sz="900" b="0" i="0" u="none" strike="noStrike" kern="1200" cap="none" spc="0" normalizeH="0" baseline="0" noProof="0" smtClean="0">
                <a:ln>
                  <a:noFill/>
                </a:ln>
                <a:solidFill>
                  <a:prstClr val="black">
                    <a:tint val="75000"/>
                  </a:prstClr>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endParaRPr>
          </a:p>
        </p:txBody>
      </p:sp>
      <p:pic>
        <p:nvPicPr>
          <p:cNvPr id="5" name="Picture 4">
            <a:extLst>
              <a:ext uri="{FF2B5EF4-FFF2-40B4-BE49-F238E27FC236}">
                <a16:creationId xmlns:a16="http://schemas.microsoft.com/office/drawing/2014/main" id="{BB072B54-45D4-AA87-ABB1-9F74DB3534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7553" y="2126760"/>
            <a:ext cx="2771189" cy="2078839"/>
          </a:xfrm>
          <a:prstGeom prst="rect">
            <a:avLst/>
          </a:prstGeom>
        </p:spPr>
      </p:pic>
      <p:pic>
        <p:nvPicPr>
          <p:cNvPr id="10" name="Picture 9">
            <a:extLst>
              <a:ext uri="{FF2B5EF4-FFF2-40B4-BE49-F238E27FC236}">
                <a16:creationId xmlns:a16="http://schemas.microsoft.com/office/drawing/2014/main" id="{3180EFED-DCB1-686D-163A-F74BFC511F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91570" y="2126760"/>
            <a:ext cx="2856977" cy="1779160"/>
          </a:xfrm>
          <a:prstGeom prst="rect">
            <a:avLst/>
          </a:prstGeom>
        </p:spPr>
      </p:pic>
      <p:pic>
        <p:nvPicPr>
          <p:cNvPr id="19" name="Picture 18">
            <a:extLst>
              <a:ext uri="{FF2B5EF4-FFF2-40B4-BE49-F238E27FC236}">
                <a16:creationId xmlns:a16="http://schemas.microsoft.com/office/drawing/2014/main" id="{DC476188-F791-6E70-4784-32208C55B0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32460" y="4426095"/>
            <a:ext cx="2916087" cy="1779160"/>
          </a:xfrm>
          <a:prstGeom prst="rect">
            <a:avLst/>
          </a:prstGeom>
        </p:spPr>
      </p:pic>
      <p:pic>
        <p:nvPicPr>
          <p:cNvPr id="21" name="Picture 20">
            <a:extLst>
              <a:ext uri="{FF2B5EF4-FFF2-40B4-BE49-F238E27FC236}">
                <a16:creationId xmlns:a16="http://schemas.microsoft.com/office/drawing/2014/main" id="{1F85FB7C-7ADB-4459-F993-6B65D247E65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41575" y="4370631"/>
            <a:ext cx="2953149" cy="1834624"/>
          </a:xfrm>
          <a:prstGeom prst="rect">
            <a:avLst/>
          </a:prstGeom>
        </p:spPr>
      </p:pic>
      <p:pic>
        <p:nvPicPr>
          <p:cNvPr id="23" name="Picture 22">
            <a:extLst>
              <a:ext uri="{FF2B5EF4-FFF2-40B4-BE49-F238E27FC236}">
                <a16:creationId xmlns:a16="http://schemas.microsoft.com/office/drawing/2014/main" id="{34598A25-FA7F-BEE4-5635-9FDFE0B9E10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41576" y="2070897"/>
            <a:ext cx="2953149" cy="2271267"/>
          </a:xfrm>
          <a:prstGeom prst="rect">
            <a:avLst/>
          </a:prstGeom>
        </p:spPr>
      </p:pic>
    </p:spTree>
    <p:extLst>
      <p:ext uri="{BB962C8B-B14F-4D97-AF65-F5344CB8AC3E}">
        <p14:creationId xmlns:p14="http://schemas.microsoft.com/office/powerpoint/2010/main" val="1884767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DE570-8E8B-FBE8-9304-1B57A6CD852F}"/>
              </a:ext>
            </a:extLst>
          </p:cNvPr>
          <p:cNvSpPr>
            <a:spLocks noGrp="1"/>
          </p:cNvSpPr>
          <p:nvPr>
            <p:ph type="title"/>
          </p:nvPr>
        </p:nvSpPr>
        <p:spPr>
          <a:xfrm>
            <a:off x="1885156" y="161040"/>
            <a:ext cx="8421688" cy="1325563"/>
          </a:xfrm>
        </p:spPr>
        <p:txBody>
          <a:bodyPr/>
          <a:lstStyle/>
          <a:p>
            <a:r>
              <a:rPr lang="en-US" dirty="0"/>
              <a:t>Overview of data</a:t>
            </a:r>
            <a:endParaRPr lang="en-IN" dirty="0"/>
          </a:p>
        </p:txBody>
      </p:sp>
      <p:sp>
        <p:nvSpPr>
          <p:cNvPr id="9" name="Slide Number Placeholder 8">
            <a:extLst>
              <a:ext uri="{FF2B5EF4-FFF2-40B4-BE49-F238E27FC236}">
                <a16:creationId xmlns:a16="http://schemas.microsoft.com/office/drawing/2014/main" id="{043503E4-57D3-D7AF-BEE1-C23CD72EB14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CEABB6-07DC-46E8-9B57-56EC44A396E5}" type="slidenum">
              <a:rPr kumimoji="0" lang="en-US" sz="900" b="0" i="0" u="none" strike="noStrike" kern="1200" cap="none" spc="0" normalizeH="0" baseline="0" noProof="0" smtClean="0">
                <a:ln>
                  <a:noFill/>
                </a:ln>
                <a:solidFill>
                  <a:prstClr val="black">
                    <a:tint val="75000"/>
                  </a:prstClr>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endParaRPr>
          </a:p>
        </p:txBody>
      </p:sp>
      <p:pic>
        <p:nvPicPr>
          <p:cNvPr id="5" name="Picture 4">
            <a:extLst>
              <a:ext uri="{FF2B5EF4-FFF2-40B4-BE49-F238E27FC236}">
                <a16:creationId xmlns:a16="http://schemas.microsoft.com/office/drawing/2014/main" id="{4E9D187E-6AFA-E32E-3559-0082DA612C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9385" y="1304825"/>
            <a:ext cx="9213229" cy="4904851"/>
          </a:xfrm>
          <a:prstGeom prst="rect">
            <a:avLst/>
          </a:prstGeom>
        </p:spPr>
      </p:pic>
    </p:spTree>
    <p:extLst>
      <p:ext uri="{BB962C8B-B14F-4D97-AF65-F5344CB8AC3E}">
        <p14:creationId xmlns:p14="http://schemas.microsoft.com/office/powerpoint/2010/main" val="152819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991349" y="2571235"/>
            <a:ext cx="4430183" cy="1715531"/>
          </a:xfrm>
        </p:spPr>
        <p:txBody>
          <a:bodyPr/>
          <a:lstStyle/>
          <a:p>
            <a:r>
              <a:rPr lang="en-US" dirty="0"/>
              <a:t>Data Transformation</a:t>
            </a:r>
          </a:p>
        </p:txBody>
      </p:sp>
    </p:spTree>
    <p:extLst>
      <p:ext uri="{BB962C8B-B14F-4D97-AF65-F5344CB8AC3E}">
        <p14:creationId xmlns:p14="http://schemas.microsoft.com/office/powerpoint/2010/main" val="8002511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9AB39-C18E-55FD-5C5F-2A4797916BE1}"/>
              </a:ext>
            </a:extLst>
          </p:cNvPr>
          <p:cNvSpPr>
            <a:spLocks noGrp="1"/>
          </p:cNvSpPr>
          <p:nvPr>
            <p:ph type="title"/>
          </p:nvPr>
        </p:nvSpPr>
        <p:spPr/>
        <p:txBody>
          <a:bodyPr/>
          <a:lstStyle/>
          <a:p>
            <a:r>
              <a:rPr lang="en-US" dirty="0"/>
              <a:t>Giving categories</a:t>
            </a:r>
            <a:endParaRPr lang="en-IN" dirty="0"/>
          </a:p>
        </p:txBody>
      </p:sp>
      <p:sp>
        <p:nvSpPr>
          <p:cNvPr id="9" name="Slide Number Placeholder 8">
            <a:extLst>
              <a:ext uri="{FF2B5EF4-FFF2-40B4-BE49-F238E27FC236}">
                <a16:creationId xmlns:a16="http://schemas.microsoft.com/office/drawing/2014/main" id="{0A640A60-8A06-EFAF-7F43-F111AA8250B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CEABB6-07DC-46E8-9B57-56EC44A396E5}" type="slidenum">
              <a:rPr kumimoji="0" lang="en-US" sz="900" b="0" i="0" u="none" strike="noStrike" kern="1200" cap="none" spc="0" normalizeH="0" baseline="0" noProof="0" smtClean="0">
                <a:ln>
                  <a:noFill/>
                </a:ln>
                <a:solidFill>
                  <a:prstClr val="black">
                    <a:tint val="75000"/>
                  </a:prstClr>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endParaRPr>
          </a:p>
        </p:txBody>
      </p:sp>
      <p:sp>
        <p:nvSpPr>
          <p:cNvPr id="12" name="TextBox 11">
            <a:extLst>
              <a:ext uri="{FF2B5EF4-FFF2-40B4-BE49-F238E27FC236}">
                <a16:creationId xmlns:a16="http://schemas.microsoft.com/office/drawing/2014/main" id="{6482CBAF-5202-02F4-8C4E-DCD7BED6CFF0}"/>
              </a:ext>
            </a:extLst>
          </p:cNvPr>
          <p:cNvSpPr txBox="1"/>
          <p:nvPr/>
        </p:nvSpPr>
        <p:spPr>
          <a:xfrm>
            <a:off x="1243105" y="2217740"/>
            <a:ext cx="9705792"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enorite"/>
                <a:ea typeface="+mn-ea"/>
                <a:cs typeface="+mn-cs"/>
              </a:rPr>
              <a:t>There were some features that had character type but had numerical information. </a:t>
            </a:r>
            <a:r>
              <a:rPr lang="en-US" sz="1400" dirty="0">
                <a:solidFill>
                  <a:prstClr val="black"/>
                </a:solidFill>
                <a:latin typeface="Tenorite"/>
              </a:rPr>
              <a:t>There were outliers with extreme values, it was very necessary to remove them because they were diverting data to upper side.</a:t>
            </a:r>
            <a:endParaRPr kumimoji="0" lang="en-IN" sz="1400" b="0" i="0" u="none" strike="noStrike" kern="1200" cap="none" spc="0" normalizeH="0" baseline="0" noProof="0" dirty="0">
              <a:ln>
                <a:noFill/>
              </a:ln>
              <a:solidFill>
                <a:prstClr val="black"/>
              </a:solidFill>
              <a:effectLst/>
              <a:uLnTx/>
              <a:uFillTx/>
              <a:latin typeface="Tenorite"/>
              <a:ea typeface="+mn-ea"/>
              <a:cs typeface="+mn-cs"/>
            </a:endParaRPr>
          </a:p>
        </p:txBody>
      </p:sp>
    </p:spTree>
    <p:extLst>
      <p:ext uri="{BB962C8B-B14F-4D97-AF65-F5344CB8AC3E}">
        <p14:creationId xmlns:p14="http://schemas.microsoft.com/office/powerpoint/2010/main" val="17097201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DE570-8E8B-FBE8-9304-1B57A6CD852F}"/>
              </a:ext>
            </a:extLst>
          </p:cNvPr>
          <p:cNvSpPr>
            <a:spLocks noGrp="1"/>
          </p:cNvSpPr>
          <p:nvPr>
            <p:ph type="title"/>
          </p:nvPr>
        </p:nvSpPr>
        <p:spPr/>
        <p:txBody>
          <a:bodyPr/>
          <a:lstStyle/>
          <a:p>
            <a:r>
              <a:rPr lang="en-US" dirty="0"/>
              <a:t>Overview of data</a:t>
            </a:r>
            <a:endParaRPr lang="en-IN" dirty="0"/>
          </a:p>
        </p:txBody>
      </p:sp>
      <p:sp>
        <p:nvSpPr>
          <p:cNvPr id="9" name="Slide Number Placeholder 8">
            <a:extLst>
              <a:ext uri="{FF2B5EF4-FFF2-40B4-BE49-F238E27FC236}">
                <a16:creationId xmlns:a16="http://schemas.microsoft.com/office/drawing/2014/main" id="{043503E4-57D3-D7AF-BEE1-C23CD72EB14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CEABB6-07DC-46E8-9B57-56EC44A396E5}" type="slidenum">
              <a:rPr kumimoji="0" lang="en-US" sz="900" b="0" i="0" u="none" strike="noStrike" kern="1200" cap="none" spc="0" normalizeH="0" baseline="0" noProof="0" smtClean="0">
                <a:ln>
                  <a:noFill/>
                </a:ln>
                <a:solidFill>
                  <a:prstClr val="black">
                    <a:tint val="75000"/>
                  </a:prstClr>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endParaRPr>
          </a:p>
        </p:txBody>
      </p:sp>
      <p:pic>
        <p:nvPicPr>
          <p:cNvPr id="4" name="Picture 3">
            <a:extLst>
              <a:ext uri="{FF2B5EF4-FFF2-40B4-BE49-F238E27FC236}">
                <a16:creationId xmlns:a16="http://schemas.microsoft.com/office/drawing/2014/main" id="{51EC4382-95F3-4D8F-6318-F489DEFCBA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7532" y="1989163"/>
            <a:ext cx="2496935" cy="2264106"/>
          </a:xfrm>
          <a:prstGeom prst="rect">
            <a:avLst/>
          </a:prstGeom>
        </p:spPr>
      </p:pic>
      <p:pic>
        <p:nvPicPr>
          <p:cNvPr id="8" name="Picture 7">
            <a:extLst>
              <a:ext uri="{FF2B5EF4-FFF2-40B4-BE49-F238E27FC236}">
                <a16:creationId xmlns:a16="http://schemas.microsoft.com/office/drawing/2014/main" id="{AAA2BC5D-ED2A-D4CA-18BF-D2D96AA4B9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1514" y="1970459"/>
            <a:ext cx="3046037" cy="2847920"/>
          </a:xfrm>
          <a:prstGeom prst="rect">
            <a:avLst/>
          </a:prstGeom>
        </p:spPr>
      </p:pic>
      <p:pic>
        <p:nvPicPr>
          <p:cNvPr id="14" name="Picture 13">
            <a:extLst>
              <a:ext uri="{FF2B5EF4-FFF2-40B4-BE49-F238E27FC236}">
                <a16:creationId xmlns:a16="http://schemas.microsoft.com/office/drawing/2014/main" id="{48C2EE1F-5FE8-B48C-5001-E20CFAF6EF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4400" y="4462413"/>
            <a:ext cx="2743199" cy="2014517"/>
          </a:xfrm>
          <a:prstGeom prst="rect">
            <a:avLst/>
          </a:prstGeom>
        </p:spPr>
      </p:pic>
      <p:pic>
        <p:nvPicPr>
          <p:cNvPr id="18" name="Picture 17">
            <a:extLst>
              <a:ext uri="{FF2B5EF4-FFF2-40B4-BE49-F238E27FC236}">
                <a16:creationId xmlns:a16="http://schemas.microsoft.com/office/drawing/2014/main" id="{66854440-DE0B-9EF1-7C55-215312F1F4D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81514" y="4669522"/>
            <a:ext cx="3046037" cy="1757568"/>
          </a:xfrm>
          <a:prstGeom prst="rect">
            <a:avLst/>
          </a:prstGeom>
        </p:spPr>
      </p:pic>
      <p:pic>
        <p:nvPicPr>
          <p:cNvPr id="22" name="Picture 21">
            <a:extLst>
              <a:ext uri="{FF2B5EF4-FFF2-40B4-BE49-F238E27FC236}">
                <a16:creationId xmlns:a16="http://schemas.microsoft.com/office/drawing/2014/main" id="{915D2BF3-BCD4-2646-8CB8-8C62FB6BC3C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69693" y="1989163"/>
            <a:ext cx="3166378" cy="2364766"/>
          </a:xfrm>
          <a:prstGeom prst="rect">
            <a:avLst/>
          </a:prstGeom>
        </p:spPr>
      </p:pic>
      <p:pic>
        <p:nvPicPr>
          <p:cNvPr id="28" name="Picture 27">
            <a:extLst>
              <a:ext uri="{FF2B5EF4-FFF2-40B4-BE49-F238E27FC236}">
                <a16:creationId xmlns:a16="http://schemas.microsoft.com/office/drawing/2014/main" id="{C19FB696-9A32-96CF-D98E-63170AAB103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12768" y="4371147"/>
            <a:ext cx="2895137" cy="2167765"/>
          </a:xfrm>
          <a:prstGeom prst="rect">
            <a:avLst/>
          </a:prstGeom>
        </p:spPr>
      </p:pic>
    </p:spTree>
    <p:extLst>
      <p:ext uri="{BB962C8B-B14F-4D97-AF65-F5344CB8AC3E}">
        <p14:creationId xmlns:p14="http://schemas.microsoft.com/office/powerpoint/2010/main" val="25337745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54D858DD-3A69-92E1-B443-EE474EE483F6}"/>
              </a:ext>
            </a:extLst>
          </p:cNvPr>
          <p:cNvSpPr>
            <a:spLocks noGrp="1"/>
          </p:cNvSpPr>
          <p:nvPr>
            <p:ph type="sldNum" sz="quarter" idx="12"/>
          </p:nvPr>
        </p:nvSpPr>
        <p:spPr/>
        <p:txBody>
          <a:bodyPr/>
          <a:lstStyle/>
          <a:p>
            <a:fld id="{B5CEABB6-07DC-46E8-9B57-56EC44A396E5}" type="slidenum">
              <a:rPr lang="en-US" smtClean="0"/>
              <a:t>16</a:t>
            </a:fld>
            <a:endParaRPr lang="en-US" dirty="0"/>
          </a:p>
        </p:txBody>
      </p:sp>
      <p:pic>
        <p:nvPicPr>
          <p:cNvPr id="10" name="Picture 9">
            <a:extLst>
              <a:ext uri="{FF2B5EF4-FFF2-40B4-BE49-F238E27FC236}">
                <a16:creationId xmlns:a16="http://schemas.microsoft.com/office/drawing/2014/main" id="{193AAD33-B649-5651-C966-99544F9510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6333" y="1342880"/>
            <a:ext cx="9279467" cy="5196032"/>
          </a:xfrm>
          <a:prstGeom prst="rect">
            <a:avLst/>
          </a:prstGeom>
        </p:spPr>
      </p:pic>
    </p:spTree>
    <p:extLst>
      <p:ext uri="{BB962C8B-B14F-4D97-AF65-F5344CB8AC3E}">
        <p14:creationId xmlns:p14="http://schemas.microsoft.com/office/powerpoint/2010/main" val="10388835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94724-B5CC-64B5-4738-55196AE8D574}"/>
              </a:ext>
            </a:extLst>
          </p:cNvPr>
          <p:cNvSpPr>
            <a:spLocks noGrp="1"/>
          </p:cNvSpPr>
          <p:nvPr>
            <p:ph type="title"/>
          </p:nvPr>
        </p:nvSpPr>
        <p:spPr/>
        <p:txBody>
          <a:bodyPr/>
          <a:lstStyle/>
          <a:p>
            <a:r>
              <a:rPr lang="en-US" dirty="0"/>
              <a:t>Correlating data</a:t>
            </a:r>
            <a:endParaRPr lang="en-IN" dirty="0"/>
          </a:p>
        </p:txBody>
      </p:sp>
      <p:pic>
        <p:nvPicPr>
          <p:cNvPr id="11" name="Content Placeholder 10">
            <a:extLst>
              <a:ext uri="{FF2B5EF4-FFF2-40B4-BE49-F238E27FC236}">
                <a16:creationId xmlns:a16="http://schemas.microsoft.com/office/drawing/2014/main" id="{9FF75245-7454-8F45-95CA-32827AE08F56}"/>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rcRect/>
          <a:stretch/>
        </p:blipFill>
        <p:spPr>
          <a:xfrm>
            <a:off x="2579724" y="2628090"/>
            <a:ext cx="8621676" cy="4093385"/>
          </a:xfrm>
        </p:spPr>
      </p:pic>
      <p:sp>
        <p:nvSpPr>
          <p:cNvPr id="7" name="Slide Number Placeholder 6">
            <a:extLst>
              <a:ext uri="{FF2B5EF4-FFF2-40B4-BE49-F238E27FC236}">
                <a16:creationId xmlns:a16="http://schemas.microsoft.com/office/drawing/2014/main" id="{30F56DA6-573E-6144-40DC-455152F6411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CEABB6-07DC-46E8-9B57-56EC44A396E5}" type="slidenum">
              <a:rPr kumimoji="0" lang="en-US" sz="900" b="0" i="0" u="none" strike="noStrike" kern="1200" cap="none" spc="0" normalizeH="0" baseline="0" noProof="0" smtClean="0">
                <a:ln>
                  <a:noFill/>
                </a:ln>
                <a:solidFill>
                  <a:prstClr val="black">
                    <a:tint val="75000"/>
                  </a:prstClr>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endParaRPr>
          </a:p>
        </p:txBody>
      </p:sp>
      <p:sp>
        <p:nvSpPr>
          <p:cNvPr id="12" name="TextBox 11">
            <a:extLst>
              <a:ext uri="{FF2B5EF4-FFF2-40B4-BE49-F238E27FC236}">
                <a16:creationId xmlns:a16="http://schemas.microsoft.com/office/drawing/2014/main" id="{3501A98B-6034-FB5A-07C2-FD330CFECB51}"/>
              </a:ext>
            </a:extLst>
          </p:cNvPr>
          <p:cNvSpPr txBox="1"/>
          <p:nvPr/>
        </p:nvSpPr>
        <p:spPr>
          <a:xfrm>
            <a:off x="2579724" y="1748976"/>
            <a:ext cx="8421687" cy="116955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enorite"/>
                <a:ea typeface="+mn-ea"/>
                <a:cs typeface="+mn-cs"/>
              </a:rPr>
              <a:t>Objective of this was to discern which features within the dataset held the most relevance and which ones were less informative. This process allows us to gain insights into the interrelationships between different variables. It is important to eliminate less influential features to reduce dimensionality and enhancing the efficiency of our analysis. This approach to data reduction ensures to focus more on critical aspects of data.</a:t>
            </a:r>
            <a:endParaRPr kumimoji="0" lang="en-IN" sz="1400" b="0" i="0" u="none" strike="noStrike" kern="1200" cap="none" spc="0" normalizeH="0" baseline="0" noProof="0" dirty="0">
              <a:ln>
                <a:noFill/>
              </a:ln>
              <a:solidFill>
                <a:prstClr val="black"/>
              </a:solidFill>
              <a:effectLst/>
              <a:uLnTx/>
              <a:uFillTx/>
              <a:latin typeface="Tenorite"/>
              <a:ea typeface="+mn-ea"/>
              <a:cs typeface="+mn-cs"/>
            </a:endParaRPr>
          </a:p>
        </p:txBody>
      </p:sp>
    </p:spTree>
    <p:extLst>
      <p:ext uri="{BB962C8B-B14F-4D97-AF65-F5344CB8AC3E}">
        <p14:creationId xmlns:p14="http://schemas.microsoft.com/office/powerpoint/2010/main" val="25724745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991349" y="2571235"/>
            <a:ext cx="4430183" cy="1715531"/>
          </a:xfrm>
        </p:spPr>
        <p:txBody>
          <a:bodyPr/>
          <a:lstStyle/>
          <a:p>
            <a:r>
              <a:rPr lang="en-US" dirty="0"/>
              <a:t>Methodology</a:t>
            </a:r>
          </a:p>
        </p:txBody>
      </p:sp>
    </p:spTree>
    <p:extLst>
      <p:ext uri="{BB962C8B-B14F-4D97-AF65-F5344CB8AC3E}">
        <p14:creationId xmlns:p14="http://schemas.microsoft.com/office/powerpoint/2010/main" val="8446060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6198766" y="914400"/>
            <a:ext cx="5431971" cy="799014"/>
          </a:xfrm>
        </p:spPr>
        <p:txBody>
          <a:bodyPr>
            <a:normAutofit/>
          </a:bodyPr>
          <a:lstStyle/>
          <a:p>
            <a:r>
              <a:rPr lang="en-US" sz="3600" dirty="0"/>
              <a:t>Algorithms</a:t>
            </a:r>
          </a:p>
        </p:txBody>
      </p:sp>
      <p:sp>
        <p:nvSpPr>
          <p:cNvPr id="7" name="Text Placeholder 6">
            <a:extLst>
              <a:ext uri="{FF2B5EF4-FFF2-40B4-BE49-F238E27FC236}">
                <a16:creationId xmlns:a16="http://schemas.microsoft.com/office/drawing/2014/main" id="{40297407-CE4E-4284-879D-AEC395713625}"/>
              </a:ext>
            </a:extLst>
          </p:cNvPr>
          <p:cNvSpPr>
            <a:spLocks noGrp="1"/>
          </p:cNvSpPr>
          <p:nvPr>
            <p:ph type="body" sz="quarter" idx="15"/>
          </p:nvPr>
        </p:nvSpPr>
        <p:spPr>
          <a:xfrm>
            <a:off x="6096000" y="1710722"/>
            <a:ext cx="5647267" cy="4645628"/>
          </a:xfrm>
        </p:spPr>
        <p:txBody>
          <a:bodyPr>
            <a:normAutofit/>
          </a:bodyPr>
          <a:lstStyle/>
          <a:p>
            <a:pPr marL="285750" indent="-285750">
              <a:buFont typeface="Arial" panose="020B0604020202020204" pitchFamily="34" charset="0"/>
              <a:buChar char="•"/>
            </a:pPr>
            <a:r>
              <a:rPr lang="en-US" sz="2000" noProof="1"/>
              <a:t>Decision Trees</a:t>
            </a:r>
          </a:p>
          <a:p>
            <a:pPr marL="285750" indent="-285750">
              <a:buFont typeface="Arial" panose="020B0604020202020204" pitchFamily="34" charset="0"/>
              <a:buChar char="•"/>
            </a:pPr>
            <a:r>
              <a:rPr lang="en-US" sz="2000" noProof="1"/>
              <a:t>Random Forest</a:t>
            </a:r>
          </a:p>
          <a:p>
            <a:pPr marL="285750" indent="-285750">
              <a:buFont typeface="Arial" panose="020B0604020202020204" pitchFamily="34" charset="0"/>
              <a:buChar char="•"/>
            </a:pPr>
            <a:r>
              <a:rPr lang="en-US" sz="2000" noProof="1"/>
              <a:t>Support Vector Machines</a:t>
            </a:r>
          </a:p>
          <a:p>
            <a:pPr marL="285750" indent="-285750">
              <a:buFont typeface="Arial" panose="020B0604020202020204" pitchFamily="34" charset="0"/>
              <a:buChar char="•"/>
            </a:pPr>
            <a:r>
              <a:rPr lang="en-US" sz="2000" noProof="1"/>
              <a:t>Naïve Bayes</a:t>
            </a:r>
          </a:p>
          <a:p>
            <a:pPr marL="285750" indent="-285750">
              <a:buFont typeface="Arial" panose="020B0604020202020204" pitchFamily="34" charset="0"/>
              <a:buChar char="•"/>
            </a:pPr>
            <a:r>
              <a:rPr lang="en-US" sz="2000" noProof="1"/>
              <a:t>Logistics Regression</a:t>
            </a:r>
          </a:p>
          <a:p>
            <a:pPr marL="285750" indent="-285750">
              <a:buFont typeface="Arial" panose="020B0604020202020204" pitchFamily="34" charset="0"/>
              <a:buChar char="•"/>
            </a:pPr>
            <a:r>
              <a:rPr lang="en-US" sz="2000" noProof="1"/>
              <a:t>XGB Tree</a:t>
            </a:r>
          </a:p>
          <a:p>
            <a:pPr marL="285750" indent="-285750">
              <a:buFont typeface="Arial" panose="020B0604020202020204" pitchFamily="34" charset="0"/>
              <a:buChar char="•"/>
            </a:pPr>
            <a:r>
              <a:rPr lang="en-US" sz="2000" noProof="1"/>
              <a:t>KNN</a:t>
            </a:r>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B51A1E-902D-48AF-9020-955120F399B6}" type="slidenum">
              <a:rPr kumimoji="0" lang="en-US" sz="900" b="0" i="0" u="none" strike="noStrike" kern="1200" cap="none" spc="0" normalizeH="0" baseline="0" noProof="0" smtClean="0">
                <a:ln>
                  <a:noFill/>
                </a:ln>
                <a:solidFill>
                  <a:prstClr val="black">
                    <a:tint val="75000"/>
                  </a:prstClr>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endParaRPr>
          </a:p>
        </p:txBody>
      </p:sp>
    </p:spTree>
    <p:extLst>
      <p:ext uri="{BB962C8B-B14F-4D97-AF65-F5344CB8AC3E}">
        <p14:creationId xmlns:p14="http://schemas.microsoft.com/office/powerpoint/2010/main" val="631168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1020445"/>
            <a:ext cx="3171825" cy="1325563"/>
          </a:xfrm>
        </p:spPr>
        <p:txBody>
          <a:bodyPr/>
          <a:lstStyle/>
          <a:p>
            <a:r>
              <a:rPr lang="en-US" dirty="0"/>
              <a:t>ABOUT Data</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333499" y="2924175"/>
            <a:ext cx="3171825" cy="2519363"/>
          </a:xfrm>
        </p:spPr>
        <p:txBody>
          <a:bodyPr>
            <a:normAutofit fontScale="92500"/>
          </a:bodyPr>
          <a:lstStyle/>
          <a:p>
            <a:pPr marL="285750" indent="-285750" algn="l" fontAlgn="base">
              <a:buFont typeface="Arial" panose="020B0604020202020204" pitchFamily="34" charset="0"/>
              <a:buChar char="•"/>
            </a:pPr>
            <a:r>
              <a:rPr lang="en-US" b="0" i="0" dirty="0">
                <a:solidFill>
                  <a:srgbClr val="3C4043"/>
                </a:solidFill>
                <a:effectLst/>
              </a:rPr>
              <a:t>The dataset contains 3,000,040 rows.</a:t>
            </a:r>
            <a:endParaRPr lang="en-US" dirty="0">
              <a:solidFill>
                <a:srgbClr val="3C4043"/>
              </a:solidFill>
            </a:endParaRPr>
          </a:p>
          <a:p>
            <a:pPr marL="285750" indent="-285750" algn="l" fontAlgn="base">
              <a:buFont typeface="Arial" panose="020B0604020202020204" pitchFamily="34" charset="0"/>
              <a:buChar char="•"/>
            </a:pPr>
            <a:r>
              <a:rPr lang="en-US" b="0" i="0" dirty="0">
                <a:solidFill>
                  <a:srgbClr val="3C4043"/>
                </a:solidFill>
                <a:effectLst/>
              </a:rPr>
              <a:t>Target f</a:t>
            </a:r>
            <a:r>
              <a:rPr lang="en-US" dirty="0">
                <a:solidFill>
                  <a:srgbClr val="3C4043"/>
                </a:solidFill>
              </a:rPr>
              <a:t>ield</a:t>
            </a:r>
            <a:r>
              <a:rPr lang="en-US" b="0" i="0" dirty="0">
                <a:solidFill>
                  <a:srgbClr val="3C4043"/>
                </a:solidFill>
                <a:effectLst/>
              </a:rPr>
              <a:t>: </a:t>
            </a:r>
            <a:r>
              <a:rPr lang="en-US" dirty="0">
                <a:solidFill>
                  <a:srgbClr val="3C4043"/>
                </a:solidFill>
              </a:rPr>
              <a:t>Price</a:t>
            </a:r>
            <a:endParaRPr lang="en-US" b="0" i="0" dirty="0">
              <a:solidFill>
                <a:srgbClr val="3C4043"/>
              </a:solidFill>
              <a:effectLst/>
            </a:endParaRPr>
          </a:p>
          <a:p>
            <a:pPr marL="285750" indent="-285750" algn="l" fontAlgn="base">
              <a:buFont typeface="Arial" panose="020B0604020202020204" pitchFamily="34" charset="0"/>
              <a:buChar char="•"/>
            </a:pPr>
            <a:r>
              <a:rPr lang="en-US" b="0" i="0" dirty="0">
                <a:solidFill>
                  <a:srgbClr val="3C4043"/>
                </a:solidFill>
                <a:effectLst/>
              </a:rPr>
              <a:t>Number of attributes: </a:t>
            </a:r>
            <a:r>
              <a:rPr lang="en-US" dirty="0">
                <a:solidFill>
                  <a:srgbClr val="3C4043"/>
                </a:solidFill>
              </a:rPr>
              <a:t>66</a:t>
            </a:r>
            <a:br>
              <a:rPr lang="en-US" b="0" i="0" dirty="0">
                <a:solidFill>
                  <a:srgbClr val="3C4043"/>
                </a:solidFill>
                <a:effectLst/>
              </a:rPr>
            </a:br>
            <a:r>
              <a:rPr lang="en-US" b="0" i="0" dirty="0">
                <a:solidFill>
                  <a:srgbClr val="3C4043"/>
                </a:solidFill>
                <a:effectLst/>
              </a:rPr>
              <a:t>- These are the demographics and other features to describe a </a:t>
            </a:r>
            <a:r>
              <a:rPr lang="en-US" dirty="0">
                <a:solidFill>
                  <a:srgbClr val="3C4043"/>
                </a:solidFill>
              </a:rPr>
              <a:t>car</a:t>
            </a:r>
            <a:endParaRPr lang="en-US" b="0" i="0" dirty="0">
              <a:solidFill>
                <a:srgbClr val="3C4043"/>
              </a:solidFill>
              <a:effectLst/>
            </a:endParaRPr>
          </a:p>
          <a:p>
            <a:pPr algn="l" fontAlgn="base"/>
            <a:r>
              <a:rPr lang="en-US" b="0" i="0" dirty="0">
                <a:solidFill>
                  <a:srgbClr val="3C4043"/>
                </a:solidFill>
                <a:effectLst/>
              </a:rPr>
              <a:t>We can explore the possibility in predicting </a:t>
            </a:r>
            <a:r>
              <a:rPr lang="en-US" dirty="0">
                <a:solidFill>
                  <a:srgbClr val="3C4043"/>
                </a:solidFill>
              </a:rPr>
              <a:t>price</a:t>
            </a:r>
            <a:r>
              <a:rPr lang="en-US" b="0" i="0" dirty="0">
                <a:solidFill>
                  <a:srgbClr val="3C4043"/>
                </a:solidFill>
                <a:effectLst/>
              </a:rPr>
              <a:t> based on the individual car information.</a:t>
            </a:r>
          </a:p>
          <a:p>
            <a:endParaRPr lang="en-US" dirty="0"/>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B51A1E-902D-48AF-9020-955120F399B6}" type="slidenum">
              <a:rPr kumimoji="0" lang="en-US" sz="900" b="0" i="0" u="none" strike="noStrike" kern="1200" cap="none" spc="0" normalizeH="0" baseline="0" noProof="0" smtClean="0">
                <a:ln>
                  <a:noFill/>
                </a:ln>
                <a:solidFill>
                  <a:prstClr val="black">
                    <a:tint val="75000"/>
                  </a:prstClr>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endParaRPr>
          </a:p>
        </p:txBody>
      </p:sp>
    </p:spTree>
    <p:extLst>
      <p:ext uri="{BB962C8B-B14F-4D97-AF65-F5344CB8AC3E}">
        <p14:creationId xmlns:p14="http://schemas.microsoft.com/office/powerpoint/2010/main" val="2243494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991349" y="2571235"/>
            <a:ext cx="4430183" cy="1715531"/>
          </a:xfrm>
        </p:spPr>
        <p:txBody>
          <a:bodyPr/>
          <a:lstStyle/>
          <a:p>
            <a:r>
              <a:rPr lang="en-US" dirty="0"/>
              <a:t>Results</a:t>
            </a:r>
          </a:p>
        </p:txBody>
      </p:sp>
    </p:spTree>
    <p:extLst>
      <p:ext uri="{BB962C8B-B14F-4D97-AF65-F5344CB8AC3E}">
        <p14:creationId xmlns:p14="http://schemas.microsoft.com/office/powerpoint/2010/main" val="26653679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27DCE-C209-D0C2-2B41-CC8B2EC629C8}"/>
              </a:ext>
            </a:extLst>
          </p:cNvPr>
          <p:cNvSpPr>
            <a:spLocks noGrp="1"/>
          </p:cNvSpPr>
          <p:nvPr>
            <p:ph type="title"/>
          </p:nvPr>
        </p:nvSpPr>
        <p:spPr>
          <a:xfrm>
            <a:off x="93133" y="636058"/>
            <a:ext cx="11827934" cy="1325563"/>
          </a:xfrm>
        </p:spPr>
        <p:txBody>
          <a:bodyPr/>
          <a:lstStyle/>
          <a:p>
            <a:pPr algn="ctr"/>
            <a:r>
              <a:rPr lang="en-US" dirty="0"/>
              <a:t>Random Forest</a:t>
            </a:r>
            <a:endParaRPr lang="en-IN" dirty="0"/>
          </a:p>
        </p:txBody>
      </p:sp>
      <p:graphicFrame>
        <p:nvGraphicFramePr>
          <p:cNvPr id="3" name="Table 2">
            <a:extLst>
              <a:ext uri="{FF2B5EF4-FFF2-40B4-BE49-F238E27FC236}">
                <a16:creationId xmlns:a16="http://schemas.microsoft.com/office/drawing/2014/main" id="{F14A9D49-43E9-830E-BA46-5EB6EAA0BA2A}"/>
              </a:ext>
            </a:extLst>
          </p:cNvPr>
          <p:cNvGraphicFramePr>
            <a:graphicFrameLocks noGrp="1"/>
          </p:cNvGraphicFramePr>
          <p:nvPr>
            <p:extLst>
              <p:ext uri="{D42A27DB-BD31-4B8C-83A1-F6EECF244321}">
                <p14:modId xmlns:p14="http://schemas.microsoft.com/office/powerpoint/2010/main" val="3957140595"/>
              </p:ext>
            </p:extLst>
          </p:nvPr>
        </p:nvGraphicFramePr>
        <p:xfrm>
          <a:off x="838200" y="3316599"/>
          <a:ext cx="4614334" cy="1112520"/>
        </p:xfrm>
        <a:graphic>
          <a:graphicData uri="http://schemas.openxmlformats.org/drawingml/2006/table">
            <a:tbl>
              <a:tblPr firstRow="1" bandRow="1">
                <a:tableStyleId>{5C22544A-7EE6-4342-B048-85BDC9FD1C3A}</a:tableStyleId>
              </a:tblPr>
              <a:tblGrid>
                <a:gridCol w="2307167">
                  <a:extLst>
                    <a:ext uri="{9D8B030D-6E8A-4147-A177-3AD203B41FA5}">
                      <a16:colId xmlns:a16="http://schemas.microsoft.com/office/drawing/2014/main" val="1259352176"/>
                    </a:ext>
                  </a:extLst>
                </a:gridCol>
                <a:gridCol w="2307167">
                  <a:extLst>
                    <a:ext uri="{9D8B030D-6E8A-4147-A177-3AD203B41FA5}">
                      <a16:colId xmlns:a16="http://schemas.microsoft.com/office/drawing/2014/main" val="2646643020"/>
                    </a:ext>
                  </a:extLst>
                </a:gridCol>
              </a:tblGrid>
              <a:tr h="370840">
                <a:tc>
                  <a:txBody>
                    <a:bodyPr/>
                    <a:lstStyle/>
                    <a:p>
                      <a:r>
                        <a:rPr lang="en-US" dirty="0">
                          <a:solidFill>
                            <a:schemeClr val="tx1"/>
                          </a:solidFill>
                        </a:rPr>
                        <a:t>Metric</a:t>
                      </a:r>
                      <a:endParaRPr lang="en-IN" dirty="0">
                        <a:solidFill>
                          <a:schemeClr val="tx1"/>
                        </a:solidFill>
                      </a:endParaRPr>
                    </a:p>
                  </a:txBody>
                  <a:tcPr/>
                </a:tc>
                <a:tc>
                  <a:txBody>
                    <a:bodyPr/>
                    <a:lstStyle/>
                    <a:p>
                      <a:r>
                        <a:rPr lang="en-US" dirty="0">
                          <a:solidFill>
                            <a:schemeClr val="tx1"/>
                          </a:solidFill>
                        </a:rPr>
                        <a:t>Value</a:t>
                      </a:r>
                      <a:endParaRPr lang="en-IN" dirty="0">
                        <a:solidFill>
                          <a:schemeClr val="tx1"/>
                        </a:solidFill>
                      </a:endParaRPr>
                    </a:p>
                  </a:txBody>
                  <a:tcPr/>
                </a:tc>
                <a:extLst>
                  <a:ext uri="{0D108BD9-81ED-4DB2-BD59-A6C34878D82A}">
                    <a16:rowId xmlns:a16="http://schemas.microsoft.com/office/drawing/2014/main" val="3720866458"/>
                  </a:ext>
                </a:extLst>
              </a:tr>
              <a:tr h="370840">
                <a:tc>
                  <a:txBody>
                    <a:bodyPr/>
                    <a:lstStyle/>
                    <a:p>
                      <a:r>
                        <a:rPr lang="en-US" dirty="0">
                          <a:solidFill>
                            <a:schemeClr val="tx1"/>
                          </a:solidFill>
                        </a:rPr>
                        <a:t>R Squared</a:t>
                      </a:r>
                      <a:endParaRPr lang="en-IN" dirty="0">
                        <a:solidFill>
                          <a:schemeClr val="tx1"/>
                        </a:solidFill>
                      </a:endParaRPr>
                    </a:p>
                  </a:txBody>
                  <a:tcPr/>
                </a:tc>
                <a:tc>
                  <a:txBody>
                    <a:bodyPr/>
                    <a:lstStyle/>
                    <a:p>
                      <a:r>
                        <a:rPr lang="en-US" dirty="0"/>
                        <a:t>0.9294</a:t>
                      </a:r>
                      <a:endParaRPr lang="en-IN" dirty="0"/>
                    </a:p>
                  </a:txBody>
                  <a:tcPr/>
                </a:tc>
                <a:extLst>
                  <a:ext uri="{0D108BD9-81ED-4DB2-BD59-A6C34878D82A}">
                    <a16:rowId xmlns:a16="http://schemas.microsoft.com/office/drawing/2014/main" val="958010327"/>
                  </a:ext>
                </a:extLst>
              </a:tr>
              <a:tr h="370840">
                <a:tc>
                  <a:txBody>
                    <a:bodyPr/>
                    <a:lstStyle/>
                    <a:p>
                      <a:r>
                        <a:rPr lang="en-US" dirty="0"/>
                        <a:t>MSE</a:t>
                      </a:r>
                      <a:endParaRPr lang="en-IN" dirty="0"/>
                    </a:p>
                  </a:txBody>
                  <a:tcPr/>
                </a:tc>
                <a:tc>
                  <a:txBody>
                    <a:bodyPr/>
                    <a:lstStyle/>
                    <a:p>
                      <a:r>
                        <a:rPr lang="en-US" dirty="0"/>
                        <a:t>0.3350</a:t>
                      </a:r>
                      <a:endParaRPr lang="en-IN" dirty="0"/>
                    </a:p>
                  </a:txBody>
                  <a:tcPr/>
                </a:tc>
                <a:extLst>
                  <a:ext uri="{0D108BD9-81ED-4DB2-BD59-A6C34878D82A}">
                    <a16:rowId xmlns:a16="http://schemas.microsoft.com/office/drawing/2014/main" val="100720081"/>
                  </a:ext>
                </a:extLst>
              </a:tr>
            </a:tbl>
          </a:graphicData>
        </a:graphic>
      </p:graphicFrame>
      <p:graphicFrame>
        <p:nvGraphicFramePr>
          <p:cNvPr id="4" name="Table 3">
            <a:extLst>
              <a:ext uri="{FF2B5EF4-FFF2-40B4-BE49-F238E27FC236}">
                <a16:creationId xmlns:a16="http://schemas.microsoft.com/office/drawing/2014/main" id="{9976E6BA-408A-38EF-CBE8-2251EBE2072B}"/>
              </a:ext>
            </a:extLst>
          </p:cNvPr>
          <p:cNvGraphicFramePr>
            <a:graphicFrameLocks noGrp="1"/>
          </p:cNvGraphicFramePr>
          <p:nvPr>
            <p:extLst>
              <p:ext uri="{D42A27DB-BD31-4B8C-83A1-F6EECF244321}">
                <p14:modId xmlns:p14="http://schemas.microsoft.com/office/powerpoint/2010/main" val="787335073"/>
              </p:ext>
            </p:extLst>
          </p:nvPr>
        </p:nvGraphicFramePr>
        <p:xfrm>
          <a:off x="5880160" y="3316599"/>
          <a:ext cx="5537200" cy="1112520"/>
        </p:xfrm>
        <a:graphic>
          <a:graphicData uri="http://schemas.openxmlformats.org/drawingml/2006/table">
            <a:tbl>
              <a:tblPr firstRow="1" bandRow="1">
                <a:tableStyleId>{5C22544A-7EE6-4342-B048-85BDC9FD1C3A}</a:tableStyleId>
              </a:tblPr>
              <a:tblGrid>
                <a:gridCol w="2768600">
                  <a:extLst>
                    <a:ext uri="{9D8B030D-6E8A-4147-A177-3AD203B41FA5}">
                      <a16:colId xmlns:a16="http://schemas.microsoft.com/office/drawing/2014/main" val="114078865"/>
                    </a:ext>
                  </a:extLst>
                </a:gridCol>
                <a:gridCol w="2768600">
                  <a:extLst>
                    <a:ext uri="{9D8B030D-6E8A-4147-A177-3AD203B41FA5}">
                      <a16:colId xmlns:a16="http://schemas.microsoft.com/office/drawing/2014/main" val="2223237025"/>
                    </a:ext>
                  </a:extLst>
                </a:gridCol>
              </a:tblGrid>
              <a:tr h="370840">
                <a:tc>
                  <a:txBody>
                    <a:bodyPr/>
                    <a:lstStyle/>
                    <a:p>
                      <a:r>
                        <a:rPr lang="en-US" dirty="0">
                          <a:solidFill>
                            <a:schemeClr val="tx1"/>
                          </a:solidFill>
                        </a:rPr>
                        <a:t>Metric</a:t>
                      </a:r>
                      <a:endParaRPr lang="en-IN" dirty="0">
                        <a:solidFill>
                          <a:schemeClr val="tx1"/>
                        </a:solidFill>
                      </a:endParaRPr>
                    </a:p>
                  </a:txBody>
                  <a:tcPr/>
                </a:tc>
                <a:tc>
                  <a:txBody>
                    <a:bodyPr/>
                    <a:lstStyle/>
                    <a:p>
                      <a:r>
                        <a:rPr lang="en-US" dirty="0">
                          <a:solidFill>
                            <a:schemeClr val="tx1"/>
                          </a:solidFill>
                        </a:rPr>
                        <a:t>Value</a:t>
                      </a:r>
                      <a:endParaRPr lang="en-IN" dirty="0">
                        <a:solidFill>
                          <a:schemeClr val="tx1"/>
                        </a:solidFill>
                      </a:endParaRPr>
                    </a:p>
                  </a:txBody>
                  <a:tcPr/>
                </a:tc>
                <a:extLst>
                  <a:ext uri="{0D108BD9-81ED-4DB2-BD59-A6C34878D82A}">
                    <a16:rowId xmlns:a16="http://schemas.microsoft.com/office/drawing/2014/main" val="706564752"/>
                  </a:ext>
                </a:extLst>
              </a:tr>
              <a:tr h="370840">
                <a:tc>
                  <a:txBody>
                    <a:bodyPr/>
                    <a:lstStyle/>
                    <a:p>
                      <a:r>
                        <a:rPr lang="en-US" dirty="0">
                          <a:solidFill>
                            <a:schemeClr val="tx1"/>
                          </a:solidFill>
                        </a:rPr>
                        <a:t>R Squared</a:t>
                      </a:r>
                      <a:endParaRPr lang="en-IN" dirty="0">
                        <a:solidFill>
                          <a:schemeClr val="tx1"/>
                        </a:solidFill>
                      </a:endParaRPr>
                    </a:p>
                  </a:txBody>
                  <a:tcPr/>
                </a:tc>
                <a:tc>
                  <a:txBody>
                    <a:bodyPr/>
                    <a:lstStyle/>
                    <a:p>
                      <a:r>
                        <a:rPr lang="en-US" dirty="0"/>
                        <a:t>0.8688</a:t>
                      </a:r>
                      <a:endParaRPr lang="en-IN" dirty="0"/>
                    </a:p>
                  </a:txBody>
                  <a:tcPr/>
                </a:tc>
                <a:extLst>
                  <a:ext uri="{0D108BD9-81ED-4DB2-BD59-A6C34878D82A}">
                    <a16:rowId xmlns:a16="http://schemas.microsoft.com/office/drawing/2014/main" val="3233298214"/>
                  </a:ext>
                </a:extLst>
              </a:tr>
              <a:tr h="370840">
                <a:tc>
                  <a:txBody>
                    <a:bodyPr/>
                    <a:lstStyle/>
                    <a:p>
                      <a:r>
                        <a:rPr lang="en-US" dirty="0"/>
                        <a:t>MSE</a:t>
                      </a:r>
                      <a:endParaRPr lang="en-IN" dirty="0"/>
                    </a:p>
                  </a:txBody>
                  <a:tcPr/>
                </a:tc>
                <a:tc>
                  <a:txBody>
                    <a:bodyPr/>
                    <a:lstStyle/>
                    <a:p>
                      <a:r>
                        <a:rPr lang="en-US" dirty="0"/>
                        <a:t>0.6225</a:t>
                      </a:r>
                      <a:endParaRPr lang="en-IN" dirty="0"/>
                    </a:p>
                  </a:txBody>
                  <a:tcPr/>
                </a:tc>
                <a:extLst>
                  <a:ext uri="{0D108BD9-81ED-4DB2-BD59-A6C34878D82A}">
                    <a16:rowId xmlns:a16="http://schemas.microsoft.com/office/drawing/2014/main" val="3083219121"/>
                  </a:ext>
                </a:extLst>
              </a:tr>
            </a:tbl>
          </a:graphicData>
        </a:graphic>
      </p:graphicFrame>
      <p:sp>
        <p:nvSpPr>
          <p:cNvPr id="37" name="TextBox 36">
            <a:extLst>
              <a:ext uri="{FF2B5EF4-FFF2-40B4-BE49-F238E27FC236}">
                <a16:creationId xmlns:a16="http://schemas.microsoft.com/office/drawing/2014/main" id="{A322E03A-A1B0-C270-EB38-0BD24767A015}"/>
              </a:ext>
            </a:extLst>
          </p:cNvPr>
          <p:cNvSpPr txBox="1"/>
          <p:nvPr/>
        </p:nvSpPr>
        <p:spPr>
          <a:xfrm>
            <a:off x="1456267" y="2269067"/>
            <a:ext cx="1823961" cy="369332"/>
          </a:xfrm>
          <a:prstGeom prst="rect">
            <a:avLst/>
          </a:prstGeom>
          <a:noFill/>
        </p:spPr>
        <p:txBody>
          <a:bodyPr wrap="none" rtlCol="0">
            <a:spAutoFit/>
          </a:bodyPr>
          <a:lstStyle/>
          <a:p>
            <a:r>
              <a:rPr lang="en-US" dirty="0"/>
              <a:t>With 22 features</a:t>
            </a:r>
            <a:endParaRPr lang="en-IN" dirty="0"/>
          </a:p>
        </p:txBody>
      </p:sp>
      <p:sp>
        <p:nvSpPr>
          <p:cNvPr id="39" name="TextBox 38">
            <a:extLst>
              <a:ext uri="{FF2B5EF4-FFF2-40B4-BE49-F238E27FC236}">
                <a16:creationId xmlns:a16="http://schemas.microsoft.com/office/drawing/2014/main" id="{2D7F9AE9-1BEF-8FD4-9A6E-463F31DD6A14}"/>
              </a:ext>
            </a:extLst>
          </p:cNvPr>
          <p:cNvSpPr txBox="1"/>
          <p:nvPr/>
        </p:nvSpPr>
        <p:spPr>
          <a:xfrm>
            <a:off x="7171267" y="2269067"/>
            <a:ext cx="1823961" cy="369332"/>
          </a:xfrm>
          <a:prstGeom prst="rect">
            <a:avLst/>
          </a:prstGeom>
          <a:noFill/>
        </p:spPr>
        <p:txBody>
          <a:bodyPr wrap="square">
            <a:spAutoFit/>
          </a:bodyPr>
          <a:lstStyle/>
          <a:p>
            <a:r>
              <a:rPr lang="en-US" dirty="0"/>
              <a:t>With 4 features</a:t>
            </a:r>
            <a:endParaRPr lang="en-IN" dirty="0"/>
          </a:p>
        </p:txBody>
      </p:sp>
    </p:spTree>
    <p:extLst>
      <p:ext uri="{BB962C8B-B14F-4D97-AF65-F5344CB8AC3E}">
        <p14:creationId xmlns:p14="http://schemas.microsoft.com/office/powerpoint/2010/main" val="6564539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7FBC9-48D3-FEBD-9FC8-246BB10CB0DA}"/>
              </a:ext>
            </a:extLst>
          </p:cNvPr>
          <p:cNvSpPr>
            <a:spLocks noGrp="1"/>
          </p:cNvSpPr>
          <p:nvPr>
            <p:ph type="title"/>
          </p:nvPr>
        </p:nvSpPr>
        <p:spPr>
          <a:xfrm>
            <a:off x="2146045" y="859229"/>
            <a:ext cx="8156058" cy="962023"/>
          </a:xfrm>
        </p:spPr>
        <p:txBody>
          <a:bodyPr/>
          <a:lstStyle/>
          <a:p>
            <a:pPr algn="ctr"/>
            <a:r>
              <a:rPr lang="en-US" dirty="0"/>
              <a:t>Importance of features</a:t>
            </a:r>
            <a:endParaRPr lang="en-IN" dirty="0"/>
          </a:p>
        </p:txBody>
      </p:sp>
      <p:sp>
        <p:nvSpPr>
          <p:cNvPr id="7" name="Slide Number Placeholder 6">
            <a:extLst>
              <a:ext uri="{FF2B5EF4-FFF2-40B4-BE49-F238E27FC236}">
                <a16:creationId xmlns:a16="http://schemas.microsoft.com/office/drawing/2014/main" id="{C2DC2508-55B6-9BBF-BBFC-51DC5A5CB9F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CEABB6-07DC-46E8-9B57-56EC44A396E5}" type="slidenum">
              <a:rPr kumimoji="0" lang="en-US" sz="900" b="0" i="0" u="none" strike="noStrike" kern="1200" cap="none" spc="0" normalizeH="0" baseline="0" noProof="0" smtClean="0">
                <a:ln>
                  <a:noFill/>
                </a:ln>
                <a:solidFill>
                  <a:prstClr val="black">
                    <a:tint val="75000"/>
                  </a:prstClr>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endParaRPr>
          </a:p>
        </p:txBody>
      </p:sp>
      <p:pic>
        <p:nvPicPr>
          <p:cNvPr id="5" name="Picture 4">
            <a:extLst>
              <a:ext uri="{FF2B5EF4-FFF2-40B4-BE49-F238E27FC236}">
                <a16:creationId xmlns:a16="http://schemas.microsoft.com/office/drawing/2014/main" id="{8C7D31D8-E6C1-EB4C-929B-52B35C2A980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878667" y="1821252"/>
            <a:ext cx="5850466" cy="3667637"/>
          </a:xfrm>
          <a:prstGeom prst="rect">
            <a:avLst/>
          </a:prstGeom>
        </p:spPr>
      </p:pic>
    </p:spTree>
    <p:extLst>
      <p:ext uri="{BB962C8B-B14F-4D97-AF65-F5344CB8AC3E}">
        <p14:creationId xmlns:p14="http://schemas.microsoft.com/office/powerpoint/2010/main" val="11928533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a:lstStyle/>
          <a:p>
            <a:pPr algn="ctr"/>
            <a:r>
              <a:rPr lang="en-US" sz="3600" dirty="0"/>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4267200" y="3238103"/>
            <a:ext cx="4179570" cy="2004161"/>
          </a:xfrm>
        </p:spPr>
        <p:txBody>
          <a:bodyPr>
            <a:normAutofit/>
          </a:bodyPr>
          <a:lstStyle/>
          <a:p>
            <a:pPr algn="ctr"/>
            <a:r>
              <a:rPr lang="en-US" sz="2000" dirty="0"/>
              <a:t>Any Questions?</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CEABB6-07DC-46E8-9B57-56EC44A396E5}" type="slidenum">
              <a:rPr kumimoji="0" lang="en-US" sz="900" b="0" i="0" u="none" strike="noStrike" kern="1200" cap="none" spc="0" normalizeH="0" baseline="0" noProof="0" smtClean="0">
                <a:ln>
                  <a:noFill/>
                </a:ln>
                <a:solidFill>
                  <a:prstClr val="black">
                    <a:tint val="75000"/>
                  </a:prstClr>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endParaRPr>
          </a:p>
        </p:txBody>
      </p:sp>
    </p:spTree>
    <p:extLst>
      <p:ext uri="{BB962C8B-B14F-4D97-AF65-F5344CB8AC3E}">
        <p14:creationId xmlns:p14="http://schemas.microsoft.com/office/powerpoint/2010/main" val="2436493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892177"/>
            <a:ext cx="8421688" cy="1325563"/>
          </a:xfrm>
        </p:spPr>
        <p:txBody>
          <a:bodyPr/>
          <a:lstStyle/>
          <a:p>
            <a:r>
              <a:rPr lang="en-US" dirty="0"/>
              <a:t>Data collection</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4"/>
          </p:nvPr>
        </p:nvSpPr>
        <p:spPr>
          <a:xfrm>
            <a:off x="4080485" y="2900346"/>
            <a:ext cx="4031030" cy="1057308"/>
          </a:xfrm>
        </p:spPr>
        <p:txBody>
          <a:bodyPr/>
          <a:lstStyle/>
          <a:p>
            <a:r>
              <a:rPr lang="en-US" dirty="0"/>
              <a:t>Data Website: </a:t>
            </a:r>
            <a:r>
              <a:rPr lang="en-IN" b="0" i="0" u="sng" dirty="0">
                <a:effectLst/>
                <a:latin typeface="-apple-system"/>
                <a:hlinkClick r:id="rId2"/>
              </a:rPr>
              <a:t>https://www.kaggle.com/datasets/ananaymital/us-used-cars-dataset</a:t>
            </a:r>
            <a:endParaRPr lang="en-US" dirty="0"/>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CEABB6-07DC-46E8-9B57-56EC44A396E5}" type="slidenum">
              <a:rPr kumimoji="0" lang="en-US" sz="900" b="0" i="0" u="none" strike="noStrike" kern="1200" cap="none" spc="0" normalizeH="0" baseline="0" noProof="0" smtClean="0">
                <a:ln>
                  <a:noFill/>
                </a:ln>
                <a:solidFill>
                  <a:prstClr val="black">
                    <a:tint val="75000"/>
                  </a:prstClr>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endParaRPr>
          </a:p>
        </p:txBody>
      </p:sp>
    </p:spTree>
    <p:extLst>
      <p:ext uri="{BB962C8B-B14F-4D97-AF65-F5344CB8AC3E}">
        <p14:creationId xmlns:p14="http://schemas.microsoft.com/office/powerpoint/2010/main" val="1593920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991349" y="2571235"/>
            <a:ext cx="4430183" cy="1715531"/>
          </a:xfrm>
        </p:spPr>
        <p:txBody>
          <a:bodyPr/>
          <a:lstStyle/>
          <a:p>
            <a:r>
              <a:rPr lang="en-US" dirty="0"/>
              <a:t>Problem Statement</a:t>
            </a:r>
          </a:p>
        </p:txBody>
      </p:sp>
    </p:spTree>
    <p:extLst>
      <p:ext uri="{BB962C8B-B14F-4D97-AF65-F5344CB8AC3E}">
        <p14:creationId xmlns:p14="http://schemas.microsoft.com/office/powerpoint/2010/main" val="834755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21129-E5DA-ADC4-EEB4-935E0E206B45}"/>
              </a:ext>
            </a:extLst>
          </p:cNvPr>
          <p:cNvSpPr>
            <a:spLocks noGrp="1"/>
          </p:cNvSpPr>
          <p:nvPr>
            <p:ph type="title"/>
          </p:nvPr>
        </p:nvSpPr>
        <p:spPr/>
        <p:txBody>
          <a:bodyPr/>
          <a:lstStyle/>
          <a:p>
            <a:r>
              <a:rPr lang="en-US" dirty="0"/>
              <a:t>Problem Statement</a:t>
            </a:r>
            <a:endParaRPr lang="en-IN" dirty="0"/>
          </a:p>
        </p:txBody>
      </p:sp>
      <p:sp>
        <p:nvSpPr>
          <p:cNvPr id="4" name="Text Placeholder 3">
            <a:extLst>
              <a:ext uri="{FF2B5EF4-FFF2-40B4-BE49-F238E27FC236}">
                <a16:creationId xmlns:a16="http://schemas.microsoft.com/office/drawing/2014/main" id="{A3578E80-B1A5-9EF8-9798-71F596D69861}"/>
              </a:ext>
            </a:extLst>
          </p:cNvPr>
          <p:cNvSpPr>
            <a:spLocks noGrp="1"/>
          </p:cNvSpPr>
          <p:nvPr>
            <p:ph type="body" sz="quarter" idx="15"/>
          </p:nvPr>
        </p:nvSpPr>
        <p:spPr>
          <a:xfrm>
            <a:off x="5921828" y="1999072"/>
            <a:ext cx="5431971" cy="4357278"/>
          </a:xfrm>
        </p:spPr>
        <p:txBody>
          <a:bodyPr/>
          <a:lstStyle/>
          <a:p>
            <a:r>
              <a:rPr lang="en-US" dirty="0"/>
              <a:t>The find the perfect model for the customer so that they can predict there car sale price accurately with minimal information required.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9" name="Slide Number Placeholder 8">
            <a:extLst>
              <a:ext uri="{FF2B5EF4-FFF2-40B4-BE49-F238E27FC236}">
                <a16:creationId xmlns:a16="http://schemas.microsoft.com/office/drawing/2014/main" id="{0BFCF8D7-5596-5EF0-553F-5EA5F78EE04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CEABB6-07DC-46E8-9B57-56EC44A396E5}" type="slidenum">
              <a:rPr kumimoji="0" lang="en-US" sz="900" b="0" i="0" u="none" strike="noStrike" kern="1200" cap="none" spc="0" normalizeH="0" baseline="0" noProof="0" smtClean="0">
                <a:ln>
                  <a:noFill/>
                </a:ln>
                <a:solidFill>
                  <a:prstClr val="black">
                    <a:tint val="75000"/>
                  </a:prstClr>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endParaRPr>
          </a:p>
        </p:txBody>
      </p:sp>
    </p:spTree>
    <p:extLst>
      <p:ext uri="{BB962C8B-B14F-4D97-AF65-F5344CB8AC3E}">
        <p14:creationId xmlns:p14="http://schemas.microsoft.com/office/powerpoint/2010/main" val="1104391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991350" y="2571235"/>
            <a:ext cx="4179570" cy="1715531"/>
          </a:xfrm>
        </p:spPr>
        <p:txBody>
          <a:bodyPr/>
          <a:lstStyle/>
          <a:p>
            <a:r>
              <a:rPr lang="en-US" dirty="0"/>
              <a:t>Pre-Processing</a:t>
            </a:r>
          </a:p>
        </p:txBody>
      </p:sp>
    </p:spTree>
    <p:extLst>
      <p:ext uri="{BB962C8B-B14F-4D97-AF65-F5344CB8AC3E}">
        <p14:creationId xmlns:p14="http://schemas.microsoft.com/office/powerpoint/2010/main" val="3381927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1362075" y="1671639"/>
            <a:ext cx="5111750" cy="1204912"/>
          </a:xfrm>
        </p:spPr>
        <p:txBody>
          <a:bodyPr/>
          <a:lstStyle/>
          <a:p>
            <a:r>
              <a:rPr lang="en-US" dirty="0"/>
              <a:t>Handling NA values</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idx="1"/>
          </p:nvPr>
        </p:nvSpPr>
        <p:spPr>
          <a:xfrm>
            <a:off x="1362075" y="3429000"/>
            <a:ext cx="5111750" cy="2604559"/>
          </a:xfrm>
        </p:spPr>
        <p:txBody>
          <a:bodyPr vert="horz" lIns="91440" tIns="45720" rIns="91440" bIns="45720" rtlCol="0" anchor="t">
            <a:normAutofit/>
          </a:bodyPr>
          <a:lstStyle/>
          <a:p>
            <a:r>
              <a:rPr lang="en-US" noProof="1"/>
              <a:t>There were NA values in columns</a:t>
            </a:r>
          </a:p>
          <a:p>
            <a:r>
              <a:rPr lang="en-US" noProof="1"/>
              <a:t>Most of them are Character type. So we can’t just apply random values inside them. Its better to delete the entire rows rather than giving misleading information.</a:t>
            </a:r>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CEABB6-07DC-46E8-9B57-56EC44A396E5}" type="slidenum">
              <a:rPr kumimoji="0" lang="en-US" sz="900" b="0" i="0" u="none" strike="noStrike" kern="1200" cap="none" spc="0" normalizeH="0" baseline="0" noProof="0" smtClean="0">
                <a:ln>
                  <a:noFill/>
                </a:ln>
                <a:solidFill>
                  <a:prstClr val="black">
                    <a:tint val="75000"/>
                  </a:prstClr>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endParaRPr>
          </a:p>
        </p:txBody>
      </p:sp>
    </p:spTree>
    <p:extLst>
      <p:ext uri="{BB962C8B-B14F-4D97-AF65-F5344CB8AC3E}">
        <p14:creationId xmlns:p14="http://schemas.microsoft.com/office/powerpoint/2010/main" val="1346372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1020445"/>
            <a:ext cx="3171825" cy="1325563"/>
          </a:xfrm>
        </p:spPr>
        <p:txBody>
          <a:bodyPr/>
          <a:lstStyle/>
          <a:p>
            <a:r>
              <a:rPr lang="en-US" dirty="0"/>
              <a:t>Dropping columns for analysis</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333499" y="2924175"/>
            <a:ext cx="3171825" cy="2519363"/>
          </a:xfrm>
        </p:spPr>
        <p:txBody>
          <a:bodyPr>
            <a:normAutofit/>
          </a:bodyPr>
          <a:lstStyle/>
          <a:p>
            <a:pPr algn="l" fontAlgn="base"/>
            <a:r>
              <a:rPr lang="en-US" dirty="0">
                <a:solidFill>
                  <a:srgbClr val="3C4043"/>
                </a:solidFill>
              </a:rPr>
              <a:t>Dropped columns which showed similar properties of a car or has no effect on price just by looking at them.</a:t>
            </a:r>
            <a:endParaRPr lang="en-US" dirty="0"/>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B51A1E-902D-48AF-9020-955120F399B6}" type="slidenum">
              <a:rPr kumimoji="0" lang="en-US" sz="900" b="0" i="0" u="none" strike="noStrike" kern="1200" cap="none" spc="0" normalizeH="0" baseline="0" noProof="0" smtClean="0">
                <a:ln>
                  <a:noFill/>
                </a:ln>
                <a:solidFill>
                  <a:prstClr val="black">
                    <a:tint val="75000"/>
                  </a:prstClr>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endParaRPr>
          </a:p>
        </p:txBody>
      </p:sp>
    </p:spTree>
    <p:extLst>
      <p:ext uri="{BB962C8B-B14F-4D97-AF65-F5344CB8AC3E}">
        <p14:creationId xmlns:p14="http://schemas.microsoft.com/office/powerpoint/2010/main" val="2786677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991350" y="2571235"/>
            <a:ext cx="4179570" cy="1715531"/>
          </a:xfrm>
        </p:spPr>
        <p:txBody>
          <a:bodyPr/>
          <a:lstStyle/>
          <a:p>
            <a:r>
              <a:rPr lang="en-US" dirty="0"/>
              <a:t>Data Exploration</a:t>
            </a:r>
          </a:p>
        </p:txBody>
      </p:sp>
    </p:spTree>
    <p:extLst>
      <p:ext uri="{BB962C8B-B14F-4D97-AF65-F5344CB8AC3E}">
        <p14:creationId xmlns:p14="http://schemas.microsoft.com/office/powerpoint/2010/main" val="707789176"/>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56180624 Minimalist light sales pitch_Win32_v3" id="{10980D2D-A96C-4E9B-A00E-81C4CAF0ABBD}" vid="{7928933E-F394-4192-9CD9-6D2A259AB571}"/>
    </a:ext>
  </a:extLst>
</a:theme>
</file>

<file path=docProps/app.xml><?xml version="1.0" encoding="utf-8"?>
<Properties xmlns="http://schemas.openxmlformats.org/officeDocument/2006/extended-properties" xmlns:vt="http://schemas.openxmlformats.org/officeDocument/2006/docPropsVTypes">
  <TotalTime>609</TotalTime>
  <Words>483</Words>
  <Application>Microsoft Office PowerPoint</Application>
  <PresentationFormat>Widescreen</PresentationFormat>
  <Paragraphs>94</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-apple-system</vt:lpstr>
      <vt:lpstr>Arial</vt:lpstr>
      <vt:lpstr>Tenorite</vt:lpstr>
      <vt:lpstr>Monoline</vt:lpstr>
      <vt:lpstr>Used Car price prediction</vt:lpstr>
      <vt:lpstr>ABOUT Data</vt:lpstr>
      <vt:lpstr>Data collection</vt:lpstr>
      <vt:lpstr>Problem Statement</vt:lpstr>
      <vt:lpstr>Problem Statement</vt:lpstr>
      <vt:lpstr>Pre-Processing</vt:lpstr>
      <vt:lpstr>Handling NA values</vt:lpstr>
      <vt:lpstr>Dropping columns for analysis</vt:lpstr>
      <vt:lpstr>Data Exploration</vt:lpstr>
      <vt:lpstr>Reviewing each feature</vt:lpstr>
      <vt:lpstr>Overview of data</vt:lpstr>
      <vt:lpstr>Overview of data</vt:lpstr>
      <vt:lpstr>Data Transformation</vt:lpstr>
      <vt:lpstr>Giving categories</vt:lpstr>
      <vt:lpstr>Overview of data</vt:lpstr>
      <vt:lpstr>PowerPoint Presentation</vt:lpstr>
      <vt:lpstr>Correlating data</vt:lpstr>
      <vt:lpstr>Methodology</vt:lpstr>
      <vt:lpstr>Algorithms</vt:lpstr>
      <vt:lpstr>Results</vt:lpstr>
      <vt:lpstr>Random Forest</vt:lpstr>
      <vt:lpstr>Importance of features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Used Car price prediction</dc:title>
  <dc:creator>Hetansh Hirenbhai Patel</dc:creator>
  <cp:lastModifiedBy>Hetansh Hirenbhai Patel</cp:lastModifiedBy>
  <cp:revision>5</cp:revision>
  <dcterms:created xsi:type="dcterms:W3CDTF">2023-12-17T01:33:48Z</dcterms:created>
  <dcterms:modified xsi:type="dcterms:W3CDTF">2023-12-21T06:35:52Z</dcterms:modified>
</cp:coreProperties>
</file>