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685800" y="2130425"/>
            <a:ext cx="7772400" cy="2206625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000066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Факультет компьютерных наук</a:t>
            </a:r>
            <a:br/>
            <a:r>
              <a:t>Департамент программной инженерии</a:t>
            </a:r>
            <a:br/>
            <a:r>
              <a:t>Курсовая работа</a:t>
            </a:r>
            <a:br/>
            <a:r>
              <a:rPr>
                <a:solidFill>
                  <a:srgbClr val="00B0F0"/>
                </a:solidFill>
              </a:rPr>
              <a:t>Игра «Pixel Wars»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2380127" y="4337048"/>
            <a:ext cx="6400803" cy="1821704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300"/>
              </a:spcBef>
              <a:defRPr sz="1600">
                <a:solidFill>
                  <a:srgbClr val="000066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Выполнил студент группы БПИ</a:t>
            </a:r>
            <a:r>
              <a:rPr>
                <a:solidFill>
                  <a:srgbClr val="002060"/>
                </a:solidFill>
              </a:rPr>
              <a:t>173</a:t>
            </a:r>
            <a:r>
              <a:rPr>
                <a:solidFill>
                  <a:srgbClr val="FF0000"/>
                </a:solidFill>
              </a:rPr>
              <a:t> </a:t>
            </a:r>
          </a:p>
          <a:p>
            <a:pPr algn="r">
              <a:spcBef>
                <a:spcPts val="300"/>
              </a:spcBef>
              <a:defRPr sz="16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Ройтман Сергей Игоревич</a:t>
            </a:r>
          </a:p>
          <a:p>
            <a:pPr algn="r">
              <a:spcBef>
                <a:spcPts val="300"/>
              </a:spcBef>
              <a:defRPr sz="1600">
                <a:solidFill>
                  <a:srgbClr val="000066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Научный руководитель: </a:t>
            </a:r>
          </a:p>
          <a:p>
            <a:pPr algn="r">
              <a:spcBef>
                <a:spcPts val="300"/>
              </a:spcBef>
              <a:defRPr sz="16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Старший преподаватель департамента программной</a:t>
            </a:r>
          </a:p>
          <a:p>
            <a:pPr algn="r">
              <a:spcBef>
                <a:spcPts val="300"/>
              </a:spcBef>
              <a:defRPr sz="16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инженерии факультета компьютерных наук</a:t>
            </a:r>
          </a:p>
          <a:p>
            <a:pPr algn="r">
              <a:spcBef>
                <a:spcPts val="300"/>
              </a:spcBef>
              <a:defRPr sz="16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Максименкова Ольга Вениаминовна</a:t>
            </a:r>
          </a:p>
        </p:txBody>
      </p:sp>
      <p:sp>
        <p:nvSpPr>
          <p:cNvPr id="114" name="Subtitle 2"/>
          <p:cNvSpPr txBox="1"/>
          <p:nvPr/>
        </p:nvSpPr>
        <p:spPr>
          <a:xfrm>
            <a:off x="1371600" y="6467475"/>
            <a:ext cx="6400800" cy="32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Высшая школа экономики, Москва, 2018</a:t>
            </a:r>
          </a:p>
          <a:p>
            <a:pPr algn="ctr"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www.hse.ru </a:t>
            </a:r>
          </a:p>
        </p:txBody>
      </p:sp>
      <p:sp>
        <p:nvSpPr>
          <p:cNvPr id="115" name="Номер слайда 3"/>
          <p:cNvSpPr txBox="1"/>
          <p:nvPr>
            <p:ph type="sldNum" sz="quarter" idx="4294967295"/>
          </p:nvPr>
        </p:nvSpPr>
        <p:spPr>
          <a:xfrm>
            <a:off x="8502738" y="6404291"/>
            <a:ext cx="18406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ubtitle 2"/>
          <p:cNvSpPr txBox="1"/>
          <p:nvPr>
            <p:ph type="subTitle" sz="quarter" idx="1"/>
          </p:nvPr>
        </p:nvSpPr>
        <p:spPr>
          <a:xfrm>
            <a:off x="1371600" y="4468812"/>
            <a:ext cx="6400800" cy="908052"/>
          </a:xfrm>
          <a:prstGeom prst="rect">
            <a:avLst/>
          </a:prstGeom>
        </p:spPr>
        <p:txBody>
          <a:bodyPr/>
          <a:lstStyle/>
          <a:p>
            <a:pPr defTabSz="416051">
              <a:spcBef>
                <a:spcPts val="200"/>
              </a:spcBef>
              <a:defRPr sz="10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Ройтман Сергей Игоревич</a:t>
            </a:r>
          </a:p>
          <a:p>
            <a:pPr defTabSz="416051">
              <a:spcBef>
                <a:spcPts val="200"/>
              </a:spcBef>
              <a:defRPr sz="1000">
                <a:solidFill>
                  <a:srgbClr val="002060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siroytman@edu.hse.ru</a:t>
            </a:r>
          </a:p>
          <a:p>
            <a:pPr defTabSz="416051">
              <a:spcBef>
                <a:spcPts val="600"/>
              </a:spcBef>
              <a:defRPr sz="1000">
                <a:solidFill>
                  <a:srgbClr val="003F82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 defTabSz="416051">
              <a:spcBef>
                <a:spcPts val="200"/>
              </a:spcBef>
              <a:defRPr sz="1000">
                <a:solidFill>
                  <a:srgbClr val="003F82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Москва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  <p:sp>
        <p:nvSpPr>
          <p:cNvPr id="118" name="Subtitle 2"/>
          <p:cNvSpPr txBox="1"/>
          <p:nvPr/>
        </p:nvSpPr>
        <p:spPr>
          <a:xfrm>
            <a:off x="413545" y="6195701"/>
            <a:ext cx="4143377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19" name="Title 1"/>
          <p:cNvSpPr txBox="1"/>
          <p:nvPr/>
        </p:nvSpPr>
        <p:spPr>
          <a:xfrm>
            <a:off x="1428747" y="436880"/>
            <a:ext cx="689498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ОПИСАНИЕ ИГРЫ</a:t>
            </a:r>
          </a:p>
        </p:txBody>
      </p:sp>
      <p:sp>
        <p:nvSpPr>
          <p:cNvPr id="120" name="Rectangle 9"/>
          <p:cNvSpPr txBox="1"/>
          <p:nvPr/>
        </p:nvSpPr>
        <p:spPr>
          <a:xfrm>
            <a:off x="7300913" y="2255838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21" name="Rectangle 10"/>
          <p:cNvSpPr txBox="1"/>
          <p:nvPr/>
        </p:nvSpPr>
        <p:spPr>
          <a:xfrm>
            <a:off x="7300913" y="3967162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22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23" name="Номер слайда 10"/>
          <p:cNvSpPr txBox="1"/>
          <p:nvPr>
            <p:ph type="sldNum" sz="quarter" idx="4294967295"/>
          </p:nvPr>
        </p:nvSpPr>
        <p:spPr>
          <a:xfrm>
            <a:off x="8462777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Rectangle 12"/>
          <p:cNvSpPr txBox="1"/>
          <p:nvPr/>
        </p:nvSpPr>
        <p:spPr>
          <a:xfrm>
            <a:off x="222249" y="1479549"/>
            <a:ext cx="7623086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Pixel Wars – </a:t>
            </a:r>
            <a:r>
              <a:rPr b="0"/>
              <a:t>это двухмерная творческая игра для операционной системы Android. Игра представляет собой своеобразный холст, который пользователи, разукрашивают, кооперируясь между собой, при этом им придется соревноваться с соперниками за свободное пространство. Каждый пользователь может изменять цвет только одного пикселя в секунду.</a:t>
            </a:r>
          </a:p>
        </p:txBody>
      </p:sp>
      <p:pic>
        <p:nvPicPr>
          <p:cNvPr id="125" name="photo_2018-05-18_02-16-54.jpg" descr="photo_2018-05-18_02-16-5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3850" y="2945731"/>
            <a:ext cx="1907541" cy="3391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  <p:sp>
        <p:nvSpPr>
          <p:cNvPr id="128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29" name="Title 1"/>
          <p:cNvSpPr txBox="1"/>
          <p:nvPr/>
        </p:nvSpPr>
        <p:spPr>
          <a:xfrm>
            <a:off x="1428747" y="405128"/>
            <a:ext cx="689498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ОПИСАНИЕ ПРЕДМЕТНОЙ ОБЛАСТИ</a:t>
            </a:r>
          </a:p>
        </p:txBody>
      </p:sp>
      <p:sp>
        <p:nvSpPr>
          <p:cNvPr id="130" name="Rectangle 9"/>
          <p:cNvSpPr txBox="1"/>
          <p:nvPr/>
        </p:nvSpPr>
        <p:spPr>
          <a:xfrm>
            <a:off x="7300913" y="2255838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31" name="Rectangle 10"/>
          <p:cNvSpPr txBox="1"/>
          <p:nvPr/>
        </p:nvSpPr>
        <p:spPr>
          <a:xfrm>
            <a:off x="7300913" y="3967162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32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33" name="Номер слайда 10"/>
          <p:cNvSpPr txBox="1"/>
          <p:nvPr>
            <p:ph type="sldNum" sz="quarter" idx="4294967295"/>
          </p:nvPr>
        </p:nvSpPr>
        <p:spPr>
          <a:xfrm>
            <a:off x="8462777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TextBox 3"/>
          <p:cNvSpPr txBox="1"/>
          <p:nvPr/>
        </p:nvSpPr>
        <p:spPr>
          <a:xfrm>
            <a:off x="237332" y="1430337"/>
            <a:ext cx="8669336" cy="128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Предметная область:</a:t>
            </a:r>
          </a:p>
          <a:p>
            <a:pPr>
              <a:defRPr sz="23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Творческие игровые приложения на платформе Android.</a:t>
            </a:r>
          </a:p>
        </p:txBody>
      </p:sp>
      <p:pic>
        <p:nvPicPr>
          <p:cNvPr id="135" name="google_play_logo.png" descr="google_play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488" y="2630701"/>
            <a:ext cx="4703528" cy="2460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1718a076e29822051df8bcf8b5ce1124-android-logo-by-vexels.png" descr="1718a076e29822051df8bcf8b5ce1124-android-logo-by-vexel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7669" y="2335521"/>
            <a:ext cx="3050664" cy="3050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39" name="Title 1"/>
          <p:cNvSpPr txBox="1"/>
          <p:nvPr/>
        </p:nvSpPr>
        <p:spPr>
          <a:xfrm>
            <a:off x="1428747" y="405128"/>
            <a:ext cx="689498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ЦЕЛЬ И ЗАДАЧИ РАБОТЫ</a:t>
            </a:r>
          </a:p>
        </p:txBody>
      </p:sp>
      <p:sp>
        <p:nvSpPr>
          <p:cNvPr id="140" name="Rectangle 9"/>
          <p:cNvSpPr txBox="1"/>
          <p:nvPr/>
        </p:nvSpPr>
        <p:spPr>
          <a:xfrm>
            <a:off x="7300913" y="2255838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41" name="Rectangle 10"/>
          <p:cNvSpPr txBox="1"/>
          <p:nvPr/>
        </p:nvSpPr>
        <p:spPr>
          <a:xfrm>
            <a:off x="7300913" y="3967162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42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43" name="Rectangle 12"/>
          <p:cNvSpPr txBox="1"/>
          <p:nvPr/>
        </p:nvSpPr>
        <p:spPr>
          <a:xfrm>
            <a:off x="222248" y="1479549"/>
            <a:ext cx="8442815" cy="368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Цель работы</a:t>
            </a:r>
            <a:br/>
            <a:r>
              <a:rPr b="0"/>
              <a:t>Создать многопользовательскую игру, в которой пользователи могли бы проявлять свои творческие способности и создавать пиксельные рисунки.</a:t>
            </a:r>
            <a:endParaRPr sz="1400"/>
          </a:p>
          <a:p>
            <a:pPr>
              <a:defRPr b="1" sz="160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2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Задачи работы</a:t>
            </a:r>
          </a:p>
          <a:p>
            <a:pPr marL="213893" indent="-213893">
              <a:buSzPct val="100000"/>
              <a:buAutoNum type="arabicPeriod" startAt="1"/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Реализовать tcp-сервер для многопользовательской игры (</a:t>
            </a:r>
            <a:r>
              <a:rPr b="1"/>
              <a:t>C# .NET</a:t>
            </a:r>
            <a:r>
              <a:t>)</a:t>
            </a:r>
          </a:p>
          <a:p>
            <a:pPr lvl="1" marL="721894" indent="-213894">
              <a:buSzPct val="100000"/>
              <a:buAutoNum type="arabicPeriod" startAt="1"/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Методы передачи данных между сервером и клиентом</a:t>
            </a:r>
          </a:p>
          <a:p>
            <a:pPr lvl="1" marL="721894" indent="-213894">
              <a:buSzPct val="100000"/>
              <a:buAutoNum type="arabicPeriod" startAt="1"/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Игровая логика</a:t>
            </a:r>
          </a:p>
          <a:p>
            <a:pPr lvl="1" marL="721894" indent="-213894">
              <a:buSzPct val="100000"/>
              <a:buAutoNum type="arabicPeriod" startAt="1"/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Методы регистрации и авторизации пользователей</a:t>
            </a:r>
          </a:p>
          <a:p>
            <a:pPr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2. Реализовать клиентскую часть приложения (</a:t>
            </a:r>
            <a:r>
              <a:rPr b="1"/>
              <a:t>Android Studio, Java</a:t>
            </a:r>
            <a:r>
              <a:t>)</a:t>
            </a:r>
          </a:p>
          <a:p>
            <a:pPr lvl="2" indent="457200"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1. Методы связи с сервером</a:t>
            </a:r>
          </a:p>
          <a:p>
            <a:pPr lvl="2" indent="457200"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2. Пользовательский интерфейс</a:t>
            </a:r>
          </a:p>
          <a:p>
            <a:pPr lvl="2" indent="457200"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3. Отображение игровых данных</a:t>
            </a:r>
          </a:p>
          <a:p>
            <a:pPr lvl="2" indent="457200">
              <a:defRPr sz="16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4. Элементы управления(например, меню выбора цвета)</a:t>
            </a:r>
          </a:p>
        </p:txBody>
      </p:sp>
      <p:sp>
        <p:nvSpPr>
          <p:cNvPr id="144" name="Номер слайда 10"/>
          <p:cNvSpPr txBox="1"/>
          <p:nvPr>
            <p:ph type="sldNum" sz="quarter" idx="4294967295"/>
          </p:nvPr>
        </p:nvSpPr>
        <p:spPr>
          <a:xfrm>
            <a:off x="8462777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48" name="Title 1"/>
          <p:cNvSpPr txBox="1"/>
          <p:nvPr/>
        </p:nvSpPr>
        <p:spPr>
          <a:xfrm>
            <a:off x="1428747" y="405128"/>
            <a:ext cx="743286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ИСПОЛЬЗУЕМЫЕ ТЕХНОЛОГИИ</a:t>
            </a:r>
          </a:p>
        </p:txBody>
      </p:sp>
      <p:sp>
        <p:nvSpPr>
          <p:cNvPr id="149" name="Rectangle 9"/>
          <p:cNvSpPr txBox="1"/>
          <p:nvPr/>
        </p:nvSpPr>
        <p:spPr>
          <a:xfrm>
            <a:off x="7157832" y="3392394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50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51" name="Номер слайда 10"/>
          <p:cNvSpPr txBox="1"/>
          <p:nvPr>
            <p:ph type="sldNum" sz="quarter" idx="4294967295"/>
          </p:nvPr>
        </p:nvSpPr>
        <p:spPr>
          <a:xfrm>
            <a:off x="8462777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2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919" y="2649956"/>
            <a:ext cx="1618499" cy="1618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13"/>
          <p:cNvSpPr txBox="1"/>
          <p:nvPr/>
        </p:nvSpPr>
        <p:spPr>
          <a:xfrm>
            <a:off x="306917" y="4343215"/>
            <a:ext cx="1618500" cy="88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Язык C# - серверная часть</a:t>
            </a:r>
          </a:p>
        </p:txBody>
      </p:sp>
      <p:pic>
        <p:nvPicPr>
          <p:cNvPr id="154" name="logo-java.jpg" descr="logo-jav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69597" y="2592097"/>
            <a:ext cx="977636" cy="167380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13"/>
          <p:cNvSpPr txBox="1"/>
          <p:nvPr/>
        </p:nvSpPr>
        <p:spPr>
          <a:xfrm>
            <a:off x="2897238" y="4476565"/>
            <a:ext cx="3349524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 + Android Studio - клиентская часть</a:t>
            </a:r>
          </a:p>
        </p:txBody>
      </p:sp>
      <p:pic>
        <p:nvPicPr>
          <p:cNvPr id="156" name="main-qimg-357f02231aed5b6a7c815c576b09b29f.jpeg" descr="main-qimg-357f02231aed5b6a7c815c576b09b29f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1059" y="2573765"/>
            <a:ext cx="2362949" cy="1770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lide_logo.png" descr="glide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68602" y="2584088"/>
            <a:ext cx="2543002" cy="76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Collection-of-XML-documents.png" descr="Collection-of-XML-document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03666" y="3269134"/>
            <a:ext cx="672876" cy="61736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  <p:sp>
        <p:nvSpPr>
          <p:cNvPr id="160" name="TextBox 13"/>
          <p:cNvSpPr txBox="1"/>
          <p:nvPr/>
        </p:nvSpPr>
        <p:spPr>
          <a:xfrm>
            <a:off x="5814529" y="4476565"/>
            <a:ext cx="3349524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Glide, XML -</a:t>
            </a:r>
          </a:p>
          <a:p>
            <a:pPr algn="ctr">
              <a:defRPr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прочие технологии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63" name="Title 1"/>
          <p:cNvSpPr txBox="1"/>
          <p:nvPr/>
        </p:nvSpPr>
        <p:spPr>
          <a:xfrm>
            <a:off x="1428747" y="405128"/>
            <a:ext cx="743286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ВОЗНИКШИЕ ТРУДНОСТИ И ИХ РЕШЕНИЯ</a:t>
            </a:r>
          </a:p>
        </p:txBody>
      </p:sp>
      <p:sp>
        <p:nvSpPr>
          <p:cNvPr id="164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65" name="Номер слайда 6"/>
          <p:cNvSpPr txBox="1"/>
          <p:nvPr>
            <p:ph type="sldNum" sz="quarter" idx="4294967295"/>
          </p:nvPr>
        </p:nvSpPr>
        <p:spPr>
          <a:xfrm>
            <a:off x="8698100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TextBox 2"/>
          <p:cNvSpPr txBox="1"/>
          <p:nvPr/>
        </p:nvSpPr>
        <p:spPr>
          <a:xfrm>
            <a:off x="147890" y="1579939"/>
            <a:ext cx="7673517" cy="414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«Не нужно создавать 10 000 объектов-пикселей на клиенте! Можно же просто рисовать на обычной картинке и передавать её от сервера к клиенту!»</a:t>
            </a:r>
          </a:p>
          <a:p>
            <a:pPr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«AsyncTask позволяет подгружать тяжелые процессы в фоне и не тормозит приложение!»</a:t>
            </a:r>
          </a:p>
          <a:p>
            <a:pPr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«XML сериализация это удобно!»</a:t>
            </a:r>
          </a:p>
        </p:txBody>
      </p:sp>
      <p:pic>
        <p:nvPicPr>
          <p:cNvPr id="167" name="png-file-format-symbol_318-45313.jpg" descr="png-file-format-symbol_318-4531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7323" y="1605321"/>
            <a:ext cx="1339436" cy="1339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ollection-of-XML-documents.png" descr="Collection-of-XML-document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7618" y="5061429"/>
            <a:ext cx="1115911" cy="1023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android_customization_services_icon-300x231.png" descr="android_customization_services_icon-300x2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2486" y="3474749"/>
            <a:ext cx="2060303" cy="158643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73" name="Title 1"/>
          <p:cNvSpPr txBox="1"/>
          <p:nvPr/>
        </p:nvSpPr>
        <p:spPr>
          <a:xfrm>
            <a:off x="1428747" y="405128"/>
            <a:ext cx="743286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РЕЗУЛЬТАТЫ РАБОТЫ</a:t>
            </a:r>
          </a:p>
        </p:txBody>
      </p:sp>
      <p:sp>
        <p:nvSpPr>
          <p:cNvPr id="174" name="Rectangle 11"/>
          <p:cNvSpPr txBox="1"/>
          <p:nvPr/>
        </p:nvSpPr>
        <p:spPr>
          <a:xfrm>
            <a:off x="7300913" y="5591175"/>
            <a:ext cx="662914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75" name="Номер слайда 6"/>
          <p:cNvSpPr txBox="1"/>
          <p:nvPr>
            <p:ph type="sldNum" sz="quarter" idx="4294967295"/>
          </p:nvPr>
        </p:nvSpPr>
        <p:spPr>
          <a:xfrm>
            <a:off x="8698100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Rectangle 12"/>
          <p:cNvSpPr txBox="1"/>
          <p:nvPr/>
        </p:nvSpPr>
        <p:spPr>
          <a:xfrm>
            <a:off x="222248" y="1479549"/>
            <a:ext cx="8442815" cy="440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Основная цель работы - «</a:t>
            </a:r>
            <a:r>
              <a:rPr b="0"/>
              <a:t>cоздать многопользовательскую игру, в которой пользователи могли бы проявлять свои творческие способности и создавать пиксельные рисунки» - достигнута.</a:t>
            </a:r>
          </a:p>
          <a:p>
            <a:pPr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</a:p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Удалось реализовать TCP-сервер на C#:</a:t>
            </a:r>
          </a:p>
          <a:p>
            <a:pPr lvl="1" marL="735263" indent="-227263">
              <a:buSzPct val="100000"/>
              <a:buAutoNum type="arabicPeriod" startAt="1"/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В качестве метода передачи данных использовалась передача набора байт, как наиболее простой и оптимальный метод.</a:t>
            </a:r>
          </a:p>
          <a:p>
            <a:pPr lvl="1" marL="735263" indent="-227263">
              <a:buSzPct val="100000"/>
              <a:buAutoNum type="arabicPeriod" startAt="1"/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Для реализации регистрации и авторизации использовалась XML-сериализация.</a:t>
            </a:r>
          </a:p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Удалось реализовать клиентскую часть на Android:</a:t>
            </a:r>
          </a:p>
          <a:p>
            <a:pPr lvl="1" marL="735263" indent="-227263">
              <a:buSzPct val="100000"/>
              <a:buAutoNum type="arabicPeriod" startAt="1"/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Для отображения данных использовались две сторонние библиотеки: TouchImageView - класс, позволяющий зумить и скролить картинку (игровое поле) и Glide, позволяющий удобно подгружать игровое поле в TouchImageView.</a:t>
            </a:r>
          </a:p>
          <a:p>
            <a:pPr lvl="1" marL="735263" indent="-227263">
              <a:buSzPct val="100000"/>
              <a:buAutoNum type="arabicPeriod" startAt="1"/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Цветовое меню было реализовано с помощью Android Color Picker от Google.</a:t>
            </a:r>
          </a:p>
          <a:p>
            <a:pPr>
              <a:defRPr b="1"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Получен значительный опыт в создании интернет-приложения под Android.</a:t>
            </a:r>
          </a:p>
        </p:txBody>
      </p:sp>
      <p:sp>
        <p:nvSpPr>
          <p:cNvPr id="177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80" name="Title 1"/>
          <p:cNvSpPr txBox="1"/>
          <p:nvPr/>
        </p:nvSpPr>
        <p:spPr>
          <a:xfrm>
            <a:off x="1428747" y="405128"/>
            <a:ext cx="743286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ДАЛЬНЕЙШЕЕ РАЗВИТИЕ</a:t>
            </a:r>
          </a:p>
        </p:txBody>
      </p:sp>
      <p:sp>
        <p:nvSpPr>
          <p:cNvPr id="181" name="Rectangle 11"/>
          <p:cNvSpPr txBox="1"/>
          <p:nvPr/>
        </p:nvSpPr>
        <p:spPr>
          <a:xfrm>
            <a:off x="6943676" y="5519727"/>
            <a:ext cx="66291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82" name="Номер слайда 6"/>
          <p:cNvSpPr txBox="1"/>
          <p:nvPr>
            <p:ph type="sldNum" sz="quarter" idx="4294967295"/>
          </p:nvPr>
        </p:nvSpPr>
        <p:spPr>
          <a:xfrm>
            <a:off x="8698100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TextBox 2"/>
          <p:cNvSpPr txBox="1"/>
          <p:nvPr/>
        </p:nvSpPr>
        <p:spPr>
          <a:xfrm>
            <a:off x="93052" y="1587449"/>
            <a:ext cx="8957896" cy="179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Возможные варианты улучшения программы:</a:t>
            </a:r>
          </a:p>
          <a:p>
            <a:pPr>
              <a:defRPr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Реализация игровых сообществ - групп, в которые могут объединяться пользователи для создания больших командных рисунков. Пользователи сообществ будут иметь внутриигровой чат, позволяющий им кооперироваться, а глава сообщества сможет рисовать полупрозрачные эскизы, видные всем членам его сообщества, для конкретизации командных задач.</a:t>
            </a:r>
          </a:p>
        </p:txBody>
      </p:sp>
      <p:pic>
        <p:nvPicPr>
          <p:cNvPr id="184" name="community.png" descr="communit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966" y="3883828"/>
            <a:ext cx="6804068" cy="229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ubtitle 2"/>
          <p:cNvSpPr txBox="1"/>
          <p:nvPr/>
        </p:nvSpPr>
        <p:spPr>
          <a:xfrm>
            <a:off x="255587" y="6415087"/>
            <a:ext cx="4143378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00"/>
              </a:spcBef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Высшая школа экономики, Москва, 2018</a:t>
            </a:r>
          </a:p>
        </p:txBody>
      </p:sp>
      <p:sp>
        <p:nvSpPr>
          <p:cNvPr id="188" name="Title 1"/>
          <p:cNvSpPr txBox="1"/>
          <p:nvPr/>
        </p:nvSpPr>
        <p:spPr>
          <a:xfrm>
            <a:off x="1428747" y="405128"/>
            <a:ext cx="743286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b="1" sz="2400"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СПИСОК ИСПОЛЬЗОВАННЫХ ИСТОЧНИКОВ</a:t>
            </a:r>
          </a:p>
        </p:txBody>
      </p:sp>
      <p:sp>
        <p:nvSpPr>
          <p:cNvPr id="189" name="Rectangle 9"/>
          <p:cNvSpPr txBox="1"/>
          <p:nvPr/>
        </p:nvSpPr>
        <p:spPr>
          <a:xfrm>
            <a:off x="7300913" y="2255838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90" name="Rectangle 11"/>
          <p:cNvSpPr txBox="1"/>
          <p:nvPr/>
        </p:nvSpPr>
        <p:spPr>
          <a:xfrm>
            <a:off x="7300913" y="5591173"/>
            <a:ext cx="66291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фото</a:t>
            </a:r>
          </a:p>
        </p:txBody>
      </p:sp>
      <p:sp>
        <p:nvSpPr>
          <p:cNvPr id="191" name="Номер слайда 6"/>
          <p:cNvSpPr txBox="1"/>
          <p:nvPr>
            <p:ph type="sldNum" sz="quarter" idx="4294967295"/>
          </p:nvPr>
        </p:nvSpPr>
        <p:spPr>
          <a:xfrm>
            <a:off x="8698100" y="6359841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TextBox 2"/>
          <p:cNvSpPr txBox="1"/>
          <p:nvPr/>
        </p:nvSpPr>
        <p:spPr>
          <a:xfrm>
            <a:off x="255588" y="1376038"/>
            <a:ext cx="8446059" cy="434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1.	Опыт применения ЕСПД // @KirillAlexandrovich. – М.: Издательство интернет-проектов TechMedia / «Хабрахабр», 2014.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2.	ГОСТ 19.101-77 Виды программ и программных документов. //Единая система программной документации. – М.: ИПК Издательство стандартов, 2001.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3.	Android. Программирование для профессионалов. //Билл Филлипс, К. Стюарт, Кристин Марсикано. – М.: Издательство Питер, 2017.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4.	Консольный TCP-чат// М.: Интернет-издательство Metanit.com, 2015.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5.	How to implement IXmlSerializable correctly // Jaap de Haan – М.: Издательство интернет-проектов CodeProject, 2009.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6.	Многопоточный сервер на C# за 15 минут// @ertaquo. – М.: Издательство интернет-проектов TechMedia / «Хабрахабр», 2009.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7.	Простой клиент-сервер на Android (интернет-мессенджер)// @ andreidanilevich. – М.: Издательство интернет-проектов TechMedia / «Хабрахабр», 2015.</a:t>
            </a:r>
          </a:p>
          <a:p>
            <a:pPr marL="180339" indent="-180339" defTabSz="449580">
              <a:spcBef>
                <a:spcPts val="500"/>
              </a:spcBef>
              <a:tabLst>
                <a:tab pos="5918200" algn="r"/>
              </a:tabLst>
              <a:defRPr sz="1700">
                <a:solidFill>
                  <a:srgbClr val="005493"/>
                </a:solidFill>
                <a:latin typeface="Myriad Pro"/>
                <a:ea typeface="Myriad Pro"/>
                <a:cs typeface="Myriad Pro"/>
                <a:sym typeface="Myriad Pro"/>
              </a:defRPr>
            </a:pPr>
            <a:r>
              <a:t>8.	ГОСТ 19.301-79 Программа и методика испытаний. //Единая система программной документации. – М.: ИПК Издательство стандартов, 2001.</a:t>
            </a:r>
          </a:p>
        </p:txBody>
      </p:sp>
      <p:sp>
        <p:nvSpPr>
          <p:cNvPr id="193" name="Нижний колонтитул 1"/>
          <p:cNvSpPr txBox="1"/>
          <p:nvPr/>
        </p:nvSpPr>
        <p:spPr>
          <a:xfrm>
            <a:off x="-3" y="6563837"/>
            <a:ext cx="538061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/>
            <a:r>
              <a:t>Ройтман С.И., БПИ173, Игра «Pixel Wars»,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