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9" r:id="rId3"/>
    <p:sldId id="261" r:id="rId4"/>
    <p:sldId id="280" r:id="rId5"/>
    <p:sldId id="262" r:id="rId6"/>
    <p:sldId id="289" r:id="rId7"/>
    <p:sldId id="292" r:id="rId8"/>
    <p:sldId id="264" r:id="rId9"/>
    <p:sldId id="293" r:id="rId10"/>
    <p:sldId id="263" r:id="rId11"/>
    <p:sldId id="290" r:id="rId12"/>
    <p:sldId id="291" r:id="rId13"/>
    <p:sldId id="265" r:id="rId14"/>
    <p:sldId id="286" r:id="rId15"/>
    <p:sldId id="276" r:id="rId16"/>
    <p:sldId id="258" r:id="rId17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MS PGothic" panose="020B0600070205080204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MS PGothic" panose="020B0600070205080204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MS PGothic" panose="020B0600070205080204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MS PGothic" panose="020B0600070205080204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MS PGothic" panose="020B0600070205080204" charset="-128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MS PGothic" panose="020B0600070205080204" charset="-128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MS PGothic" panose="020B0600070205080204" charset="-128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MS PGothic" panose="020B0600070205080204" charset="-128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MS PGothic" panose="020B060007020508020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F82"/>
    <a:srgbClr val="21386F"/>
    <a:srgbClr val="1C2A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1014" y="6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4712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33A33E-C325-493D-853D-0C52CC5BC609}" type="datetimeFigureOut">
              <a:rPr lang="ru-RU" smtClean="0"/>
              <a:t>14.05.2019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0AEE50-5194-4E2F-9E63-C1259C2ACA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3158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0AEE50-5194-4E2F-9E63-C1259C2ACA2A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7491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99D9B1-B6B0-4324-91A6-EA2D4E340434}" type="datetime1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B57FFD-70CD-4C5C-8117-5884EA760DE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7CB3C1-8DEB-4F78-85B6-939055E39EDB}" type="datetime1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4BE88E-3ED5-4852-8D89-B50379241A2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3DD563-E40F-4587-96CC-6FC37E1B9AD4}" type="datetime1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34C045-341C-4E2D-AF88-1D9C5038858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23F1F2-488E-48F5-B284-CB2ADAE765FC}" type="datetime1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65F501-F5CC-4E12-934E-78BB5E4DA20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932485-165D-4AD8-8DD3-ABDE4DD29132}" type="datetime1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B318A3-27E7-4D27-924C-4173717FF29D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C1CB64-5CF5-4F51-85BC-788A4A7F3B6F}" type="datetime1">
              <a:rPr lang="en-US" smtClean="0"/>
              <a:t>5/14/2019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31699C-A097-4533-BEFF-B1452833F26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29C625-3F9E-4DFB-A5E1-1CBDC5003C45}" type="datetime1">
              <a:rPr lang="en-US" smtClean="0"/>
              <a:t>5/14/2019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F8C458-4B9D-4501-AB19-9D129E2810A0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AF6697-FEC6-4C36-B0D2-2C440F34F0B7}" type="datetime1">
              <a:rPr lang="en-US" smtClean="0"/>
              <a:t>5/14/2019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31CD07-29D6-4A4D-ADEA-1E0E2DFE29D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E8EB36-176D-458F-A1D1-51CF3378A8BB}" type="datetime1">
              <a:rPr lang="en-US" smtClean="0"/>
              <a:t>5/14/2019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D36B3D-EFD3-47A2-82AF-07B5235D9849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50F3EA-07D7-4291-97BD-1D78061A2850}" type="datetime1">
              <a:rPr lang="en-US" smtClean="0"/>
              <a:t>5/14/2019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C45757-2996-489D-9DE7-5C2053F788D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6912E4-C26E-43EE-9313-25FCA704325B}" type="datetime1">
              <a:rPr lang="en-US" smtClean="0"/>
              <a:t>5/14/2019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60040B-1B69-4DF3-82DE-71CA80F2D89C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 sz="1200">
                <a:solidFill>
                  <a:srgbClr val="898989"/>
                </a:solidFill>
                <a:latin typeface="Calibri" panose="020F0502020204030204" charset="0"/>
                <a:ea typeface="MS PGothic" panose="020B0600070205080204" charset="-128"/>
                <a:cs typeface="+mn-cs"/>
              </a:defRPr>
            </a:lvl1pPr>
          </a:lstStyle>
          <a:p>
            <a:pPr>
              <a:defRPr/>
            </a:pPr>
            <a:fld id="{88E82FEC-4005-4EF6-B205-585ADA59CD5B}" type="datetime1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latin typeface="Calibri" panose="020F0502020204030204" charset="0"/>
                <a:ea typeface="MS PGothic" panose="020B0600070205080204" charset="-128"/>
                <a:cs typeface="+mn-cs"/>
              </a:defRPr>
            </a:lvl1pPr>
          </a:lstStyle>
          <a:p>
            <a:pPr>
              <a:defRPr/>
            </a:pPr>
            <a:fld id="{B1F37826-9FC6-4A47-B435-94C6280B7F57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anose="020B0600070205080204" charset="-128"/>
          <a:cs typeface="MS PGothic" panose="020B0600070205080204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MS PGothic" panose="020B0600070205080204" charset="-128"/>
          <a:cs typeface="MS PGothic" panose="020B0600070205080204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MS PGothic" panose="020B0600070205080204" charset="-128"/>
          <a:cs typeface="MS PGothic" panose="020B0600070205080204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MS PGothic" panose="020B0600070205080204" charset="-128"/>
          <a:cs typeface="MS PGothic" panose="020B0600070205080204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MS PGothic" panose="020B0600070205080204" charset="-128"/>
          <a:cs typeface="MS PGothic" panose="020B0600070205080204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MS PGothic" panose="020B0600070205080204" charset="-128"/>
          <a:cs typeface="MS PGothic" panose="020B0600070205080204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MS PGothic" panose="020B0600070205080204" charset="-128"/>
          <a:cs typeface="MS PGothic" panose="020B0600070205080204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MS PGothic" panose="020B0600070205080204" charset="-128"/>
          <a:cs typeface="MS PGothic" panose="020B0600070205080204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MS PGothic" panose="020B0600070205080204" charset="-128"/>
          <a:cs typeface="MS PGothic" panose="020B0600070205080204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anose="020B0600070205080204" charset="-128"/>
          <a:cs typeface="MS PGothic" panose="020B0600070205080204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anose="020B0600070205080204" charset="-128"/>
          <a:cs typeface="MS PGothic" panose="020B0600070205080204" charset="-128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charset="-128"/>
          <a:cs typeface="MS PGothic" panose="020B0600070205080204" charset="-128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anose="020B0600070205080204" charset="-128"/>
          <a:cs typeface="MS PGothic" panose="020B0600070205080204" charset="-128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anose="020B0600070205080204" charset="-128"/>
          <a:cs typeface="MS PGothic" panose="020B0600070205080204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5" Type="http://schemas.openxmlformats.org/officeDocument/2006/relationships/image" Target="../media/image120.png"/><Relationship Id="rId4" Type="http://schemas.openxmlformats.org/officeDocument/2006/relationships/image" Target="../media/image1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206625"/>
          </a:xfrm>
        </p:spPr>
        <p:txBody>
          <a:bodyPr/>
          <a:lstStyle/>
          <a:p>
            <a:pPr eaLnBrk="1" hangingPunct="1"/>
            <a:r>
              <a:rPr lang="ru-RU" sz="2800" dirty="0">
                <a:solidFill>
                  <a:schemeClr val="tx2"/>
                </a:solidFill>
                <a:cs typeface="+mj-lt"/>
              </a:rPr>
              <a:t>Факультет компьютерных наук</a:t>
            </a:r>
            <a:br>
              <a:rPr lang="ru-RU" sz="2800" dirty="0">
                <a:solidFill>
                  <a:schemeClr val="tx2"/>
                </a:solidFill>
                <a:cs typeface="+mj-lt"/>
              </a:rPr>
            </a:br>
            <a:r>
              <a:rPr lang="ru-RU" sz="2800" dirty="0">
                <a:solidFill>
                  <a:schemeClr val="tx2"/>
                </a:solidFill>
                <a:cs typeface="+mj-lt"/>
              </a:rPr>
              <a:t>Департамент программной </a:t>
            </a:r>
            <a:r>
              <a:rPr lang="ru-RU" sz="2800" dirty="0" smtClean="0">
                <a:solidFill>
                  <a:schemeClr val="tx2"/>
                </a:solidFill>
                <a:cs typeface="+mj-lt"/>
              </a:rPr>
              <a:t>инженерии</a:t>
            </a:r>
            <a:r>
              <a:rPr lang="ru-RU" sz="2800" dirty="0" smtClean="0">
                <a:solidFill>
                  <a:schemeClr val="tx2"/>
                </a:solidFill>
                <a:ea typeface="MS PGothic" panose="020B0600070205080204" charset="-128"/>
                <a:cs typeface="+mj-lt"/>
              </a:rPr>
              <a:t/>
            </a:r>
            <a:br>
              <a:rPr lang="ru-RU" sz="2800" dirty="0" smtClean="0">
                <a:solidFill>
                  <a:schemeClr val="tx2"/>
                </a:solidFill>
                <a:ea typeface="MS PGothic" panose="020B0600070205080204" charset="-128"/>
                <a:cs typeface="+mj-lt"/>
              </a:rPr>
            </a:br>
            <a:r>
              <a:rPr lang="ru-RU" sz="2800" dirty="0" smtClean="0">
                <a:solidFill>
                  <a:schemeClr val="tx2"/>
                </a:solidFill>
                <a:ea typeface="MS PGothic" panose="020B0600070205080204" charset="-128"/>
                <a:cs typeface="+mj-lt"/>
              </a:rPr>
              <a:t>Курсовая работа</a:t>
            </a:r>
            <a:r>
              <a:rPr lang="ru-RU" sz="2800" dirty="0">
                <a:solidFill>
                  <a:srgbClr val="000066"/>
                </a:solidFill>
                <a:ea typeface="MS PGothic" panose="020B0600070205080204" charset="-128"/>
                <a:cs typeface="+mj-lt"/>
              </a:rPr>
              <a:t/>
            </a:r>
            <a:br>
              <a:rPr lang="ru-RU" sz="2800" dirty="0">
                <a:solidFill>
                  <a:srgbClr val="000066"/>
                </a:solidFill>
                <a:ea typeface="MS PGothic" panose="020B0600070205080204" charset="-128"/>
                <a:cs typeface="+mj-lt"/>
              </a:rPr>
            </a:br>
            <a:r>
              <a:rPr lang="ru-RU" sz="2800" b="1" dirty="0">
                <a:solidFill>
                  <a:schemeClr val="tx2"/>
                </a:solidFill>
                <a:cs typeface="+mj-lt"/>
              </a:rPr>
              <a:t>Программа анализа логов событий систем отслеживания ошибок</a:t>
            </a:r>
            <a:endParaRPr lang="en-US" sz="2900" b="1" dirty="0">
              <a:solidFill>
                <a:schemeClr val="tx2"/>
              </a:solidFill>
              <a:cs typeface="+mj-lt"/>
            </a:endParaRPr>
          </a:p>
        </p:txBody>
      </p:sp>
      <p:sp>
        <p:nvSpPr>
          <p:cNvPr id="13315" name="Subtitle 2"/>
          <p:cNvSpPr>
            <a:spLocks noGrp="1"/>
          </p:cNvSpPr>
          <p:nvPr>
            <p:ph type="subTitle" idx="1"/>
          </p:nvPr>
        </p:nvSpPr>
        <p:spPr>
          <a:xfrm>
            <a:off x="2380129" y="4337049"/>
            <a:ext cx="6400800" cy="1924051"/>
          </a:xfrm>
        </p:spPr>
        <p:txBody>
          <a:bodyPr/>
          <a:lstStyle/>
          <a:p>
            <a:pPr algn="r" eaLnBrk="1" hangingPunct="1"/>
            <a:r>
              <a:rPr lang="ru-RU" sz="1800" dirty="0">
                <a:solidFill>
                  <a:schemeClr val="tx2"/>
                </a:solidFill>
                <a:latin typeface="+mj-lt"/>
                <a:ea typeface="MS PGothic" panose="020B0600070205080204" charset="-128"/>
                <a:cs typeface="+mj-lt"/>
              </a:rPr>
              <a:t>Выполнил </a:t>
            </a:r>
            <a:r>
              <a:rPr lang="ru-RU" sz="1800" u="sng" dirty="0">
                <a:solidFill>
                  <a:schemeClr val="tx2"/>
                </a:solidFill>
                <a:latin typeface="+mj-lt"/>
                <a:ea typeface="MS PGothic" panose="020B0600070205080204" charset="-128"/>
                <a:cs typeface="+mj-lt"/>
              </a:rPr>
              <a:t>студент группы </a:t>
            </a:r>
            <a:r>
              <a:rPr lang="ru-RU" sz="1800" u="sng" dirty="0" smtClean="0">
                <a:solidFill>
                  <a:schemeClr val="tx2"/>
                </a:solidFill>
                <a:latin typeface="+mj-lt"/>
                <a:ea typeface="MS PGothic" panose="020B0600070205080204" charset="-128"/>
                <a:cs typeface="+mj-lt"/>
              </a:rPr>
              <a:t>БПИ173</a:t>
            </a:r>
            <a:r>
              <a:rPr lang="en-US" sz="1800" u="sng" dirty="0" smtClean="0">
                <a:solidFill>
                  <a:schemeClr val="tx2"/>
                </a:solidFill>
                <a:latin typeface="+mj-lt"/>
                <a:ea typeface="MS PGothic" panose="020B0600070205080204" charset="-128"/>
                <a:cs typeface="+mj-lt"/>
              </a:rPr>
              <a:t> </a:t>
            </a:r>
            <a:endParaRPr lang="ru-RU" sz="1800" u="sng" dirty="0">
              <a:solidFill>
                <a:schemeClr val="tx2"/>
              </a:solidFill>
              <a:latin typeface="+mj-lt"/>
              <a:ea typeface="MS PGothic" panose="020B0600070205080204" charset="-128"/>
              <a:cs typeface="+mj-lt"/>
            </a:endParaRPr>
          </a:p>
          <a:p>
            <a:pPr algn="r" eaLnBrk="1" hangingPunct="1"/>
            <a:r>
              <a:rPr kumimoji="1" lang="ru-RU" sz="1800" b="1" dirty="0" smtClean="0">
                <a:solidFill>
                  <a:schemeClr val="tx2"/>
                </a:solidFill>
                <a:latin typeface="+mj-lt"/>
                <a:cs typeface="+mj-lt"/>
              </a:rPr>
              <a:t>Ройтман Сергей Игоревич</a:t>
            </a:r>
            <a:endParaRPr kumimoji="1" lang="ru-RU" sz="1800" b="1" dirty="0">
              <a:solidFill>
                <a:schemeClr val="tx2"/>
              </a:solidFill>
              <a:latin typeface="+mj-lt"/>
              <a:cs typeface="+mj-lt"/>
            </a:endParaRPr>
          </a:p>
          <a:p>
            <a:pPr algn="r" eaLnBrk="1" hangingPunct="1"/>
            <a:r>
              <a:rPr kumimoji="1" lang="ru-RU" sz="1800" u="sng" dirty="0">
                <a:solidFill>
                  <a:schemeClr val="tx2"/>
                </a:solidFill>
                <a:latin typeface="+mj-lt"/>
                <a:ea typeface="MS PGothic" panose="020B0600070205080204" charset="-128"/>
                <a:cs typeface="+mj-lt"/>
              </a:rPr>
              <a:t>Научный руководитель:</a:t>
            </a:r>
            <a:r>
              <a:rPr kumimoji="1" lang="ru-RU" sz="1800" u="sng" dirty="0">
                <a:solidFill>
                  <a:srgbClr val="000066"/>
                </a:solidFill>
                <a:latin typeface="+mj-lt"/>
                <a:ea typeface="MS PGothic" panose="020B0600070205080204" charset="-128"/>
                <a:cs typeface="+mj-lt"/>
              </a:rPr>
              <a:t> </a:t>
            </a:r>
          </a:p>
          <a:p>
            <a:pPr algn="r" eaLnBrk="1" hangingPunct="1"/>
            <a:r>
              <a:rPr kumimoji="1" lang="ru-RU" sz="1800" dirty="0">
                <a:solidFill>
                  <a:schemeClr val="tx2"/>
                </a:solidFill>
                <a:latin typeface="+mj-lt"/>
                <a:cs typeface="+mj-lt"/>
              </a:rPr>
              <a:t>Профессор, ведущий научный сотрудник научно-учебной лаборатории ПОИС факультета компьютерных </a:t>
            </a:r>
            <a:r>
              <a:rPr kumimoji="1" lang="ru-RU" sz="1800" dirty="0" smtClean="0">
                <a:solidFill>
                  <a:schemeClr val="tx2"/>
                </a:solidFill>
                <a:latin typeface="+mj-lt"/>
                <a:cs typeface="+mj-lt"/>
              </a:rPr>
              <a:t>наук</a:t>
            </a:r>
            <a:br>
              <a:rPr kumimoji="1" lang="ru-RU" sz="1800" dirty="0" smtClean="0">
                <a:solidFill>
                  <a:schemeClr val="tx2"/>
                </a:solidFill>
                <a:latin typeface="+mj-lt"/>
                <a:cs typeface="+mj-lt"/>
              </a:rPr>
            </a:br>
            <a:r>
              <a:rPr kumimoji="1" lang="ru-RU" sz="1800" b="1" dirty="0" smtClean="0">
                <a:solidFill>
                  <a:schemeClr val="tx2"/>
                </a:solidFill>
                <a:latin typeface="+mj-lt"/>
                <a:ea typeface="MS PGothic" panose="020B0600070205080204" charset="-128"/>
                <a:cs typeface="+mj-lt"/>
              </a:rPr>
              <a:t>Каленкова Анна Алексеевна</a:t>
            </a:r>
            <a:endParaRPr kumimoji="1" lang="ru-RU" sz="1800" b="1" dirty="0">
              <a:solidFill>
                <a:schemeClr val="tx2"/>
              </a:solidFill>
              <a:latin typeface="+mj-lt"/>
              <a:ea typeface="MS PGothic" panose="020B0600070205080204" charset="-128"/>
              <a:cs typeface="+mj-lt"/>
            </a:endParaRPr>
          </a:p>
        </p:txBody>
      </p:sp>
      <p:sp>
        <p:nvSpPr>
          <p:cNvPr id="13316" name="Subtitle 2"/>
          <p:cNvSpPr txBox="1"/>
          <p:nvPr/>
        </p:nvSpPr>
        <p:spPr bwMode="auto">
          <a:xfrm>
            <a:off x="1371600" y="6467475"/>
            <a:ext cx="6400800" cy="349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  <a:latin typeface="+mj-lt"/>
                <a:cs typeface="+mj-lt"/>
              </a:rPr>
              <a:t>Высшая школа экономики, Москва, 2019</a:t>
            </a:r>
          </a:p>
          <a:p>
            <a:pPr algn="ctr">
              <a:spcBef>
                <a:spcPct val="20000"/>
              </a:spcBef>
            </a:pPr>
            <a:r>
              <a:rPr lang="en-US" sz="800" dirty="0">
                <a:solidFill>
                  <a:schemeClr val="bg1"/>
                </a:solidFill>
                <a:latin typeface="+mj-lt"/>
                <a:cs typeface="+mj-lt"/>
              </a:rPr>
              <a:t>www.hse.ru</a:t>
            </a:r>
            <a:r>
              <a:rPr lang="ru-RU" sz="800" dirty="0">
                <a:solidFill>
                  <a:schemeClr val="bg1"/>
                </a:solidFill>
                <a:latin typeface="+mj-lt"/>
                <a:cs typeface="+mj-lt"/>
              </a:rPr>
              <a:t> </a:t>
            </a:r>
            <a:endParaRPr kumimoji="1" lang="ru-RU" sz="800" dirty="0">
              <a:solidFill>
                <a:schemeClr val="bg1"/>
              </a:solidFill>
              <a:latin typeface="+mj-lt"/>
              <a:cs typeface="+mj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B57FFD-70CD-4C5C-8117-5884EA760DEF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</a:p>
          <a:p>
            <a:pPr>
              <a:spcBef>
                <a:spcPct val="20000"/>
              </a:spcBef>
            </a:pP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462087" y="407822"/>
            <a:ext cx="7432863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</a:rPr>
              <a:t>АЛГОРИТМ И РАБОТА ПРОГРАММЫ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t>10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DDD9E0D5-BF98-4F31-8884-940D1B5130EF}"/>
              </a:ext>
            </a:extLst>
          </p:cNvPr>
          <p:cNvSpPr txBox="1"/>
          <p:nvPr/>
        </p:nvSpPr>
        <p:spPr>
          <a:xfrm>
            <a:off x="300471" y="1494171"/>
            <a:ext cx="40536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03F82"/>
                </a:solidFill>
                <a:cs typeface="Arial" panose="020B0604020202020204" pitchFamily="34" charset="0"/>
              </a:rPr>
              <a:t>1. Вычисление степени принадлежности каждого из примеров к лингвистическим значениям</a:t>
            </a:r>
          </a:p>
          <a:p>
            <a:endParaRPr lang="ru-RU" dirty="0">
              <a:solidFill>
                <a:srgbClr val="003F8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рямоугольник 1">
                <a:extLst>
                  <a:ext uri="{FF2B5EF4-FFF2-40B4-BE49-F238E27FC236}">
                    <a16:creationId xmlns:a16="http://schemas.microsoft.com/office/drawing/2014/main" xmlns="" id="{AB4BF0C1-6BEC-482A-AB20-54D50C44341A}"/>
                  </a:ext>
                </a:extLst>
              </p:cNvPr>
              <p:cNvSpPr/>
              <p:nvPr/>
            </p:nvSpPr>
            <p:spPr>
              <a:xfrm>
                <a:off x="300471" y="2711330"/>
                <a:ext cx="3438955" cy="6043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ru-RU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p>
                        </m:sub>
                        <m:sup/>
                        <m:e>
                          <m:func>
                            <m:func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ru-RU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  <m:sub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  <m:sub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" name="Прямоугольник 1">
                <a:extLst>
                  <a:ext uri="{FF2B5EF4-FFF2-40B4-BE49-F238E27FC236}">
                    <a16:creationId xmlns:a16="http://schemas.microsoft.com/office/drawing/2014/main" id="{AB4BF0C1-6BEC-482A-AB20-54D50C4434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71" y="2711330"/>
                <a:ext cx="3438955" cy="6043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xmlns="" id="{EFAF29C7-1AC7-4052-AF3C-CBEE996CBF01}"/>
              </a:ext>
            </a:extLst>
          </p:cNvPr>
          <p:cNvSpPr/>
          <p:nvPr/>
        </p:nvSpPr>
        <p:spPr>
          <a:xfrm>
            <a:off x="3884538" y="1472417"/>
            <a:ext cx="5184727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MainController.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CountReferenceValuesFromDataValues()</a:t>
            </a:r>
          </a:p>
          <a:p>
            <a:r>
              <a:rPr lang="en-US" sz="1200" dirty="0"/>
              <a:t>{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// RefLexigraphic – </a:t>
            </a:r>
            <a:r>
              <a:rPr lang="ru-RU" sz="1200" dirty="0">
                <a:solidFill>
                  <a:srgbClr val="00B050"/>
                </a:solidFill>
                <a:latin typeface="Consolas" panose="020B0609020204030204" pitchFamily="49" charset="0"/>
              </a:rPr>
              <a:t>лингвистическая переменная</a:t>
            </a:r>
            <a:endParaRPr lang="en-US" sz="12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foreach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(RefLexigraphic refLexigraphic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	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	MainController.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RefData.RefTable[i].Atribut)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//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Data – </a:t>
            </a:r>
            <a:r>
              <a:rPr lang="ru-RU" sz="1200" dirty="0">
                <a:solidFill>
                  <a:srgbClr val="00B050"/>
                </a:solidFill>
                <a:latin typeface="Consolas" panose="020B0609020204030204" pitchFamily="49" charset="0"/>
              </a:rPr>
              <a:t>хранилище исходных значений примеров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	refLexigraphic.ReformDataValsToReference			Values(Data.DataTable[i].Values);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200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xmlns="" id="{BADD37FF-E435-4C16-A6A5-4F5D42B1175F}"/>
              </a:ext>
            </a:extLst>
          </p:cNvPr>
          <p:cNvSpPr/>
          <p:nvPr/>
        </p:nvSpPr>
        <p:spPr>
          <a:xfrm>
            <a:off x="227914" y="4176028"/>
            <a:ext cx="373886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tx2"/>
                </a:solidFill>
              </a:rPr>
              <a:t>2. Вычисление энтропии для базы примеров - оценки среднего количества информации для определения класса объекта из множества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>
                <a:extLst>
                  <a:ext uri="{FF2B5EF4-FFF2-40B4-BE49-F238E27FC236}">
                    <a16:creationId xmlns:a16="http://schemas.microsoft.com/office/drawing/2014/main" xmlns="" id="{396F7BBD-C957-4002-873B-58DEE02AB36B}"/>
                  </a:ext>
                </a:extLst>
              </p:cNvPr>
              <p:cNvSpPr/>
              <p:nvPr/>
            </p:nvSpPr>
            <p:spPr>
              <a:xfrm>
                <a:off x="406004" y="5614365"/>
                <a:ext cx="3085845" cy="6933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p>
                        </m:e>
                      </m:d>
                      <m:r>
                        <a:rPr lang="ru-RU" i="0">
                          <a:latin typeface="Cambria Math" panose="02040503050406030204" pitchFamily="18" charset="0"/>
                        </a:rPr>
                        <m:t>= −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p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</m:sSup>
                            </m:den>
                          </m:f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∗</m:t>
                          </m:r>
                          <m:func>
                            <m:func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p>
                                  </m:sSubSup>
                                </m:num>
                                <m:den>
                                  <m:sSup>
                                    <m:sSup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p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func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" name="Прямоугольник 7">
                <a:extLst>
                  <a:ext uri="{FF2B5EF4-FFF2-40B4-BE49-F238E27FC236}">
                    <a16:creationId xmlns:a16="http://schemas.microsoft.com/office/drawing/2014/main" id="{396F7BBD-C957-4002-873B-58DEE02AB3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004" y="5614365"/>
                <a:ext cx="3085845" cy="6933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Прямоугольник 13">
                <a:extLst>
                  <a:ext uri="{FF2B5EF4-FFF2-40B4-BE49-F238E27FC236}">
                    <a16:creationId xmlns:a16="http://schemas.microsoft.com/office/drawing/2014/main" xmlns="" id="{083270FB-7F99-411C-BF34-7A64D6CE396B}"/>
                  </a:ext>
                </a:extLst>
              </p:cNvPr>
              <p:cNvSpPr/>
              <p:nvPr/>
            </p:nvSpPr>
            <p:spPr>
              <a:xfrm>
                <a:off x="155359" y="3293946"/>
                <a:ext cx="3883981" cy="8882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 smtClean="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600" i="1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b>
                        <m:r>
                          <a:rPr lang="ru-RU" sz="1600" i="1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sub>
                    </m:sSub>
                    <m:d>
                      <m:dPr>
                        <m:ctrlPr>
                          <a:rPr lang="ru-RU" sz="1600" i="1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1600" i="1">
                                <a:solidFill>
                                  <a:schemeClr val="tx2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sz="1600" i="1">
                                <a:solidFill>
                                  <a:schemeClr val="tx2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ru-RU" sz="1600" i="1">
                                <a:solidFill>
                                  <a:schemeClr val="tx2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sz="1600" dirty="0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– степень принадлежности примера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600" i="1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b>
                        <m:r>
                          <a:rPr lang="ru-RU" sz="1600" i="1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ru-RU" sz="1600" dirty="0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к узлу </a:t>
                </a:r>
                <a14:m>
                  <m:oMath xmlns:m="http://schemas.openxmlformats.org/officeDocument/2006/math">
                    <m:r>
                      <a:rPr lang="ru-RU" sz="1600" i="1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𝑁</m:t>
                    </m:r>
                  </m:oMath>
                </a14:m>
                <a:r>
                  <a:rPr lang="ru-RU" sz="1600" dirty="0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1600" i="1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u-RU" sz="1600" i="1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1600" i="1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ru-RU" sz="1600" dirty="0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- множество всех примеров узла </a:t>
                </a:r>
                <a14:m>
                  <m:oMath xmlns:m="http://schemas.openxmlformats.org/officeDocument/2006/math">
                    <m:r>
                      <a:rPr lang="ru-RU" sz="1600" i="1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𝑁</m:t>
                    </m:r>
                  </m:oMath>
                </a14:m>
                <a:endParaRPr lang="ru-RU" sz="16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4" name="Прямоугольник 13">
                <a:extLst>
                  <a:ext uri="{FF2B5EF4-FFF2-40B4-BE49-F238E27FC236}">
                    <a16:creationId xmlns:a16="http://schemas.microsoft.com/office/drawing/2014/main" id="{083270FB-7F99-411C-BF34-7A64D6CE39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359" y="3293946"/>
                <a:ext cx="3883981" cy="888256"/>
              </a:xfrm>
              <a:prstGeom prst="rect">
                <a:avLst/>
              </a:prstGeom>
              <a:blipFill>
                <a:blip r:embed="rId5"/>
                <a:stretch>
                  <a:fillRect l="-784" b="-821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Прямоугольник 14">
                <a:extLst>
                  <a:ext uri="{FF2B5EF4-FFF2-40B4-BE49-F238E27FC236}">
                    <a16:creationId xmlns:a16="http://schemas.microsoft.com/office/drawing/2014/main" xmlns="" id="{9B05ABBB-8E69-42DF-8B80-BBB2399C8F30}"/>
                  </a:ext>
                </a:extLst>
              </p:cNvPr>
              <p:cNvSpPr/>
              <p:nvPr/>
            </p:nvSpPr>
            <p:spPr>
              <a:xfrm>
                <a:off x="3284381" y="6111624"/>
                <a:ext cx="244894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ru-RU" sz="1600" i="1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u-RU" sz="1600" i="1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p>
                        <m:r>
                          <a:rPr lang="ru-RU" sz="1600" i="1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ru-RU" sz="1600" dirty="0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- множество объектов. </a:t>
                </a:r>
                <a:endParaRPr lang="ru-RU" sz="16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5" name="Прямоугольник 14">
                <a:extLst>
                  <a:ext uri="{FF2B5EF4-FFF2-40B4-BE49-F238E27FC236}">
                    <a16:creationId xmlns:a16="http://schemas.microsoft.com/office/drawing/2014/main" id="{9B05ABBB-8E69-42DF-8B80-BBB2399C8F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4381" y="6111624"/>
                <a:ext cx="2448940" cy="338554"/>
              </a:xfrm>
              <a:prstGeom prst="rect">
                <a:avLst/>
              </a:prstGeom>
              <a:blipFill>
                <a:blip r:embed="rId6"/>
                <a:stretch>
                  <a:fillRect t="-5455" r="-249" b="-236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xmlns="" id="{1F843D7B-96BF-44B3-8DBC-1CCC3D6FC11B}"/>
              </a:ext>
            </a:extLst>
          </p:cNvPr>
          <p:cNvSpPr/>
          <p:nvPr/>
        </p:nvSpPr>
        <p:spPr>
          <a:xfrm>
            <a:off x="4171508" y="4451863"/>
            <a:ext cx="499912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MainController.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CountEntropyForAllLexigraphics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// </a:t>
            </a:r>
            <a:r>
              <a:rPr lang="ru-RU" sz="1200" dirty="0">
                <a:solidFill>
                  <a:srgbClr val="00B050"/>
                </a:solidFill>
                <a:latin typeface="Consolas" panose="020B0609020204030204" pitchFamily="49" charset="0"/>
              </a:rPr>
              <a:t>Расчет энтропии для всей базы примеров</a:t>
            </a:r>
            <a:endParaRPr lang="en-US" sz="12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RefData.CountEntropy(resultDoubles);</a:t>
            </a: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200" dirty="0"/>
          </a:p>
        </p:txBody>
      </p:sp>
      <p:sp>
        <p:nvSpPr>
          <p:cNvPr id="23" name="Rectangle 12">
            <a:extLst>
              <a:ext uri="{FF2B5EF4-FFF2-40B4-BE49-F238E27FC236}">
                <a16:creationId xmlns:a16="http://schemas.microsoft.com/office/drawing/2014/main" xmlns="" id="{3432A39C-EF12-4801-974E-6D7CEE3A62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73692"/>
            <a:ext cx="9144000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ru-RU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Королев Д. П., БПИ-173, курсовая работа, </a:t>
            </a:r>
            <a:r>
              <a:rPr lang="ru-RU" sz="1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Программа оценки стоимости разработки ПО с использованием нечетких деревьев решений, </a:t>
            </a:r>
            <a:r>
              <a:rPr lang="ru-RU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2019</a:t>
            </a:r>
            <a:endParaRPr lang="ru-RU" sz="105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</a:p>
          <a:p>
            <a:pPr>
              <a:spcBef>
                <a:spcPct val="20000"/>
              </a:spcBef>
            </a:pP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462087" y="407822"/>
            <a:ext cx="7432863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</a:rPr>
              <a:t>АЛГОРИТМ И РАБОТА ПРОГРАММЫ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t>11</a:t>
            </a:fld>
            <a:endParaRPr lang="en-US" sz="18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xmlns="" id="{DDD9E0D5-BF98-4F31-8884-940D1B5130EF}"/>
                  </a:ext>
                </a:extLst>
              </p:cNvPr>
              <p:cNvSpPr txBox="1"/>
              <p:nvPr/>
            </p:nvSpPr>
            <p:spPr>
              <a:xfrm>
                <a:off x="300471" y="1494171"/>
                <a:ext cx="4053607" cy="949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>
                    <a:solidFill>
                      <a:srgbClr val="003F82"/>
                    </a:solidFill>
                    <a:cs typeface="Arial" panose="020B0604020202020204" pitchFamily="34" charset="0"/>
                  </a:rPr>
                  <a:t>3. Расчет значения энтропии для разбиения по атрибуту </a:t>
                </a:r>
                <a14:m>
                  <m:oMath xmlns:m="http://schemas.openxmlformats.org/officeDocument/2006/math">
                    <m:r>
                      <a:rPr lang="ru-RU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>
                    <a:solidFill>
                      <a:srgbClr val="003F82"/>
                    </a:solidFill>
                    <a:cs typeface="Arial" panose="020B0604020202020204" pitchFamily="34" charset="0"/>
                  </a:rPr>
                  <a:t> со значениями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ru-RU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ru-RU" dirty="0">
                  <a:solidFill>
                    <a:srgbClr val="003F8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DD9E0D5-BF98-4F31-8884-940D1B5130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71" y="1494171"/>
                <a:ext cx="4053607" cy="949555"/>
              </a:xfrm>
              <a:prstGeom prst="rect">
                <a:avLst/>
              </a:prstGeom>
              <a:blipFill>
                <a:blip r:embed="rId3"/>
                <a:stretch>
                  <a:fillRect l="-1203" t="-3205" b="-64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рямоугольник 1">
                <a:extLst>
                  <a:ext uri="{FF2B5EF4-FFF2-40B4-BE49-F238E27FC236}">
                    <a16:creationId xmlns:a16="http://schemas.microsoft.com/office/drawing/2014/main" xmlns="" id="{AB4BF0C1-6BEC-482A-AB20-54D50C44341A}"/>
                  </a:ext>
                </a:extLst>
              </p:cNvPr>
              <p:cNvSpPr/>
              <p:nvPr/>
            </p:nvSpPr>
            <p:spPr>
              <a:xfrm>
                <a:off x="300471" y="2437959"/>
                <a:ext cx="3565591" cy="7303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p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</a:rPr>
                        <m:t>= −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p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p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</m:sSup>
                            </m:den>
                          </m:f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" name="Прямоугольник 1">
                <a:extLst>
                  <a:ext uri="{FF2B5EF4-FFF2-40B4-BE49-F238E27FC236}">
                    <a16:creationId xmlns:a16="http://schemas.microsoft.com/office/drawing/2014/main" id="{AB4BF0C1-6BEC-482A-AB20-54D50C4434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71" y="2437959"/>
                <a:ext cx="3565591" cy="7303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xmlns="" id="{BADD37FF-E435-4C16-A6A5-4F5D42B1175F}"/>
              </a:ext>
            </a:extLst>
          </p:cNvPr>
          <p:cNvSpPr/>
          <p:nvPr/>
        </p:nvSpPr>
        <p:spPr>
          <a:xfrm>
            <a:off x="300471" y="3448584"/>
            <a:ext cx="373886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tx2"/>
                </a:solidFill>
              </a:rPr>
              <a:t>4. Расчет значения функции прироста информации для определения класса объекта из множества: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>
                <a:extLst>
                  <a:ext uri="{FF2B5EF4-FFF2-40B4-BE49-F238E27FC236}">
                    <a16:creationId xmlns:a16="http://schemas.microsoft.com/office/drawing/2014/main" xmlns="" id="{396F7BBD-C957-4002-873B-58DEE02AB36B}"/>
                  </a:ext>
                </a:extLst>
              </p:cNvPr>
              <p:cNvSpPr/>
              <p:nvPr/>
            </p:nvSpPr>
            <p:spPr>
              <a:xfrm>
                <a:off x="540343" y="4663763"/>
                <a:ext cx="3177088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p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p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  <m:r>
                        <a:rPr lang="ru-RU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" name="Прямоугольник 7">
                <a:extLst>
                  <a:ext uri="{FF2B5EF4-FFF2-40B4-BE49-F238E27FC236}">
                    <a16:creationId xmlns:a16="http://schemas.microsoft.com/office/drawing/2014/main" id="{396F7BBD-C957-4002-873B-58DEE02AB3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343" y="4663763"/>
                <a:ext cx="3177088" cy="404983"/>
              </a:xfrm>
              <a:prstGeom prst="rect">
                <a:avLst/>
              </a:prstGeom>
              <a:blipFill>
                <a:blip r:embed="rId5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xmlns="" id="{1F843D7B-96BF-44B3-8DBC-1CCC3D6FC11B}"/>
              </a:ext>
            </a:extLst>
          </p:cNvPr>
          <p:cNvSpPr/>
          <p:nvPr/>
        </p:nvSpPr>
        <p:spPr>
          <a:xfrm>
            <a:off x="3966783" y="1436158"/>
            <a:ext cx="516822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MainController.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CountEntropyForAllLexigraphics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//</a:t>
            </a:r>
            <a:r>
              <a:rPr lang="ru-RU" sz="1200" dirty="0">
                <a:solidFill>
                  <a:srgbClr val="00B050"/>
                </a:solidFill>
                <a:latin typeface="Consolas" panose="020B0609020204030204" pitchFamily="49" charset="0"/>
              </a:rPr>
              <a:t> Расчет энтропии для всех лингвистических 	</a:t>
            </a:r>
            <a:endParaRPr lang="en-US" sz="12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	// </a:t>
            </a:r>
            <a:r>
              <a:rPr lang="ru-RU" sz="1200" dirty="0">
                <a:solidFill>
                  <a:srgbClr val="00B050"/>
                </a:solidFill>
                <a:latin typeface="Consolas" panose="020B0609020204030204" pitchFamily="49" charset="0"/>
              </a:rPr>
              <a:t>переменных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foreach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(RefLexigraphic refLexigraphic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refAtribut.Atribut)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{			refLexigraphic.CountAndSetupEntropy(resultDoubles);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200" dirty="0"/>
          </a:p>
        </p:txBody>
      </p:sp>
      <p:sp>
        <p:nvSpPr>
          <p:cNvPr id="23" name="Rectangle 12">
            <a:extLst>
              <a:ext uri="{FF2B5EF4-FFF2-40B4-BE49-F238E27FC236}">
                <a16:creationId xmlns:a16="http://schemas.microsoft.com/office/drawing/2014/main" xmlns="" id="{3432A39C-EF12-4801-974E-6D7CEE3A62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73692"/>
            <a:ext cx="9144000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ru-RU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Королев Д. П., БПИ-173, курсовая работа, </a:t>
            </a:r>
            <a:r>
              <a:rPr lang="ru-RU" sz="1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Программа оценки стоимости разработки ПО с использованием нечетких деревьев решений, </a:t>
            </a:r>
            <a:r>
              <a:rPr lang="ru-RU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2019</a:t>
            </a:r>
            <a:endParaRPr lang="ru-RU" sz="105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xmlns="" id="{F7F61CB6-4AF6-4652-B7F2-1D5C1EB19466}"/>
              </a:ext>
            </a:extLst>
          </p:cNvPr>
          <p:cNvSpPr/>
          <p:nvPr/>
        </p:nvSpPr>
        <p:spPr>
          <a:xfrm>
            <a:off x="3837610" y="3498664"/>
            <a:ext cx="542656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MainController.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CountGrowthFunctionForAllLexigraphics()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 //</a:t>
            </a:r>
            <a:r>
              <a:rPr lang="ru-RU" sz="1200" dirty="0">
                <a:solidFill>
                  <a:srgbClr val="00B050"/>
                </a:solidFill>
                <a:latin typeface="Consolas" panose="020B0609020204030204" pitchFamily="49" charset="0"/>
              </a:rPr>
              <a:t> Расчет функции прироста для каждой 	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			 // </a:t>
            </a:r>
            <a:r>
              <a:rPr lang="ru-RU" sz="1200" dirty="0">
                <a:solidFill>
                  <a:srgbClr val="00B050"/>
                </a:solidFill>
                <a:latin typeface="Consolas" panose="020B0609020204030204" pitchFamily="49" charset="0"/>
              </a:rPr>
              <a:t>лингвистической переменной 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foreach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(var refLexigraphic in refAtribut.Atribut)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{               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	        					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refLexigraphic.CountAndSetupInformationGrowth(Entropy);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3550359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</a:p>
          <a:p>
            <a:pPr>
              <a:spcBef>
                <a:spcPct val="20000"/>
              </a:spcBef>
            </a:pP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462087" y="407822"/>
            <a:ext cx="7432863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</a:rPr>
              <a:t>АЛГОРИТМ И РАБОТА ПРОГРАММЫ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t>12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DDD9E0D5-BF98-4F31-8884-940D1B5130EF}"/>
              </a:ext>
            </a:extLst>
          </p:cNvPr>
          <p:cNvSpPr txBox="1"/>
          <p:nvPr/>
        </p:nvSpPr>
        <p:spPr>
          <a:xfrm>
            <a:off x="300471" y="1494171"/>
            <a:ext cx="4053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3F82"/>
                </a:solidFill>
                <a:cs typeface="Arial" panose="020B0604020202020204" pitchFamily="34" charset="0"/>
              </a:rPr>
              <a:t>5</a:t>
            </a:r>
            <a:r>
              <a:rPr lang="ru-RU" dirty="0">
                <a:solidFill>
                  <a:srgbClr val="003F82"/>
                </a:solidFill>
                <a:cs typeface="Arial" panose="020B0604020202020204" pitchFamily="34" charset="0"/>
              </a:rPr>
              <a:t>. Формирование нечеткого дерева решений программно</a:t>
            </a:r>
            <a:endParaRPr lang="en-US" dirty="0">
              <a:solidFill>
                <a:srgbClr val="003F82"/>
              </a:solidFill>
              <a:cs typeface="Arial" panose="020B0604020202020204" pitchFamily="34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xmlns="" id="{BADD37FF-E435-4C16-A6A5-4F5D42B1175F}"/>
              </a:ext>
            </a:extLst>
          </p:cNvPr>
          <p:cNvSpPr/>
          <p:nvPr/>
        </p:nvSpPr>
        <p:spPr>
          <a:xfrm>
            <a:off x="334900" y="3500955"/>
            <a:ext cx="373886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tx2"/>
                </a:solidFill>
              </a:rPr>
              <a:t>4. Расчет принадлежности входных данных к целевому классу: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>
                <a:extLst>
                  <a:ext uri="{FF2B5EF4-FFF2-40B4-BE49-F238E27FC236}">
                    <a16:creationId xmlns:a16="http://schemas.microsoft.com/office/drawing/2014/main" xmlns="" id="{396F7BBD-C957-4002-873B-58DEE02AB36B}"/>
                  </a:ext>
                </a:extLst>
              </p:cNvPr>
              <p:cNvSpPr/>
              <p:nvPr/>
            </p:nvSpPr>
            <p:spPr>
              <a:xfrm>
                <a:off x="334900" y="4426442"/>
                <a:ext cx="3022238" cy="7855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p>
                                  </m:sSubSup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 ∗ 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  <m:sub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 ∗ 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𝜒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  <m:sup/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 ∗ </m:t>
                              </m:r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" name="Прямоугольник 7">
                <a:extLst>
                  <a:ext uri="{FF2B5EF4-FFF2-40B4-BE49-F238E27FC236}">
                    <a16:creationId xmlns:a16="http://schemas.microsoft.com/office/drawing/2014/main" id="{396F7BBD-C957-4002-873B-58DEE02AB3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900" y="4426442"/>
                <a:ext cx="3022238" cy="7855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xmlns="" id="{1F843D7B-96BF-44B3-8DBC-1CCC3D6FC11B}"/>
              </a:ext>
            </a:extLst>
          </p:cNvPr>
          <p:cNvSpPr/>
          <p:nvPr/>
        </p:nvSpPr>
        <p:spPr>
          <a:xfrm>
            <a:off x="4215357" y="1311226"/>
            <a:ext cx="516822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 class TreeController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	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// </a:t>
            </a:r>
            <a:r>
              <a:rPr lang="ru-RU" sz="1200" dirty="0">
                <a:solidFill>
                  <a:srgbClr val="00B050"/>
                </a:solidFill>
                <a:latin typeface="Consolas" panose="020B0609020204030204" pitchFamily="49" charset="0"/>
              </a:rPr>
              <a:t>Корень дерева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	AtributNode Root { get; set; }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 class AtributNode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{</a:t>
            </a:r>
            <a:r>
              <a:rPr lang="ru-RU" sz="1200" dirty="0">
                <a:latin typeface="Consolas" panose="020B0609020204030204" pitchFamily="49" charset="0"/>
              </a:rPr>
              <a:t>	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// </a:t>
            </a:r>
            <a:r>
              <a:rPr lang="ru-RU" sz="1200" dirty="0">
                <a:solidFill>
                  <a:srgbClr val="00B050"/>
                </a:solidFill>
                <a:latin typeface="Consolas" panose="020B0609020204030204" pitchFamily="49" charset="0"/>
              </a:rPr>
              <a:t>Список потомков-лингвистических значений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	List&lt;LexigraphNode&gt; ChildrenLexigraphs { get; set; }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	public LexigraphNode ParentLexigraph { get; set; }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} 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 class LexigraphNode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{</a:t>
            </a:r>
            <a:endParaRPr lang="en-US" sz="12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	public AtributNode ParentAtribut { get; set; }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	public AtributNode ChildAtribut { get; set; }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3" name="Rectangle 12">
            <a:extLst>
              <a:ext uri="{FF2B5EF4-FFF2-40B4-BE49-F238E27FC236}">
                <a16:creationId xmlns:a16="http://schemas.microsoft.com/office/drawing/2014/main" xmlns="" id="{3432A39C-EF12-4801-974E-6D7CEE3A62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73692"/>
            <a:ext cx="9144000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ru-RU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Королев Д. П., БПИ-173, курсовая работа, </a:t>
            </a:r>
            <a:r>
              <a:rPr lang="ru-RU" sz="1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Программа оценки стоимости разработки ПО с использованием нечетких деревьев решений, </a:t>
            </a:r>
            <a:r>
              <a:rPr lang="ru-RU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2019</a:t>
            </a:r>
            <a:endParaRPr lang="ru-RU" sz="105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xmlns="" id="{DC2B05BF-5597-449C-BB40-C3B97D36707E}"/>
              </a:ext>
            </a:extLst>
          </p:cNvPr>
          <p:cNvSpPr/>
          <p:nvPr/>
        </p:nvSpPr>
        <p:spPr>
          <a:xfrm>
            <a:off x="3959898" y="4232276"/>
            <a:ext cx="54514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PushInputThroughTree(List&lt;InputValue&gt; inputValues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//</a:t>
            </a:r>
            <a:r>
              <a:rPr lang="ru-RU" sz="1200" dirty="0">
                <a:solidFill>
                  <a:srgbClr val="00B050"/>
                </a:solidFill>
                <a:latin typeface="Consolas" panose="020B0609020204030204" pitchFamily="49" charset="0"/>
              </a:rPr>
              <a:t> Поиск нужного входного значения из множества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double inputValForThisAtribut = inputValues.Find(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item =&gt; item.Name.Equals(this.Name)).Value;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// </a:t>
            </a:r>
            <a:r>
              <a:rPr lang="ru-RU" sz="1200" dirty="0">
                <a:solidFill>
                  <a:srgbClr val="00B050"/>
                </a:solidFill>
                <a:latin typeface="Consolas" panose="020B0609020204030204" pitchFamily="49" charset="0"/>
              </a:rPr>
              <a:t>Вычисление принадлежности данного значения к каждому ЛЗ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foreach (var lexigraphNode in ChildrenLexigraphs)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lexigraphNode.PushInputThroughTree(inputValForThisAtribut);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>
                <a:extLst>
                  <a:ext uri="{FF2B5EF4-FFF2-40B4-BE49-F238E27FC236}">
                    <a16:creationId xmlns:a16="http://schemas.microsoft.com/office/drawing/2014/main" xmlns="" id="{883A0548-FE67-4E6E-8F81-D413C93C2234}"/>
                  </a:ext>
                </a:extLst>
              </p:cNvPr>
              <p:cNvSpPr/>
              <p:nvPr/>
            </p:nvSpPr>
            <p:spPr>
              <a:xfrm>
                <a:off x="159411" y="5202368"/>
                <a:ext cx="3914358" cy="10559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ru-RU" sz="1200" i="1" smtClean="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ru-RU" sz="1200" i="1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ru-RU" sz="1200" i="1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  <m:sup>
                        <m:r>
                          <a:rPr lang="ru-RU" sz="1200" i="1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sup>
                    </m:sSubSup>
                    <m:r>
                      <a:rPr lang="ru-RU" sz="1200" i="1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ru-RU" sz="1200" dirty="0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– коэффициент соотношения примеров листа дерева </a:t>
                </a:r>
                <a14:m>
                  <m:oMath xmlns:m="http://schemas.openxmlformats.org/officeDocument/2006/math">
                    <m:r>
                      <a:rPr lang="ru-RU" sz="1200" i="1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𝑙</m:t>
                    </m:r>
                  </m:oMath>
                </a14:m>
                <a:r>
                  <a:rPr lang="ru-RU" sz="1200" dirty="0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для значения целевого класса </a:t>
                </a:r>
                <a14:m>
                  <m:oMath xmlns:m="http://schemas.openxmlformats.org/officeDocument/2006/math">
                    <m:r>
                      <a:rPr lang="ru-RU" sz="1200" i="1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ru-RU" sz="1200" dirty="0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</a:t>
                </a:r>
              </a:p>
              <a:p>
                <a:r>
                  <a:rPr lang="ru-RU" sz="1200" dirty="0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200" i="1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200" i="1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b>
                        <m:r>
                          <a:rPr lang="ru-RU" sz="1200" i="1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ru-RU" sz="1200" i="1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1200" i="1">
                                <a:solidFill>
                                  <a:schemeClr val="tx2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sz="1200" i="1">
                                <a:solidFill>
                                  <a:schemeClr val="tx2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ru-RU" sz="1200" i="1">
                                <a:solidFill>
                                  <a:schemeClr val="tx2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sz="1200" dirty="0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– степень принадлежности примера узлу </a:t>
                </a:r>
                <a14:m>
                  <m:oMath xmlns:m="http://schemas.openxmlformats.org/officeDocument/2006/math">
                    <m:r>
                      <a:rPr lang="ru-RU" sz="1200" i="1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𝑙</m:t>
                    </m:r>
                  </m:oMath>
                </a14:m>
                <a:r>
                  <a:rPr lang="ru-RU" sz="1200" dirty="0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1200" i="1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200" i="1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𝜒</m:t>
                        </m:r>
                      </m:e>
                      <m:sub>
                        <m:r>
                          <a:rPr lang="ru-RU" sz="1200" i="1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sz="1200" dirty="0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– принадлежность значения целевого класса </a:t>
                </a:r>
                <a14:m>
                  <m:oMath xmlns:m="http://schemas.openxmlformats.org/officeDocument/2006/math">
                    <m:r>
                      <a:rPr lang="ru-RU" sz="1200" i="1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ru-RU" sz="1200" dirty="0">
                    <a:solidFill>
                      <a:schemeClr val="tx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положительному значению исхода классификации.</a:t>
                </a:r>
                <a:endParaRPr lang="ru-RU" sz="12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0" name="Прямоугольник 9">
                <a:extLst>
                  <a:ext uri="{FF2B5EF4-FFF2-40B4-BE49-F238E27FC236}">
                    <a16:creationId xmlns:a16="http://schemas.microsoft.com/office/drawing/2014/main" id="{883A0548-FE67-4E6E-8F81-D413C93C22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411" y="5202368"/>
                <a:ext cx="3914358" cy="1055930"/>
              </a:xfrm>
              <a:prstGeom prst="rect">
                <a:avLst/>
              </a:prstGeom>
              <a:blipFill>
                <a:blip r:embed="rId4"/>
                <a:stretch>
                  <a:fillRect b="-34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6155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428749" y="428625"/>
            <a:ext cx="7432863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</a:rPr>
              <a:t>ДЕМОНСТРАЦИЯ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t>13</a:t>
            </a:fld>
            <a:endParaRPr lang="en-US" sz="1800">
              <a:solidFill>
                <a:schemeClr val="tx1"/>
              </a:solidFill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xmlns="" id="{531507BE-238D-4DBD-9EAA-2E1EAED6E8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092" y="1758540"/>
            <a:ext cx="6866508" cy="3934645"/>
          </a:xfrm>
          <a:prstGeom prst="rect">
            <a:avLst/>
          </a:prstGeom>
        </p:spPr>
      </p:pic>
      <p:sp>
        <p:nvSpPr>
          <p:cNvPr id="12" name="Rectangle 12">
            <a:extLst>
              <a:ext uri="{FF2B5EF4-FFF2-40B4-BE49-F238E27FC236}">
                <a16:creationId xmlns:a16="http://schemas.microsoft.com/office/drawing/2014/main" xmlns="" id="{5E171A1D-9959-4A10-97F7-73247CDE41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73692"/>
            <a:ext cx="9144000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ru-RU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Королев Д. П., БПИ-173, курсовая работа, </a:t>
            </a:r>
            <a:r>
              <a:rPr lang="ru-RU" sz="1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Программа оценки стоимости разработки ПО с использованием нечетких деревьев решений, </a:t>
            </a:r>
            <a:r>
              <a:rPr lang="ru-RU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2019</a:t>
            </a:r>
            <a:endParaRPr lang="ru-RU" sz="105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xmlns="" id="{F3F2E5F5-4D28-4A5A-878E-8750C1A0F4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8963" y="3102522"/>
            <a:ext cx="4693055" cy="2488653"/>
          </a:xfrm>
          <a:prstGeom prst="rect">
            <a:avLst/>
          </a:prstGeom>
        </p:spPr>
      </p:pic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428749" y="428625"/>
            <a:ext cx="7432863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</a:rPr>
              <a:t>Пути дальнейшей работы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451475" y="6356350"/>
            <a:ext cx="470647" cy="365125"/>
          </a:xfrm>
        </p:spPr>
        <p:txBody>
          <a:bodyPr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t>14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9" name="Rectangle 12">
            <a:extLst>
              <a:ext uri="{FF2B5EF4-FFF2-40B4-BE49-F238E27FC236}">
                <a16:creationId xmlns:a16="http://schemas.microsoft.com/office/drawing/2014/main" xmlns="" id="{003E5DF8-C31F-49CE-8086-8EB4B385B1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24" y="1539734"/>
            <a:ext cx="8087187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1600" dirty="0">
                <a:solidFill>
                  <a:srgbClr val="003F82"/>
                </a:solidFill>
                <a:cs typeface="Arial" panose="020B0604020202020204" pitchFamily="34" charset="0"/>
              </a:rPr>
              <a:t>Протестировать другие функции </a:t>
            </a:r>
            <a:r>
              <a:rPr lang="ru-RU" sz="1600" b="1" dirty="0">
                <a:solidFill>
                  <a:srgbClr val="003F82"/>
                </a:solidFill>
                <a:cs typeface="Arial" panose="020B0604020202020204" pitchFamily="34" charset="0"/>
              </a:rPr>
              <a:t>Т-норм.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>
                <a:solidFill>
                  <a:srgbClr val="003F82"/>
                </a:solidFill>
                <a:cs typeface="Arial" panose="020B0604020202020204" pitchFamily="34" charset="0"/>
              </a:rPr>
              <a:t>Исследовать другие факторы для оценки стоимости разработки ПО.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>
                <a:solidFill>
                  <a:srgbClr val="003F82"/>
                </a:solidFill>
                <a:cs typeface="Arial" panose="020B0604020202020204" pitchFamily="34" charset="0"/>
              </a:rPr>
              <a:t>Использовать другой метод оценки стоимости разработки ПО – не нечеткие деревья решений.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>
                <a:solidFill>
                  <a:srgbClr val="003F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Использовать </a:t>
            </a:r>
            <a:r>
              <a:rPr lang="ru-RU" sz="1600" b="1" dirty="0">
                <a:solidFill>
                  <a:srgbClr val="003F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нечеткие множества</a:t>
            </a:r>
            <a:r>
              <a:rPr lang="ru-RU" sz="1600" dirty="0">
                <a:solidFill>
                  <a:srgbClr val="003F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b="1" dirty="0">
                <a:solidFill>
                  <a:srgbClr val="003F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второго порядка</a:t>
            </a:r>
            <a:r>
              <a:rPr lang="ru-RU" sz="1600" dirty="0">
                <a:solidFill>
                  <a:srgbClr val="003F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6146" name="Picture 2" descr="https://studfiles.net/html/2706/394/html_WtAC73LCSM.6N5S/img-XpTwoM.png">
            <a:extLst>
              <a:ext uri="{FF2B5EF4-FFF2-40B4-BE49-F238E27FC236}">
                <a16:creationId xmlns:a16="http://schemas.microsoft.com/office/drawing/2014/main" xmlns="" id="{22933B38-C3D9-4C6E-B2E8-B59F1D2B83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00" y="3197375"/>
            <a:ext cx="4441300" cy="239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2">
            <a:extLst>
              <a:ext uri="{FF2B5EF4-FFF2-40B4-BE49-F238E27FC236}">
                <a16:creationId xmlns:a16="http://schemas.microsoft.com/office/drawing/2014/main" xmlns="" id="{5470D7BC-3281-45C4-9528-06780D21C9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73692"/>
            <a:ext cx="9144000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ru-RU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Королев Д. П., БПИ-173, курсовая работа, </a:t>
            </a:r>
            <a:r>
              <a:rPr lang="ru-RU" sz="1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Программа оценки стоимости разработки ПО с использованием нечетких деревьев решений, </a:t>
            </a:r>
            <a:r>
              <a:rPr lang="ru-RU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2019</a:t>
            </a:r>
            <a:endParaRPr lang="ru-RU" sz="105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428749" y="428625"/>
            <a:ext cx="7432863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</a:rPr>
              <a:t>СПИСОК ИСПОЛЬЗОВАННЫХ ИСТОЧНИКОВ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451475" y="6356350"/>
            <a:ext cx="470647" cy="365125"/>
          </a:xfrm>
        </p:spPr>
        <p:txBody>
          <a:bodyPr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t>15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xmlns="" id="{F7E9043C-CF94-4ABF-BC7B-31FE026F7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73692"/>
            <a:ext cx="9144000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ru-RU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Королев Д. П., БПИ-173, курсовая работа, </a:t>
            </a:r>
            <a:r>
              <a:rPr lang="ru-RU" sz="1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Программа оценки стоимости разработки ПО с использованием нечетких деревьев решений, </a:t>
            </a:r>
            <a:r>
              <a:rPr lang="ru-RU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2019</a:t>
            </a:r>
            <a:endParaRPr lang="ru-RU" sz="105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ubtitle 2"/>
          <p:cNvSpPr>
            <a:spLocks noGrp="1"/>
          </p:cNvSpPr>
          <p:nvPr>
            <p:ph type="subTitle" idx="1"/>
          </p:nvPr>
        </p:nvSpPr>
        <p:spPr>
          <a:xfrm>
            <a:off x="1371600" y="4468813"/>
            <a:ext cx="6400800" cy="908050"/>
          </a:xfrm>
        </p:spPr>
        <p:txBody>
          <a:bodyPr/>
          <a:lstStyle/>
          <a:p>
            <a:r>
              <a:rPr lang="ru-RU" sz="1600" dirty="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rPr>
              <a:t>Королев Дмитрий Павлович</a:t>
            </a:r>
            <a:endParaRPr lang="en-US" sz="1600" dirty="0">
              <a:solidFill>
                <a:schemeClr val="tx2"/>
              </a:solidFill>
              <a:latin typeface="Arial" panose="020B0604020202020204" pitchFamily="34" charset="0"/>
              <a:ea typeface="MS PGothic" panose="020B0600070205080204" charset="-128"/>
              <a:cs typeface="MS PGothic" panose="020B0600070205080204" charset="-128"/>
            </a:endParaRPr>
          </a:p>
          <a:p>
            <a:r>
              <a:rPr lang="en-US" sz="1600" dirty="0">
                <a:solidFill>
                  <a:schemeClr val="tx2"/>
                </a:solidFill>
                <a:latin typeface="Arial" panose="020B0604020202020204" pitchFamily="34" charset="0"/>
              </a:rPr>
              <a:t>deagle.gross@gmail.com</a:t>
            </a:r>
            <a:endParaRPr lang="en-US" sz="1600" dirty="0">
              <a:solidFill>
                <a:schemeClr val="tx2"/>
              </a:solidFill>
              <a:latin typeface="Arial" panose="020B0604020202020204" pitchFamily="34" charset="0"/>
              <a:ea typeface="MS PGothic" panose="020B0600070205080204" charset="-128"/>
              <a:cs typeface="MS PGothic" panose="020B0600070205080204" charset="-128"/>
            </a:endParaRPr>
          </a:p>
          <a:p>
            <a:endParaRPr lang="en-US" sz="1200" dirty="0">
              <a:solidFill>
                <a:srgbClr val="003F82"/>
              </a:solidFill>
              <a:latin typeface="Arial" panose="020B0604020202020204" pitchFamily="34" charset="0"/>
              <a:ea typeface="MS PGothic" panose="020B0600070205080204" charset="-128"/>
              <a:cs typeface="MS PGothic" panose="020B0600070205080204" charset="-128"/>
            </a:endParaRPr>
          </a:p>
          <a:p>
            <a:r>
              <a:rPr lang="ru-RU" sz="1200" dirty="0">
                <a:solidFill>
                  <a:srgbClr val="003F82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rPr>
              <a:t>Москва - 201</a:t>
            </a:r>
            <a:r>
              <a:rPr lang="en-US" altLang="ru-RU" sz="1200" dirty="0">
                <a:solidFill>
                  <a:srgbClr val="003F82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rPr>
              <a:t>9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417858" y="6452534"/>
            <a:ext cx="645459" cy="365125"/>
          </a:xfrm>
        </p:spPr>
        <p:txBody>
          <a:bodyPr/>
          <a:lstStyle/>
          <a:p>
            <a:pPr>
              <a:defRPr/>
            </a:pPr>
            <a:fld id="{B4B57FFD-70CD-4C5C-8117-5884EA760DEF}" type="slidenum">
              <a:rPr lang="en-US" sz="1800" smtClean="0">
                <a:solidFill>
                  <a:schemeClr val="bg1"/>
                </a:solidFill>
              </a:rPr>
              <a:t>16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</a:t>
            </a:r>
            <a:r>
              <a:rPr lang="ru-RU" sz="800" dirty="0" smtClean="0">
                <a:solidFill>
                  <a:schemeClr val="bg1"/>
                </a:solidFill>
              </a:rPr>
              <a:t>2019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428749" y="428625"/>
            <a:ext cx="6894979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</a:rPr>
              <a:t>ОПИСАНИЕ ПРЕДМЕТНОЙ ОБЛАСТИ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t>2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B7FEB768-0690-4783-8773-54FDC5588E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73692"/>
            <a:ext cx="9144000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ru-RU" sz="1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Ройтман. </a:t>
            </a:r>
            <a:r>
              <a:rPr lang="ru-RU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С</a:t>
            </a:r>
            <a:r>
              <a:rPr lang="ru-RU" sz="1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. </a:t>
            </a:r>
            <a:r>
              <a:rPr lang="ru-RU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И</a:t>
            </a:r>
            <a:r>
              <a:rPr lang="ru-RU" sz="1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., БПИ173</a:t>
            </a:r>
            <a:r>
              <a:rPr lang="ru-RU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курсовая работа, </a:t>
            </a:r>
            <a:r>
              <a:rPr lang="ru-RU" sz="1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Программа анализа логов событий систем отслеживания ошибок, </a:t>
            </a:r>
            <a:r>
              <a:rPr lang="ru-RU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2019</a:t>
            </a:r>
            <a:endParaRPr lang="ru-RU" sz="105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FDB26A98-C685-4BCD-9420-FF08F211FE74}"/>
              </a:ext>
            </a:extLst>
          </p:cNvPr>
          <p:cNvSpPr txBox="1"/>
          <p:nvPr/>
        </p:nvSpPr>
        <p:spPr>
          <a:xfrm>
            <a:off x="412595" y="1538867"/>
            <a:ext cx="459967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003F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Анализ логов является серьезным инструментом для мониторинга и анализа событий, которые происходят в современных информационных системах</a:t>
            </a:r>
            <a:endParaRPr lang="ru-RU" dirty="0">
              <a:solidFill>
                <a:srgbClr val="003F8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>
              <a:solidFill>
                <a:srgbClr val="003F8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>
              <a:solidFill>
                <a:srgbClr val="003F8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>
                <a:solidFill>
                  <a:srgbClr val="003F82"/>
                </a:solidFill>
                <a:cs typeface="Arial" panose="020B0604020202020204" pitchFamily="34" charset="0"/>
              </a:rPr>
              <a:t>Задача данной работы </a:t>
            </a:r>
            <a:r>
              <a:rPr lang="ru-RU" dirty="0" smtClean="0">
                <a:solidFill>
                  <a:srgbClr val="003F82"/>
                </a:solidFill>
                <a:cs typeface="Arial" panose="020B0604020202020204" pitchFamily="34" charset="0"/>
              </a:rPr>
              <a:t>– провести </a:t>
            </a:r>
            <a:r>
              <a:rPr lang="ru-RU" u="sng" dirty="0" smtClean="0">
                <a:solidFill>
                  <a:srgbClr val="003F82"/>
                </a:solidFill>
                <a:cs typeface="Arial" panose="020B0604020202020204" pitchFamily="34" charset="0"/>
              </a:rPr>
              <a:t>кластеризацию исполнителей</a:t>
            </a:r>
            <a:r>
              <a:rPr lang="ru-RU" dirty="0" smtClean="0">
                <a:solidFill>
                  <a:srgbClr val="003F82"/>
                </a:solidFill>
                <a:cs typeface="Arial" panose="020B0604020202020204" pitchFamily="34" charset="0"/>
              </a:rPr>
              <a:t> событий системы отслеживания ошибок с помощью новой для этой сферы меры расстояния – </a:t>
            </a:r>
            <a:r>
              <a:rPr lang="ru-RU" u="sng" dirty="0" smtClean="0">
                <a:solidFill>
                  <a:srgbClr val="003F82"/>
                </a:solidFill>
                <a:cs typeface="Arial" panose="020B0604020202020204" pitchFamily="34" charset="0"/>
              </a:rPr>
              <a:t>расстояния </a:t>
            </a:r>
            <a:r>
              <a:rPr lang="ru-RU" u="sng" dirty="0" err="1" smtClean="0">
                <a:solidFill>
                  <a:srgbClr val="003F82"/>
                </a:solidFill>
                <a:cs typeface="Arial" panose="020B0604020202020204" pitchFamily="34" charset="0"/>
              </a:rPr>
              <a:t>Дамерау</a:t>
            </a:r>
            <a:r>
              <a:rPr lang="ru-RU" u="sng" dirty="0" smtClean="0">
                <a:solidFill>
                  <a:srgbClr val="003F82"/>
                </a:solidFill>
                <a:cs typeface="Arial" panose="020B0604020202020204" pitchFamily="34" charset="0"/>
              </a:rPr>
              <a:t>-Левенштейна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27AD5DBB-187B-4983-B1A8-DD28FF0B077D}"/>
              </a:ext>
            </a:extLst>
          </p:cNvPr>
          <p:cNvSpPr txBox="1"/>
          <p:nvPr/>
        </p:nvSpPr>
        <p:spPr>
          <a:xfrm>
            <a:off x="5113497" y="5712700"/>
            <a:ext cx="4599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i="1" dirty="0">
                <a:solidFill>
                  <a:srgbClr val="003F82"/>
                </a:solidFill>
                <a:cs typeface="Arial" panose="020B0604020202020204" pitchFamily="34" charset="0"/>
              </a:rPr>
              <a:t>Рисунок-пример </a:t>
            </a:r>
            <a:r>
              <a:rPr lang="ru-RU" sz="1600" i="1" dirty="0" err="1" smtClean="0">
                <a:solidFill>
                  <a:srgbClr val="003F82"/>
                </a:solidFill>
                <a:cs typeface="Arial" panose="020B0604020202020204" pitchFamily="34" charset="0"/>
              </a:rPr>
              <a:t>трейсов</a:t>
            </a:r>
            <a:r>
              <a:rPr lang="ru-RU" sz="1600" i="1" dirty="0" smtClean="0">
                <a:solidFill>
                  <a:srgbClr val="003F82"/>
                </a:solidFill>
                <a:cs typeface="Arial" panose="020B0604020202020204" pitchFamily="34" charset="0"/>
              </a:rPr>
              <a:t> задач</a:t>
            </a:r>
            <a:endParaRPr lang="ru-RU" sz="1600" i="1" dirty="0"/>
          </a:p>
        </p:txBody>
      </p:sp>
      <p:sp>
        <p:nvSpPr>
          <p:cNvPr id="3" name="AutoShape 2" descr="https://www.keycdn.com/img/blog/log-analysis-tools-lg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238" y="1281473"/>
            <a:ext cx="4030134" cy="449464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</a:t>
            </a:r>
            <a:r>
              <a:rPr lang="ru-RU" sz="800" dirty="0" smtClean="0">
                <a:solidFill>
                  <a:schemeClr val="bg1"/>
                </a:solidFill>
              </a:rPr>
              <a:t>2019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428749" y="428625"/>
            <a:ext cx="6894979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ru-RU" sz="2000" b="1" dirty="0">
                <a:solidFill>
                  <a:schemeClr val="bg1"/>
                </a:solidFill>
              </a:rPr>
              <a:t>ОСНОВНЫЕ ПОНЯТИЯ, ОПРЕДЕЛЕНИЯ, ТЕРМИНЫ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t>3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284239" y="1534696"/>
            <a:ext cx="8575521" cy="329320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ru-RU" sz="1600" b="1" dirty="0" smtClean="0">
                <a:solidFill>
                  <a:srgbClr val="003F82"/>
                </a:solidFill>
                <a:cs typeface="Arial" panose="020B0604020202020204" pitchFamily="34" charset="0"/>
              </a:rPr>
              <a:t>Трейс </a:t>
            </a:r>
            <a:r>
              <a:rPr lang="ru-RU" sz="1600" dirty="0" smtClean="0">
                <a:solidFill>
                  <a:srgbClr val="003F82"/>
                </a:solidFill>
                <a:cs typeface="Arial" panose="020B0604020202020204" pitchFamily="34" charset="0"/>
              </a:rPr>
              <a:t>– последовательность действий </a:t>
            </a:r>
            <a:r>
              <a:rPr lang="ru-RU" sz="1600" u="sng" dirty="0" smtClean="0">
                <a:solidFill>
                  <a:srgbClr val="003F82"/>
                </a:solidFill>
                <a:cs typeface="Arial" panose="020B0604020202020204" pitchFamily="34" charset="0"/>
              </a:rPr>
              <a:t>одного</a:t>
            </a:r>
            <a:r>
              <a:rPr lang="ru-RU" sz="1600" dirty="0" smtClean="0">
                <a:solidFill>
                  <a:srgbClr val="003F82"/>
                </a:solidFill>
                <a:cs typeface="Arial" panose="020B0604020202020204" pitchFamily="34" charset="0"/>
              </a:rPr>
              <a:t> программиста при работе над </a:t>
            </a:r>
            <a:r>
              <a:rPr lang="ru-RU" sz="1600" u="sng" dirty="0" smtClean="0">
                <a:solidFill>
                  <a:srgbClr val="003F82"/>
                </a:solidFill>
                <a:cs typeface="Arial" panose="020B0604020202020204" pitchFamily="34" charset="0"/>
              </a:rPr>
              <a:t>одной </a:t>
            </a:r>
            <a:r>
              <a:rPr lang="ru-RU" sz="1600" dirty="0" smtClean="0">
                <a:solidFill>
                  <a:srgbClr val="003F82"/>
                </a:solidFill>
                <a:cs typeface="Arial" panose="020B0604020202020204" pitchFamily="34" charset="0"/>
              </a:rPr>
              <a:t>задачей</a:t>
            </a:r>
          </a:p>
          <a:p>
            <a:endParaRPr lang="ru-RU" sz="1600" dirty="0" smtClean="0">
              <a:solidFill>
                <a:srgbClr val="003F82"/>
              </a:solidFill>
              <a:cs typeface="Arial" panose="020B0604020202020204" pitchFamily="34" charset="0"/>
            </a:endParaRPr>
          </a:p>
          <a:p>
            <a:endParaRPr lang="ru-RU" sz="1600" dirty="0">
              <a:solidFill>
                <a:srgbClr val="003F82"/>
              </a:solidFill>
              <a:cs typeface="Arial" panose="020B0604020202020204" pitchFamily="34" charset="0"/>
            </a:endParaRPr>
          </a:p>
          <a:p>
            <a:endParaRPr lang="en-US" sz="1600" dirty="0">
              <a:solidFill>
                <a:srgbClr val="003F82"/>
              </a:solidFill>
              <a:cs typeface="Arial" panose="020B0604020202020204" pitchFamily="34" charset="0"/>
            </a:endParaRPr>
          </a:p>
          <a:p>
            <a:endParaRPr lang="ru-RU" sz="1600" b="1" dirty="0" smtClean="0">
              <a:solidFill>
                <a:srgbClr val="003F82"/>
              </a:solidFill>
              <a:cs typeface="Arial" panose="020B0604020202020204" pitchFamily="34" charset="0"/>
            </a:endParaRPr>
          </a:p>
          <a:p>
            <a:endParaRPr lang="ru-RU" sz="1600" b="1" dirty="0" smtClean="0">
              <a:solidFill>
                <a:srgbClr val="003F82"/>
              </a:solidFill>
              <a:cs typeface="Arial" panose="020B0604020202020204" pitchFamily="34" charset="0"/>
            </a:endParaRPr>
          </a:p>
          <a:p>
            <a:endParaRPr lang="ru-RU" sz="1600" b="1" dirty="0">
              <a:solidFill>
                <a:srgbClr val="003F82"/>
              </a:solidFill>
              <a:cs typeface="Arial" panose="020B0604020202020204" pitchFamily="34" charset="0"/>
            </a:endParaRPr>
          </a:p>
          <a:p>
            <a:r>
              <a:rPr lang="ru-RU" sz="1600" b="1" dirty="0" smtClean="0">
                <a:solidFill>
                  <a:srgbClr val="003F82"/>
                </a:solidFill>
                <a:cs typeface="Arial" panose="020B0604020202020204" pitchFamily="34" charset="0"/>
              </a:rPr>
              <a:t>Расстояние </a:t>
            </a:r>
            <a:r>
              <a:rPr lang="ru-RU" sz="1600" b="1" dirty="0" err="1" smtClean="0">
                <a:solidFill>
                  <a:srgbClr val="003F82"/>
                </a:solidFill>
                <a:cs typeface="Arial" panose="020B0604020202020204" pitchFamily="34" charset="0"/>
              </a:rPr>
              <a:t>Дамерау</a:t>
            </a:r>
            <a:r>
              <a:rPr lang="ru-RU" sz="1600" b="1" dirty="0" smtClean="0">
                <a:solidFill>
                  <a:srgbClr val="003F82"/>
                </a:solidFill>
                <a:cs typeface="Arial" panose="020B0604020202020204" pitchFamily="34" charset="0"/>
              </a:rPr>
              <a:t>-Левенштейна (</a:t>
            </a:r>
            <a:r>
              <a:rPr lang="ru-RU" sz="1600" dirty="0" smtClean="0">
                <a:solidFill>
                  <a:srgbClr val="003F82"/>
                </a:solidFill>
                <a:cs typeface="Arial" panose="020B0604020202020204" pitchFamily="34" charset="0"/>
              </a:rPr>
              <a:t>редакционное расстояние) </a:t>
            </a:r>
            <a:r>
              <a:rPr lang="ru-RU" sz="1600" dirty="0">
                <a:solidFill>
                  <a:srgbClr val="003F82"/>
                </a:solidFill>
                <a:cs typeface="Arial" panose="020B0604020202020204" pitchFamily="34" charset="0"/>
              </a:rPr>
              <a:t>–</a:t>
            </a:r>
            <a:r>
              <a:rPr lang="ru-RU" sz="1600" dirty="0" smtClean="0">
                <a:solidFill>
                  <a:srgbClr val="003F82"/>
                </a:solidFill>
                <a:cs typeface="Arial" panose="020B0604020202020204" pitchFamily="34" charset="0"/>
              </a:rPr>
              <a:t> минимальное </a:t>
            </a:r>
            <a:r>
              <a:rPr lang="ru-RU" sz="1600" dirty="0">
                <a:solidFill>
                  <a:srgbClr val="003F82"/>
                </a:solidFill>
                <a:cs typeface="Arial" panose="020B0604020202020204" pitchFamily="34" charset="0"/>
              </a:rPr>
              <a:t>количество операций вставки одного символа, удаления одного </a:t>
            </a:r>
            <a:r>
              <a:rPr lang="ru-RU" sz="1600" dirty="0" smtClean="0">
                <a:solidFill>
                  <a:srgbClr val="003F82"/>
                </a:solidFill>
                <a:cs typeface="Arial" panose="020B0604020202020204" pitchFamily="34" charset="0"/>
              </a:rPr>
              <a:t>символа, замены </a:t>
            </a:r>
            <a:r>
              <a:rPr lang="ru-RU" sz="1600" dirty="0">
                <a:solidFill>
                  <a:srgbClr val="003F82"/>
                </a:solidFill>
                <a:cs typeface="Arial" panose="020B0604020202020204" pitchFamily="34" charset="0"/>
              </a:rPr>
              <a:t>одного символа на другой, </a:t>
            </a:r>
            <a:r>
              <a:rPr lang="ru-RU" sz="1600" dirty="0" smtClean="0">
                <a:solidFill>
                  <a:srgbClr val="003F82"/>
                </a:solidFill>
                <a:cs typeface="Arial" panose="020B0604020202020204" pitchFamily="34" charset="0"/>
              </a:rPr>
              <a:t>и транспозиций соседних символом, необходимых </a:t>
            </a:r>
            <a:r>
              <a:rPr lang="ru-RU" sz="1600" dirty="0">
                <a:solidFill>
                  <a:srgbClr val="003F82"/>
                </a:solidFill>
                <a:cs typeface="Arial" panose="020B0604020202020204" pitchFamily="34" charset="0"/>
              </a:rPr>
              <a:t>для превращения одной строки </a:t>
            </a:r>
            <a:r>
              <a:rPr lang="ru-RU" sz="1600" dirty="0" smtClean="0">
                <a:solidFill>
                  <a:srgbClr val="003F82"/>
                </a:solidFill>
                <a:cs typeface="Arial" panose="020B0604020202020204" pitchFamily="34" charset="0"/>
              </a:rPr>
              <a:t>в другую</a:t>
            </a:r>
            <a:endParaRPr lang="ru-RU" sz="1600" dirty="0">
              <a:solidFill>
                <a:srgbClr val="003F82"/>
              </a:solidFill>
              <a:cs typeface="Arial" panose="020B0604020202020204" pitchFamily="34" charset="0"/>
            </a:endParaRPr>
          </a:p>
          <a:p>
            <a:endParaRPr lang="ru-RU" sz="1600" b="1" dirty="0">
              <a:solidFill>
                <a:srgbClr val="003F82"/>
              </a:solidFill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0EC7B801-786B-460C-A28C-10D56B36D3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73692"/>
            <a:ext cx="9144000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ru-RU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Ройтман. С. И., БПИ173, курсовая работа, Программа анализа логов событий систем отслеживания ошибок, 2019</a:t>
            </a:r>
            <a:endParaRPr lang="ru-RU" sz="1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050" name="Picture 2" descr="https://lh3.googleusercontent.com/lJY5FHbmeDf5ZNZTML9tpM09gvzLOAwvZkwFVmGjH9UopTgw3HlwcKOL9YYrQGPkoec4Ze-MimHxjTZ754JdUsRpzFQx1SZ5mcocfPrc25TCFZb3v6jkhxzRGw-_f25tSBfPimo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0913" y="4427220"/>
            <a:ext cx="4019550" cy="1495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238" y="2178941"/>
            <a:ext cx="8039489" cy="77873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</a:t>
            </a:r>
            <a:r>
              <a:rPr lang="ru-RU" sz="800" dirty="0" smtClean="0">
                <a:solidFill>
                  <a:schemeClr val="bg1"/>
                </a:solidFill>
              </a:rPr>
              <a:t>2019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428749" y="428625"/>
            <a:ext cx="6894979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</a:rPr>
              <a:t>АКТУАЛЬНОСТЬ РАБОТЫ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>
          <a:xfrm>
            <a:off x="6553200" y="6346077"/>
            <a:ext cx="2133600" cy="365125"/>
          </a:xfrm>
        </p:spPr>
        <p:txBody>
          <a:bodyPr vert="horz" wrap="square" lIns="91440" tIns="45720" rIns="91440" bIns="45720" numCol="1" anchor="ctr" anchorCtr="0" compatLnSpc="1"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t>4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2584C5E-75CD-47EC-A7A7-BA0DFC736246}"/>
              </a:ext>
            </a:extLst>
          </p:cNvPr>
          <p:cNvSpPr txBox="1"/>
          <p:nvPr/>
        </p:nvSpPr>
        <p:spPr>
          <a:xfrm>
            <a:off x="412594" y="1505415"/>
            <a:ext cx="836341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003F82"/>
                </a:solidFill>
                <a:cs typeface="Arial" panose="020B0604020202020204" pitchFamily="34" charset="0"/>
              </a:rPr>
              <a:t>Анализ логов – перспективная и еще не достаточно хорошо исследованная область, которая сейчас активно развивается. Все больше и больше крупных компаний начинают интересуются какими методами можно проанализировать огромное количество логов, генерируемых их системами</a:t>
            </a:r>
            <a:endParaRPr lang="ru-RU" dirty="0">
              <a:solidFill>
                <a:srgbClr val="003F8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 smtClean="0">
                <a:solidFill>
                  <a:srgbClr val="003F82"/>
                </a:solidFill>
                <a:cs typeface="Arial" panose="020B0604020202020204" pitchFamily="34" charset="0"/>
              </a:rPr>
              <a:t/>
            </a:r>
            <a:br>
              <a:rPr lang="ru-RU" dirty="0" smtClean="0">
                <a:solidFill>
                  <a:srgbClr val="003F82"/>
                </a:solidFill>
                <a:cs typeface="Arial" panose="020B0604020202020204" pitchFamily="34" charset="0"/>
              </a:rPr>
            </a:br>
            <a:r>
              <a:rPr lang="ru-RU" dirty="0" smtClean="0">
                <a:solidFill>
                  <a:srgbClr val="003F82"/>
                </a:solidFill>
                <a:cs typeface="Arial" panose="020B0604020202020204" pitchFamily="34" charset="0"/>
              </a:rPr>
              <a:t>Поиск в Интернете не нашел ни одного примера, где расстояния между трассами логов считались бы как расстояния Левенштейна</a:t>
            </a:r>
            <a:endParaRPr lang="ru-RU" dirty="0">
              <a:solidFill>
                <a:srgbClr val="003F82"/>
              </a:solidFill>
              <a:cs typeface="Arial" panose="020B0604020202020204" pitchFamily="34" charset="0"/>
            </a:endParaRPr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xmlns="" id="{ACCA229F-7897-42D6-92A8-9875423EE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85217"/>
            <a:ext cx="9144000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ru-RU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Ройтман. С. И., БПИ173, курсовая работа, Программа анализа логов событий систем отслеживания ошибок, 2019</a:t>
            </a:r>
            <a:endParaRPr lang="ru-RU" sz="1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</a:t>
            </a:r>
            <a:r>
              <a:rPr lang="ru-RU" sz="800" dirty="0" smtClean="0">
                <a:solidFill>
                  <a:schemeClr val="bg1"/>
                </a:solidFill>
              </a:rPr>
              <a:t>2019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428749" y="450841"/>
            <a:ext cx="6894979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</a:rPr>
              <a:t>ЦЕЛЬ И ЗАДАЧИ РАБОТЫ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t>5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xmlns="" id="{B8D1A9C5-2810-4AFC-B1F5-9B639CFF2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1100" y="1257378"/>
            <a:ext cx="6119813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b="1" dirty="0">
                <a:solidFill>
                  <a:srgbClr val="003F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Цель работы</a:t>
            </a:r>
            <a:r>
              <a:rPr lang="ru-RU" sz="2400" dirty="0">
                <a:solidFill>
                  <a:srgbClr val="003F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sz="2400" dirty="0">
                <a:solidFill>
                  <a:srgbClr val="003F8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1600" dirty="0">
                <a:solidFill>
                  <a:srgbClr val="003F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Реализовать </a:t>
            </a:r>
            <a:r>
              <a:rPr lang="ru-RU" sz="1600" dirty="0" smtClean="0">
                <a:solidFill>
                  <a:srgbClr val="003F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плагин на популярный </a:t>
            </a:r>
            <a:r>
              <a:rPr lang="ru-RU" sz="1600" dirty="0" err="1" smtClean="0">
                <a:solidFill>
                  <a:srgbClr val="003F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фреймворк</a:t>
            </a:r>
            <a:r>
              <a:rPr lang="ru-RU" sz="1600" dirty="0" smtClean="0">
                <a:solidFill>
                  <a:srgbClr val="003F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srgbClr val="003F82"/>
                </a:solidFill>
                <a:cs typeface="Arial" panose="020B0604020202020204" pitchFamily="34" charset="0"/>
              </a:rPr>
              <a:t>ProM</a:t>
            </a:r>
            <a:r>
              <a:rPr lang="en-US" sz="1600" dirty="0" smtClean="0">
                <a:solidFill>
                  <a:srgbClr val="003F82"/>
                </a:solidFill>
                <a:cs typeface="Arial" panose="020B0604020202020204" pitchFamily="34" charset="0"/>
              </a:rPr>
              <a:t>, </a:t>
            </a:r>
            <a:r>
              <a:rPr lang="ru-RU" sz="1600" dirty="0" smtClean="0">
                <a:solidFill>
                  <a:srgbClr val="003F82"/>
                </a:solidFill>
                <a:cs typeface="Arial" panose="020B0604020202020204" pitchFamily="34" charset="0"/>
              </a:rPr>
              <a:t>который реализовывал бы кластеризацию исполнителей событий логов. Проанализировать применимость расстояния Левенштейна для данной задачи</a:t>
            </a:r>
            <a:endParaRPr lang="ru-RU" sz="1600" dirty="0">
              <a:solidFill>
                <a:srgbClr val="003F8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1400" dirty="0">
              <a:solidFill>
                <a:srgbClr val="003F8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b="1" dirty="0">
                <a:solidFill>
                  <a:srgbClr val="003F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Задачи работы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>
                <a:solidFill>
                  <a:srgbClr val="003F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Разработать требования к </a:t>
            </a:r>
            <a:r>
              <a:rPr lang="ru-RU" sz="1600" dirty="0" smtClean="0">
                <a:solidFill>
                  <a:srgbClr val="003F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продукту</a:t>
            </a:r>
            <a:endParaRPr lang="ru-RU" sz="1600" dirty="0">
              <a:solidFill>
                <a:srgbClr val="003F8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1600" dirty="0" smtClean="0">
                <a:solidFill>
                  <a:srgbClr val="003F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Подключиться к </a:t>
            </a:r>
            <a:r>
              <a:rPr lang="ru-RU" sz="1600" dirty="0" err="1" smtClean="0">
                <a:solidFill>
                  <a:srgbClr val="003F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фреймворку</a:t>
            </a:r>
            <a:r>
              <a:rPr lang="ru-RU" sz="1600" dirty="0" smtClean="0">
                <a:solidFill>
                  <a:srgbClr val="003F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srgbClr val="003F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ProM</a:t>
            </a:r>
            <a:endParaRPr lang="en-US" sz="1600" dirty="0" smtClean="0">
              <a:solidFill>
                <a:srgbClr val="003F8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1600" dirty="0" smtClean="0">
                <a:solidFill>
                  <a:srgbClr val="003F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Реализовать алгоритмы кластеризации и методы поиска расстояния между трассами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 smtClean="0">
                <a:solidFill>
                  <a:srgbClr val="003F82"/>
                </a:solidFill>
                <a:cs typeface="Arial" panose="020B0604020202020204" pitchFamily="34" charset="0"/>
              </a:rPr>
              <a:t>Реализовать визуализацию </a:t>
            </a:r>
            <a:r>
              <a:rPr lang="ru-RU" sz="1600" dirty="0" err="1" smtClean="0">
                <a:solidFill>
                  <a:srgbClr val="003F82"/>
                </a:solidFill>
                <a:cs typeface="Arial" panose="020B0604020202020204" pitchFamily="34" charset="0"/>
              </a:rPr>
              <a:t>трейсов</a:t>
            </a:r>
            <a:endParaRPr lang="ru-RU" sz="1600" dirty="0" smtClean="0">
              <a:solidFill>
                <a:srgbClr val="003F8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1600" dirty="0">
                <a:solidFill>
                  <a:srgbClr val="003F82"/>
                </a:solidFill>
                <a:cs typeface="Arial" panose="020B0604020202020204" pitchFamily="34" charset="0"/>
              </a:rPr>
              <a:t>Реализовать отображение кластерной принадлежности </a:t>
            </a:r>
            <a:r>
              <a:rPr lang="ru-RU" sz="1600" dirty="0" smtClean="0">
                <a:solidFill>
                  <a:srgbClr val="003F82"/>
                </a:solidFill>
                <a:cs typeface="Arial" panose="020B0604020202020204" pitchFamily="34" charset="0"/>
              </a:rPr>
              <a:t>исполнителей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 smtClean="0">
                <a:solidFill>
                  <a:srgbClr val="003F82"/>
                </a:solidFill>
                <a:cs typeface="Arial" panose="020B0604020202020204" pitchFamily="34" charset="0"/>
              </a:rPr>
              <a:t>Проанализировать результаты кластерных разбиений</a:t>
            </a:r>
            <a:endParaRPr lang="ru-RU" sz="1600" dirty="0">
              <a:solidFill>
                <a:srgbClr val="003F82"/>
              </a:solidFill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ru-RU" sz="1600" dirty="0">
              <a:solidFill>
                <a:srgbClr val="003F8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13DEA313-1272-4987-B6A1-9E316618E4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73692"/>
            <a:ext cx="9144000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ru-RU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Ройтман. С. И., БПИ173, курсовая работа, Программа анализа логов событий систем отслеживания ошибок, 2019</a:t>
            </a:r>
            <a:endParaRPr lang="ru-RU" sz="1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</a:t>
            </a:r>
            <a:r>
              <a:rPr lang="ru-RU" sz="800" dirty="0" smtClean="0">
                <a:solidFill>
                  <a:schemeClr val="bg1"/>
                </a:solidFill>
              </a:rPr>
              <a:t>2019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428749" y="295276"/>
            <a:ext cx="7120447" cy="7048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ru-RU" sz="2400" b="1" dirty="0" smtClean="0">
                <a:solidFill>
                  <a:schemeClr val="bg1"/>
                </a:solidFill>
              </a:rPr>
              <a:t>АНАЛИЗ ДРУГИХ ВАРИАНТОВ РЕШЕНИЙ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t>6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xmlns="" id="{27DD53E2-4162-479F-B719-3BDEE23A78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73692"/>
            <a:ext cx="9144000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ru-RU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Ройтман. С. И., БПИ173, курсовая работа, Программа анализа логов событий систем отслеживания ошибок, 2019</a:t>
            </a:r>
            <a:endParaRPr lang="ru-RU" sz="1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02584C5E-75CD-47EC-A7A7-BA0DFC736246}"/>
              </a:ext>
            </a:extLst>
          </p:cNvPr>
          <p:cNvSpPr txBox="1"/>
          <p:nvPr/>
        </p:nvSpPr>
        <p:spPr>
          <a:xfrm>
            <a:off x="217255" y="1395413"/>
            <a:ext cx="342129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003F82"/>
                </a:solidFill>
                <a:cs typeface="Arial" panose="020B0604020202020204" pitchFamily="34" charset="0"/>
              </a:rPr>
              <a:t>Существуют и более очевидные способы оценивать расстояние между трассами: например, заранее составить функцию модели, разбиение по которой хочется получить и использовать в качестве расстояния абсолютную разницу между функциями трасс</a:t>
            </a:r>
          </a:p>
          <a:p>
            <a:endParaRPr lang="ru-RU" dirty="0">
              <a:solidFill>
                <a:srgbClr val="003F82"/>
              </a:solidFill>
              <a:cs typeface="Arial" panose="020B0604020202020204" pitchFamily="34" charset="0"/>
            </a:endParaRPr>
          </a:p>
          <a:p>
            <a:r>
              <a:rPr lang="ru-RU" dirty="0" smtClean="0">
                <a:solidFill>
                  <a:srgbClr val="003F82"/>
                </a:solidFill>
                <a:cs typeface="Arial" panose="020B0604020202020204" pitchFamily="34" charset="0"/>
              </a:rPr>
              <a:t>В моей программе были составлены две такие модели, они использовались для оценки кластерного разбиения, полученного через расстояние Левенштейна</a:t>
            </a:r>
          </a:p>
          <a:p>
            <a:endParaRPr lang="ru-RU" dirty="0">
              <a:solidFill>
                <a:srgbClr val="003F82"/>
              </a:solidFill>
              <a:cs typeface="Arial" panose="020B0604020202020204" pitchFamily="34" charset="0"/>
            </a:endParaRPr>
          </a:p>
        </p:txBody>
      </p:sp>
      <p:pic>
        <p:nvPicPr>
          <p:cNvPr id="15" name="Рисунок 14"/>
          <p:cNvPicPr/>
          <p:nvPr/>
        </p:nvPicPr>
        <p:blipFill>
          <a:blip r:embed="rId3"/>
          <a:stretch>
            <a:fillRect/>
          </a:stretch>
        </p:blipFill>
        <p:spPr>
          <a:xfrm>
            <a:off x="3638550" y="1822536"/>
            <a:ext cx="5475288" cy="3928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056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</a:t>
            </a:r>
            <a:r>
              <a:rPr lang="ru-RU" sz="800" dirty="0" smtClean="0">
                <a:solidFill>
                  <a:schemeClr val="bg1"/>
                </a:solidFill>
              </a:rPr>
              <a:t>2019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428749" y="295276"/>
            <a:ext cx="7120447" cy="7048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ru-RU" sz="2400" b="1" dirty="0" smtClean="0">
                <a:solidFill>
                  <a:schemeClr val="bg1"/>
                </a:solidFill>
              </a:rPr>
              <a:t>ВЫБРАННЫЙ АЛГОРИТМ КЛАСТЕРИЗАЦИИ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t>7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xmlns="" id="{27DD53E2-4162-479F-B719-3BDEE23A78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73692"/>
            <a:ext cx="9144000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ru-RU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Ройтман. С. И., БПИ173, курсовая работа, Программа анализа логов событий систем отслеживания ошибок, 2019</a:t>
            </a:r>
            <a:endParaRPr lang="ru-RU" sz="1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02584C5E-75CD-47EC-A7A7-BA0DFC736246}"/>
              </a:ext>
            </a:extLst>
          </p:cNvPr>
          <p:cNvSpPr txBox="1"/>
          <p:nvPr/>
        </p:nvSpPr>
        <p:spPr>
          <a:xfrm>
            <a:off x="155280" y="1339522"/>
            <a:ext cx="88334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tx2"/>
                </a:solidFill>
              </a:rPr>
              <a:t>В качестве метода кластеризации был выбран </a:t>
            </a:r>
            <a:r>
              <a:rPr lang="ru-RU" b="1" dirty="0">
                <a:solidFill>
                  <a:schemeClr val="tx2"/>
                </a:solidFill>
              </a:rPr>
              <a:t>метод </a:t>
            </a:r>
            <a:r>
              <a:rPr lang="en-US" b="1" dirty="0">
                <a:solidFill>
                  <a:schemeClr val="tx2"/>
                </a:solidFill>
              </a:rPr>
              <a:t>k</a:t>
            </a:r>
            <a:r>
              <a:rPr lang="ru-RU" b="1" dirty="0">
                <a:solidFill>
                  <a:schemeClr val="tx2"/>
                </a:solidFill>
              </a:rPr>
              <a:t>-средних (</a:t>
            </a:r>
            <a:r>
              <a:rPr lang="en-US" b="1" dirty="0">
                <a:solidFill>
                  <a:schemeClr val="tx2"/>
                </a:solidFill>
              </a:rPr>
              <a:t>k</a:t>
            </a:r>
            <a:r>
              <a:rPr lang="ru-RU" b="1" dirty="0">
                <a:solidFill>
                  <a:schemeClr val="tx2"/>
                </a:solidFill>
              </a:rPr>
              <a:t>-</a:t>
            </a:r>
            <a:r>
              <a:rPr lang="en-US" b="1" dirty="0">
                <a:solidFill>
                  <a:schemeClr val="tx2"/>
                </a:solidFill>
              </a:rPr>
              <a:t>means</a:t>
            </a:r>
            <a:r>
              <a:rPr lang="ru-RU" b="1" dirty="0" smtClean="0">
                <a:solidFill>
                  <a:schemeClr val="tx2"/>
                </a:solidFill>
              </a:rPr>
              <a:t>)</a:t>
            </a:r>
          </a:p>
          <a:p>
            <a:endParaRPr lang="ru-RU" dirty="0">
              <a:solidFill>
                <a:schemeClr val="tx2"/>
              </a:solidFill>
            </a:endParaRPr>
          </a:p>
        </p:txBody>
      </p:sp>
      <p:pic>
        <p:nvPicPr>
          <p:cNvPr id="3074" name="Picture 2" descr="https://cdn-images-1.medium.com/max/1600/1*fG8u8nV7qR91wDyFDEEV-g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93"/>
          <a:stretch/>
        </p:blipFill>
        <p:spPr bwMode="auto">
          <a:xfrm>
            <a:off x="423452" y="2282843"/>
            <a:ext cx="3821978" cy="3676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587347" y="1801257"/>
            <a:ext cx="3961849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chemeClr val="tx2"/>
                </a:solidFill>
              </a:rPr>
              <a:t>Шаги алгоритма:</a:t>
            </a:r>
            <a:endParaRPr lang="ru-RU" sz="1600" dirty="0">
              <a:solidFill>
                <a:schemeClr val="tx2"/>
              </a:solidFill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ru-RU" sz="1600" dirty="0">
                <a:solidFill>
                  <a:schemeClr val="tx2"/>
                </a:solidFill>
              </a:rPr>
              <a:t>Определить </a:t>
            </a:r>
            <a:r>
              <a:rPr lang="en-US" sz="1600" dirty="0">
                <a:solidFill>
                  <a:schemeClr val="tx2"/>
                </a:solidFill>
              </a:rPr>
              <a:t>k </a:t>
            </a:r>
            <a:r>
              <a:rPr lang="ru-RU" sz="1600" dirty="0">
                <a:solidFill>
                  <a:schemeClr val="tx2"/>
                </a:solidFill>
              </a:rPr>
              <a:t>– количество кластеров, которое должно быть сформировано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sz="1600" dirty="0">
                <a:solidFill>
                  <a:schemeClr val="tx2"/>
                </a:solidFill>
              </a:rPr>
              <a:t>Случайным образом выбрать </a:t>
            </a:r>
            <a:r>
              <a:rPr lang="en-US" sz="1600" dirty="0">
                <a:solidFill>
                  <a:schemeClr val="tx2"/>
                </a:solidFill>
              </a:rPr>
              <a:t>k </a:t>
            </a:r>
            <a:r>
              <a:rPr lang="ru-RU" sz="1600" dirty="0">
                <a:solidFill>
                  <a:schemeClr val="tx2"/>
                </a:solidFill>
              </a:rPr>
              <a:t>центроидов 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sz="1600" dirty="0">
                <a:solidFill>
                  <a:schemeClr val="tx2"/>
                </a:solidFill>
              </a:rPr>
              <a:t>Вычислить расстояние от всех объектов до центроидов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sz="1600" dirty="0">
                <a:solidFill>
                  <a:schemeClr val="tx2"/>
                </a:solidFill>
              </a:rPr>
              <a:t>Для каждого объекта определить ближайший к нему центроид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sz="1600" dirty="0">
                <a:solidFill>
                  <a:schemeClr val="tx2"/>
                </a:solidFill>
              </a:rPr>
              <a:t>Сместить центроиды кластеров в новые, определив их как центр тяжести всех точек каждого кластера.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sz="1600" dirty="0">
                <a:solidFill>
                  <a:schemeClr val="tx2"/>
                </a:solidFill>
              </a:rPr>
              <a:t>Вернуться к шагу 3, если новые центроиды не совпадают со старыми</a:t>
            </a:r>
          </a:p>
          <a:p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372611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</a:t>
            </a:r>
            <a:r>
              <a:rPr lang="ru-RU" sz="800" dirty="0" smtClean="0">
                <a:solidFill>
                  <a:schemeClr val="bg1"/>
                </a:solidFill>
              </a:rPr>
              <a:t>201</a:t>
            </a:r>
            <a:r>
              <a:rPr lang="en-US" sz="800" dirty="0" smtClean="0">
                <a:solidFill>
                  <a:schemeClr val="bg1"/>
                </a:solidFill>
              </a:rPr>
              <a:t>9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428749" y="428625"/>
            <a:ext cx="7432863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</a:rPr>
              <a:t>ТЕХНОЛОГИИ И ИНСТРУМЕНТЫ РЕАЛИЗАЦИИ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t>8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10" name="Rectangle 12">
            <a:extLst>
              <a:ext uri="{FF2B5EF4-FFF2-40B4-BE49-F238E27FC236}">
                <a16:creationId xmlns:a16="http://schemas.microsoft.com/office/drawing/2014/main" xmlns="" id="{1858176C-382F-4D4B-8CFE-7A551D7311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88" y="1754488"/>
            <a:ext cx="6132513" cy="313932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003F82"/>
                </a:solidFill>
                <a:cs typeface="Arial" panose="020B0604020202020204" pitchFamily="34" charset="0"/>
              </a:rPr>
              <a:t>Основной язык для разработки – </a:t>
            </a:r>
            <a:r>
              <a:rPr lang="en-US" b="1" dirty="0" smtClean="0">
                <a:solidFill>
                  <a:srgbClr val="003F82"/>
                </a:solidFill>
                <a:cs typeface="Arial" panose="020B0604020202020204" pitchFamily="34" charset="0"/>
              </a:rPr>
              <a:t>Java</a:t>
            </a:r>
            <a:endParaRPr lang="ru-RU" b="1" dirty="0">
              <a:solidFill>
                <a:srgbClr val="003F82"/>
              </a:solidFill>
              <a:cs typeface="Arial" panose="020B0604020202020204" pitchFamily="34" charset="0"/>
            </a:endParaRPr>
          </a:p>
          <a:p>
            <a:endParaRPr lang="ru-RU" b="1" dirty="0">
              <a:solidFill>
                <a:srgbClr val="003F82"/>
              </a:solidFill>
              <a:cs typeface="Arial" panose="020B0604020202020204" pitchFamily="34" charset="0"/>
            </a:endParaRPr>
          </a:p>
          <a:p>
            <a:r>
              <a:rPr lang="ru-RU" b="1" dirty="0" smtClean="0">
                <a:solidFill>
                  <a:srgbClr val="003F82"/>
                </a:solidFill>
                <a:cs typeface="Arial" panose="020B0604020202020204" pitchFamily="34" charset="0"/>
              </a:rPr>
              <a:t>Фреймворка для которого был </a:t>
            </a:r>
            <a:r>
              <a:rPr lang="ru-RU" b="1" dirty="0">
                <a:solidFill>
                  <a:srgbClr val="003F82"/>
                </a:solidFill>
                <a:cs typeface="Arial" panose="020B0604020202020204" pitchFamily="34" charset="0"/>
              </a:rPr>
              <a:t>написан плагин – </a:t>
            </a:r>
            <a:r>
              <a:rPr lang="en-US" b="1" dirty="0" err="1" smtClean="0">
                <a:solidFill>
                  <a:srgbClr val="003F82"/>
                </a:solidFill>
                <a:cs typeface="Arial" panose="020B0604020202020204" pitchFamily="34" charset="0"/>
              </a:rPr>
              <a:t>ProM</a:t>
            </a:r>
            <a:r>
              <a:rPr lang="en-US" b="1" dirty="0" smtClean="0">
                <a:solidFill>
                  <a:srgbClr val="003F82"/>
                </a:solidFill>
                <a:cs typeface="Arial" panose="020B0604020202020204" pitchFamily="34" charset="0"/>
              </a:rPr>
              <a:t/>
            </a:r>
            <a:br>
              <a:rPr lang="en-US" b="1" dirty="0" smtClean="0">
                <a:solidFill>
                  <a:srgbClr val="003F82"/>
                </a:solidFill>
                <a:cs typeface="Arial" panose="020B0604020202020204" pitchFamily="34" charset="0"/>
              </a:rPr>
            </a:br>
            <a:r>
              <a:rPr lang="en-US" b="1" dirty="0" smtClean="0">
                <a:solidFill>
                  <a:srgbClr val="003F82"/>
                </a:solidFill>
                <a:cs typeface="Arial" panose="020B0604020202020204" pitchFamily="34" charset="0"/>
              </a:rPr>
              <a:t/>
            </a:r>
            <a:br>
              <a:rPr lang="en-US" b="1" dirty="0" smtClean="0">
                <a:solidFill>
                  <a:srgbClr val="003F82"/>
                </a:solidFill>
                <a:cs typeface="Arial" panose="020B0604020202020204" pitchFamily="34" charset="0"/>
              </a:rPr>
            </a:br>
            <a:r>
              <a:rPr lang="ru-RU" b="1" dirty="0" smtClean="0">
                <a:solidFill>
                  <a:srgbClr val="003F82"/>
                </a:solidFill>
                <a:cs typeface="Arial" panose="020B0604020202020204" pitchFamily="34" charset="0"/>
              </a:rPr>
              <a:t>Визуализация кластеров – </a:t>
            </a:r>
            <a:r>
              <a:rPr lang="en-US" b="1" dirty="0" err="1" smtClean="0">
                <a:solidFill>
                  <a:srgbClr val="003F82"/>
                </a:solidFill>
                <a:cs typeface="Arial" panose="020B0604020202020204" pitchFamily="34" charset="0"/>
              </a:rPr>
              <a:t>Graphviz</a:t>
            </a:r>
            <a:r>
              <a:rPr lang="ru-RU" b="1" dirty="0" smtClean="0">
                <a:solidFill>
                  <a:srgbClr val="003F82"/>
                </a:solidFill>
                <a:cs typeface="Arial" panose="020B0604020202020204" pitchFamily="34" charset="0"/>
              </a:rPr>
              <a:t>, </a:t>
            </a:r>
            <a:br>
              <a:rPr lang="ru-RU" b="1" dirty="0" smtClean="0">
                <a:solidFill>
                  <a:srgbClr val="003F82"/>
                </a:solidFill>
                <a:cs typeface="Arial" panose="020B0604020202020204" pitchFamily="34" charset="0"/>
              </a:rPr>
            </a:br>
            <a:r>
              <a:rPr lang="ru-RU" b="1" dirty="0" smtClean="0">
                <a:solidFill>
                  <a:srgbClr val="003F82"/>
                </a:solidFill>
                <a:cs typeface="Arial" panose="020B0604020202020204" pitchFamily="34" charset="0"/>
              </a:rPr>
              <a:t>язык </a:t>
            </a:r>
            <a:r>
              <a:rPr lang="en-US" b="1" dirty="0" smtClean="0">
                <a:solidFill>
                  <a:srgbClr val="003F82"/>
                </a:solidFill>
                <a:cs typeface="Arial" panose="020B0604020202020204" pitchFamily="34" charset="0"/>
              </a:rPr>
              <a:t>DOT</a:t>
            </a:r>
            <a:br>
              <a:rPr lang="en-US" b="1" dirty="0" smtClean="0">
                <a:solidFill>
                  <a:srgbClr val="003F82"/>
                </a:solidFill>
                <a:cs typeface="Arial" panose="020B0604020202020204" pitchFamily="34" charset="0"/>
              </a:rPr>
            </a:br>
            <a:r>
              <a:rPr lang="ru-RU" b="1" dirty="0" smtClean="0">
                <a:solidFill>
                  <a:srgbClr val="003F82"/>
                </a:solidFill>
                <a:cs typeface="Arial" panose="020B0604020202020204" pitchFamily="34" charset="0"/>
              </a:rPr>
              <a:t/>
            </a:r>
            <a:br>
              <a:rPr lang="ru-RU" b="1" dirty="0" smtClean="0">
                <a:solidFill>
                  <a:srgbClr val="003F82"/>
                </a:solidFill>
                <a:cs typeface="Arial" panose="020B0604020202020204" pitchFamily="34" charset="0"/>
              </a:rPr>
            </a:br>
            <a:r>
              <a:rPr lang="en-US" b="1" dirty="0" smtClean="0">
                <a:solidFill>
                  <a:srgbClr val="003F82"/>
                </a:solidFill>
                <a:cs typeface="Arial" panose="020B0604020202020204" pitchFamily="34" charset="0"/>
              </a:rPr>
              <a:t/>
            </a:r>
            <a:br>
              <a:rPr lang="en-US" b="1" dirty="0" smtClean="0">
                <a:solidFill>
                  <a:srgbClr val="003F82"/>
                </a:solidFill>
                <a:cs typeface="Arial" panose="020B0604020202020204" pitchFamily="34" charset="0"/>
              </a:rPr>
            </a:br>
            <a:r>
              <a:rPr lang="ru-RU" b="1" dirty="0" smtClean="0">
                <a:solidFill>
                  <a:srgbClr val="003F82"/>
                </a:solidFill>
                <a:cs typeface="Arial" panose="020B0604020202020204" pitchFamily="34" charset="0"/>
              </a:rPr>
              <a:t>Логи системы отслеживания ошибок – </a:t>
            </a:r>
            <a:r>
              <a:rPr lang="en-US" b="1" dirty="0" smtClean="0">
                <a:solidFill>
                  <a:srgbClr val="003F82"/>
                </a:solidFill>
                <a:cs typeface="Arial" panose="020B0604020202020204" pitchFamily="34" charset="0"/>
              </a:rPr>
              <a:t>Jira </a:t>
            </a:r>
            <a:endParaRPr lang="en-US" b="1" dirty="0">
              <a:solidFill>
                <a:srgbClr val="003F82"/>
              </a:solidFill>
              <a:cs typeface="Arial" panose="020B0604020202020204" pitchFamily="34" charset="0"/>
            </a:endParaRPr>
          </a:p>
          <a:p>
            <a:endParaRPr lang="en-US" b="1" dirty="0">
              <a:solidFill>
                <a:srgbClr val="003F82"/>
              </a:solidFill>
              <a:cs typeface="Arial" panose="020B0604020202020204" pitchFamily="34" charset="0"/>
            </a:endParaRPr>
          </a:p>
        </p:txBody>
      </p:sp>
      <p:sp>
        <p:nvSpPr>
          <p:cNvPr id="14" name="Rectangle 12">
            <a:extLst>
              <a:ext uri="{FF2B5EF4-FFF2-40B4-BE49-F238E27FC236}">
                <a16:creationId xmlns:a16="http://schemas.microsoft.com/office/drawing/2014/main" xmlns="" id="{B9C346B1-8F4F-420C-94DE-F0179FAE3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73692"/>
            <a:ext cx="9144000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ru-RU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Ройтман. С. И., БПИ173, курсовая работа, Программа анализа логов событий систем отслеживания ошибок, 2019</a:t>
            </a:r>
            <a:endParaRPr lang="ru-RU" sz="1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098" name="Picture 2" descr="https://upload.wikimedia.org/wikipedia/ru/thumb/3/39/Java_logo.svg/1200px-Java_logo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0" y="1353417"/>
            <a:ext cx="1496291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www.promtools.org/prom6/packages/prom_subtitle_hat_3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707" y="2893859"/>
            <a:ext cx="285750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s://upload.wikimedia.org/wikipedia/ru/thumb/4/48/GraphvizLogo.png/267px-Graphviz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2425" y="4074318"/>
            <a:ext cx="2543175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84" y="4923306"/>
            <a:ext cx="4411616" cy="57789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</a:t>
            </a:r>
            <a:r>
              <a:rPr lang="ru-RU" sz="800" dirty="0" smtClean="0">
                <a:solidFill>
                  <a:schemeClr val="bg1"/>
                </a:solidFill>
              </a:rPr>
              <a:t>201</a:t>
            </a:r>
            <a:r>
              <a:rPr lang="en-US" sz="800" dirty="0" smtClean="0">
                <a:solidFill>
                  <a:schemeClr val="bg1"/>
                </a:solidFill>
              </a:rPr>
              <a:t>9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428749" y="428625"/>
            <a:ext cx="7432863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ru-RU" sz="2400" b="1" dirty="0" smtClean="0">
                <a:solidFill>
                  <a:schemeClr val="bg1"/>
                </a:solidFill>
              </a:rPr>
              <a:t>РЕЗУЛЬТАТЫ РАБОТЫ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t>9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14" name="Rectangle 12">
            <a:extLst>
              <a:ext uri="{FF2B5EF4-FFF2-40B4-BE49-F238E27FC236}">
                <a16:creationId xmlns:a16="http://schemas.microsoft.com/office/drawing/2014/main" xmlns="" id="{B9C346B1-8F4F-420C-94DE-F0179FAE3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73692"/>
            <a:ext cx="9144000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ru-RU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Ройтман. С. И., БПИ173, курсовая работа, Программа анализа логов событий систем отслеживания ошибок, 2019</a:t>
            </a:r>
            <a:endParaRPr lang="ru-RU" sz="1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8616" y="1360487"/>
            <a:ext cx="673956" cy="5281613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417" y="1412247"/>
            <a:ext cx="6058662" cy="481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076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734</TotalTime>
  <Words>981</Words>
  <Application>Microsoft Office PowerPoint</Application>
  <PresentationFormat>Экран (4:3)</PresentationFormat>
  <Paragraphs>222</Paragraphs>
  <Slides>16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3" baseType="lpstr">
      <vt:lpstr>MS PGothic</vt:lpstr>
      <vt:lpstr>Arial</vt:lpstr>
      <vt:lpstr>Calibri</vt:lpstr>
      <vt:lpstr>Cambria Math</vt:lpstr>
      <vt:lpstr>Consolas</vt:lpstr>
      <vt:lpstr>Times New Roman</vt:lpstr>
      <vt:lpstr>Office Theme</vt:lpstr>
      <vt:lpstr>Факультет компьютерных наук Департамент программной инженерии Курсовая работа Программа анализа логов событий систем отслеживания ошибок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hse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план презентации КР 2017</dc:title>
  <dc:creator>vkremlev</dc:creator>
  <cp:lastModifiedBy>Morrison</cp:lastModifiedBy>
  <cp:revision>215</cp:revision>
  <dcterms:created xsi:type="dcterms:W3CDTF">2010-09-30T06:45:00Z</dcterms:created>
  <dcterms:modified xsi:type="dcterms:W3CDTF">2019-05-14T08:00:35Z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1033-10.2.0.5838</vt:lpwstr>
  </property>
</Properties>
</file>