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9" r:id="rId3"/>
    <p:sldId id="280" r:id="rId4"/>
    <p:sldId id="261" r:id="rId5"/>
    <p:sldId id="288" r:id="rId6"/>
    <p:sldId id="262" r:id="rId7"/>
    <p:sldId id="273" r:id="rId8"/>
    <p:sldId id="289" r:id="rId9"/>
    <p:sldId id="264" r:id="rId10"/>
    <p:sldId id="263" r:id="rId11"/>
    <p:sldId id="290" r:id="rId12"/>
    <p:sldId id="291" r:id="rId13"/>
    <p:sldId id="265" r:id="rId14"/>
    <p:sldId id="286" r:id="rId15"/>
    <p:sldId id="276" r:id="rId16"/>
    <p:sldId id="258"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kern="1200">
        <a:solidFill>
          <a:schemeClr val="tx1"/>
        </a:solidFill>
        <a:latin typeface="Arial" panose="020B0604020202020204" pitchFamily="34"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82"/>
    <a:srgbClr val="21386F"/>
    <a:srgbClr val="1C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3A33E-C325-493D-853D-0C52CC5BC609}" type="datetimeFigureOut">
              <a:rPr lang="ru-RU" smtClean="0"/>
              <a:t>13.05.2019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AEE50-5194-4E2F-9E63-C1259C2ACA2A}"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t>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99D9B1-B6B0-4324-91A6-EA2D4E340434}" type="datetime1">
              <a:rPr lang="en-US" smtClean="0"/>
              <a:t>5/13/2019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B4B57FFD-70CD-4C5C-8117-5884EA760DE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7CB3C1-8DEB-4F78-85B6-939055E39EDB}" type="datetime1">
              <a:rPr lang="en-US" smtClean="0"/>
              <a:t>5/13/2019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654BE88E-3ED5-4852-8D89-B50379241A2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83DD563-E40F-4587-96CC-6FC37E1B9AD4}" type="datetime1">
              <a:rPr lang="en-US" smtClean="0"/>
              <a:t>5/13/2019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D234C045-341C-4E2D-AF88-1D9C5038858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23F1F2-488E-48F5-B284-CB2ADAE765FC}" type="datetime1">
              <a:rPr lang="en-US" smtClean="0"/>
              <a:t>5/13/2019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CB65F501-F5CC-4E12-934E-78BB5E4DA20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5932485-165D-4AD8-8DD3-ABDE4DD29132}" type="datetime1">
              <a:rPr lang="en-US" smtClean="0"/>
              <a:t>5/13/2019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46B318A3-27E7-4D27-924C-4173717FF29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C1CB64-5CF5-4F51-85BC-788A4A7F3B6F}" type="datetime1">
              <a:rPr lang="en-US" smtClean="0"/>
              <a:t>5/13/2019</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7" name="Slide Number Placeholder 5"/>
          <p:cNvSpPr>
            <a:spLocks noGrp="1"/>
          </p:cNvSpPr>
          <p:nvPr>
            <p:ph type="sldNum" sz="quarter" idx="12"/>
          </p:nvPr>
        </p:nvSpPr>
        <p:spPr/>
        <p:txBody>
          <a:bodyPr/>
          <a:lstStyle>
            <a:lvl1pPr>
              <a:defRPr/>
            </a:lvl1pPr>
          </a:lstStyle>
          <a:p>
            <a:pPr>
              <a:defRPr/>
            </a:pPr>
            <a:fld id="{1731699C-A097-4533-BEFF-B1452833F26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C29C625-3F9E-4DFB-A5E1-1CBDC5003C45}" type="datetime1">
              <a:rPr lang="en-US" smtClean="0"/>
              <a:t>5/13/2019</a:t>
            </a:fld>
            <a:endParaRPr lang="en-US"/>
          </a:p>
        </p:txBody>
      </p:sp>
      <p:sp>
        <p:nvSpPr>
          <p:cNvPr id="8"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9" name="Slide Number Placeholder 5"/>
          <p:cNvSpPr>
            <a:spLocks noGrp="1"/>
          </p:cNvSpPr>
          <p:nvPr>
            <p:ph type="sldNum" sz="quarter" idx="12"/>
          </p:nvPr>
        </p:nvSpPr>
        <p:spPr/>
        <p:txBody>
          <a:bodyPr/>
          <a:lstStyle>
            <a:lvl1pPr>
              <a:defRPr/>
            </a:lvl1pPr>
          </a:lstStyle>
          <a:p>
            <a:pPr>
              <a:defRPr/>
            </a:pPr>
            <a:fld id="{C8F8C458-4B9D-4501-AB19-9D129E2810A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3AF6697-FEC6-4C36-B0D2-2C440F34F0B7}" type="datetime1">
              <a:rPr lang="en-US" smtClean="0"/>
              <a:t>5/13/2019</a:t>
            </a:fld>
            <a:endParaRPr lang="en-US"/>
          </a:p>
        </p:txBody>
      </p:sp>
      <p:sp>
        <p:nvSpPr>
          <p:cNvPr id="4"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5" name="Slide Number Placeholder 5"/>
          <p:cNvSpPr>
            <a:spLocks noGrp="1"/>
          </p:cNvSpPr>
          <p:nvPr>
            <p:ph type="sldNum" sz="quarter" idx="12"/>
          </p:nvPr>
        </p:nvSpPr>
        <p:spPr/>
        <p:txBody>
          <a:bodyPr/>
          <a:lstStyle>
            <a:lvl1pPr>
              <a:defRPr/>
            </a:lvl1pPr>
          </a:lstStyle>
          <a:p>
            <a:pPr>
              <a:defRPr/>
            </a:pPr>
            <a:fld id="{7C31CD07-29D6-4A4D-ADEA-1E0E2DFE29D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E8EB36-176D-458F-A1D1-51CF3378A8BB}" type="datetime1">
              <a:rPr lang="en-US" smtClean="0"/>
              <a:t>5/13/2019</a:t>
            </a:fld>
            <a:endParaRPr lang="en-US"/>
          </a:p>
        </p:txBody>
      </p:sp>
      <p:sp>
        <p:nvSpPr>
          <p:cNvPr id="3"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4" name="Slide Number Placeholder 5"/>
          <p:cNvSpPr>
            <a:spLocks noGrp="1"/>
          </p:cNvSpPr>
          <p:nvPr>
            <p:ph type="sldNum" sz="quarter" idx="12"/>
          </p:nvPr>
        </p:nvSpPr>
        <p:spPr/>
        <p:txBody>
          <a:bodyPr/>
          <a:lstStyle>
            <a:lvl1pPr>
              <a:defRPr/>
            </a:lvl1pPr>
          </a:lstStyle>
          <a:p>
            <a:pPr>
              <a:defRPr/>
            </a:pPr>
            <a:fld id="{89D36B3D-EFD3-47A2-82AF-07B5235D9849}"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850F3EA-07D7-4291-97BD-1D78061A2850}" type="datetime1">
              <a:rPr lang="en-US" smtClean="0"/>
              <a:t>5/13/2019</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7" name="Slide Number Placeholder 5"/>
          <p:cNvSpPr>
            <a:spLocks noGrp="1"/>
          </p:cNvSpPr>
          <p:nvPr>
            <p:ph type="sldNum" sz="quarter" idx="12"/>
          </p:nvPr>
        </p:nvSpPr>
        <p:spPr/>
        <p:txBody>
          <a:bodyPr/>
          <a:lstStyle>
            <a:lvl1pPr>
              <a:defRPr/>
            </a:lvl1pPr>
          </a:lstStyle>
          <a:p>
            <a:pPr>
              <a:defRPr/>
            </a:pPr>
            <a:fld id="{D7C45757-2996-489D-9DE7-5C2053F788D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912E4-C26E-43EE-9313-25FCA704325B}" type="datetime1">
              <a:rPr lang="en-US" smtClean="0"/>
              <a:t>5/13/2019</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7" name="Slide Number Placeholder 5"/>
          <p:cNvSpPr>
            <a:spLocks noGrp="1"/>
          </p:cNvSpPr>
          <p:nvPr>
            <p:ph type="sldNum" sz="quarter" idx="12"/>
          </p:nvPr>
        </p:nvSpPr>
        <p:spPr/>
        <p:txBody>
          <a:bodyPr/>
          <a:lstStyle>
            <a:lvl1pPr>
              <a:defRPr/>
            </a:lvl1pPr>
          </a:lstStyle>
          <a:p>
            <a:pPr>
              <a:defRPr/>
            </a:pPr>
            <a:fld id="{8B60040B-1B69-4DF3-82DE-71CA80F2D89C}"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charset="0"/>
                <a:ea typeface="MS PGothic" panose="020B0600070205080204" charset="-128"/>
                <a:cs typeface="+mn-cs"/>
              </a:defRPr>
            </a:lvl1pPr>
          </a:lstStyle>
          <a:p>
            <a:pPr>
              <a:defRPr/>
            </a:pPr>
            <a:fld id="{88E82FEC-4005-4EF6-B205-585ADA59CD5B}" type="datetime1">
              <a:rPr lang="en-US" smtClean="0"/>
              <a:t>5/13/2019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charset="0"/>
                <a:ea typeface="MS PGothic" panose="020B0600070205080204" charset="-128"/>
                <a:cs typeface="+mn-cs"/>
              </a:defRPr>
            </a:lvl1pPr>
          </a:lstStyle>
          <a:p>
            <a:pPr>
              <a:defRPr/>
            </a:pPr>
            <a:fld id="{B1F37826-9FC6-4A47-B435-94C6280B7F5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charset="-128"/>
          <a:cs typeface="MS PGothic" panose="020B0600070205080204" charset="-128"/>
        </a:defRPr>
      </a:lvl1pPr>
      <a:lvl2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2pPr>
      <a:lvl3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3pPr>
      <a:lvl4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4pPr>
      <a:lvl5pPr algn="ctr" defTabSz="457200" rtl="0" eaLnBrk="0" fontAlgn="base" hangingPunct="0">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5pPr>
      <a:lvl6pPr marL="4572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6pPr>
      <a:lvl7pPr marL="9144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7pPr>
      <a:lvl8pPr marL="13716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8pPr>
      <a:lvl9pPr marL="1828800" algn="ctr" defTabSz="457200" rtl="0" fontAlgn="base">
        <a:spcBef>
          <a:spcPct val="0"/>
        </a:spcBef>
        <a:spcAft>
          <a:spcPct val="0"/>
        </a:spcAft>
        <a:defRPr sz="4400">
          <a:solidFill>
            <a:schemeClr val="tx1"/>
          </a:solidFill>
          <a:latin typeface="Calibri" panose="020F0502020204030204" charset="0"/>
          <a:ea typeface="MS PGothic" panose="020B0600070205080204" charset="-128"/>
          <a:cs typeface="MS PGothic" panose="020B060007020508020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130425"/>
            <a:ext cx="7772400" cy="2206625"/>
          </a:xfrm>
        </p:spPr>
        <p:txBody>
          <a:bodyPr/>
          <a:lstStyle/>
          <a:p>
            <a:pPr eaLnBrk="1" hangingPunct="1"/>
            <a:r>
              <a:rPr lang="ru-RU" sz="2800" dirty="0">
                <a:solidFill>
                  <a:schemeClr val="tx2"/>
                </a:solidFill>
                <a:ea typeface="MS PGothic" panose="020B0600070205080204" charset="-128"/>
                <a:cs typeface="+mj-lt"/>
              </a:rPr>
              <a:t>Факультет компьютерных наук</a:t>
            </a:r>
            <a:br>
              <a:rPr lang="ru-RU" sz="2800" dirty="0">
                <a:solidFill>
                  <a:schemeClr val="tx2"/>
                </a:solidFill>
                <a:ea typeface="MS PGothic" panose="020B0600070205080204" charset="-128"/>
                <a:cs typeface="+mj-lt"/>
              </a:rPr>
            </a:br>
            <a:r>
              <a:rPr lang="ru-RU" sz="2800" dirty="0">
                <a:solidFill>
                  <a:schemeClr val="tx2"/>
                </a:solidFill>
                <a:ea typeface="MS PGothic" panose="020B0600070205080204" charset="-128"/>
                <a:cs typeface="+mj-lt"/>
              </a:rPr>
              <a:t>Департамент программной инженерии</a:t>
            </a:r>
            <a:br>
              <a:rPr lang="ru-RU" sz="2800" dirty="0">
                <a:solidFill>
                  <a:schemeClr val="tx2"/>
                </a:solidFill>
                <a:ea typeface="MS PGothic" panose="020B0600070205080204" charset="-128"/>
                <a:cs typeface="+mj-lt"/>
              </a:rPr>
            </a:br>
            <a:r>
              <a:rPr lang="ru-RU" sz="2800" dirty="0">
                <a:solidFill>
                  <a:schemeClr val="tx2"/>
                </a:solidFill>
                <a:ea typeface="MS PGothic" panose="020B0600070205080204" charset="-128"/>
                <a:cs typeface="+mj-lt"/>
              </a:rPr>
              <a:t>Курсовая работа</a:t>
            </a:r>
            <a:br>
              <a:rPr lang="ru-RU" sz="2800" dirty="0">
                <a:solidFill>
                  <a:srgbClr val="000066"/>
                </a:solidFill>
                <a:ea typeface="MS PGothic" panose="020B0600070205080204" charset="-128"/>
                <a:cs typeface="+mj-lt"/>
              </a:rPr>
            </a:br>
            <a:r>
              <a:rPr lang="ru-RU" sz="2800" dirty="0">
                <a:cs typeface="+mj-lt"/>
              </a:rPr>
              <a:t>Программа оценки стоимости разработки ПО с использованием нечетких деревьев решений</a:t>
            </a:r>
            <a:endParaRPr lang="en-US" sz="2900" dirty="0">
              <a:cs typeface="+mj-lt"/>
            </a:endParaRPr>
          </a:p>
        </p:txBody>
      </p:sp>
      <p:sp>
        <p:nvSpPr>
          <p:cNvPr id="13315" name="Subtitle 2"/>
          <p:cNvSpPr>
            <a:spLocks noGrp="1"/>
          </p:cNvSpPr>
          <p:nvPr>
            <p:ph type="subTitle" idx="1"/>
          </p:nvPr>
        </p:nvSpPr>
        <p:spPr>
          <a:xfrm>
            <a:off x="2380129" y="4337049"/>
            <a:ext cx="6400800" cy="1924051"/>
          </a:xfrm>
        </p:spPr>
        <p:txBody>
          <a:bodyPr/>
          <a:lstStyle/>
          <a:p>
            <a:pPr algn="r" eaLnBrk="1" hangingPunct="1"/>
            <a:r>
              <a:rPr lang="ru-RU" sz="1800" dirty="0">
                <a:solidFill>
                  <a:schemeClr val="tx2"/>
                </a:solidFill>
                <a:latin typeface="+mj-lt"/>
                <a:ea typeface="MS PGothic" panose="020B0600070205080204" charset="-128"/>
                <a:cs typeface="+mj-lt"/>
              </a:rPr>
              <a:t>Выполнил </a:t>
            </a:r>
            <a:r>
              <a:rPr lang="ru-RU" sz="1800" u="sng" dirty="0">
                <a:solidFill>
                  <a:schemeClr val="tx2"/>
                </a:solidFill>
                <a:latin typeface="+mj-lt"/>
                <a:ea typeface="MS PGothic" panose="020B0600070205080204" charset="-128"/>
                <a:cs typeface="+mj-lt"/>
              </a:rPr>
              <a:t>студент группы БПИ-173</a:t>
            </a:r>
            <a:r>
              <a:rPr lang="en-US" sz="1800" u="sng" dirty="0">
                <a:solidFill>
                  <a:schemeClr val="tx2"/>
                </a:solidFill>
                <a:latin typeface="+mj-lt"/>
                <a:ea typeface="MS PGothic" panose="020B0600070205080204" charset="-128"/>
                <a:cs typeface="+mj-lt"/>
              </a:rPr>
              <a:t> </a:t>
            </a:r>
            <a:endParaRPr lang="ru-RU" sz="1800" u="sng" dirty="0">
              <a:solidFill>
                <a:schemeClr val="tx2"/>
              </a:solidFill>
              <a:latin typeface="+mj-lt"/>
              <a:ea typeface="MS PGothic" panose="020B0600070205080204" charset="-128"/>
              <a:cs typeface="+mj-lt"/>
            </a:endParaRPr>
          </a:p>
          <a:p>
            <a:pPr algn="r" eaLnBrk="1" hangingPunct="1"/>
            <a:r>
              <a:rPr kumimoji="1" lang="ru-RU" sz="1800" dirty="0">
                <a:solidFill>
                  <a:schemeClr val="tx2"/>
                </a:solidFill>
                <a:latin typeface="+mj-lt"/>
                <a:ea typeface="MS PGothic" panose="020B0600070205080204" charset="-128"/>
                <a:cs typeface="+mj-lt"/>
              </a:rPr>
              <a:t>Королев Дмитрий Павлович</a:t>
            </a:r>
          </a:p>
          <a:p>
            <a:pPr algn="r" eaLnBrk="1" hangingPunct="1"/>
            <a:r>
              <a:rPr kumimoji="1" lang="ru-RU" sz="1800" u="sng" dirty="0">
                <a:solidFill>
                  <a:schemeClr val="tx2"/>
                </a:solidFill>
                <a:latin typeface="+mj-lt"/>
                <a:ea typeface="MS PGothic" panose="020B0600070205080204" charset="-128"/>
                <a:cs typeface="+mj-lt"/>
              </a:rPr>
              <a:t>Научный руководитель:</a:t>
            </a:r>
            <a:r>
              <a:rPr kumimoji="1" lang="ru-RU" sz="1800" u="sng" dirty="0">
                <a:solidFill>
                  <a:srgbClr val="000066"/>
                </a:solidFill>
                <a:latin typeface="+mj-lt"/>
                <a:ea typeface="MS PGothic" panose="020B0600070205080204" charset="-128"/>
                <a:cs typeface="+mj-lt"/>
              </a:rPr>
              <a:t> </a:t>
            </a:r>
          </a:p>
          <a:p>
            <a:pPr algn="r" eaLnBrk="1" hangingPunct="1"/>
            <a:r>
              <a:rPr kumimoji="1" lang="ru-RU" sz="1800" dirty="0">
                <a:solidFill>
                  <a:schemeClr val="tx2"/>
                </a:solidFill>
                <a:latin typeface="+mj-lt"/>
                <a:cs typeface="+mj-lt"/>
              </a:rPr>
              <a:t>Кандидат технических наук, доцент</a:t>
            </a:r>
            <a:br>
              <a:rPr kumimoji="1" lang="ru-RU" sz="1800" dirty="0">
                <a:solidFill>
                  <a:schemeClr val="tx2"/>
                </a:solidFill>
                <a:latin typeface="+mj-lt"/>
                <a:cs typeface="+mj-lt"/>
              </a:rPr>
            </a:br>
            <a:r>
              <a:rPr kumimoji="1" lang="ru-RU" sz="1800" dirty="0">
                <a:solidFill>
                  <a:schemeClr val="tx2"/>
                </a:solidFill>
                <a:latin typeface="+mj-lt"/>
                <a:cs typeface="+mj-lt"/>
              </a:rPr>
              <a:t>департамента программной</a:t>
            </a:r>
          </a:p>
          <a:p>
            <a:pPr algn="r" eaLnBrk="1" hangingPunct="1"/>
            <a:r>
              <a:rPr kumimoji="1" lang="ru-RU" sz="1800" dirty="0">
                <a:solidFill>
                  <a:schemeClr val="tx2"/>
                </a:solidFill>
                <a:latin typeface="+mj-lt"/>
                <a:ea typeface="MS PGothic" panose="020B0600070205080204" charset="-128"/>
                <a:cs typeface="+mj-lt"/>
              </a:rPr>
              <a:t>Дегтярев Константин Юрьевич</a:t>
            </a:r>
          </a:p>
        </p:txBody>
      </p:sp>
      <p:sp>
        <p:nvSpPr>
          <p:cNvPr id="13316" name="Subtitle 2"/>
          <p:cNvSpPr txBox="1"/>
          <p:nvPr/>
        </p:nvSpPr>
        <p:spPr bwMode="auto">
          <a:xfrm>
            <a:off x="1371600" y="6467475"/>
            <a:ext cx="6400800" cy="349250"/>
          </a:xfrm>
          <a:prstGeom prst="rect">
            <a:avLst/>
          </a:prstGeom>
          <a:noFill/>
          <a:ln w="9525">
            <a:noFill/>
            <a:miter lim="800000"/>
          </a:ln>
        </p:spPr>
        <p:txBody>
          <a:bodyPr/>
          <a:lstStyle/>
          <a:p>
            <a:pPr algn="ctr">
              <a:spcBef>
                <a:spcPct val="20000"/>
              </a:spcBef>
            </a:pPr>
            <a:r>
              <a:rPr lang="ru-RU" sz="800" dirty="0">
                <a:solidFill>
                  <a:schemeClr val="bg1"/>
                </a:solidFill>
                <a:latin typeface="+mj-lt"/>
                <a:cs typeface="+mj-lt"/>
              </a:rPr>
              <a:t>Высшая школа экономики, Москва, 2019</a:t>
            </a:r>
          </a:p>
          <a:p>
            <a:pPr algn="ctr">
              <a:spcBef>
                <a:spcPct val="20000"/>
              </a:spcBef>
            </a:pPr>
            <a:r>
              <a:rPr lang="en-US" sz="800" dirty="0">
                <a:solidFill>
                  <a:schemeClr val="bg1"/>
                </a:solidFill>
                <a:latin typeface="+mj-lt"/>
                <a:cs typeface="+mj-lt"/>
              </a:rPr>
              <a:t>www.hse.ru</a:t>
            </a:r>
            <a:r>
              <a:rPr lang="ru-RU" sz="800" dirty="0">
                <a:solidFill>
                  <a:schemeClr val="bg1"/>
                </a:solidFill>
                <a:latin typeface="+mj-lt"/>
                <a:cs typeface="+mj-lt"/>
              </a:rPr>
              <a:t> </a:t>
            </a:r>
            <a:endParaRPr kumimoji="1" lang="ru-RU" sz="800" dirty="0">
              <a:solidFill>
                <a:schemeClr val="bg1"/>
              </a:solidFill>
              <a:latin typeface="+mj-lt"/>
              <a:cs typeface="+mj-lt"/>
            </a:endParaRPr>
          </a:p>
        </p:txBody>
      </p:sp>
      <p:sp>
        <p:nvSpPr>
          <p:cNvPr id="4" name="Номер слайда 3"/>
          <p:cNvSpPr>
            <a:spLocks noGrp="1"/>
          </p:cNvSpPr>
          <p:nvPr>
            <p:ph type="sldNum" sz="quarter" idx="12"/>
          </p:nvPr>
        </p:nvSpPr>
        <p:spPr/>
        <p:txBody>
          <a:bodyPr/>
          <a:lstStyle/>
          <a:p>
            <a:pPr>
              <a:defRPr/>
            </a:pPr>
            <a:fld id="{B4B57FFD-70CD-4C5C-8117-5884EA760DEF}"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p>
          <a:p>
            <a:pPr>
              <a:spcBef>
                <a:spcPct val="20000"/>
              </a:spcBef>
            </a:pPr>
            <a:endParaRPr kumimoji="1" lang="ru-RU" sz="800" dirty="0">
              <a:solidFill>
                <a:schemeClr val="bg1"/>
              </a:solidFill>
            </a:endParaRPr>
          </a:p>
        </p:txBody>
      </p:sp>
      <p:sp>
        <p:nvSpPr>
          <p:cNvPr id="14339" name="Title 1"/>
          <p:cNvSpPr txBox="1"/>
          <p:nvPr/>
        </p:nvSpPr>
        <p:spPr bwMode="auto">
          <a:xfrm>
            <a:off x="1462087" y="407822"/>
            <a:ext cx="7432863" cy="412750"/>
          </a:xfrm>
          <a:prstGeom prst="rect">
            <a:avLst/>
          </a:prstGeom>
          <a:noFill/>
          <a:ln w="9525">
            <a:noFill/>
            <a:miter lim="800000"/>
          </a:ln>
        </p:spPr>
        <p:txBody>
          <a:bodyPr anchor="ctr"/>
          <a:lstStyle/>
          <a:p>
            <a:r>
              <a:rPr lang="ru-RU" sz="2400" b="1" dirty="0">
                <a:solidFill>
                  <a:schemeClr val="bg1"/>
                </a:solidFill>
              </a:rPr>
              <a:t>АЛГОРИТМ И РАБОТА ПРОГРАММЫ</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10</a:t>
            </a:fld>
            <a:endParaRPr lang="en-US" sz="1800" dirty="0">
              <a:solidFill>
                <a:schemeClr val="tx1"/>
              </a:solidFill>
            </a:endParaRPr>
          </a:p>
        </p:txBody>
      </p:sp>
      <p:sp>
        <p:nvSpPr>
          <p:cNvPr id="12" name="TextBox 11">
            <a:extLst>
              <a:ext uri="{FF2B5EF4-FFF2-40B4-BE49-F238E27FC236}">
                <a16:creationId xmlns:a16="http://schemas.microsoft.com/office/drawing/2014/main" id="{DDD9E0D5-BF98-4F31-8884-940D1B5130EF}"/>
              </a:ext>
            </a:extLst>
          </p:cNvPr>
          <p:cNvSpPr txBox="1"/>
          <p:nvPr/>
        </p:nvSpPr>
        <p:spPr>
          <a:xfrm>
            <a:off x="300471" y="1494171"/>
            <a:ext cx="4053607" cy="1477328"/>
          </a:xfrm>
          <a:prstGeom prst="rect">
            <a:avLst/>
          </a:prstGeom>
          <a:noFill/>
        </p:spPr>
        <p:txBody>
          <a:bodyPr wrap="square" rtlCol="0">
            <a:spAutoFit/>
          </a:bodyPr>
          <a:lstStyle/>
          <a:p>
            <a:r>
              <a:rPr lang="ru-RU" dirty="0">
                <a:solidFill>
                  <a:srgbClr val="003F82"/>
                </a:solidFill>
                <a:cs typeface="Arial" panose="020B0604020202020204" pitchFamily="34" charset="0"/>
              </a:rPr>
              <a:t>1. Вычисление степени принадлежности каждого из примеров к лингвистическим значениям</a:t>
            </a:r>
          </a:p>
          <a:p>
            <a:endParaRPr lang="ru-RU" dirty="0">
              <a:solidFill>
                <a:srgbClr val="003F82"/>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AB4BF0C1-6BEC-482A-AB20-54D50C44341A}"/>
                  </a:ext>
                </a:extLst>
              </p:cNvPr>
              <p:cNvSpPr/>
              <p:nvPr/>
            </p:nvSpPr>
            <p:spPr>
              <a:xfrm>
                <a:off x="300471" y="2711330"/>
                <a:ext cx="3438955" cy="60433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ru-RU" i="1"/>
                          </m:ctrlPr>
                        </m:sSubSupPr>
                        <m:e>
                          <m:r>
                            <a:rPr lang="ru-RU" i="1"/>
                            <m:t>𝑃</m:t>
                          </m:r>
                        </m:e>
                        <m:sub>
                          <m:r>
                            <a:rPr lang="ru-RU" i="1"/>
                            <m:t>𝑖</m:t>
                          </m:r>
                        </m:sub>
                        <m:sup>
                          <m:r>
                            <a:rPr lang="ru-RU" i="1"/>
                            <m:t>𝑁</m:t>
                          </m:r>
                        </m:sup>
                      </m:sSubSup>
                      <m:r>
                        <a:rPr lang="ru-RU" i="1"/>
                        <m:t>=</m:t>
                      </m:r>
                      <m:nary>
                        <m:naryPr>
                          <m:chr m:val="∑"/>
                          <m:limLoc m:val="subSup"/>
                          <m:supHide m:val="on"/>
                          <m:ctrlPr>
                            <a:rPr lang="ru-RU" i="1"/>
                          </m:ctrlPr>
                        </m:naryPr>
                        <m:sub>
                          <m:sSup>
                            <m:sSupPr>
                              <m:ctrlPr>
                                <a:rPr lang="ru-RU" i="1"/>
                              </m:ctrlPr>
                            </m:sSupPr>
                            <m:e>
                              <m:r>
                                <a:rPr lang="ru-RU" i="1"/>
                                <m:t>𝑆</m:t>
                              </m:r>
                            </m:e>
                            <m:sup>
                              <m:r>
                                <a:rPr lang="en-US" i="1"/>
                                <m:t>𝑁</m:t>
                              </m:r>
                            </m:sup>
                          </m:sSup>
                        </m:sub>
                        <m:sup/>
                        <m:e>
                          <m:func>
                            <m:funcPr>
                              <m:ctrlPr>
                                <a:rPr lang="ru-RU" i="1"/>
                              </m:ctrlPr>
                            </m:funcPr>
                            <m:fName>
                              <m:r>
                                <m:rPr>
                                  <m:sty m:val="p"/>
                                </m:rPr>
                                <a:rPr lang="ru-RU"/>
                                <m:t>min</m:t>
                              </m:r>
                            </m:fName>
                            <m:e>
                              <m:d>
                                <m:dPr>
                                  <m:ctrlPr>
                                    <a:rPr lang="ru-RU" i="1"/>
                                  </m:ctrlPr>
                                </m:dPr>
                                <m:e>
                                  <m:sSub>
                                    <m:sSubPr>
                                      <m:ctrlPr>
                                        <a:rPr lang="ru-RU" i="1"/>
                                      </m:ctrlPr>
                                    </m:sSubPr>
                                    <m:e>
                                      <m:r>
                                        <a:rPr lang="ru-RU" i="1"/>
                                        <m:t>𝜇</m:t>
                                      </m:r>
                                    </m:e>
                                    <m:sub>
                                      <m:r>
                                        <a:rPr lang="ru-RU" i="1"/>
                                        <m:t>𝑁</m:t>
                                      </m:r>
                                    </m:sub>
                                  </m:sSub>
                                  <m:d>
                                    <m:dPr>
                                      <m:ctrlPr>
                                        <a:rPr lang="ru-RU" i="1"/>
                                      </m:ctrlPr>
                                    </m:dPr>
                                    <m:e>
                                      <m:sSub>
                                        <m:sSubPr>
                                          <m:ctrlPr>
                                            <a:rPr lang="ru-RU" i="1"/>
                                          </m:ctrlPr>
                                        </m:sSubPr>
                                        <m:e>
                                          <m:r>
                                            <a:rPr lang="ru-RU" i="1"/>
                                            <m:t>𝐷</m:t>
                                          </m:r>
                                        </m:e>
                                        <m:sub>
                                          <m:r>
                                            <a:rPr lang="ru-RU" i="1"/>
                                            <m:t>𝑗</m:t>
                                          </m:r>
                                        </m:sub>
                                      </m:sSub>
                                    </m:e>
                                  </m:d>
                                  <m:r>
                                    <a:rPr lang="ru-RU" i="1"/>
                                    <m:t>, </m:t>
                                  </m:r>
                                  <m:sSub>
                                    <m:sSubPr>
                                      <m:ctrlPr>
                                        <a:rPr lang="ru-RU" i="1"/>
                                      </m:ctrlPr>
                                    </m:sSubPr>
                                    <m:e>
                                      <m:r>
                                        <a:rPr lang="ru-RU" i="1"/>
                                        <m:t>𝜇</m:t>
                                      </m:r>
                                    </m:e>
                                    <m:sub>
                                      <m:r>
                                        <a:rPr lang="ru-RU" i="1"/>
                                        <m:t>𝑖</m:t>
                                      </m:r>
                                    </m:sub>
                                  </m:sSub>
                                  <m:d>
                                    <m:dPr>
                                      <m:ctrlPr>
                                        <a:rPr lang="ru-RU" i="1"/>
                                      </m:ctrlPr>
                                    </m:dPr>
                                    <m:e>
                                      <m:sSub>
                                        <m:sSubPr>
                                          <m:ctrlPr>
                                            <a:rPr lang="ru-RU" i="1"/>
                                          </m:ctrlPr>
                                        </m:sSubPr>
                                        <m:e>
                                          <m:r>
                                            <a:rPr lang="ru-RU" i="1"/>
                                            <m:t>𝐷</m:t>
                                          </m:r>
                                        </m:e>
                                        <m:sub>
                                          <m:r>
                                            <a:rPr lang="ru-RU" i="1"/>
                                            <m:t>𝑗</m:t>
                                          </m:r>
                                        </m:sub>
                                      </m:sSub>
                                    </m:e>
                                  </m:d>
                                </m:e>
                              </m:d>
                            </m:e>
                          </m:func>
                        </m:e>
                      </m:nary>
                    </m:oMath>
                  </m:oMathPara>
                </a14:m>
                <a:endParaRPr lang="ru-RU" dirty="0"/>
              </a:p>
            </p:txBody>
          </p:sp>
        </mc:Choice>
        <mc:Fallback>
          <p:sp>
            <p:nvSpPr>
              <p:cNvPr id="2" name="Прямоугольник 1">
                <a:extLst>
                  <a:ext uri="{FF2B5EF4-FFF2-40B4-BE49-F238E27FC236}">
                    <a16:creationId xmlns:a16="http://schemas.microsoft.com/office/drawing/2014/main" id="{AB4BF0C1-6BEC-482A-AB20-54D50C44341A}"/>
                  </a:ext>
                </a:extLst>
              </p:cNvPr>
              <p:cNvSpPr>
                <a:spLocks noRot="1" noChangeAspect="1" noMove="1" noResize="1" noEditPoints="1" noAdjustHandles="1" noChangeArrowheads="1" noChangeShapeType="1" noTextEdit="1"/>
              </p:cNvSpPr>
              <p:nvPr/>
            </p:nvSpPr>
            <p:spPr>
              <a:xfrm>
                <a:off x="300471" y="2711330"/>
                <a:ext cx="3438955" cy="604333"/>
              </a:xfrm>
              <a:prstGeom prst="rect">
                <a:avLst/>
              </a:prstGeom>
              <a:blipFill>
                <a:blip r:embed="rId3"/>
                <a:stretch>
                  <a:fillRect/>
                </a:stretch>
              </a:blipFill>
            </p:spPr>
            <p:txBody>
              <a:bodyPr/>
              <a:lstStyle/>
              <a:p>
                <a:r>
                  <a:rPr lang="ru-RU">
                    <a:noFill/>
                  </a:rPr>
                  <a:t> </a:t>
                </a:r>
              </a:p>
            </p:txBody>
          </p:sp>
        </mc:Fallback>
      </mc:AlternateContent>
      <p:sp>
        <p:nvSpPr>
          <p:cNvPr id="4" name="Прямоугольник 3">
            <a:extLst>
              <a:ext uri="{FF2B5EF4-FFF2-40B4-BE49-F238E27FC236}">
                <a16:creationId xmlns:a16="http://schemas.microsoft.com/office/drawing/2014/main" id="{EFAF29C7-1AC7-4052-AF3C-CBEE996CBF01}"/>
              </a:ext>
            </a:extLst>
          </p:cNvPr>
          <p:cNvSpPr/>
          <p:nvPr/>
        </p:nvSpPr>
        <p:spPr>
          <a:xfrm>
            <a:off x="3884538" y="1472417"/>
            <a:ext cx="5184727" cy="2123658"/>
          </a:xfrm>
          <a:prstGeom prst="rect">
            <a:avLst/>
          </a:prstGeom>
        </p:spPr>
        <p:txBody>
          <a:bodyPr wrap="square">
            <a:spAutoFit/>
          </a:bodyPr>
          <a:lstStyle/>
          <a:p>
            <a:r>
              <a:rPr lang="en-US" sz="1200" dirty="0">
                <a:solidFill>
                  <a:srgbClr val="0000FF"/>
                </a:solidFill>
                <a:latin typeface="Consolas" panose="020B0609020204030204" pitchFamily="49" charset="0"/>
              </a:rPr>
              <a:t>MainController.</a:t>
            </a:r>
            <a:r>
              <a:rPr lang="en-US" sz="1200" dirty="0">
                <a:solidFill>
                  <a:srgbClr val="000000"/>
                </a:solidFill>
                <a:latin typeface="Consolas" panose="020B0609020204030204" pitchFamily="49" charset="0"/>
              </a:rPr>
              <a:t>CountReferenceValuesFromDataValues()</a:t>
            </a:r>
          </a:p>
          <a:p>
            <a:r>
              <a:rPr lang="en-US" sz="1200" dirty="0"/>
              <a:t>{</a:t>
            </a:r>
          </a:p>
          <a:p>
            <a:r>
              <a:rPr lang="en-US" sz="1200" dirty="0">
                <a:solidFill>
                  <a:srgbClr val="0000FF"/>
                </a:solidFill>
                <a:latin typeface="Consolas" panose="020B0609020204030204" pitchFamily="49" charset="0"/>
              </a:rPr>
              <a:t>	</a:t>
            </a:r>
            <a:r>
              <a:rPr lang="en-US" sz="1200" dirty="0">
                <a:solidFill>
                  <a:srgbClr val="00B050"/>
                </a:solidFill>
                <a:latin typeface="Consolas" panose="020B0609020204030204" pitchFamily="49" charset="0"/>
              </a:rPr>
              <a:t>// RefLexigraphic – </a:t>
            </a:r>
            <a:r>
              <a:rPr lang="ru-RU" sz="1200" dirty="0">
                <a:solidFill>
                  <a:srgbClr val="00B050"/>
                </a:solidFill>
                <a:latin typeface="Consolas" panose="020B0609020204030204" pitchFamily="49" charset="0"/>
              </a:rPr>
              <a:t>лингвистическая переменная</a:t>
            </a:r>
            <a:endParaRPr lang="en-US" sz="1200" dirty="0">
              <a:solidFill>
                <a:srgbClr val="00B050"/>
              </a:solidFill>
              <a:latin typeface="Consolas" panose="020B0609020204030204" pitchFamily="49" charset="0"/>
            </a:endParaRPr>
          </a:p>
          <a:p>
            <a:r>
              <a:rPr lang="en-US" sz="1200" dirty="0">
                <a:solidFill>
                  <a:srgbClr val="0000FF"/>
                </a:solidFill>
                <a:latin typeface="Consolas" panose="020B0609020204030204" pitchFamily="49" charset="0"/>
              </a:rPr>
              <a:t>	foreach</a:t>
            </a:r>
            <a:r>
              <a:rPr lang="en-US" sz="1200" dirty="0">
                <a:solidFill>
                  <a:srgbClr val="000000"/>
                </a:solidFill>
                <a:latin typeface="Consolas" panose="020B0609020204030204" pitchFamily="49" charset="0"/>
              </a:rPr>
              <a:t> (RefLexigraphic refLexigraphic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 	MainController.</a:t>
            </a:r>
            <a:r>
              <a:rPr lang="en-US" sz="1200" dirty="0">
                <a:solidFill>
                  <a:srgbClr val="000000"/>
                </a:solidFill>
                <a:latin typeface="Consolas" panose="020B0609020204030204" pitchFamily="49" charset="0"/>
              </a:rPr>
              <a:t>RefData.RefTable[i].Atribut)</a:t>
            </a:r>
          </a:p>
          <a:p>
            <a:r>
              <a:rPr lang="en-US" sz="1200" dirty="0">
                <a:solidFill>
                  <a:srgbClr val="000000"/>
                </a:solidFill>
                <a:latin typeface="Consolas" panose="020B0609020204030204" pitchFamily="49" charset="0"/>
              </a:rPr>
              <a:t>	</a:t>
            </a:r>
            <a:r>
              <a:rPr lang="ru-RU" sz="1200"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Data – </a:t>
            </a:r>
            <a:r>
              <a:rPr lang="ru-RU" sz="1200" dirty="0">
                <a:solidFill>
                  <a:srgbClr val="00B050"/>
                </a:solidFill>
                <a:latin typeface="Consolas" panose="020B0609020204030204" pitchFamily="49" charset="0"/>
              </a:rPr>
              <a:t>хранилище исходных значений примеров</a:t>
            </a:r>
            <a:r>
              <a:rPr lang="en-US" sz="1200" dirty="0">
                <a:solidFill>
                  <a:srgbClr val="000000"/>
                </a:solidFill>
                <a:latin typeface="Consolas" panose="020B0609020204030204" pitchFamily="49" charset="0"/>
              </a:rPr>
              <a:t>		refLexigraphic.ReformDataValsToReference			Values(Data.DataTable[i].Values);</a:t>
            </a:r>
          </a:p>
          <a:p>
            <a:r>
              <a:rPr lang="en-US" sz="1200" dirty="0">
                <a:solidFill>
                  <a:srgbClr val="000000"/>
                </a:solidFill>
                <a:latin typeface="Consolas" panose="020B0609020204030204" pitchFamily="49" charset="0"/>
              </a:rPr>
              <a:t>	</a:t>
            </a:r>
            <a:r>
              <a:rPr lang="ru-RU" sz="1200"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ru-RU" sz="1200" dirty="0"/>
          </a:p>
        </p:txBody>
      </p:sp>
      <p:sp>
        <p:nvSpPr>
          <p:cNvPr id="7" name="Прямоугольник 6">
            <a:extLst>
              <a:ext uri="{FF2B5EF4-FFF2-40B4-BE49-F238E27FC236}">
                <a16:creationId xmlns:a16="http://schemas.microsoft.com/office/drawing/2014/main" id="{BADD37FF-E435-4C16-A6A5-4F5D42B1175F}"/>
              </a:ext>
            </a:extLst>
          </p:cNvPr>
          <p:cNvSpPr/>
          <p:nvPr/>
        </p:nvSpPr>
        <p:spPr>
          <a:xfrm>
            <a:off x="227914" y="4176028"/>
            <a:ext cx="3738869" cy="1477328"/>
          </a:xfrm>
          <a:prstGeom prst="rect">
            <a:avLst/>
          </a:prstGeom>
        </p:spPr>
        <p:txBody>
          <a:bodyPr wrap="square">
            <a:spAutoFit/>
          </a:bodyPr>
          <a:lstStyle/>
          <a:p>
            <a:r>
              <a:rPr lang="ru-RU" dirty="0">
                <a:solidFill>
                  <a:schemeClr val="tx2"/>
                </a:solidFill>
              </a:rPr>
              <a:t>2. Вычисление энтропии для базы примеров - оценки среднего количества информации для определения класса объекта из множества</a:t>
            </a:r>
          </a:p>
        </p:txBody>
      </p:sp>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396F7BBD-C957-4002-873B-58DEE02AB36B}"/>
                  </a:ext>
                </a:extLst>
              </p:cNvPr>
              <p:cNvSpPr/>
              <p:nvPr/>
            </p:nvSpPr>
            <p:spPr>
              <a:xfrm>
                <a:off x="406004" y="5614365"/>
                <a:ext cx="3085845" cy="6933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𝐸</m:t>
                      </m:r>
                      <m:d>
                        <m:dPr>
                          <m:ctrlPr>
                            <a:rPr lang="ru-RU" i="1">
                              <a:latin typeface="Cambria Math" panose="02040503050406030204" pitchFamily="18" charset="0"/>
                            </a:rPr>
                          </m:ctrlPr>
                        </m:dPr>
                        <m:e>
                          <m:sSup>
                            <m:sSupPr>
                              <m:ctrlPr>
                                <a:rPr lang="ru-RU" i="1">
                                  <a:latin typeface="Cambria Math" panose="02040503050406030204" pitchFamily="18" charset="0"/>
                                </a:rPr>
                              </m:ctrlPr>
                            </m:sSupPr>
                            <m:e>
                              <m:r>
                                <a:rPr lang="ru-RU" i="1">
                                  <a:latin typeface="Cambria Math" panose="02040503050406030204" pitchFamily="18" charset="0"/>
                                </a:rPr>
                                <m:t>𝑆</m:t>
                              </m:r>
                            </m:e>
                            <m:sup>
                              <m:r>
                                <a:rPr lang="ru-RU" i="1">
                                  <a:latin typeface="Cambria Math" panose="02040503050406030204" pitchFamily="18" charset="0"/>
                                </a:rPr>
                                <m:t>𝑁</m:t>
                              </m:r>
                            </m:sup>
                          </m:sSup>
                        </m:e>
                      </m:d>
                      <m:r>
                        <a:rPr lang="ru-RU" i="0">
                          <a:latin typeface="Cambria Math" panose="02040503050406030204" pitchFamily="18" charset="0"/>
                        </a:rPr>
                        <m:t>= −</m:t>
                      </m:r>
                      <m:nary>
                        <m:naryPr>
                          <m:chr m:val="∑"/>
                          <m:limLoc m:val="subSup"/>
                          <m:supHide m:val="on"/>
                          <m:ctrlPr>
                            <a:rPr lang="ru-RU" i="1">
                              <a:latin typeface="Cambria Math" panose="02040503050406030204" pitchFamily="18" charset="0"/>
                            </a:rPr>
                          </m:ctrlPr>
                        </m:naryPr>
                        <m:sub>
                          <m:r>
                            <a:rPr lang="ru-RU" i="1">
                              <a:latin typeface="Cambria Math" panose="02040503050406030204" pitchFamily="18" charset="0"/>
                            </a:rPr>
                            <m:t>𝑖</m:t>
                          </m:r>
                        </m:sub>
                        <m:sup/>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ru-RU" i="1">
                                      <a:latin typeface="Cambria Math" panose="02040503050406030204" pitchFamily="18" charset="0"/>
                                    </a:rPr>
                                    <m:t>𝑃</m:t>
                                  </m:r>
                                </m:e>
                                <m:sub>
                                  <m:r>
                                    <a:rPr lang="ru-RU" i="1">
                                      <a:latin typeface="Cambria Math" panose="02040503050406030204" pitchFamily="18" charset="0"/>
                                    </a:rPr>
                                    <m:t>𝑖</m:t>
                                  </m:r>
                                </m:sub>
                                <m:sup>
                                  <m:r>
                                    <a:rPr lang="ru-RU" i="1">
                                      <a:latin typeface="Cambria Math" panose="02040503050406030204" pitchFamily="18" charset="0"/>
                                    </a:rPr>
                                    <m:t>𝑁</m:t>
                                  </m:r>
                                </m:sup>
                              </m:sSubSup>
                            </m:num>
                            <m:den>
                              <m:sSup>
                                <m:sSupPr>
                                  <m:ctrlPr>
                                    <a:rPr lang="ru-RU" i="1">
                                      <a:latin typeface="Cambria Math" panose="02040503050406030204" pitchFamily="18" charset="0"/>
                                    </a:rPr>
                                  </m:ctrlPr>
                                </m:sSupPr>
                                <m:e>
                                  <m:r>
                                    <a:rPr lang="ru-RU" i="1">
                                      <a:latin typeface="Cambria Math" panose="02040503050406030204" pitchFamily="18" charset="0"/>
                                    </a:rPr>
                                    <m:t>𝑃</m:t>
                                  </m:r>
                                </m:e>
                                <m:sup>
                                  <m:r>
                                    <a:rPr lang="ru-RU" i="1">
                                      <a:latin typeface="Cambria Math" panose="02040503050406030204" pitchFamily="18" charset="0"/>
                                    </a:rPr>
                                    <m:t>𝑁</m:t>
                                  </m:r>
                                </m:sup>
                              </m:sSup>
                            </m:den>
                          </m:f>
                          <m:r>
                            <a:rPr lang="ru-RU" i="0">
                              <a:latin typeface="Cambria Math" panose="02040503050406030204" pitchFamily="18" charset="0"/>
                            </a:rPr>
                            <m:t>∗</m:t>
                          </m:r>
                          <m:func>
                            <m:funcPr>
                              <m:ctrlPr>
                                <a:rPr lang="ru-RU" i="1">
                                  <a:latin typeface="Cambria Math" panose="02040503050406030204" pitchFamily="18" charset="0"/>
                                </a:rPr>
                              </m:ctrlPr>
                            </m:funcPr>
                            <m:fName>
                              <m:sSub>
                                <m:sSubPr>
                                  <m:ctrlPr>
                                    <a:rPr lang="ru-RU" i="1">
                                      <a:latin typeface="Cambria Math" panose="02040503050406030204" pitchFamily="18" charset="0"/>
                                    </a:rPr>
                                  </m:ctrlPr>
                                </m:sSubPr>
                                <m:e>
                                  <m:r>
                                    <m:rPr>
                                      <m:sty m:val="p"/>
                                    </m:rPr>
                                    <a:rPr lang="ru-RU" i="0">
                                      <a:latin typeface="Cambria Math" panose="02040503050406030204" pitchFamily="18" charset="0"/>
                                    </a:rPr>
                                    <m:t>log</m:t>
                                  </m:r>
                                </m:e>
                                <m:sub>
                                  <m:r>
                                    <a:rPr lang="ru-RU" i="0">
                                      <a:latin typeface="Cambria Math" panose="02040503050406030204" pitchFamily="18" charset="0"/>
                                    </a:rPr>
                                    <m:t>2</m:t>
                                  </m:r>
                                </m:sub>
                              </m:sSub>
                            </m:fName>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ru-RU" i="1">
                                          <a:latin typeface="Cambria Math" panose="02040503050406030204" pitchFamily="18" charset="0"/>
                                        </a:rPr>
                                        <m:t>𝑃</m:t>
                                      </m:r>
                                    </m:e>
                                    <m:sub>
                                      <m:r>
                                        <a:rPr lang="ru-RU" i="1">
                                          <a:latin typeface="Cambria Math" panose="02040503050406030204" pitchFamily="18" charset="0"/>
                                        </a:rPr>
                                        <m:t>𝑖</m:t>
                                      </m:r>
                                    </m:sub>
                                    <m:sup>
                                      <m:r>
                                        <a:rPr lang="ru-RU" i="1">
                                          <a:latin typeface="Cambria Math" panose="02040503050406030204" pitchFamily="18" charset="0"/>
                                        </a:rPr>
                                        <m:t>𝑁</m:t>
                                      </m:r>
                                    </m:sup>
                                  </m:sSubSup>
                                </m:num>
                                <m:den>
                                  <m:sSup>
                                    <m:sSupPr>
                                      <m:ctrlPr>
                                        <a:rPr lang="ru-RU" i="1">
                                          <a:latin typeface="Cambria Math" panose="02040503050406030204" pitchFamily="18" charset="0"/>
                                        </a:rPr>
                                      </m:ctrlPr>
                                    </m:sSupPr>
                                    <m:e>
                                      <m:r>
                                        <a:rPr lang="ru-RU" i="1">
                                          <a:latin typeface="Cambria Math" panose="02040503050406030204" pitchFamily="18" charset="0"/>
                                        </a:rPr>
                                        <m:t>𝑃</m:t>
                                      </m:r>
                                    </m:e>
                                    <m:sup>
                                      <m:r>
                                        <a:rPr lang="ru-RU" i="1">
                                          <a:latin typeface="Cambria Math" panose="02040503050406030204" pitchFamily="18" charset="0"/>
                                        </a:rPr>
                                        <m:t>𝑁</m:t>
                                      </m:r>
                                    </m:sup>
                                  </m:sSup>
                                </m:den>
                              </m:f>
                            </m:e>
                          </m:func>
                        </m:e>
                      </m:nary>
                    </m:oMath>
                  </m:oMathPara>
                </a14:m>
                <a:endParaRPr lang="ru-RU" dirty="0"/>
              </a:p>
            </p:txBody>
          </p:sp>
        </mc:Choice>
        <mc:Fallback>
          <p:sp>
            <p:nvSpPr>
              <p:cNvPr id="8" name="Прямоугольник 7">
                <a:extLst>
                  <a:ext uri="{FF2B5EF4-FFF2-40B4-BE49-F238E27FC236}">
                    <a16:creationId xmlns:a16="http://schemas.microsoft.com/office/drawing/2014/main" id="{396F7BBD-C957-4002-873B-58DEE02AB36B}"/>
                  </a:ext>
                </a:extLst>
              </p:cNvPr>
              <p:cNvSpPr>
                <a:spLocks noRot="1" noChangeAspect="1" noMove="1" noResize="1" noEditPoints="1" noAdjustHandles="1" noChangeArrowheads="1" noChangeShapeType="1" noTextEdit="1"/>
              </p:cNvSpPr>
              <p:nvPr/>
            </p:nvSpPr>
            <p:spPr>
              <a:xfrm>
                <a:off x="406004" y="5614365"/>
                <a:ext cx="3085845" cy="693395"/>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4" name="Прямоугольник 13">
                <a:extLst>
                  <a:ext uri="{FF2B5EF4-FFF2-40B4-BE49-F238E27FC236}">
                    <a16:creationId xmlns:a16="http://schemas.microsoft.com/office/drawing/2014/main" id="{083270FB-7F99-411C-BF34-7A64D6CE396B}"/>
                  </a:ext>
                </a:extLst>
              </p:cNvPr>
              <p:cNvSpPr/>
              <p:nvPr/>
            </p:nvSpPr>
            <p:spPr>
              <a:xfrm>
                <a:off x="155359" y="3293946"/>
                <a:ext cx="3883981" cy="888256"/>
              </a:xfrm>
              <a:prstGeom prst="rect">
                <a:avLst/>
              </a:prstGeom>
            </p:spPr>
            <p:txBody>
              <a:bodyPr wrap="square">
                <a:spAutoFit/>
              </a:bodyPr>
              <a:lstStyle/>
              <a:p>
                <a14:m>
                  <m:oMath xmlns:m="http://schemas.openxmlformats.org/officeDocument/2006/math">
                    <m:sSub>
                      <m:sSubPr>
                        <m:ctrlPr>
                          <a:rPr lang="ru-RU" sz="1600" i="1" smtClean="0">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𝑁</m:t>
                        </m:r>
                      </m:sub>
                    </m:sSub>
                    <m:d>
                      <m:dPr>
                        <m:ctrlP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oMath>
                </a14:m>
                <a:r>
                  <a:rPr lang="ru-RU" sz="1600" dirty="0">
                    <a:solidFill>
                      <a:schemeClr val="tx2"/>
                    </a:solidFill>
                    <a:effectLst/>
                    <a:latin typeface="Times New Roman" panose="02020603050405020304" pitchFamily="18" charset="0"/>
                    <a:ea typeface="Times New Roman" panose="02020603050405020304" pitchFamily="18" charset="0"/>
                  </a:rPr>
                  <a:t> – степень принадлежности примера </a:t>
                </a:r>
                <a14:m>
                  <m:oMath xmlns:m="http://schemas.openxmlformats.org/officeDocument/2006/math">
                    <m:sSub>
                      <m:sSubPr>
                        <m:ctrlP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ru-RU" sz="1600" dirty="0">
                    <a:solidFill>
                      <a:schemeClr val="tx2"/>
                    </a:solidFill>
                    <a:effectLst/>
                    <a:latin typeface="Times New Roman" panose="02020603050405020304" pitchFamily="18" charset="0"/>
                    <a:ea typeface="Times New Roman" panose="02020603050405020304" pitchFamily="18" charset="0"/>
                  </a:rPr>
                  <a:t> к узлу </a:t>
                </a:r>
                <a14:m>
                  <m:oMath xmlns:m="http://schemas.openxmlformats.org/officeDocument/2006/math">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𝑁</m:t>
                    </m:r>
                  </m:oMath>
                </a14:m>
                <a:r>
                  <a:rPr lang="ru-RU" sz="1600" dirty="0">
                    <a:solidFill>
                      <a:schemeClr val="tx2"/>
                    </a:solidFill>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en-US"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a14:m>
                <a:r>
                  <a:rPr lang="ru-RU" sz="1600" dirty="0">
                    <a:solidFill>
                      <a:schemeClr val="tx2"/>
                    </a:solidFill>
                    <a:effectLst/>
                    <a:latin typeface="Times New Roman" panose="02020603050405020304" pitchFamily="18" charset="0"/>
                    <a:ea typeface="Times New Roman" panose="02020603050405020304" pitchFamily="18" charset="0"/>
                  </a:rPr>
                  <a:t>- множество всех примеров узла </a:t>
                </a:r>
                <a14:m>
                  <m:oMath xmlns:m="http://schemas.openxmlformats.org/officeDocument/2006/math">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ru-RU" sz="1600" dirty="0">
                  <a:solidFill>
                    <a:schemeClr val="tx2"/>
                  </a:solidFill>
                </a:endParaRPr>
              </a:p>
            </p:txBody>
          </p:sp>
        </mc:Choice>
        <mc:Fallback>
          <p:sp>
            <p:nvSpPr>
              <p:cNvPr id="14" name="Прямоугольник 13">
                <a:extLst>
                  <a:ext uri="{FF2B5EF4-FFF2-40B4-BE49-F238E27FC236}">
                    <a16:creationId xmlns:a16="http://schemas.microsoft.com/office/drawing/2014/main" id="{083270FB-7F99-411C-BF34-7A64D6CE396B}"/>
                  </a:ext>
                </a:extLst>
              </p:cNvPr>
              <p:cNvSpPr>
                <a:spLocks noRot="1" noChangeAspect="1" noMove="1" noResize="1" noEditPoints="1" noAdjustHandles="1" noChangeArrowheads="1" noChangeShapeType="1" noTextEdit="1"/>
              </p:cNvSpPr>
              <p:nvPr/>
            </p:nvSpPr>
            <p:spPr>
              <a:xfrm>
                <a:off x="155359" y="3293946"/>
                <a:ext cx="3883981" cy="888256"/>
              </a:xfrm>
              <a:prstGeom prst="rect">
                <a:avLst/>
              </a:prstGeom>
              <a:blipFill>
                <a:blip r:embed="rId5"/>
                <a:stretch>
                  <a:fillRect l="-784" b="-8219"/>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5" name="Прямоугольник 14">
                <a:extLst>
                  <a:ext uri="{FF2B5EF4-FFF2-40B4-BE49-F238E27FC236}">
                    <a16:creationId xmlns:a16="http://schemas.microsoft.com/office/drawing/2014/main" id="{9B05ABBB-8E69-42DF-8B80-BBB2399C8F30}"/>
                  </a:ext>
                </a:extLst>
              </p:cNvPr>
              <p:cNvSpPr/>
              <p:nvPr/>
            </p:nvSpPr>
            <p:spPr>
              <a:xfrm>
                <a:off x="3284381" y="6111624"/>
                <a:ext cx="2448940" cy="338554"/>
              </a:xfrm>
              <a:prstGeom prst="rect">
                <a:avLst/>
              </a:prstGeom>
            </p:spPr>
            <p:txBody>
              <a:bodyPr wrap="none">
                <a:spAutoFit/>
              </a:bodyPr>
              <a:lstStyle/>
              <a:p>
                <a14:m>
                  <m:oMath xmlns:m="http://schemas.openxmlformats.org/officeDocument/2006/math">
                    <m:sSup>
                      <m:sSupPr>
                        <m:ctrlPr>
                          <a:rPr lang="ru-RU" sz="1600" i="1">
                            <a:solidFill>
                              <a:schemeClr val="tx2"/>
                            </a:solidFill>
                            <a:effectLst/>
                            <a:latin typeface="Cambria Math" panose="02040503050406030204" pitchFamily="18" charset="0"/>
                            <a:ea typeface="Times New Roman" panose="02020603050405020304" pitchFamily="18" charset="0"/>
                          </a:rPr>
                        </m:ctrlPr>
                      </m:sSupPr>
                      <m:e>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p>
                        <m:r>
                          <a:rPr lang="ru-RU" sz="16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a14:m>
                <a:r>
                  <a:rPr lang="ru-RU" sz="1600" dirty="0">
                    <a:solidFill>
                      <a:schemeClr val="tx2"/>
                    </a:solidFill>
                    <a:effectLst/>
                    <a:latin typeface="Times New Roman" panose="02020603050405020304" pitchFamily="18" charset="0"/>
                    <a:ea typeface="Times New Roman" panose="02020603050405020304" pitchFamily="18" charset="0"/>
                  </a:rPr>
                  <a:t>- множество объектов. </a:t>
                </a:r>
                <a:endParaRPr lang="ru-RU" sz="1600" dirty="0">
                  <a:solidFill>
                    <a:schemeClr val="tx2"/>
                  </a:solidFill>
                </a:endParaRPr>
              </a:p>
            </p:txBody>
          </p:sp>
        </mc:Choice>
        <mc:Fallback>
          <p:sp>
            <p:nvSpPr>
              <p:cNvPr id="15" name="Прямоугольник 14">
                <a:extLst>
                  <a:ext uri="{FF2B5EF4-FFF2-40B4-BE49-F238E27FC236}">
                    <a16:creationId xmlns:a16="http://schemas.microsoft.com/office/drawing/2014/main" id="{9B05ABBB-8E69-42DF-8B80-BBB2399C8F30}"/>
                  </a:ext>
                </a:extLst>
              </p:cNvPr>
              <p:cNvSpPr>
                <a:spLocks noRot="1" noChangeAspect="1" noMove="1" noResize="1" noEditPoints="1" noAdjustHandles="1" noChangeArrowheads="1" noChangeShapeType="1" noTextEdit="1"/>
              </p:cNvSpPr>
              <p:nvPr/>
            </p:nvSpPr>
            <p:spPr>
              <a:xfrm>
                <a:off x="3284381" y="6111624"/>
                <a:ext cx="2448940" cy="338554"/>
              </a:xfrm>
              <a:prstGeom prst="rect">
                <a:avLst/>
              </a:prstGeom>
              <a:blipFill>
                <a:blip r:embed="rId6"/>
                <a:stretch>
                  <a:fillRect t="-5455" r="-249" b="-23636"/>
                </a:stretch>
              </a:blipFill>
            </p:spPr>
            <p:txBody>
              <a:bodyPr/>
              <a:lstStyle/>
              <a:p>
                <a:r>
                  <a:rPr lang="ru-RU">
                    <a:noFill/>
                  </a:rPr>
                  <a:t> </a:t>
                </a:r>
              </a:p>
            </p:txBody>
          </p:sp>
        </mc:Fallback>
      </mc:AlternateContent>
      <p:sp>
        <p:nvSpPr>
          <p:cNvPr id="16" name="Прямоугольник 15">
            <a:extLst>
              <a:ext uri="{FF2B5EF4-FFF2-40B4-BE49-F238E27FC236}">
                <a16:creationId xmlns:a16="http://schemas.microsoft.com/office/drawing/2014/main" id="{1F843D7B-96BF-44B3-8DBC-1CCC3D6FC11B}"/>
              </a:ext>
            </a:extLst>
          </p:cNvPr>
          <p:cNvSpPr/>
          <p:nvPr/>
        </p:nvSpPr>
        <p:spPr>
          <a:xfrm>
            <a:off x="4171508" y="4451863"/>
            <a:ext cx="4999127" cy="1015663"/>
          </a:xfrm>
          <a:prstGeom prst="rect">
            <a:avLst/>
          </a:prstGeom>
        </p:spPr>
        <p:txBody>
          <a:bodyPr wrap="square">
            <a:spAutoFit/>
          </a:bodyPr>
          <a:lstStyle/>
          <a:p>
            <a:r>
              <a:rPr lang="en-US" sz="1200" dirty="0">
                <a:solidFill>
                  <a:srgbClr val="0000FF"/>
                </a:solidFill>
                <a:latin typeface="Consolas" panose="020B0609020204030204" pitchFamily="49" charset="0"/>
              </a:rPr>
              <a:t>MainController.</a:t>
            </a:r>
            <a:r>
              <a:rPr lang="en-US" sz="1200" dirty="0">
                <a:solidFill>
                  <a:srgbClr val="000000"/>
                </a:solidFill>
                <a:latin typeface="Consolas" panose="020B0609020204030204" pitchFamily="49" charset="0"/>
              </a:rPr>
              <a:t>CountEntropyForAllLexigraphics</a:t>
            </a:r>
            <a:r>
              <a:rPr lang="ru-RU"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 </a:t>
            </a:r>
            <a:r>
              <a:rPr lang="ru-RU" sz="1200" dirty="0">
                <a:solidFill>
                  <a:srgbClr val="00B050"/>
                </a:solidFill>
                <a:latin typeface="Consolas" panose="020B0609020204030204" pitchFamily="49" charset="0"/>
              </a:rPr>
              <a:t>Расчет энтропии для всей базы примеров</a:t>
            </a:r>
            <a:endParaRPr lang="en-US" sz="1200" dirty="0">
              <a:solidFill>
                <a:srgbClr val="00B050"/>
              </a:solidFill>
              <a:latin typeface="Consolas" panose="020B0609020204030204" pitchFamily="49" charset="0"/>
            </a:endParaRPr>
          </a:p>
          <a:p>
            <a:r>
              <a:rPr lang="en-US" sz="1200" dirty="0">
                <a:solidFill>
                  <a:srgbClr val="000000"/>
                </a:solidFill>
                <a:latin typeface="Consolas" panose="020B0609020204030204" pitchFamily="49" charset="0"/>
              </a:rPr>
              <a:t>	RefData.CountEntropy(resultDoubles);</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ru-RU" sz="1200" dirty="0"/>
          </a:p>
        </p:txBody>
      </p:sp>
      <p:sp>
        <p:nvSpPr>
          <p:cNvPr id="23" name="Rectangle 12">
            <a:extLst>
              <a:ext uri="{FF2B5EF4-FFF2-40B4-BE49-F238E27FC236}">
                <a16:creationId xmlns:a16="http://schemas.microsoft.com/office/drawing/2014/main" id="{3432A39C-EF12-4801-974E-6D7CEE3A625A}"/>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p>
          <a:p>
            <a:pPr>
              <a:spcBef>
                <a:spcPct val="20000"/>
              </a:spcBef>
            </a:pPr>
            <a:endParaRPr kumimoji="1" lang="ru-RU" sz="800" dirty="0">
              <a:solidFill>
                <a:schemeClr val="bg1"/>
              </a:solidFill>
            </a:endParaRPr>
          </a:p>
        </p:txBody>
      </p:sp>
      <p:sp>
        <p:nvSpPr>
          <p:cNvPr id="14339" name="Title 1"/>
          <p:cNvSpPr txBox="1"/>
          <p:nvPr/>
        </p:nvSpPr>
        <p:spPr bwMode="auto">
          <a:xfrm>
            <a:off x="1462087" y="407822"/>
            <a:ext cx="7432863" cy="412750"/>
          </a:xfrm>
          <a:prstGeom prst="rect">
            <a:avLst/>
          </a:prstGeom>
          <a:noFill/>
          <a:ln w="9525">
            <a:noFill/>
            <a:miter lim="800000"/>
          </a:ln>
        </p:spPr>
        <p:txBody>
          <a:bodyPr anchor="ctr"/>
          <a:lstStyle/>
          <a:p>
            <a:r>
              <a:rPr lang="ru-RU" sz="2400" b="1" dirty="0">
                <a:solidFill>
                  <a:schemeClr val="bg1"/>
                </a:solidFill>
              </a:rPr>
              <a:t>АЛГОРИТМ И РАБОТА ПРОГРАММЫ</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11</a:t>
            </a:fld>
            <a:endParaRPr lang="en-US" sz="1800" dirty="0">
              <a:solidFill>
                <a:schemeClr val="tx1"/>
              </a:solidFill>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DD9E0D5-BF98-4F31-8884-940D1B5130EF}"/>
                  </a:ext>
                </a:extLst>
              </p:cNvPr>
              <p:cNvSpPr txBox="1"/>
              <p:nvPr/>
            </p:nvSpPr>
            <p:spPr>
              <a:xfrm>
                <a:off x="300471" y="1494171"/>
                <a:ext cx="4053607" cy="949555"/>
              </a:xfrm>
              <a:prstGeom prst="rect">
                <a:avLst/>
              </a:prstGeom>
              <a:noFill/>
            </p:spPr>
            <p:txBody>
              <a:bodyPr wrap="square" rtlCol="0">
                <a:spAutoFit/>
              </a:bodyPr>
              <a:lstStyle/>
              <a:p>
                <a:r>
                  <a:rPr lang="ru-RU" dirty="0">
                    <a:solidFill>
                      <a:srgbClr val="003F82"/>
                    </a:solidFill>
                    <a:cs typeface="Arial" panose="020B0604020202020204" pitchFamily="34" charset="0"/>
                  </a:rPr>
                  <a:t>3. Расчет значения энтропии для разбиения по атрибуту </a:t>
                </a:r>
                <a14:m>
                  <m:oMath xmlns:m="http://schemas.openxmlformats.org/officeDocument/2006/math">
                    <m:r>
                      <a:rPr lang="ru-RU" i="1" smtClean="0">
                        <a:solidFill>
                          <a:schemeClr val="tx2"/>
                        </a:solidFill>
                      </a:rPr>
                      <m:t>𝐴</m:t>
                    </m:r>
                  </m:oMath>
                </a14:m>
                <a:r>
                  <a:rPr lang="ru-RU" dirty="0">
                    <a:solidFill>
                      <a:srgbClr val="003F82"/>
                    </a:solidFill>
                    <a:cs typeface="Arial" panose="020B0604020202020204" pitchFamily="34" charset="0"/>
                  </a:rPr>
                  <a:t> со значениями </a:t>
                </a:r>
                <a14:m>
                  <m:oMath xmlns:m="http://schemas.openxmlformats.org/officeDocument/2006/math">
                    <m:sSub>
                      <m:sSubPr>
                        <m:ctrlPr>
                          <a:rPr lang="ru-RU" i="1" smtClean="0">
                            <a:solidFill>
                              <a:schemeClr val="tx2"/>
                            </a:solidFill>
                          </a:rPr>
                        </m:ctrlPr>
                      </m:sSubPr>
                      <m:e>
                        <m:r>
                          <a:rPr lang="ru-RU" i="1">
                            <a:solidFill>
                              <a:schemeClr val="tx2"/>
                            </a:solidFill>
                          </a:rPr>
                          <m:t>𝑎</m:t>
                        </m:r>
                      </m:e>
                      <m:sub>
                        <m:r>
                          <a:rPr lang="ru-RU" i="1">
                            <a:solidFill>
                              <a:schemeClr val="tx2"/>
                            </a:solidFill>
                          </a:rPr>
                          <m:t>𝑗</m:t>
                        </m:r>
                      </m:sub>
                    </m:sSub>
                  </m:oMath>
                </a14:m>
                <a:endParaRPr lang="ru-RU" dirty="0">
                  <a:solidFill>
                    <a:srgbClr val="003F82"/>
                  </a:solidFill>
                  <a:latin typeface="Arial" panose="020B060402020202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DDD9E0D5-BF98-4F31-8884-940D1B5130EF}"/>
                  </a:ext>
                </a:extLst>
              </p:cNvPr>
              <p:cNvSpPr txBox="1">
                <a:spLocks noRot="1" noChangeAspect="1" noMove="1" noResize="1" noEditPoints="1" noAdjustHandles="1" noChangeArrowheads="1" noChangeShapeType="1" noTextEdit="1"/>
              </p:cNvSpPr>
              <p:nvPr/>
            </p:nvSpPr>
            <p:spPr>
              <a:xfrm>
                <a:off x="300471" y="1494171"/>
                <a:ext cx="4053607" cy="949555"/>
              </a:xfrm>
              <a:prstGeom prst="rect">
                <a:avLst/>
              </a:prstGeom>
              <a:blipFill>
                <a:blip r:embed="rId3"/>
                <a:stretch>
                  <a:fillRect l="-1203" t="-3205" b="-641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AB4BF0C1-6BEC-482A-AB20-54D50C44341A}"/>
                  </a:ext>
                </a:extLst>
              </p:cNvPr>
              <p:cNvSpPr/>
              <p:nvPr/>
            </p:nvSpPr>
            <p:spPr>
              <a:xfrm>
                <a:off x="300471" y="2437959"/>
                <a:ext cx="3565591" cy="73039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ru-RU" i="1"/>
                        <m:t>𝐸</m:t>
                      </m:r>
                      <m:d>
                        <m:dPr>
                          <m:ctrlPr>
                            <a:rPr lang="ru-RU" i="1"/>
                          </m:ctrlPr>
                        </m:dPr>
                        <m:e>
                          <m:sSup>
                            <m:sSupPr>
                              <m:ctrlPr>
                                <a:rPr lang="ru-RU" i="1"/>
                              </m:ctrlPr>
                            </m:sSupPr>
                            <m:e>
                              <m:r>
                                <a:rPr lang="ru-RU" i="1"/>
                                <m:t>𝑆</m:t>
                              </m:r>
                            </m:e>
                            <m:sup>
                              <m:r>
                                <a:rPr lang="ru-RU" i="1"/>
                                <m:t>𝑁</m:t>
                              </m:r>
                            </m:sup>
                          </m:sSup>
                          <m:r>
                            <a:rPr lang="ru-RU" i="1"/>
                            <m:t>, </m:t>
                          </m:r>
                          <m:r>
                            <a:rPr lang="en-US" i="1"/>
                            <m:t>𝐴</m:t>
                          </m:r>
                        </m:e>
                      </m:d>
                      <m:r>
                        <a:rPr lang="ru-RU" i="1"/>
                        <m:t>= −</m:t>
                      </m:r>
                      <m:nary>
                        <m:naryPr>
                          <m:chr m:val="∑"/>
                          <m:limLoc m:val="subSup"/>
                          <m:supHide m:val="on"/>
                          <m:ctrlPr>
                            <a:rPr lang="ru-RU" i="1"/>
                          </m:ctrlPr>
                        </m:naryPr>
                        <m:sub>
                          <m:r>
                            <a:rPr lang="ru-RU" i="1"/>
                            <m:t>𝑗</m:t>
                          </m:r>
                        </m:sub>
                        <m:sup/>
                        <m:e>
                          <m:f>
                            <m:fPr>
                              <m:ctrlPr>
                                <a:rPr lang="ru-RU" i="1"/>
                              </m:ctrlPr>
                            </m:fPr>
                            <m:num>
                              <m:sSup>
                                <m:sSupPr>
                                  <m:ctrlPr>
                                    <a:rPr lang="ru-RU" i="1"/>
                                  </m:ctrlPr>
                                </m:sSupPr>
                                <m:e>
                                  <m:r>
                                    <a:rPr lang="ru-RU" i="1"/>
                                    <m:t>𝑃</m:t>
                                  </m:r>
                                </m:e>
                                <m:sup>
                                  <m:r>
                                    <a:rPr lang="ru-RU" i="1"/>
                                    <m:t>𝑁</m:t>
                                  </m:r>
                                  <m:r>
                                    <a:rPr lang="ru-RU" i="1"/>
                                    <m:t>|</m:t>
                                  </m:r>
                                  <m:r>
                                    <a:rPr lang="ru-RU" i="1"/>
                                    <m:t>𝑗</m:t>
                                  </m:r>
                                </m:sup>
                              </m:sSup>
                            </m:num>
                            <m:den>
                              <m:sSup>
                                <m:sSupPr>
                                  <m:ctrlPr>
                                    <a:rPr lang="ru-RU" i="1"/>
                                  </m:ctrlPr>
                                </m:sSupPr>
                                <m:e>
                                  <m:r>
                                    <a:rPr lang="ru-RU" i="1"/>
                                    <m:t>𝑃</m:t>
                                  </m:r>
                                </m:e>
                                <m:sup>
                                  <m:r>
                                    <a:rPr lang="ru-RU" i="1"/>
                                    <m:t>𝑁</m:t>
                                  </m:r>
                                </m:sup>
                              </m:sSup>
                            </m:den>
                          </m:f>
                          <m:r>
                            <a:rPr lang="ru-RU" i="1"/>
                            <m:t>∗</m:t>
                          </m:r>
                          <m:r>
                            <a:rPr lang="ru-RU" i="1"/>
                            <m:t>𝐸</m:t>
                          </m:r>
                          <m:r>
                            <a:rPr lang="ru-RU" i="1"/>
                            <m:t>(</m:t>
                          </m:r>
                          <m:sSup>
                            <m:sSupPr>
                              <m:ctrlPr>
                                <a:rPr lang="ru-RU" i="1"/>
                              </m:ctrlPr>
                            </m:sSupPr>
                            <m:e>
                              <m:r>
                                <a:rPr lang="ru-RU" i="1"/>
                                <m:t>𝑆</m:t>
                              </m:r>
                            </m:e>
                            <m:sup>
                              <m:r>
                                <a:rPr lang="ru-RU" i="1"/>
                                <m:t>𝑁</m:t>
                              </m:r>
                              <m:r>
                                <a:rPr lang="ru-RU" i="1"/>
                                <m:t>|</m:t>
                              </m:r>
                              <m:r>
                                <a:rPr lang="ru-RU" i="1"/>
                                <m:t>𝑗</m:t>
                              </m:r>
                            </m:sup>
                          </m:sSup>
                          <m:r>
                            <a:rPr lang="ru-RU" i="1"/>
                            <m:t>)</m:t>
                          </m:r>
                        </m:e>
                      </m:nary>
                    </m:oMath>
                  </m:oMathPara>
                </a14:m>
                <a:endParaRPr lang="ru-RU" dirty="0"/>
              </a:p>
            </p:txBody>
          </p:sp>
        </mc:Choice>
        <mc:Fallback>
          <p:sp>
            <p:nvSpPr>
              <p:cNvPr id="2" name="Прямоугольник 1">
                <a:extLst>
                  <a:ext uri="{FF2B5EF4-FFF2-40B4-BE49-F238E27FC236}">
                    <a16:creationId xmlns:a16="http://schemas.microsoft.com/office/drawing/2014/main" id="{AB4BF0C1-6BEC-482A-AB20-54D50C44341A}"/>
                  </a:ext>
                </a:extLst>
              </p:cNvPr>
              <p:cNvSpPr>
                <a:spLocks noRot="1" noChangeAspect="1" noMove="1" noResize="1" noEditPoints="1" noAdjustHandles="1" noChangeArrowheads="1" noChangeShapeType="1" noTextEdit="1"/>
              </p:cNvSpPr>
              <p:nvPr/>
            </p:nvSpPr>
            <p:spPr>
              <a:xfrm>
                <a:off x="300471" y="2437959"/>
                <a:ext cx="3565591" cy="730393"/>
              </a:xfrm>
              <a:prstGeom prst="rect">
                <a:avLst/>
              </a:prstGeom>
              <a:blipFill>
                <a:blip r:embed="rId4"/>
                <a:stretch>
                  <a:fillRect/>
                </a:stretch>
              </a:blipFill>
            </p:spPr>
            <p:txBody>
              <a:bodyPr/>
              <a:lstStyle/>
              <a:p>
                <a:r>
                  <a:rPr lang="ru-RU">
                    <a:noFill/>
                  </a:rPr>
                  <a:t> </a:t>
                </a:r>
              </a:p>
            </p:txBody>
          </p:sp>
        </mc:Fallback>
      </mc:AlternateContent>
      <p:sp>
        <p:nvSpPr>
          <p:cNvPr id="7" name="Прямоугольник 6">
            <a:extLst>
              <a:ext uri="{FF2B5EF4-FFF2-40B4-BE49-F238E27FC236}">
                <a16:creationId xmlns:a16="http://schemas.microsoft.com/office/drawing/2014/main" id="{BADD37FF-E435-4C16-A6A5-4F5D42B1175F}"/>
              </a:ext>
            </a:extLst>
          </p:cNvPr>
          <p:cNvSpPr/>
          <p:nvPr/>
        </p:nvSpPr>
        <p:spPr>
          <a:xfrm>
            <a:off x="300471" y="3448584"/>
            <a:ext cx="3738869" cy="1200329"/>
          </a:xfrm>
          <a:prstGeom prst="rect">
            <a:avLst/>
          </a:prstGeom>
        </p:spPr>
        <p:txBody>
          <a:bodyPr wrap="square">
            <a:spAutoFit/>
          </a:bodyPr>
          <a:lstStyle/>
          <a:p>
            <a:r>
              <a:rPr lang="ru-RU" dirty="0">
                <a:solidFill>
                  <a:schemeClr val="tx2"/>
                </a:solidFill>
              </a:rPr>
              <a:t>4. Расчет значения функции прироста информации для определения класса объекта из множества: </a:t>
            </a:r>
          </a:p>
        </p:txBody>
      </p:sp>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396F7BBD-C957-4002-873B-58DEE02AB36B}"/>
                  </a:ext>
                </a:extLst>
              </p:cNvPr>
              <p:cNvSpPr/>
              <p:nvPr/>
            </p:nvSpPr>
            <p:spPr>
              <a:xfrm>
                <a:off x="540343" y="4663763"/>
                <a:ext cx="3177088"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ru-RU" i="1"/>
                        <m:t>𝐺</m:t>
                      </m:r>
                      <m:d>
                        <m:dPr>
                          <m:ctrlPr>
                            <a:rPr lang="ru-RU" i="1"/>
                          </m:ctrlPr>
                        </m:dPr>
                        <m:e>
                          <m:sSup>
                            <m:sSupPr>
                              <m:ctrlPr>
                                <a:rPr lang="ru-RU" i="1"/>
                              </m:ctrlPr>
                            </m:sSupPr>
                            <m:e>
                              <m:r>
                                <a:rPr lang="ru-RU" i="1"/>
                                <m:t>𝑆</m:t>
                              </m:r>
                            </m:e>
                            <m:sup>
                              <m:r>
                                <a:rPr lang="ru-RU" i="1"/>
                                <m:t>𝑁</m:t>
                              </m:r>
                            </m:sup>
                          </m:sSup>
                          <m:r>
                            <a:rPr lang="ru-RU" i="1"/>
                            <m:t>, </m:t>
                          </m:r>
                          <m:r>
                            <a:rPr lang="ru-RU" i="1"/>
                            <m:t>𝐴</m:t>
                          </m:r>
                        </m:e>
                      </m:d>
                      <m:r>
                        <a:rPr lang="ru-RU" i="1"/>
                        <m:t>=</m:t>
                      </m:r>
                      <m:r>
                        <a:rPr lang="ru-RU" i="1"/>
                        <m:t>𝐸</m:t>
                      </m:r>
                      <m:d>
                        <m:dPr>
                          <m:ctrlPr>
                            <a:rPr lang="ru-RU" i="1"/>
                          </m:ctrlPr>
                        </m:dPr>
                        <m:e>
                          <m:sSup>
                            <m:sSupPr>
                              <m:ctrlPr>
                                <a:rPr lang="ru-RU" i="1"/>
                              </m:ctrlPr>
                            </m:sSupPr>
                            <m:e>
                              <m:r>
                                <a:rPr lang="ru-RU" i="1"/>
                                <m:t>𝑆</m:t>
                              </m:r>
                            </m:e>
                            <m:sup>
                              <m:r>
                                <a:rPr lang="ru-RU" i="1"/>
                                <m:t>𝑁</m:t>
                              </m:r>
                            </m:sup>
                          </m:sSup>
                        </m:e>
                      </m:d>
                      <m:r>
                        <a:rPr lang="ru-RU" i="1"/>
                        <m:t>−</m:t>
                      </m:r>
                      <m:r>
                        <a:rPr lang="ru-RU" i="1"/>
                        <m:t>𝐸</m:t>
                      </m:r>
                      <m:r>
                        <a:rPr lang="ru-RU" i="1"/>
                        <m:t>(</m:t>
                      </m:r>
                      <m:sSup>
                        <m:sSupPr>
                          <m:ctrlPr>
                            <a:rPr lang="ru-RU" i="1"/>
                          </m:ctrlPr>
                        </m:sSupPr>
                        <m:e>
                          <m:r>
                            <a:rPr lang="ru-RU" i="1"/>
                            <m:t>𝑆</m:t>
                          </m:r>
                        </m:e>
                        <m:sup>
                          <m:r>
                            <a:rPr lang="ru-RU" i="1"/>
                            <m:t>𝑁</m:t>
                          </m:r>
                        </m:sup>
                      </m:sSup>
                      <m:r>
                        <a:rPr lang="ru-RU" i="1"/>
                        <m:t>, </m:t>
                      </m:r>
                      <m:r>
                        <a:rPr lang="ru-RU" i="1"/>
                        <m:t>𝐴</m:t>
                      </m:r>
                      <m:r>
                        <a:rPr lang="ru-RU" i="1"/>
                        <m:t>)</m:t>
                      </m:r>
                    </m:oMath>
                  </m:oMathPara>
                </a14:m>
                <a:endParaRPr lang="ru-RU" dirty="0"/>
              </a:p>
            </p:txBody>
          </p:sp>
        </mc:Choice>
        <mc:Fallback>
          <p:sp>
            <p:nvSpPr>
              <p:cNvPr id="8" name="Прямоугольник 7">
                <a:extLst>
                  <a:ext uri="{FF2B5EF4-FFF2-40B4-BE49-F238E27FC236}">
                    <a16:creationId xmlns:a16="http://schemas.microsoft.com/office/drawing/2014/main" id="{396F7BBD-C957-4002-873B-58DEE02AB36B}"/>
                  </a:ext>
                </a:extLst>
              </p:cNvPr>
              <p:cNvSpPr>
                <a:spLocks noRot="1" noChangeAspect="1" noMove="1" noResize="1" noEditPoints="1" noAdjustHandles="1" noChangeArrowheads="1" noChangeShapeType="1" noTextEdit="1"/>
              </p:cNvSpPr>
              <p:nvPr/>
            </p:nvSpPr>
            <p:spPr>
              <a:xfrm>
                <a:off x="540343" y="4663763"/>
                <a:ext cx="3177088" cy="404983"/>
              </a:xfrm>
              <a:prstGeom prst="rect">
                <a:avLst/>
              </a:prstGeom>
              <a:blipFill>
                <a:blip r:embed="rId5"/>
                <a:stretch>
                  <a:fillRect b="-10606"/>
                </a:stretch>
              </a:blipFill>
            </p:spPr>
            <p:txBody>
              <a:bodyPr/>
              <a:lstStyle/>
              <a:p>
                <a:r>
                  <a:rPr lang="ru-RU">
                    <a:noFill/>
                  </a:rPr>
                  <a:t> </a:t>
                </a:r>
              </a:p>
            </p:txBody>
          </p:sp>
        </mc:Fallback>
      </mc:AlternateContent>
      <p:sp>
        <p:nvSpPr>
          <p:cNvPr id="16" name="Прямоугольник 15">
            <a:extLst>
              <a:ext uri="{FF2B5EF4-FFF2-40B4-BE49-F238E27FC236}">
                <a16:creationId xmlns:a16="http://schemas.microsoft.com/office/drawing/2014/main" id="{1F843D7B-96BF-44B3-8DBC-1CCC3D6FC11B}"/>
              </a:ext>
            </a:extLst>
          </p:cNvPr>
          <p:cNvSpPr/>
          <p:nvPr/>
        </p:nvSpPr>
        <p:spPr>
          <a:xfrm>
            <a:off x="3966783" y="1436158"/>
            <a:ext cx="5168225" cy="1938992"/>
          </a:xfrm>
          <a:prstGeom prst="rect">
            <a:avLst/>
          </a:prstGeom>
        </p:spPr>
        <p:txBody>
          <a:bodyPr wrap="square">
            <a:spAutoFit/>
          </a:bodyPr>
          <a:lstStyle/>
          <a:p>
            <a:r>
              <a:rPr lang="en-US" sz="1200" dirty="0">
                <a:solidFill>
                  <a:srgbClr val="0000FF"/>
                </a:solidFill>
                <a:latin typeface="Consolas" panose="020B0609020204030204" pitchFamily="49" charset="0"/>
              </a:rPr>
              <a:t>MainController.</a:t>
            </a:r>
            <a:r>
              <a:rPr lang="en-US" sz="1200" dirty="0">
                <a:solidFill>
                  <a:srgbClr val="000000"/>
                </a:solidFill>
                <a:latin typeface="Consolas" panose="020B0609020204030204" pitchFamily="49" charset="0"/>
              </a:rPr>
              <a:t>CountEntropyForAllLexigraphics</a:t>
            </a:r>
            <a:r>
              <a:rPr lang="ru-RU"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a:t>
            </a:r>
            <a:r>
              <a:rPr lang="ru-RU" sz="1200" dirty="0">
                <a:solidFill>
                  <a:srgbClr val="00B050"/>
                </a:solidFill>
                <a:latin typeface="Consolas" panose="020B0609020204030204" pitchFamily="49" charset="0"/>
              </a:rPr>
              <a:t> Расчет энтропии для всех лингвистических 	</a:t>
            </a:r>
            <a:endParaRPr lang="en-US" sz="1200" dirty="0">
              <a:solidFill>
                <a:srgbClr val="00B050"/>
              </a:solidFill>
              <a:latin typeface="Consolas" panose="020B0609020204030204" pitchFamily="49" charset="0"/>
            </a:endParaRPr>
          </a:p>
          <a:p>
            <a:r>
              <a:rPr lang="en-US" sz="1200" dirty="0">
                <a:solidFill>
                  <a:srgbClr val="00B050"/>
                </a:solidFill>
                <a:latin typeface="Consolas" panose="020B0609020204030204" pitchFamily="49" charset="0"/>
              </a:rPr>
              <a:t>	// </a:t>
            </a:r>
            <a:r>
              <a:rPr lang="ru-RU" sz="1200" dirty="0">
                <a:solidFill>
                  <a:srgbClr val="00B050"/>
                </a:solidFill>
                <a:latin typeface="Consolas" panose="020B0609020204030204" pitchFamily="49" charset="0"/>
              </a:rPr>
              <a:t>переменных</a:t>
            </a:r>
            <a:r>
              <a:rPr lang="en-US" sz="1200" dirty="0">
                <a:solidFill>
                  <a:srgbClr val="00B05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foreach </a:t>
            </a:r>
            <a:r>
              <a:rPr lang="en-US" sz="1200" dirty="0">
                <a:solidFill>
                  <a:srgbClr val="000000"/>
                </a:solidFill>
                <a:latin typeface="Consolas" panose="020B0609020204030204" pitchFamily="49" charset="0"/>
              </a:rPr>
              <a:t>(RefLexigraphic refLexigraphic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ru-RU"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refAtribut.Atribut)</a:t>
            </a:r>
          </a:p>
          <a:p>
            <a:r>
              <a:rPr lang="en-US" sz="1200" dirty="0">
                <a:solidFill>
                  <a:srgbClr val="000000"/>
                </a:solidFill>
                <a:latin typeface="Consolas" panose="020B0609020204030204" pitchFamily="49" charset="0"/>
              </a:rPr>
              <a:t>	{			refLexigraphic.CountAndSetupEntropy(resultDoubles);</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ru-RU" sz="1200" dirty="0"/>
          </a:p>
        </p:txBody>
      </p:sp>
      <p:sp>
        <p:nvSpPr>
          <p:cNvPr id="23" name="Rectangle 12">
            <a:extLst>
              <a:ext uri="{FF2B5EF4-FFF2-40B4-BE49-F238E27FC236}">
                <a16:creationId xmlns:a16="http://schemas.microsoft.com/office/drawing/2014/main" id="{3432A39C-EF12-4801-974E-6D7CEE3A625A}"/>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
        <p:nvSpPr>
          <p:cNvPr id="3" name="Прямоугольник 2">
            <a:extLst>
              <a:ext uri="{FF2B5EF4-FFF2-40B4-BE49-F238E27FC236}">
                <a16:creationId xmlns:a16="http://schemas.microsoft.com/office/drawing/2014/main" id="{F7F61CB6-4AF6-4652-B7F2-1D5C1EB19466}"/>
              </a:ext>
            </a:extLst>
          </p:cNvPr>
          <p:cNvSpPr/>
          <p:nvPr/>
        </p:nvSpPr>
        <p:spPr>
          <a:xfrm>
            <a:off x="3837610" y="3498664"/>
            <a:ext cx="5426569" cy="1754326"/>
          </a:xfrm>
          <a:prstGeom prst="rect">
            <a:avLst/>
          </a:prstGeom>
        </p:spPr>
        <p:txBody>
          <a:bodyPr wrap="square">
            <a:spAutoFit/>
          </a:bodyPr>
          <a:lstStyle/>
          <a:p>
            <a:r>
              <a:rPr lang="en-US" sz="1200" dirty="0">
                <a:solidFill>
                  <a:srgbClr val="0000FF"/>
                </a:solidFill>
                <a:latin typeface="Consolas" panose="020B0609020204030204" pitchFamily="49" charset="0"/>
              </a:rPr>
              <a:t>MainController.</a:t>
            </a:r>
            <a:r>
              <a:rPr lang="en-US" sz="1200" dirty="0">
                <a:solidFill>
                  <a:srgbClr val="000000"/>
                </a:solidFill>
                <a:latin typeface="Consolas" panose="020B0609020204030204" pitchFamily="49" charset="0"/>
              </a:rPr>
              <a:t>CountGrowthFunctionForAllLexigraphics()</a:t>
            </a:r>
          </a:p>
          <a:p>
            <a:r>
              <a:rPr lang="en-US" sz="1200" dirty="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 //</a:t>
            </a:r>
            <a:r>
              <a:rPr lang="ru-RU" sz="1200" dirty="0">
                <a:solidFill>
                  <a:srgbClr val="00B050"/>
                </a:solidFill>
                <a:latin typeface="Consolas" panose="020B0609020204030204" pitchFamily="49" charset="0"/>
              </a:rPr>
              <a:t> Расчет функции прироста для каждой 	</a:t>
            </a:r>
            <a:r>
              <a:rPr lang="en-US" sz="1200" dirty="0">
                <a:solidFill>
                  <a:srgbClr val="00B050"/>
                </a:solidFill>
                <a:latin typeface="Consolas" panose="020B0609020204030204" pitchFamily="49" charset="0"/>
              </a:rPr>
              <a:t>			 // </a:t>
            </a:r>
            <a:r>
              <a:rPr lang="ru-RU" sz="1200" dirty="0">
                <a:solidFill>
                  <a:srgbClr val="00B050"/>
                </a:solidFill>
                <a:latin typeface="Consolas" panose="020B0609020204030204" pitchFamily="49" charset="0"/>
              </a:rPr>
              <a:t>лингвистической переменной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 foreach</a:t>
            </a:r>
            <a:r>
              <a:rPr lang="en-US" sz="1200" dirty="0">
                <a:solidFill>
                  <a:srgbClr val="000000"/>
                </a:solidFill>
                <a:latin typeface="Consolas" panose="020B0609020204030204" pitchFamily="49" charset="0"/>
              </a:rPr>
              <a:t> (var refLexigraphic in refAtribut.Atribut)</a:t>
            </a:r>
          </a:p>
          <a:p>
            <a:r>
              <a:rPr lang="en-US" sz="1200" dirty="0">
                <a:solidFill>
                  <a:srgbClr val="000000"/>
                </a:solidFill>
                <a:latin typeface="Consolas" panose="020B0609020204030204" pitchFamily="49" charset="0"/>
              </a:rPr>
              <a:t>      {               </a:t>
            </a:r>
            <a:r>
              <a:rPr lang="ru-RU"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refLexigraphic.CountAndSetupInformationGrowth(Entropy);</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35503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p>
          <a:p>
            <a:pPr>
              <a:spcBef>
                <a:spcPct val="20000"/>
              </a:spcBef>
            </a:pPr>
            <a:endParaRPr kumimoji="1" lang="ru-RU" sz="800" dirty="0">
              <a:solidFill>
                <a:schemeClr val="bg1"/>
              </a:solidFill>
            </a:endParaRPr>
          </a:p>
        </p:txBody>
      </p:sp>
      <p:sp>
        <p:nvSpPr>
          <p:cNvPr id="14339" name="Title 1"/>
          <p:cNvSpPr txBox="1"/>
          <p:nvPr/>
        </p:nvSpPr>
        <p:spPr bwMode="auto">
          <a:xfrm>
            <a:off x="1462087" y="407822"/>
            <a:ext cx="7432863" cy="412750"/>
          </a:xfrm>
          <a:prstGeom prst="rect">
            <a:avLst/>
          </a:prstGeom>
          <a:noFill/>
          <a:ln w="9525">
            <a:noFill/>
            <a:miter lim="800000"/>
          </a:ln>
        </p:spPr>
        <p:txBody>
          <a:bodyPr anchor="ctr"/>
          <a:lstStyle/>
          <a:p>
            <a:r>
              <a:rPr lang="ru-RU" sz="2400" b="1" dirty="0">
                <a:solidFill>
                  <a:schemeClr val="bg1"/>
                </a:solidFill>
              </a:rPr>
              <a:t>АЛГОРИТМ И РАБОТА ПРОГРАММЫ</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12</a:t>
            </a:fld>
            <a:endParaRPr lang="en-US" sz="1800" dirty="0">
              <a:solidFill>
                <a:schemeClr val="tx1"/>
              </a:solidFill>
            </a:endParaRPr>
          </a:p>
        </p:txBody>
      </p:sp>
      <p:sp>
        <p:nvSpPr>
          <p:cNvPr id="12" name="TextBox 11">
            <a:extLst>
              <a:ext uri="{FF2B5EF4-FFF2-40B4-BE49-F238E27FC236}">
                <a16:creationId xmlns:a16="http://schemas.microsoft.com/office/drawing/2014/main" id="{DDD9E0D5-BF98-4F31-8884-940D1B5130EF}"/>
              </a:ext>
            </a:extLst>
          </p:cNvPr>
          <p:cNvSpPr txBox="1"/>
          <p:nvPr/>
        </p:nvSpPr>
        <p:spPr>
          <a:xfrm>
            <a:off x="300471" y="1494171"/>
            <a:ext cx="4053607" cy="646331"/>
          </a:xfrm>
          <a:prstGeom prst="rect">
            <a:avLst/>
          </a:prstGeom>
          <a:noFill/>
        </p:spPr>
        <p:txBody>
          <a:bodyPr wrap="square" rtlCol="0">
            <a:spAutoFit/>
          </a:bodyPr>
          <a:lstStyle/>
          <a:p>
            <a:r>
              <a:rPr lang="en-US" dirty="0">
                <a:solidFill>
                  <a:srgbClr val="003F82"/>
                </a:solidFill>
                <a:cs typeface="Arial" panose="020B0604020202020204" pitchFamily="34" charset="0"/>
              </a:rPr>
              <a:t>5</a:t>
            </a:r>
            <a:r>
              <a:rPr lang="ru-RU" dirty="0">
                <a:solidFill>
                  <a:srgbClr val="003F82"/>
                </a:solidFill>
                <a:cs typeface="Arial" panose="020B0604020202020204" pitchFamily="34" charset="0"/>
              </a:rPr>
              <a:t>. Формирование нечеткого дерева решений программно</a:t>
            </a:r>
            <a:endParaRPr lang="en-US" dirty="0">
              <a:solidFill>
                <a:srgbClr val="003F82"/>
              </a:solidFill>
              <a:cs typeface="Arial" panose="020B0604020202020204" pitchFamily="34" charset="0"/>
            </a:endParaRPr>
          </a:p>
        </p:txBody>
      </p:sp>
      <p:sp>
        <p:nvSpPr>
          <p:cNvPr id="7" name="Прямоугольник 6">
            <a:extLst>
              <a:ext uri="{FF2B5EF4-FFF2-40B4-BE49-F238E27FC236}">
                <a16:creationId xmlns:a16="http://schemas.microsoft.com/office/drawing/2014/main" id="{BADD37FF-E435-4C16-A6A5-4F5D42B1175F}"/>
              </a:ext>
            </a:extLst>
          </p:cNvPr>
          <p:cNvSpPr/>
          <p:nvPr/>
        </p:nvSpPr>
        <p:spPr>
          <a:xfrm>
            <a:off x="334900" y="3500955"/>
            <a:ext cx="3738869" cy="923330"/>
          </a:xfrm>
          <a:prstGeom prst="rect">
            <a:avLst/>
          </a:prstGeom>
        </p:spPr>
        <p:txBody>
          <a:bodyPr wrap="square">
            <a:spAutoFit/>
          </a:bodyPr>
          <a:lstStyle/>
          <a:p>
            <a:r>
              <a:rPr lang="ru-RU" dirty="0">
                <a:solidFill>
                  <a:schemeClr val="tx2"/>
                </a:solidFill>
              </a:rPr>
              <a:t>4. Расчет принадлежности входных данных к целевому классу: </a:t>
            </a:r>
          </a:p>
        </p:txBody>
      </p:sp>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396F7BBD-C957-4002-873B-58DEE02AB36B}"/>
                  </a:ext>
                </a:extLst>
              </p:cNvPr>
              <p:cNvSpPr/>
              <p:nvPr/>
            </p:nvSpPr>
            <p:spPr>
              <a:xfrm>
                <a:off x="334900" y="4426442"/>
                <a:ext cx="3022238" cy="7855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ru-RU" i="1"/>
                          </m:ctrlPr>
                        </m:sSubPr>
                        <m:e>
                          <m:r>
                            <a:rPr lang="ru-RU" i="1"/>
                            <m:t>𝜎</m:t>
                          </m:r>
                        </m:e>
                        <m:sub>
                          <m:r>
                            <a:rPr lang="ru-RU" i="1"/>
                            <m:t>𝑗</m:t>
                          </m:r>
                        </m:sub>
                      </m:sSub>
                      <m:r>
                        <a:rPr lang="ru-RU" i="1"/>
                        <m:t>=</m:t>
                      </m:r>
                      <m:f>
                        <m:fPr>
                          <m:ctrlPr>
                            <a:rPr lang="ru-RU" i="1"/>
                          </m:ctrlPr>
                        </m:fPr>
                        <m:num>
                          <m:nary>
                            <m:naryPr>
                              <m:chr m:val="∑"/>
                              <m:limLoc m:val="subSup"/>
                              <m:supHide m:val="on"/>
                              <m:ctrlPr>
                                <a:rPr lang="ru-RU" i="1"/>
                              </m:ctrlPr>
                            </m:naryPr>
                            <m:sub>
                              <m:r>
                                <a:rPr lang="ru-RU" i="1"/>
                                <m:t>𝑙</m:t>
                              </m:r>
                            </m:sub>
                            <m:sup/>
                            <m:e>
                              <m:nary>
                                <m:naryPr>
                                  <m:chr m:val="∑"/>
                                  <m:limLoc m:val="subSup"/>
                                  <m:supHide m:val="on"/>
                                  <m:ctrlPr>
                                    <a:rPr lang="ru-RU" i="1"/>
                                  </m:ctrlPr>
                                </m:naryPr>
                                <m:sub>
                                  <m:r>
                                    <a:rPr lang="ru-RU" i="1"/>
                                    <m:t>𝑘</m:t>
                                  </m:r>
                                </m:sub>
                                <m:sup/>
                                <m:e>
                                  <m:sSubSup>
                                    <m:sSubSupPr>
                                      <m:ctrlPr>
                                        <a:rPr lang="ru-RU" i="1"/>
                                      </m:ctrlPr>
                                    </m:sSubSupPr>
                                    <m:e>
                                      <m:r>
                                        <a:rPr lang="ru-RU" i="1"/>
                                        <m:t>𝑃</m:t>
                                      </m:r>
                                    </m:e>
                                    <m:sub>
                                      <m:r>
                                        <a:rPr lang="ru-RU" i="1"/>
                                        <m:t>𝑘</m:t>
                                      </m:r>
                                    </m:sub>
                                    <m:sup>
                                      <m:r>
                                        <a:rPr lang="ru-RU" i="1"/>
                                        <m:t>𝑙</m:t>
                                      </m:r>
                                    </m:sup>
                                  </m:sSubSup>
                                  <m:r>
                                    <a:rPr lang="ru-RU" i="1"/>
                                    <m:t> ∗ </m:t>
                                  </m:r>
                                  <m:sSub>
                                    <m:sSubPr>
                                      <m:ctrlPr>
                                        <a:rPr lang="ru-RU" i="1"/>
                                      </m:ctrlPr>
                                    </m:sSubPr>
                                    <m:e>
                                      <m:r>
                                        <a:rPr lang="ru-RU" i="1"/>
                                        <m:t>𝜇</m:t>
                                      </m:r>
                                    </m:e>
                                    <m:sub>
                                      <m:r>
                                        <a:rPr lang="ru-RU" i="1"/>
                                        <m:t>𝑙</m:t>
                                      </m:r>
                                    </m:sub>
                                  </m:sSub>
                                  <m:d>
                                    <m:dPr>
                                      <m:ctrlPr>
                                        <a:rPr lang="ru-RU" i="1"/>
                                      </m:ctrlPr>
                                    </m:dPr>
                                    <m:e>
                                      <m:sSub>
                                        <m:sSubPr>
                                          <m:ctrlPr>
                                            <a:rPr lang="ru-RU" i="1"/>
                                          </m:ctrlPr>
                                        </m:sSubPr>
                                        <m:e>
                                          <m:r>
                                            <a:rPr lang="ru-RU" i="1"/>
                                            <m:t>𝐷</m:t>
                                          </m:r>
                                        </m:e>
                                        <m:sub>
                                          <m:r>
                                            <a:rPr lang="ru-RU" i="1"/>
                                            <m:t>𝑗</m:t>
                                          </m:r>
                                        </m:sub>
                                      </m:sSub>
                                    </m:e>
                                  </m:d>
                                  <m:r>
                                    <a:rPr lang="ru-RU" i="1"/>
                                    <m:t> ∗ </m:t>
                                  </m:r>
                                  <m:sSub>
                                    <m:sSubPr>
                                      <m:ctrlPr>
                                        <a:rPr lang="ru-RU" i="1"/>
                                      </m:ctrlPr>
                                    </m:sSubPr>
                                    <m:e>
                                      <m:r>
                                        <a:rPr lang="ru-RU" i="1"/>
                                        <m:t>𝜒</m:t>
                                      </m:r>
                                    </m:e>
                                    <m:sub>
                                      <m:r>
                                        <a:rPr lang="ru-RU" i="1"/>
                                        <m:t>𝑘</m:t>
                                      </m:r>
                                    </m:sub>
                                  </m:sSub>
                                </m:e>
                              </m:nary>
                            </m:e>
                          </m:nary>
                        </m:num>
                        <m:den>
                          <m:nary>
                            <m:naryPr>
                              <m:chr m:val="∑"/>
                              <m:limLoc m:val="subSup"/>
                              <m:supHide m:val="on"/>
                              <m:ctrlPr>
                                <a:rPr lang="ru-RU" i="1"/>
                              </m:ctrlPr>
                            </m:naryPr>
                            <m:sub>
                              <m:r>
                                <a:rPr lang="ru-RU" i="1"/>
                                <m:t>𝑙</m:t>
                              </m:r>
                            </m:sub>
                            <m:sup/>
                            <m:e>
                              <m:r>
                                <a:rPr lang="ru-RU" i="1"/>
                                <m:t>(</m:t>
                              </m:r>
                              <m:sSub>
                                <m:sSubPr>
                                  <m:ctrlPr>
                                    <a:rPr lang="ru-RU" i="1"/>
                                  </m:ctrlPr>
                                </m:sSubPr>
                                <m:e>
                                  <m:r>
                                    <a:rPr lang="ru-RU" i="1"/>
                                    <m:t>𝜇</m:t>
                                  </m:r>
                                </m:e>
                                <m:sub>
                                  <m:r>
                                    <a:rPr lang="ru-RU" i="1"/>
                                    <m:t>𝑙</m:t>
                                  </m:r>
                                </m:sub>
                              </m:sSub>
                              <m:d>
                                <m:dPr>
                                  <m:ctrlPr>
                                    <a:rPr lang="ru-RU" i="1"/>
                                  </m:ctrlPr>
                                </m:dPr>
                                <m:e>
                                  <m:sSub>
                                    <m:sSubPr>
                                      <m:ctrlPr>
                                        <a:rPr lang="ru-RU" i="1"/>
                                      </m:ctrlPr>
                                    </m:sSubPr>
                                    <m:e>
                                      <m:r>
                                        <a:rPr lang="ru-RU" i="1"/>
                                        <m:t>𝐷</m:t>
                                      </m:r>
                                    </m:e>
                                    <m:sub>
                                      <m:r>
                                        <a:rPr lang="ru-RU" i="1"/>
                                        <m:t>𝑗</m:t>
                                      </m:r>
                                    </m:sub>
                                  </m:sSub>
                                </m:e>
                              </m:d>
                              <m:r>
                                <a:rPr lang="ru-RU" i="1"/>
                                <m:t> ∗ </m:t>
                              </m:r>
                              <m:nary>
                                <m:naryPr>
                                  <m:chr m:val="∑"/>
                                  <m:limLoc m:val="subSup"/>
                                  <m:supHide m:val="on"/>
                                  <m:ctrlPr>
                                    <a:rPr lang="ru-RU" i="1"/>
                                  </m:ctrlPr>
                                </m:naryPr>
                                <m:sub>
                                  <m:r>
                                    <a:rPr lang="ru-RU" i="1"/>
                                    <m:t>𝑘</m:t>
                                  </m:r>
                                </m:sub>
                                <m:sup/>
                                <m:e>
                                  <m:sSubSup>
                                    <m:sSubSupPr>
                                      <m:ctrlPr>
                                        <a:rPr lang="ru-RU" i="1"/>
                                      </m:ctrlPr>
                                    </m:sSubSupPr>
                                    <m:e>
                                      <m:r>
                                        <a:rPr lang="ru-RU" i="1"/>
                                        <m:t>𝑃</m:t>
                                      </m:r>
                                    </m:e>
                                    <m:sub>
                                      <m:r>
                                        <a:rPr lang="ru-RU" i="1"/>
                                        <m:t>𝑘</m:t>
                                      </m:r>
                                    </m:sub>
                                    <m:sup>
                                      <m:r>
                                        <a:rPr lang="ru-RU" i="1"/>
                                        <m:t>𝑙</m:t>
                                      </m:r>
                                    </m:sup>
                                  </m:sSubSup>
                                </m:e>
                              </m:nary>
                              <m:r>
                                <a:rPr lang="ru-RU" i="1"/>
                                <m:t>)</m:t>
                              </m:r>
                            </m:e>
                          </m:nary>
                        </m:den>
                      </m:f>
                    </m:oMath>
                  </m:oMathPara>
                </a14:m>
                <a:endParaRPr lang="ru-RU" dirty="0"/>
              </a:p>
            </p:txBody>
          </p:sp>
        </mc:Choice>
        <mc:Fallback>
          <p:sp>
            <p:nvSpPr>
              <p:cNvPr id="8" name="Прямоугольник 7">
                <a:extLst>
                  <a:ext uri="{FF2B5EF4-FFF2-40B4-BE49-F238E27FC236}">
                    <a16:creationId xmlns:a16="http://schemas.microsoft.com/office/drawing/2014/main" id="{396F7BBD-C957-4002-873B-58DEE02AB36B}"/>
                  </a:ext>
                </a:extLst>
              </p:cNvPr>
              <p:cNvSpPr>
                <a:spLocks noRot="1" noChangeAspect="1" noMove="1" noResize="1" noEditPoints="1" noAdjustHandles="1" noChangeArrowheads="1" noChangeShapeType="1" noTextEdit="1"/>
              </p:cNvSpPr>
              <p:nvPr/>
            </p:nvSpPr>
            <p:spPr>
              <a:xfrm>
                <a:off x="334900" y="4426442"/>
                <a:ext cx="3022238" cy="785536"/>
              </a:xfrm>
              <a:prstGeom prst="rect">
                <a:avLst/>
              </a:prstGeom>
              <a:blipFill>
                <a:blip r:embed="rId3"/>
                <a:stretch>
                  <a:fillRect/>
                </a:stretch>
              </a:blipFill>
            </p:spPr>
            <p:txBody>
              <a:bodyPr/>
              <a:lstStyle/>
              <a:p>
                <a:r>
                  <a:rPr lang="ru-RU">
                    <a:noFill/>
                  </a:rPr>
                  <a:t> </a:t>
                </a:r>
              </a:p>
            </p:txBody>
          </p:sp>
        </mc:Fallback>
      </mc:AlternateContent>
      <p:sp>
        <p:nvSpPr>
          <p:cNvPr id="16" name="Прямоугольник 15">
            <a:extLst>
              <a:ext uri="{FF2B5EF4-FFF2-40B4-BE49-F238E27FC236}">
                <a16:creationId xmlns:a16="http://schemas.microsoft.com/office/drawing/2014/main" id="{1F843D7B-96BF-44B3-8DBC-1CCC3D6FC11B}"/>
              </a:ext>
            </a:extLst>
          </p:cNvPr>
          <p:cNvSpPr/>
          <p:nvPr/>
        </p:nvSpPr>
        <p:spPr>
          <a:xfrm>
            <a:off x="4215357" y="1311226"/>
            <a:ext cx="5168225" cy="2862322"/>
          </a:xfrm>
          <a:prstGeom prst="rect">
            <a:avLst/>
          </a:prstGeom>
        </p:spPr>
        <p:txBody>
          <a:bodyPr wrap="square">
            <a:spAutoFit/>
          </a:bodyPr>
          <a:lstStyle/>
          <a:p>
            <a:r>
              <a:rPr lang="en-US" sz="1200" dirty="0">
                <a:solidFill>
                  <a:srgbClr val="0000FF"/>
                </a:solidFill>
                <a:latin typeface="Consolas" panose="020B0609020204030204" pitchFamily="49" charset="0"/>
              </a:rPr>
              <a:t>public class TreeController</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0B050"/>
                </a:solidFill>
                <a:latin typeface="Consolas" panose="020B0609020204030204" pitchFamily="49" charset="0"/>
              </a:rPr>
              <a:t>// </a:t>
            </a:r>
            <a:r>
              <a:rPr lang="ru-RU" sz="1200" dirty="0">
                <a:solidFill>
                  <a:srgbClr val="00B050"/>
                </a:solidFill>
                <a:latin typeface="Consolas" panose="020B0609020204030204" pitchFamily="49" charset="0"/>
              </a:rPr>
              <a:t>Корень дерева</a:t>
            </a:r>
            <a:endParaRPr lang="en-US" sz="1200" dirty="0">
              <a:latin typeface="Consolas" panose="020B0609020204030204" pitchFamily="49" charset="0"/>
            </a:endParaRPr>
          </a:p>
          <a:p>
            <a:r>
              <a:rPr lang="en-US" sz="1200" dirty="0">
                <a:latin typeface="Consolas" panose="020B0609020204030204" pitchFamily="49" charset="0"/>
              </a:rPr>
              <a:t>	AtributNode Root { get; set; }</a:t>
            </a:r>
          </a:p>
          <a:p>
            <a:r>
              <a:rPr lang="en-US" sz="1200" dirty="0">
                <a:latin typeface="Consolas" panose="020B0609020204030204" pitchFamily="49" charset="0"/>
              </a:rPr>
              <a:t>}</a:t>
            </a:r>
          </a:p>
          <a:p>
            <a:r>
              <a:rPr lang="en-US" sz="1200" dirty="0">
                <a:solidFill>
                  <a:srgbClr val="0000FF"/>
                </a:solidFill>
                <a:latin typeface="Consolas" panose="020B0609020204030204" pitchFamily="49" charset="0"/>
              </a:rPr>
              <a:t>public class AtributNode</a:t>
            </a:r>
          </a:p>
          <a:p>
            <a:r>
              <a:rPr lang="en-US" sz="1200" dirty="0">
                <a:latin typeface="Consolas" panose="020B0609020204030204" pitchFamily="49" charset="0"/>
              </a:rPr>
              <a:t>{</a:t>
            </a:r>
            <a:r>
              <a:rPr lang="ru-RU" sz="1200" dirty="0">
                <a:latin typeface="Consolas" panose="020B0609020204030204" pitchFamily="49" charset="0"/>
              </a:rPr>
              <a:t>	</a:t>
            </a:r>
            <a:r>
              <a:rPr lang="en-US" sz="1200" dirty="0">
                <a:solidFill>
                  <a:srgbClr val="00B050"/>
                </a:solidFill>
                <a:latin typeface="Consolas" panose="020B0609020204030204" pitchFamily="49" charset="0"/>
              </a:rPr>
              <a:t>// </a:t>
            </a:r>
            <a:r>
              <a:rPr lang="ru-RU" sz="1200" dirty="0">
                <a:solidFill>
                  <a:srgbClr val="00B050"/>
                </a:solidFill>
                <a:latin typeface="Consolas" panose="020B0609020204030204" pitchFamily="49" charset="0"/>
              </a:rPr>
              <a:t>Список потомков-лингвистических значений</a:t>
            </a:r>
            <a:endParaRPr lang="en-US" sz="1200" dirty="0">
              <a:latin typeface="Consolas" panose="020B0609020204030204" pitchFamily="49" charset="0"/>
            </a:endParaRPr>
          </a:p>
          <a:p>
            <a:r>
              <a:rPr lang="en-US" sz="1200" dirty="0">
                <a:latin typeface="Consolas" panose="020B0609020204030204" pitchFamily="49" charset="0"/>
              </a:rPr>
              <a:t>	List&lt;LexigraphNode&gt; ChildrenLexigraphs { get; set; }</a:t>
            </a:r>
          </a:p>
          <a:p>
            <a:r>
              <a:rPr lang="en-US" sz="1200" dirty="0">
                <a:latin typeface="Consolas" panose="020B0609020204030204" pitchFamily="49" charset="0"/>
              </a:rPr>
              <a:t>	public LexigraphNode ParentLexigraph { get; set; }</a:t>
            </a:r>
          </a:p>
          <a:p>
            <a:r>
              <a:rPr lang="en-US" sz="1200" dirty="0">
                <a:latin typeface="Consolas" panose="020B0609020204030204" pitchFamily="49" charset="0"/>
              </a:rPr>
              <a:t>} </a:t>
            </a:r>
          </a:p>
          <a:p>
            <a:r>
              <a:rPr lang="en-US" sz="1200" dirty="0">
                <a:solidFill>
                  <a:srgbClr val="0000FF"/>
                </a:solidFill>
                <a:latin typeface="Consolas" panose="020B0609020204030204" pitchFamily="49" charset="0"/>
              </a:rPr>
              <a:t>public class LexigraphNode</a:t>
            </a:r>
          </a:p>
          <a:p>
            <a:r>
              <a:rPr lang="en-US" sz="1200" dirty="0">
                <a:latin typeface="Consolas" panose="020B0609020204030204" pitchFamily="49" charset="0"/>
              </a:rPr>
              <a:t>{</a:t>
            </a:r>
            <a:endParaRPr lang="en-US" sz="1200" dirty="0">
              <a:solidFill>
                <a:srgbClr val="00B050"/>
              </a:solidFill>
              <a:latin typeface="Consolas" panose="020B0609020204030204" pitchFamily="49" charset="0"/>
            </a:endParaRPr>
          </a:p>
          <a:p>
            <a:r>
              <a:rPr lang="en-US" sz="1200" dirty="0">
                <a:latin typeface="Consolas" panose="020B0609020204030204" pitchFamily="49" charset="0"/>
              </a:rPr>
              <a:t>	public AtributNode ParentAtribut { get; set; }</a:t>
            </a:r>
          </a:p>
          <a:p>
            <a:r>
              <a:rPr lang="en-US" sz="1200" dirty="0">
                <a:latin typeface="Consolas" panose="020B0609020204030204" pitchFamily="49" charset="0"/>
              </a:rPr>
              <a:t>	public AtributNode ChildAtribut { get; set; }</a:t>
            </a:r>
          </a:p>
          <a:p>
            <a:r>
              <a:rPr lang="en-US" sz="1200" dirty="0">
                <a:latin typeface="Consolas" panose="020B0609020204030204" pitchFamily="49" charset="0"/>
              </a:rPr>
              <a:t>}</a:t>
            </a:r>
          </a:p>
        </p:txBody>
      </p:sp>
      <p:sp>
        <p:nvSpPr>
          <p:cNvPr id="23" name="Rectangle 12">
            <a:extLst>
              <a:ext uri="{FF2B5EF4-FFF2-40B4-BE49-F238E27FC236}">
                <a16:creationId xmlns:a16="http://schemas.microsoft.com/office/drawing/2014/main" id="{3432A39C-EF12-4801-974E-6D7CEE3A625A}"/>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
        <p:nvSpPr>
          <p:cNvPr id="4" name="Прямоугольник 3">
            <a:extLst>
              <a:ext uri="{FF2B5EF4-FFF2-40B4-BE49-F238E27FC236}">
                <a16:creationId xmlns:a16="http://schemas.microsoft.com/office/drawing/2014/main" id="{DC2B05BF-5597-449C-BB40-C3B97D36707E}"/>
              </a:ext>
            </a:extLst>
          </p:cNvPr>
          <p:cNvSpPr/>
          <p:nvPr/>
        </p:nvSpPr>
        <p:spPr>
          <a:xfrm>
            <a:off x="3959898" y="4232276"/>
            <a:ext cx="5451400" cy="2123658"/>
          </a:xfrm>
          <a:prstGeom prst="rect">
            <a:avLst/>
          </a:prstGeom>
        </p:spPr>
        <p:txBody>
          <a:bodyPr wrap="square">
            <a:spAutoFit/>
          </a:bodyPr>
          <a:lstStyle/>
          <a:p>
            <a:r>
              <a:rPr lang="en-US" sz="1200" dirty="0">
                <a:solidFill>
                  <a:srgbClr val="000000"/>
                </a:solidFill>
                <a:latin typeface="Consolas" panose="020B0609020204030204" pitchFamily="49" charset="0"/>
              </a:rPr>
              <a:t>PushInputThroughTree(List&lt;InputValue&gt; inputValues</a:t>
            </a:r>
            <a:r>
              <a:rPr lang="ru-RU" sz="1200"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a:t>
            </a:r>
            <a:r>
              <a:rPr lang="ru-RU" sz="1200" dirty="0">
                <a:solidFill>
                  <a:srgbClr val="00B050"/>
                </a:solidFill>
                <a:latin typeface="Consolas" panose="020B0609020204030204" pitchFamily="49" charset="0"/>
              </a:rPr>
              <a:t> Поиск нужного входного значения из множества</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double inputValForThisAtribut = inputValues.Find(</a:t>
            </a:r>
          </a:p>
          <a:p>
            <a:r>
              <a:rPr lang="en-US" sz="1200" dirty="0">
                <a:solidFill>
                  <a:srgbClr val="000000"/>
                </a:solidFill>
                <a:latin typeface="Consolas" panose="020B0609020204030204" pitchFamily="49" charset="0"/>
              </a:rPr>
              <a:t>  item =&gt; item.Name.Equals(this.Name)).Value;</a:t>
            </a:r>
          </a:p>
          <a:p>
            <a:r>
              <a:rPr lang="en-US" sz="1200" dirty="0">
                <a:solidFill>
                  <a:srgbClr val="000000"/>
                </a:solidFill>
                <a:latin typeface="Consolas" panose="020B0609020204030204" pitchFamily="49" charset="0"/>
              </a:rPr>
              <a:t>  </a:t>
            </a:r>
            <a:r>
              <a:rPr lang="en-US" sz="1200" dirty="0">
                <a:solidFill>
                  <a:srgbClr val="00B050"/>
                </a:solidFill>
                <a:latin typeface="Consolas" panose="020B0609020204030204" pitchFamily="49" charset="0"/>
              </a:rPr>
              <a:t>// </a:t>
            </a:r>
            <a:r>
              <a:rPr lang="ru-RU" sz="1200" dirty="0">
                <a:solidFill>
                  <a:srgbClr val="00B050"/>
                </a:solidFill>
                <a:latin typeface="Consolas" panose="020B0609020204030204" pitchFamily="49" charset="0"/>
              </a:rPr>
              <a:t>Вычисление принадлежности данного значения к каждому ЛЗ</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foreach (var lexigraphNode in ChildrenLexigraphs)</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lexigraphNode.PushInputThroughTree(inputValForThisAtribut);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ru-RU" sz="1200" dirty="0"/>
          </a:p>
        </p:txBody>
      </p:sp>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id="{883A0548-FE67-4E6E-8F81-D413C93C2234}"/>
                  </a:ext>
                </a:extLst>
              </p:cNvPr>
              <p:cNvSpPr/>
              <p:nvPr/>
            </p:nvSpPr>
            <p:spPr>
              <a:xfrm>
                <a:off x="159411" y="5202368"/>
                <a:ext cx="3914358" cy="1055930"/>
              </a:xfrm>
              <a:prstGeom prst="rect">
                <a:avLst/>
              </a:prstGeom>
            </p:spPr>
            <p:txBody>
              <a:bodyPr wrap="square">
                <a:spAutoFit/>
              </a:bodyPr>
              <a:lstStyle/>
              <a:p>
                <a14:m>
                  <m:oMath xmlns:m="http://schemas.openxmlformats.org/officeDocument/2006/math">
                    <m:sSubSup>
                      <m:sSubSupPr>
                        <m:ctrlPr>
                          <a:rPr lang="ru-RU" sz="1200" i="1" smtClean="0">
                            <a:solidFill>
                              <a:schemeClr val="tx2"/>
                            </a:solidFill>
                            <a:effectLst/>
                            <a:latin typeface="Cambria Math" panose="02040503050406030204" pitchFamily="18" charset="0"/>
                            <a:ea typeface="Times New Roman" panose="02020603050405020304" pitchFamily="18" charset="0"/>
                          </a:rPr>
                        </m:ctrlPr>
                      </m:sSubSupPr>
                      <m:e>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up>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𝑙</m:t>
                        </m:r>
                      </m:sup>
                    </m:sSubSup>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200" dirty="0">
                    <a:solidFill>
                      <a:schemeClr val="tx2"/>
                    </a:solidFill>
                    <a:effectLst/>
                    <a:latin typeface="Times New Roman" panose="02020603050405020304" pitchFamily="18" charset="0"/>
                    <a:ea typeface="Times New Roman" panose="02020603050405020304" pitchFamily="18" charset="0"/>
                  </a:rPr>
                  <a:t>– коэффициент соотношения примеров листа дерева </a:t>
                </a:r>
                <a14:m>
                  <m:oMath xmlns:m="http://schemas.openxmlformats.org/officeDocument/2006/math">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ru-RU" sz="1200" dirty="0">
                    <a:solidFill>
                      <a:schemeClr val="tx2"/>
                    </a:solidFill>
                    <a:effectLst/>
                    <a:latin typeface="Times New Roman" panose="02020603050405020304" pitchFamily="18" charset="0"/>
                    <a:ea typeface="Times New Roman" panose="02020603050405020304" pitchFamily="18" charset="0"/>
                  </a:rPr>
                  <a:t> для значения целевого класса </a:t>
                </a:r>
                <a14:m>
                  <m:oMath xmlns:m="http://schemas.openxmlformats.org/officeDocument/2006/math">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ru-RU" sz="1200" dirty="0">
                    <a:solidFill>
                      <a:schemeClr val="tx2"/>
                    </a:solidFill>
                    <a:effectLst/>
                    <a:latin typeface="Times New Roman" panose="02020603050405020304" pitchFamily="18" charset="0"/>
                    <a:ea typeface="Times New Roman" panose="02020603050405020304" pitchFamily="18" charset="0"/>
                  </a:rPr>
                  <a:t>,</a:t>
                </a:r>
              </a:p>
              <a:p>
                <a:r>
                  <a:rPr lang="ru-RU" sz="1200" dirty="0">
                    <a:solidFill>
                      <a:schemeClr val="tx2"/>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1200" i="1">
                            <a:solidFill>
                              <a:schemeClr val="tx2"/>
                            </a:solidFill>
                            <a:effectLst/>
                            <a:latin typeface="Cambria Math" panose="02040503050406030204" pitchFamily="18" charset="0"/>
                            <a:ea typeface="Times New Roman" panose="02020603050405020304" pitchFamily="18" charset="0"/>
                          </a:rPr>
                        </m:ctrlPr>
                      </m:sSubPr>
                      <m:e>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ru-RU" sz="1200" i="1">
                            <a:solidFill>
                              <a:schemeClr val="tx2"/>
                            </a:solidFill>
                            <a:effectLst/>
                            <a:latin typeface="Cambria Math" panose="02040503050406030204" pitchFamily="18" charset="0"/>
                            <a:ea typeface="Times New Roman" panose="02020603050405020304" pitchFamily="18" charset="0"/>
                          </a:rPr>
                        </m:ctrlPr>
                      </m:dPr>
                      <m:e>
                        <m:sSub>
                          <m:sSubPr>
                            <m:ctrlPr>
                              <a:rPr lang="ru-RU" sz="1200" i="1">
                                <a:solidFill>
                                  <a:schemeClr val="tx2"/>
                                </a:solidFill>
                                <a:effectLst/>
                                <a:latin typeface="Cambria Math" panose="02040503050406030204" pitchFamily="18" charset="0"/>
                                <a:ea typeface="Times New Roman" panose="02020603050405020304" pitchFamily="18" charset="0"/>
                              </a:rPr>
                            </m:ctrlPr>
                          </m:sSubPr>
                          <m:e>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oMath>
                </a14:m>
                <a:r>
                  <a:rPr lang="ru-RU" sz="1200" dirty="0">
                    <a:solidFill>
                      <a:schemeClr val="tx2"/>
                    </a:solidFill>
                    <a:effectLst/>
                    <a:latin typeface="Times New Roman" panose="02020603050405020304" pitchFamily="18" charset="0"/>
                    <a:ea typeface="Times New Roman" panose="02020603050405020304" pitchFamily="18" charset="0"/>
                  </a:rPr>
                  <a:t> – степень принадлежности примера узлу </a:t>
                </a:r>
                <a14:m>
                  <m:oMath xmlns:m="http://schemas.openxmlformats.org/officeDocument/2006/math">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ru-RU" sz="1200" dirty="0">
                    <a:solidFill>
                      <a:schemeClr val="tx2"/>
                    </a:solidFill>
                    <a:effectLst/>
                    <a:latin typeface="Times New Roman" panose="02020603050405020304" pitchFamily="18" charset="0"/>
                    <a:ea typeface="Times New Roman" panose="02020603050405020304" pitchFamily="18" charset="0"/>
                  </a:rPr>
                  <a:t>, </a:t>
                </a:r>
              </a:p>
              <a:p>
                <a14:m>
                  <m:oMath xmlns:m="http://schemas.openxmlformats.org/officeDocument/2006/math">
                    <m:sSub>
                      <m:sSubPr>
                        <m:ctrlPr>
                          <a:rPr lang="ru-RU" sz="1200" i="1">
                            <a:solidFill>
                              <a:schemeClr val="tx2"/>
                            </a:solidFill>
                            <a:effectLst/>
                            <a:latin typeface="Cambria Math" panose="02040503050406030204" pitchFamily="18" charset="0"/>
                            <a:ea typeface="Times New Roman" panose="02020603050405020304" pitchFamily="18" charset="0"/>
                          </a:rPr>
                        </m:ctrlPr>
                      </m:sSubPr>
                      <m:e>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ru-RU" sz="1200" dirty="0">
                    <a:solidFill>
                      <a:schemeClr val="tx2"/>
                    </a:solidFill>
                    <a:effectLst/>
                    <a:latin typeface="Times New Roman" panose="02020603050405020304" pitchFamily="18" charset="0"/>
                    <a:ea typeface="Times New Roman" panose="02020603050405020304" pitchFamily="18" charset="0"/>
                  </a:rPr>
                  <a:t> – принадлежность значения целевого класса </a:t>
                </a:r>
                <a14:m>
                  <m:oMath xmlns:m="http://schemas.openxmlformats.org/officeDocument/2006/math">
                    <m:r>
                      <a:rPr lang="ru-RU" sz="1200" i="1">
                        <a:solidFill>
                          <a:schemeClr val="tx2"/>
                        </a:solidFill>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ru-RU" sz="1200" dirty="0">
                    <a:solidFill>
                      <a:schemeClr val="tx2"/>
                    </a:solidFill>
                    <a:effectLst/>
                    <a:latin typeface="Times New Roman" panose="02020603050405020304" pitchFamily="18" charset="0"/>
                    <a:ea typeface="Times New Roman" panose="02020603050405020304" pitchFamily="18" charset="0"/>
                  </a:rPr>
                  <a:t> положительному значению исхода классификации.</a:t>
                </a:r>
                <a:endParaRPr lang="ru-RU" sz="1200" dirty="0">
                  <a:solidFill>
                    <a:schemeClr val="tx2"/>
                  </a:solidFill>
                </a:endParaRPr>
              </a:p>
            </p:txBody>
          </p:sp>
        </mc:Choice>
        <mc:Fallback>
          <p:sp>
            <p:nvSpPr>
              <p:cNvPr id="10" name="Прямоугольник 9">
                <a:extLst>
                  <a:ext uri="{FF2B5EF4-FFF2-40B4-BE49-F238E27FC236}">
                    <a16:creationId xmlns:a16="http://schemas.microsoft.com/office/drawing/2014/main" id="{883A0548-FE67-4E6E-8F81-D413C93C2234}"/>
                  </a:ext>
                </a:extLst>
              </p:cNvPr>
              <p:cNvSpPr>
                <a:spLocks noRot="1" noChangeAspect="1" noMove="1" noResize="1" noEditPoints="1" noAdjustHandles="1" noChangeArrowheads="1" noChangeShapeType="1" noTextEdit="1"/>
              </p:cNvSpPr>
              <p:nvPr/>
            </p:nvSpPr>
            <p:spPr>
              <a:xfrm>
                <a:off x="159411" y="5202368"/>
                <a:ext cx="3914358" cy="1055930"/>
              </a:xfrm>
              <a:prstGeom prst="rect">
                <a:avLst/>
              </a:prstGeom>
              <a:blipFill>
                <a:blip r:embed="rId4"/>
                <a:stretch>
                  <a:fillRect b="-3448"/>
                </a:stretch>
              </a:blipFill>
            </p:spPr>
            <p:txBody>
              <a:bodyPr/>
              <a:lstStyle/>
              <a:p>
                <a:r>
                  <a:rPr lang="ru-RU">
                    <a:noFill/>
                  </a:rPr>
                  <a:t> </a:t>
                </a:r>
              </a:p>
            </p:txBody>
          </p:sp>
        </mc:Fallback>
      </mc:AlternateContent>
    </p:spTree>
    <p:extLst>
      <p:ext uri="{BB962C8B-B14F-4D97-AF65-F5344CB8AC3E}">
        <p14:creationId xmlns:p14="http://schemas.microsoft.com/office/powerpoint/2010/main" val="377615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7432863" cy="412750"/>
          </a:xfrm>
          <a:prstGeom prst="rect">
            <a:avLst/>
          </a:prstGeom>
          <a:noFill/>
          <a:ln w="9525">
            <a:noFill/>
            <a:miter lim="800000"/>
          </a:ln>
        </p:spPr>
        <p:txBody>
          <a:bodyPr anchor="ctr"/>
          <a:lstStyle/>
          <a:p>
            <a:r>
              <a:rPr lang="ru-RU" sz="2400" b="1" dirty="0">
                <a:solidFill>
                  <a:schemeClr val="bg1"/>
                </a:solidFill>
              </a:rPr>
              <a:t>ДЕМОНСТРАЦИЯ</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13</a:t>
            </a:fld>
            <a:endParaRPr lang="en-US" sz="1800">
              <a:solidFill>
                <a:schemeClr val="tx1"/>
              </a:solidFill>
            </a:endParaRPr>
          </a:p>
        </p:txBody>
      </p:sp>
      <p:pic>
        <p:nvPicPr>
          <p:cNvPr id="2" name="Рисунок 1">
            <a:extLst>
              <a:ext uri="{FF2B5EF4-FFF2-40B4-BE49-F238E27FC236}">
                <a16:creationId xmlns:a16="http://schemas.microsoft.com/office/drawing/2014/main" id="{531507BE-238D-4DBD-9EAA-2E1EAED6E8DB}"/>
              </a:ext>
            </a:extLst>
          </p:cNvPr>
          <p:cNvPicPr>
            <a:picLocks noChangeAspect="1"/>
          </p:cNvPicPr>
          <p:nvPr/>
        </p:nvPicPr>
        <p:blipFill>
          <a:blip r:embed="rId3"/>
          <a:stretch>
            <a:fillRect/>
          </a:stretch>
        </p:blipFill>
        <p:spPr>
          <a:xfrm>
            <a:off x="1109092" y="1758540"/>
            <a:ext cx="6866508" cy="3934645"/>
          </a:xfrm>
          <a:prstGeom prst="rect">
            <a:avLst/>
          </a:prstGeom>
        </p:spPr>
      </p:pic>
      <p:sp>
        <p:nvSpPr>
          <p:cNvPr id="12" name="Rectangle 12">
            <a:extLst>
              <a:ext uri="{FF2B5EF4-FFF2-40B4-BE49-F238E27FC236}">
                <a16:creationId xmlns:a16="http://schemas.microsoft.com/office/drawing/2014/main" id="{5E171A1D-9959-4A10-97F7-73247CDE4136}"/>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3F2E5F5-4D28-4A5A-878E-8750C1A0F424}"/>
              </a:ext>
            </a:extLst>
          </p:cNvPr>
          <p:cNvPicPr>
            <a:picLocks noChangeAspect="1"/>
          </p:cNvPicPr>
          <p:nvPr/>
        </p:nvPicPr>
        <p:blipFill>
          <a:blip r:embed="rId3"/>
          <a:stretch>
            <a:fillRect/>
          </a:stretch>
        </p:blipFill>
        <p:spPr>
          <a:xfrm>
            <a:off x="4398963" y="3102522"/>
            <a:ext cx="4693055" cy="2488653"/>
          </a:xfrm>
          <a:prstGeom prst="rect">
            <a:avLst/>
          </a:prstGeom>
        </p:spPr>
      </p:pic>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7432863" cy="412750"/>
          </a:xfrm>
          <a:prstGeom prst="rect">
            <a:avLst/>
          </a:prstGeom>
          <a:noFill/>
          <a:ln w="9525">
            <a:noFill/>
            <a:miter lim="800000"/>
          </a:ln>
        </p:spPr>
        <p:txBody>
          <a:bodyPr anchor="ctr"/>
          <a:lstStyle/>
          <a:p>
            <a:r>
              <a:rPr lang="ru-RU" sz="2400" b="1" dirty="0">
                <a:solidFill>
                  <a:schemeClr val="bg1"/>
                </a:solidFill>
              </a:rPr>
              <a:t>Пути дальнейшей работы</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7" name="Номер слайда 6"/>
          <p:cNvSpPr>
            <a:spLocks noGrp="1"/>
          </p:cNvSpPr>
          <p:nvPr>
            <p:ph type="sldNum" sz="quarter" idx="12"/>
          </p:nvPr>
        </p:nvSpPr>
        <p:spPr>
          <a:xfrm>
            <a:off x="8451475" y="6356350"/>
            <a:ext cx="470647" cy="365125"/>
          </a:xfrm>
        </p:spPr>
        <p:txBody>
          <a:bodyPr/>
          <a:lstStyle/>
          <a:p>
            <a:pPr>
              <a:defRPr/>
            </a:pPr>
            <a:fld id="{CB65F501-F5CC-4E12-934E-78BB5E4DA208}" type="slidenum">
              <a:rPr lang="en-US" sz="1800" smtClean="0">
                <a:solidFill>
                  <a:schemeClr val="tx1"/>
                </a:solidFill>
              </a:rPr>
              <a:t>14</a:t>
            </a:fld>
            <a:endParaRPr lang="en-US" sz="1800" dirty="0">
              <a:solidFill>
                <a:schemeClr val="tx1"/>
              </a:solidFill>
            </a:endParaRPr>
          </a:p>
        </p:txBody>
      </p:sp>
      <p:sp>
        <p:nvSpPr>
          <p:cNvPr id="9" name="Rectangle 12">
            <a:extLst>
              <a:ext uri="{FF2B5EF4-FFF2-40B4-BE49-F238E27FC236}">
                <a16:creationId xmlns:a16="http://schemas.microsoft.com/office/drawing/2014/main" id="{003E5DF8-C31F-49CE-8086-8EB4B385B166}"/>
              </a:ext>
            </a:extLst>
          </p:cNvPr>
          <p:cNvSpPr>
            <a:spLocks noChangeArrowheads="1"/>
          </p:cNvSpPr>
          <p:nvPr/>
        </p:nvSpPr>
        <p:spPr bwMode="auto">
          <a:xfrm>
            <a:off x="601924" y="1539734"/>
            <a:ext cx="8087187" cy="1323439"/>
          </a:xfrm>
          <a:prstGeom prst="rect">
            <a:avLst/>
          </a:prstGeom>
          <a:noFill/>
          <a:ln w="9525">
            <a:noFill/>
            <a:miter lim="800000"/>
            <a:headEnd/>
            <a:tailEnd/>
          </a:ln>
        </p:spPr>
        <p:txBody>
          <a:bodyPr wrap="square">
            <a:spAutoFit/>
          </a:bodyPr>
          <a:lstStyle/>
          <a:p>
            <a:pPr marL="342900" indent="-342900">
              <a:buFont typeface="+mj-lt"/>
              <a:buAutoNum type="arabicPeriod"/>
            </a:pPr>
            <a:r>
              <a:rPr lang="ru-RU" sz="1600" dirty="0">
                <a:solidFill>
                  <a:srgbClr val="003F82"/>
                </a:solidFill>
                <a:cs typeface="Arial" panose="020B0604020202020204" pitchFamily="34" charset="0"/>
              </a:rPr>
              <a:t>Протестировать другие функции </a:t>
            </a:r>
            <a:r>
              <a:rPr lang="ru-RU" sz="1600" b="1" dirty="0">
                <a:solidFill>
                  <a:srgbClr val="003F82"/>
                </a:solidFill>
                <a:cs typeface="Arial" panose="020B0604020202020204" pitchFamily="34" charset="0"/>
              </a:rPr>
              <a:t>Т-норм.</a:t>
            </a:r>
          </a:p>
          <a:p>
            <a:pPr marL="342900" indent="-342900">
              <a:buFont typeface="+mj-lt"/>
              <a:buAutoNum type="arabicPeriod"/>
            </a:pPr>
            <a:r>
              <a:rPr lang="ru-RU" sz="1600" dirty="0">
                <a:solidFill>
                  <a:srgbClr val="003F82"/>
                </a:solidFill>
                <a:cs typeface="Arial" panose="020B0604020202020204" pitchFamily="34" charset="0"/>
              </a:rPr>
              <a:t>Исследовать другие факторы для оценки стоимости разработки ПО.</a:t>
            </a:r>
          </a:p>
          <a:p>
            <a:pPr marL="342900" indent="-342900">
              <a:buFont typeface="+mj-lt"/>
              <a:buAutoNum type="arabicPeriod"/>
            </a:pPr>
            <a:r>
              <a:rPr lang="ru-RU" sz="1600" dirty="0">
                <a:solidFill>
                  <a:srgbClr val="003F82"/>
                </a:solidFill>
                <a:cs typeface="Arial" panose="020B0604020202020204" pitchFamily="34" charset="0"/>
              </a:rPr>
              <a:t>Использовать другой метод оценки стоимости разработки ПО – не нечеткие деревья решений.</a:t>
            </a:r>
          </a:p>
          <a:p>
            <a:pPr marL="342900" indent="-342900">
              <a:buFont typeface="+mj-lt"/>
              <a:buAutoNum type="arabicPeriod"/>
            </a:pPr>
            <a:r>
              <a:rPr lang="ru-RU" sz="1600" dirty="0">
                <a:solidFill>
                  <a:srgbClr val="003F82"/>
                </a:solidFill>
                <a:latin typeface="Arial" panose="020B0604020202020204" pitchFamily="34" charset="0"/>
                <a:cs typeface="Arial" panose="020B0604020202020204" pitchFamily="34" charset="0"/>
              </a:rPr>
              <a:t>Использовать </a:t>
            </a:r>
            <a:r>
              <a:rPr lang="ru-RU" sz="1600" b="1" dirty="0">
                <a:solidFill>
                  <a:srgbClr val="003F82"/>
                </a:solidFill>
                <a:latin typeface="Arial" panose="020B0604020202020204" pitchFamily="34" charset="0"/>
                <a:cs typeface="Arial" panose="020B0604020202020204" pitchFamily="34" charset="0"/>
              </a:rPr>
              <a:t>нечеткие множества</a:t>
            </a:r>
            <a:r>
              <a:rPr lang="ru-RU" sz="1600" dirty="0">
                <a:solidFill>
                  <a:srgbClr val="003F82"/>
                </a:solidFill>
                <a:latin typeface="Arial" panose="020B0604020202020204" pitchFamily="34" charset="0"/>
                <a:cs typeface="Arial" panose="020B0604020202020204" pitchFamily="34" charset="0"/>
              </a:rPr>
              <a:t> </a:t>
            </a:r>
            <a:r>
              <a:rPr lang="ru-RU" sz="1600" b="1" dirty="0">
                <a:solidFill>
                  <a:srgbClr val="003F82"/>
                </a:solidFill>
                <a:latin typeface="Arial" panose="020B0604020202020204" pitchFamily="34" charset="0"/>
                <a:cs typeface="Arial" panose="020B0604020202020204" pitchFamily="34" charset="0"/>
              </a:rPr>
              <a:t>второго порядка</a:t>
            </a:r>
            <a:r>
              <a:rPr lang="ru-RU" sz="1600" dirty="0">
                <a:solidFill>
                  <a:srgbClr val="003F82"/>
                </a:solidFill>
                <a:latin typeface="Arial" panose="020B0604020202020204" pitchFamily="34" charset="0"/>
                <a:cs typeface="Arial" panose="020B0604020202020204" pitchFamily="34" charset="0"/>
              </a:rPr>
              <a:t>.</a:t>
            </a:r>
          </a:p>
        </p:txBody>
      </p:sp>
      <p:pic>
        <p:nvPicPr>
          <p:cNvPr id="6146" name="Picture 2" descr="https://studfiles.net/html/2706/394/html_WtAC73LCSM.6N5S/img-XpTwoM.png">
            <a:extLst>
              <a:ext uri="{FF2B5EF4-FFF2-40B4-BE49-F238E27FC236}">
                <a16:creationId xmlns:a16="http://schemas.microsoft.com/office/drawing/2014/main" id="{22933B38-C3D9-4C6E-B2E8-B59F1D2B8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00" y="3197375"/>
            <a:ext cx="4441300" cy="2393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5470D7BC-3281-45C4-9528-06780D21C903}"/>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7432863" cy="412750"/>
          </a:xfrm>
          <a:prstGeom prst="rect">
            <a:avLst/>
          </a:prstGeom>
          <a:noFill/>
          <a:ln w="9525">
            <a:noFill/>
            <a:miter lim="800000"/>
          </a:ln>
        </p:spPr>
        <p:txBody>
          <a:bodyPr anchor="ctr"/>
          <a:lstStyle/>
          <a:p>
            <a:r>
              <a:rPr lang="ru-RU" sz="2400" b="1" dirty="0">
                <a:solidFill>
                  <a:schemeClr val="bg1"/>
                </a:solidFill>
              </a:rPr>
              <a:t>СПИСОК ИСПОЛЬЗОВАННЫХ ИСТОЧНИКОВ</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7" name="Номер слайда 6"/>
          <p:cNvSpPr>
            <a:spLocks noGrp="1"/>
          </p:cNvSpPr>
          <p:nvPr>
            <p:ph type="sldNum" sz="quarter" idx="12"/>
          </p:nvPr>
        </p:nvSpPr>
        <p:spPr>
          <a:xfrm>
            <a:off x="8451475" y="6356350"/>
            <a:ext cx="470647" cy="365125"/>
          </a:xfrm>
        </p:spPr>
        <p:txBody>
          <a:bodyPr/>
          <a:lstStyle/>
          <a:p>
            <a:pPr>
              <a:defRPr/>
            </a:pPr>
            <a:fld id="{CB65F501-F5CC-4E12-934E-78BB5E4DA208}" type="slidenum">
              <a:rPr lang="en-US" sz="1800" smtClean="0">
                <a:solidFill>
                  <a:schemeClr val="tx1"/>
                </a:solidFill>
              </a:rPr>
              <a:t>15</a:t>
            </a:fld>
            <a:endParaRPr lang="en-US" sz="1800" dirty="0">
              <a:solidFill>
                <a:schemeClr val="tx1"/>
              </a:solidFill>
            </a:endParaRPr>
          </a:p>
        </p:txBody>
      </p:sp>
      <p:sp>
        <p:nvSpPr>
          <p:cNvPr id="8" name="Rectangle 12">
            <a:extLst>
              <a:ext uri="{FF2B5EF4-FFF2-40B4-BE49-F238E27FC236}">
                <a16:creationId xmlns:a16="http://schemas.microsoft.com/office/drawing/2014/main" id="{F7E9043C-CF94-4ABF-BC7B-31FE026F7B21}"/>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Subtitle 2"/>
          <p:cNvSpPr>
            <a:spLocks noGrp="1"/>
          </p:cNvSpPr>
          <p:nvPr>
            <p:ph type="subTitle" idx="1"/>
          </p:nvPr>
        </p:nvSpPr>
        <p:spPr>
          <a:xfrm>
            <a:off x="1371600" y="4468813"/>
            <a:ext cx="6400800" cy="908050"/>
          </a:xfrm>
        </p:spPr>
        <p:txBody>
          <a:bodyPr/>
          <a:lstStyle/>
          <a:p>
            <a:r>
              <a:rPr lang="ru-RU" sz="1600" dirty="0">
                <a:solidFill>
                  <a:schemeClr val="tx2"/>
                </a:solidFill>
                <a:latin typeface="Arial" panose="020B0604020202020204" pitchFamily="34" charset="0"/>
                <a:ea typeface="MS PGothic" panose="020B0600070205080204" charset="-128"/>
                <a:cs typeface="MS PGothic" panose="020B0600070205080204" charset="-128"/>
              </a:rPr>
              <a:t>Королев Дмитрий Павлович</a:t>
            </a:r>
            <a:endParaRPr lang="en-US" sz="1600" dirty="0">
              <a:solidFill>
                <a:schemeClr val="tx2"/>
              </a:solidFill>
              <a:latin typeface="Arial" panose="020B0604020202020204" pitchFamily="34" charset="0"/>
              <a:ea typeface="MS PGothic" panose="020B0600070205080204" charset="-128"/>
              <a:cs typeface="MS PGothic" panose="020B0600070205080204" charset="-128"/>
            </a:endParaRPr>
          </a:p>
          <a:p>
            <a:r>
              <a:rPr lang="en-US" sz="1600" dirty="0">
                <a:solidFill>
                  <a:schemeClr val="tx2"/>
                </a:solidFill>
                <a:latin typeface="Arial" panose="020B0604020202020204" pitchFamily="34" charset="0"/>
              </a:rPr>
              <a:t>deagle.gross@gmail.com</a:t>
            </a:r>
            <a:endParaRPr lang="en-US" sz="1600" dirty="0">
              <a:solidFill>
                <a:schemeClr val="tx2"/>
              </a:solidFill>
              <a:latin typeface="Arial" panose="020B0604020202020204" pitchFamily="34" charset="0"/>
              <a:ea typeface="MS PGothic" panose="020B0600070205080204" charset="-128"/>
              <a:cs typeface="MS PGothic" panose="020B0600070205080204" charset="-128"/>
            </a:endParaRPr>
          </a:p>
          <a:p>
            <a:endParaRPr lang="en-US" sz="1200" dirty="0">
              <a:solidFill>
                <a:srgbClr val="003F82"/>
              </a:solidFill>
              <a:latin typeface="Arial" panose="020B0604020202020204" pitchFamily="34" charset="0"/>
              <a:ea typeface="MS PGothic" panose="020B0600070205080204" charset="-128"/>
              <a:cs typeface="MS PGothic" panose="020B0600070205080204" charset="-128"/>
            </a:endParaRPr>
          </a:p>
          <a:p>
            <a:r>
              <a:rPr lang="ru-RU" sz="1200" dirty="0">
                <a:solidFill>
                  <a:srgbClr val="003F82"/>
                </a:solidFill>
                <a:latin typeface="Arial" panose="020B0604020202020204" pitchFamily="34" charset="0"/>
                <a:ea typeface="MS PGothic" panose="020B0600070205080204" charset="-128"/>
                <a:cs typeface="MS PGothic" panose="020B0600070205080204" charset="-128"/>
              </a:rPr>
              <a:t>Москва - 201</a:t>
            </a:r>
            <a:r>
              <a:rPr lang="en-US" altLang="ru-RU" sz="1200" dirty="0">
                <a:solidFill>
                  <a:srgbClr val="003F82"/>
                </a:solidFill>
                <a:latin typeface="Arial" panose="020B0604020202020204" pitchFamily="34" charset="0"/>
                <a:ea typeface="MS PGothic" panose="020B0600070205080204" charset="-128"/>
                <a:cs typeface="MS PGothic" panose="020B0600070205080204" charset="-128"/>
              </a:rPr>
              <a:t>9</a:t>
            </a:r>
          </a:p>
        </p:txBody>
      </p:sp>
      <p:sp>
        <p:nvSpPr>
          <p:cNvPr id="3" name="Номер слайда 2"/>
          <p:cNvSpPr>
            <a:spLocks noGrp="1"/>
          </p:cNvSpPr>
          <p:nvPr>
            <p:ph type="sldNum" sz="quarter" idx="12"/>
          </p:nvPr>
        </p:nvSpPr>
        <p:spPr>
          <a:xfrm>
            <a:off x="8417858" y="6452534"/>
            <a:ext cx="645459" cy="365125"/>
          </a:xfrm>
        </p:spPr>
        <p:txBody>
          <a:bodyPr/>
          <a:lstStyle/>
          <a:p>
            <a:pPr>
              <a:defRPr/>
            </a:pPr>
            <a:fld id="{B4B57FFD-70CD-4C5C-8117-5884EA760DEF}" type="slidenum">
              <a:rPr lang="en-US" sz="1800" smtClean="0">
                <a:solidFill>
                  <a:schemeClr val="bg1"/>
                </a:solidFill>
              </a:rPr>
              <a:t>16</a:t>
            </a:fld>
            <a:endParaRPr lang="en-US" sz="1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55B87B7-38A0-4D54-81CA-6E21C724C00B}"/>
              </a:ext>
            </a:extLst>
          </p:cNvPr>
          <p:cNvPicPr>
            <a:picLocks noChangeAspect="1"/>
          </p:cNvPicPr>
          <p:nvPr/>
        </p:nvPicPr>
        <p:blipFill>
          <a:blip r:embed="rId3"/>
          <a:stretch>
            <a:fillRect/>
          </a:stretch>
        </p:blipFill>
        <p:spPr>
          <a:xfrm>
            <a:off x="4727567" y="2517888"/>
            <a:ext cx="4336465" cy="2437299"/>
          </a:xfrm>
          <a:prstGeom prst="rect">
            <a:avLst/>
          </a:prstGeom>
        </p:spPr>
      </p:pic>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6894979" cy="412750"/>
          </a:xfrm>
          <a:prstGeom prst="rect">
            <a:avLst/>
          </a:prstGeom>
          <a:noFill/>
          <a:ln w="9525">
            <a:noFill/>
            <a:miter lim="800000"/>
          </a:ln>
        </p:spPr>
        <p:txBody>
          <a:bodyPr anchor="ctr"/>
          <a:lstStyle/>
          <a:p>
            <a:r>
              <a:rPr lang="ru-RU" sz="2400" b="1" dirty="0">
                <a:solidFill>
                  <a:schemeClr val="bg1"/>
                </a:solidFill>
              </a:rPr>
              <a:t>ОПИСАНИЕ ПРЕДМЕТНОЙ ОБЛАСТИ</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2</a:t>
            </a:fld>
            <a:endParaRPr lang="en-US" sz="1800" dirty="0">
              <a:solidFill>
                <a:schemeClr val="tx1"/>
              </a:solidFill>
            </a:endParaRPr>
          </a:p>
        </p:txBody>
      </p:sp>
      <p:sp>
        <p:nvSpPr>
          <p:cNvPr id="13" name="Rectangle 12">
            <a:extLst>
              <a:ext uri="{FF2B5EF4-FFF2-40B4-BE49-F238E27FC236}">
                <a16:creationId xmlns:a16="http://schemas.microsoft.com/office/drawing/2014/main" id="{B7FEB768-0690-4783-8773-54FDC5588E9F}"/>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
        <p:nvSpPr>
          <p:cNvPr id="15" name="TextBox 14">
            <a:extLst>
              <a:ext uri="{FF2B5EF4-FFF2-40B4-BE49-F238E27FC236}">
                <a16:creationId xmlns:a16="http://schemas.microsoft.com/office/drawing/2014/main" id="{FDB26A98-C685-4BCD-9420-FF08F211FE74}"/>
              </a:ext>
            </a:extLst>
          </p:cNvPr>
          <p:cNvSpPr txBox="1"/>
          <p:nvPr/>
        </p:nvSpPr>
        <p:spPr>
          <a:xfrm>
            <a:off x="412595" y="1538867"/>
            <a:ext cx="4599671" cy="3416320"/>
          </a:xfrm>
          <a:prstGeom prst="rect">
            <a:avLst/>
          </a:prstGeom>
          <a:noFill/>
        </p:spPr>
        <p:txBody>
          <a:bodyPr wrap="square" rtlCol="0">
            <a:spAutoFit/>
          </a:bodyPr>
          <a:lstStyle/>
          <a:p>
            <a:r>
              <a:rPr lang="ru-RU" dirty="0">
                <a:solidFill>
                  <a:srgbClr val="003F82"/>
                </a:solidFill>
                <a:latin typeface="Arial" panose="020B0604020202020204" pitchFamily="34" charset="0"/>
                <a:cs typeface="Arial" panose="020B0604020202020204" pitchFamily="34" charset="0"/>
              </a:rPr>
              <a:t>Оценка стоимости разработки ПО является одной из важнейших задач стейкхолдеров или менеджеров на этапе планирования работы над проектом.</a:t>
            </a:r>
          </a:p>
          <a:p>
            <a:endParaRPr lang="ru-RU" dirty="0">
              <a:solidFill>
                <a:srgbClr val="003F82"/>
              </a:solidFill>
              <a:latin typeface="Arial" panose="020B0604020202020204" pitchFamily="34" charset="0"/>
              <a:cs typeface="Arial" panose="020B0604020202020204" pitchFamily="34" charset="0"/>
            </a:endParaRPr>
          </a:p>
          <a:p>
            <a:endParaRPr lang="ru-RU" dirty="0">
              <a:solidFill>
                <a:srgbClr val="003F82"/>
              </a:solidFill>
              <a:latin typeface="Arial" panose="020B0604020202020204" pitchFamily="34" charset="0"/>
              <a:cs typeface="Arial" panose="020B0604020202020204" pitchFamily="34" charset="0"/>
            </a:endParaRPr>
          </a:p>
          <a:p>
            <a:r>
              <a:rPr lang="ru-RU" dirty="0">
                <a:solidFill>
                  <a:srgbClr val="003F82"/>
                </a:solidFill>
                <a:cs typeface="Arial" panose="020B0604020202020204" pitchFamily="34" charset="0"/>
              </a:rPr>
              <a:t>Задача данной работы – разработать приложение с графическим интерфейсом, позволяющее получить оценочную стоимость разработки ПО в зависимости от введенных параметров\входных данных.</a:t>
            </a:r>
            <a:endParaRPr lang="ru-RU" dirty="0"/>
          </a:p>
        </p:txBody>
      </p:sp>
      <p:sp>
        <p:nvSpPr>
          <p:cNvPr id="12" name="TextBox 11">
            <a:extLst>
              <a:ext uri="{FF2B5EF4-FFF2-40B4-BE49-F238E27FC236}">
                <a16:creationId xmlns:a16="http://schemas.microsoft.com/office/drawing/2014/main" id="{27AD5DBB-187B-4983-B1A8-DD28FF0B077D}"/>
              </a:ext>
            </a:extLst>
          </p:cNvPr>
          <p:cNvSpPr txBox="1"/>
          <p:nvPr/>
        </p:nvSpPr>
        <p:spPr>
          <a:xfrm>
            <a:off x="4727567" y="4983553"/>
            <a:ext cx="4599671" cy="338554"/>
          </a:xfrm>
          <a:prstGeom prst="rect">
            <a:avLst/>
          </a:prstGeom>
          <a:noFill/>
        </p:spPr>
        <p:txBody>
          <a:bodyPr wrap="square" rtlCol="0">
            <a:spAutoFit/>
          </a:bodyPr>
          <a:lstStyle/>
          <a:p>
            <a:r>
              <a:rPr lang="ru-RU" sz="1600" i="1" dirty="0">
                <a:solidFill>
                  <a:srgbClr val="003F82"/>
                </a:solidFill>
                <a:cs typeface="Arial" panose="020B0604020202020204" pitchFamily="34" charset="0"/>
              </a:rPr>
              <a:t>Рисунок-пример нечеткого дерева решений</a:t>
            </a:r>
            <a:endParaRPr lang="ru-RU"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6894979" cy="412750"/>
          </a:xfrm>
          <a:prstGeom prst="rect">
            <a:avLst/>
          </a:prstGeom>
          <a:noFill/>
          <a:ln w="9525">
            <a:noFill/>
            <a:miter lim="800000"/>
          </a:ln>
        </p:spPr>
        <p:txBody>
          <a:bodyPr anchor="ctr"/>
          <a:lstStyle/>
          <a:p>
            <a:r>
              <a:rPr lang="ru-RU" sz="2400" b="1" dirty="0">
                <a:solidFill>
                  <a:schemeClr val="bg1"/>
                </a:solidFill>
              </a:rPr>
              <a:t>АКТУАЛЬНОСТЬ РАБОТЫ</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a:xfrm>
            <a:off x="6553200" y="6346077"/>
            <a:ext cx="2133600" cy="365125"/>
          </a:xfrm>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3</a:t>
            </a:fld>
            <a:endParaRPr lang="en-US" sz="1800" dirty="0">
              <a:solidFill>
                <a:schemeClr val="tx1"/>
              </a:solidFill>
            </a:endParaRPr>
          </a:p>
        </p:txBody>
      </p:sp>
      <p:sp>
        <p:nvSpPr>
          <p:cNvPr id="10" name="TextBox 9">
            <a:extLst>
              <a:ext uri="{FF2B5EF4-FFF2-40B4-BE49-F238E27FC236}">
                <a16:creationId xmlns:a16="http://schemas.microsoft.com/office/drawing/2014/main" id="{02584C5E-75CD-47EC-A7A7-BA0DFC736246}"/>
              </a:ext>
            </a:extLst>
          </p:cNvPr>
          <p:cNvSpPr txBox="1"/>
          <p:nvPr/>
        </p:nvSpPr>
        <p:spPr>
          <a:xfrm>
            <a:off x="412594" y="1505415"/>
            <a:ext cx="8363415" cy="1754326"/>
          </a:xfrm>
          <a:prstGeom prst="rect">
            <a:avLst/>
          </a:prstGeom>
          <a:noFill/>
        </p:spPr>
        <p:txBody>
          <a:bodyPr wrap="square" rtlCol="0">
            <a:spAutoFit/>
          </a:bodyPr>
          <a:lstStyle/>
          <a:p>
            <a:r>
              <a:rPr lang="ru-RU" dirty="0">
                <a:solidFill>
                  <a:srgbClr val="003F82"/>
                </a:solidFill>
                <a:cs typeface="Arial" panose="020B0604020202020204" pitchFamily="34" charset="0"/>
              </a:rPr>
              <a:t>Во время работы над любым проектом обсуждаются сроки исполнения и бюджет проекта.</a:t>
            </a:r>
            <a:endParaRPr lang="ru-RU" dirty="0">
              <a:solidFill>
                <a:srgbClr val="003F82"/>
              </a:solidFill>
              <a:latin typeface="Arial" panose="020B0604020202020204" pitchFamily="34" charset="0"/>
              <a:cs typeface="Arial" panose="020B0604020202020204" pitchFamily="34" charset="0"/>
            </a:endParaRPr>
          </a:p>
          <a:p>
            <a:endParaRPr lang="ru-RU" dirty="0">
              <a:solidFill>
                <a:srgbClr val="003F82"/>
              </a:solidFill>
              <a:cs typeface="Arial" panose="020B0604020202020204" pitchFamily="34" charset="0"/>
            </a:endParaRPr>
          </a:p>
          <a:p>
            <a:r>
              <a:rPr lang="ru-RU" dirty="0">
                <a:solidFill>
                  <a:srgbClr val="003F82"/>
                </a:solidFill>
                <a:latin typeface="Arial" panose="020B0604020202020204" pitchFamily="34" charset="0"/>
                <a:cs typeface="Arial" panose="020B0604020202020204" pitchFamily="34" charset="0"/>
              </a:rPr>
              <a:t>В настоящий момент после поиска аналогичной программы в сети Интернет не было найдено графического приложения, позволяющее оценить стоимость разработки ПО с использованиям нечетких деревьев решений.</a:t>
            </a:r>
          </a:p>
        </p:txBody>
      </p:sp>
      <p:sp>
        <p:nvSpPr>
          <p:cNvPr id="12" name="Rectangle 12">
            <a:extLst>
              <a:ext uri="{FF2B5EF4-FFF2-40B4-BE49-F238E27FC236}">
                <a16:creationId xmlns:a16="http://schemas.microsoft.com/office/drawing/2014/main" id="{ACCA229F-7897-42D6-92A8-9875423EE7E2}"/>
              </a:ext>
            </a:extLst>
          </p:cNvPr>
          <p:cNvSpPr>
            <a:spLocks noChangeArrowheads="1"/>
          </p:cNvSpPr>
          <p:nvPr/>
        </p:nvSpPr>
        <p:spPr bwMode="auto">
          <a:xfrm>
            <a:off x="0" y="6585217"/>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6894979" cy="412750"/>
          </a:xfrm>
          <a:prstGeom prst="rect">
            <a:avLst/>
          </a:prstGeom>
          <a:noFill/>
          <a:ln w="9525">
            <a:noFill/>
            <a:miter lim="800000"/>
          </a:ln>
        </p:spPr>
        <p:txBody>
          <a:bodyPr anchor="ctr"/>
          <a:lstStyle/>
          <a:p>
            <a:r>
              <a:rPr lang="ru-RU" sz="2000" b="1" dirty="0">
                <a:solidFill>
                  <a:schemeClr val="bg1"/>
                </a:solidFill>
              </a:rPr>
              <a:t>ОСНОВНЫЕ ПОНЯТИЯ, ОПРЕДЕЛЕНИЯ, ТЕРМИНЫ</a:t>
            </a:r>
            <a:endParaRPr lang="en-US" sz="20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4</a:t>
            </a:fld>
            <a:endParaRPr lang="en-US" sz="1800">
              <a:solidFill>
                <a:schemeClr val="tx1"/>
              </a:solidFill>
            </a:endParaRPr>
          </a:p>
        </p:txBody>
      </p:sp>
      <p:sp>
        <p:nvSpPr>
          <p:cNvPr id="9" name="Rectangle 12"/>
          <p:cNvSpPr>
            <a:spLocks noChangeArrowheads="1"/>
          </p:cNvSpPr>
          <p:nvPr/>
        </p:nvSpPr>
        <p:spPr bwMode="auto">
          <a:xfrm>
            <a:off x="284239" y="1534696"/>
            <a:ext cx="8575521" cy="1323439"/>
          </a:xfrm>
          <a:prstGeom prst="rect">
            <a:avLst/>
          </a:prstGeom>
          <a:noFill/>
          <a:ln w="9525">
            <a:noFill/>
            <a:miter lim="800000"/>
          </a:ln>
        </p:spPr>
        <p:txBody>
          <a:bodyPr wrap="square">
            <a:spAutoFit/>
          </a:bodyPr>
          <a:lstStyle/>
          <a:p>
            <a:r>
              <a:rPr lang="ru-RU" sz="1600" b="1" dirty="0">
                <a:solidFill>
                  <a:srgbClr val="003F82"/>
                </a:solidFill>
                <a:cs typeface="Arial" panose="020B0604020202020204" pitchFamily="34" charset="0"/>
              </a:rPr>
              <a:t>Дерево решений</a:t>
            </a:r>
            <a:r>
              <a:rPr lang="ru-RU" sz="1600" dirty="0">
                <a:solidFill>
                  <a:srgbClr val="003F82"/>
                </a:solidFill>
                <a:cs typeface="Arial" panose="020B0604020202020204" pitchFamily="34" charset="0"/>
              </a:rPr>
              <a:t> – средство поддержки принятия решений, использующееся в машинном обучении, анализе данных и статистике.</a:t>
            </a:r>
            <a:endParaRPr lang="en-US" sz="1600" dirty="0">
              <a:solidFill>
                <a:srgbClr val="003F82"/>
              </a:solidFill>
              <a:cs typeface="Arial" panose="020B0604020202020204" pitchFamily="34" charset="0"/>
            </a:endParaRPr>
          </a:p>
          <a:p>
            <a:endParaRPr lang="en-US" sz="1600" dirty="0">
              <a:solidFill>
                <a:srgbClr val="003F82"/>
              </a:solidFill>
              <a:cs typeface="Arial" panose="020B0604020202020204" pitchFamily="34" charset="0"/>
            </a:endParaRPr>
          </a:p>
          <a:p>
            <a:endParaRPr lang="ru-RU" sz="1600" dirty="0">
              <a:solidFill>
                <a:srgbClr val="003F82"/>
              </a:solidFill>
              <a:cs typeface="Arial" panose="020B0604020202020204" pitchFamily="34" charset="0"/>
            </a:endParaRPr>
          </a:p>
          <a:p>
            <a:endParaRPr lang="ru-RU" sz="1600" b="1" dirty="0">
              <a:solidFill>
                <a:srgbClr val="003F82"/>
              </a:solidFill>
              <a:cs typeface="Arial" panose="020B0604020202020204" pitchFamily="34" charset="0"/>
            </a:endParaRPr>
          </a:p>
        </p:txBody>
      </p:sp>
      <p:sp>
        <p:nvSpPr>
          <p:cNvPr id="13" name="Rectangle 12">
            <a:extLst>
              <a:ext uri="{FF2B5EF4-FFF2-40B4-BE49-F238E27FC236}">
                <a16:creationId xmlns:a16="http://schemas.microsoft.com/office/drawing/2014/main" id="{0EC7B801-786B-460C-A28C-10D56B36D3C6}"/>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pic>
        <p:nvPicPr>
          <p:cNvPr id="2" name="Рисунок 1">
            <a:extLst>
              <a:ext uri="{FF2B5EF4-FFF2-40B4-BE49-F238E27FC236}">
                <a16:creationId xmlns:a16="http://schemas.microsoft.com/office/drawing/2014/main" id="{8F692F12-EE25-4E44-B905-E5A3502C5614}"/>
              </a:ext>
            </a:extLst>
          </p:cNvPr>
          <p:cNvPicPr>
            <a:picLocks noChangeAspect="1"/>
          </p:cNvPicPr>
          <p:nvPr/>
        </p:nvPicPr>
        <p:blipFill>
          <a:blip r:embed="rId3"/>
          <a:stretch>
            <a:fillRect/>
          </a:stretch>
        </p:blipFill>
        <p:spPr>
          <a:xfrm>
            <a:off x="498475" y="2310358"/>
            <a:ext cx="8427015" cy="36069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6894979" cy="412750"/>
          </a:xfrm>
          <a:prstGeom prst="rect">
            <a:avLst/>
          </a:prstGeom>
          <a:noFill/>
          <a:ln w="9525">
            <a:noFill/>
            <a:miter lim="800000"/>
          </a:ln>
        </p:spPr>
        <p:txBody>
          <a:bodyPr anchor="ctr"/>
          <a:lstStyle/>
          <a:p>
            <a:r>
              <a:rPr lang="ru-RU" sz="2000" b="1" dirty="0">
                <a:solidFill>
                  <a:schemeClr val="bg1"/>
                </a:solidFill>
              </a:rPr>
              <a:t>ОСНОВНЫЕ ПОНЯТИЯ, ОПРЕДЕЛЕНИЯ, ТЕРМИНЫ</a:t>
            </a:r>
            <a:endParaRPr lang="en-US" sz="20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5</a:t>
            </a:fld>
            <a:endParaRPr lang="en-US" sz="1800">
              <a:solidFill>
                <a:schemeClr val="tx1"/>
              </a:solidFill>
            </a:endParaRPr>
          </a:p>
        </p:txBody>
      </p:sp>
      <p:sp>
        <p:nvSpPr>
          <p:cNvPr id="9" name="Rectangle 12"/>
          <p:cNvSpPr>
            <a:spLocks noChangeArrowheads="1"/>
          </p:cNvSpPr>
          <p:nvPr/>
        </p:nvSpPr>
        <p:spPr bwMode="auto">
          <a:xfrm>
            <a:off x="255588" y="1288475"/>
            <a:ext cx="8575521" cy="3046988"/>
          </a:xfrm>
          <a:prstGeom prst="rect">
            <a:avLst/>
          </a:prstGeom>
          <a:noFill/>
          <a:ln w="9525">
            <a:noFill/>
            <a:miter lim="800000"/>
          </a:ln>
        </p:spPr>
        <p:txBody>
          <a:bodyPr wrap="square">
            <a:spAutoFit/>
          </a:bodyPr>
          <a:lstStyle/>
          <a:p>
            <a:r>
              <a:rPr lang="ru-RU" sz="1600" b="1" dirty="0">
                <a:solidFill>
                  <a:srgbClr val="003F82"/>
                </a:solidFill>
                <a:cs typeface="Arial" panose="020B0604020202020204" pitchFamily="34" charset="0"/>
              </a:rPr>
              <a:t>Нечеткая логика</a:t>
            </a:r>
            <a:r>
              <a:rPr lang="ru-RU" sz="1600" dirty="0">
                <a:solidFill>
                  <a:srgbClr val="003F82"/>
                </a:solidFill>
                <a:cs typeface="Arial" panose="020B0604020202020204" pitchFamily="34" charset="0"/>
              </a:rPr>
              <a:t> – форма «многозначной» логики, в которой истинные значения переменных – действительные числа в интервале </a:t>
            </a:r>
            <a:r>
              <a:rPr lang="en-US" sz="1600" i="1" dirty="0">
                <a:solidFill>
                  <a:srgbClr val="003F82"/>
                </a:solidFill>
                <a:cs typeface="Arial" panose="020B0604020202020204" pitchFamily="34" charset="0"/>
              </a:rPr>
              <a:t>L = [0; 1]</a:t>
            </a:r>
            <a:r>
              <a:rPr lang="ru-RU" sz="1600" dirty="0">
                <a:solidFill>
                  <a:srgbClr val="003F82"/>
                </a:solidFill>
                <a:cs typeface="Arial" panose="020B0604020202020204" pitchFamily="34" charset="0"/>
              </a:rPr>
              <a:t>. </a:t>
            </a:r>
          </a:p>
          <a:p>
            <a:endParaRPr lang="ru-RU" sz="1600" b="1" dirty="0">
              <a:solidFill>
                <a:srgbClr val="003F82"/>
              </a:solidFill>
              <a:cs typeface="Arial" panose="020B0604020202020204" pitchFamily="34" charset="0"/>
            </a:endParaRPr>
          </a:p>
          <a:p>
            <a:r>
              <a:rPr lang="ru-RU" sz="1600" b="1" dirty="0">
                <a:solidFill>
                  <a:srgbClr val="003F82"/>
                </a:solidFill>
                <a:cs typeface="Arial" panose="020B0604020202020204" pitchFamily="34" charset="0"/>
              </a:rPr>
              <a:t>Т-норма </a:t>
            </a:r>
            <a:r>
              <a:rPr lang="ru-RU" sz="1600" dirty="0">
                <a:solidFill>
                  <a:srgbClr val="003F82"/>
                </a:solidFill>
                <a:cs typeface="Arial" panose="020B0604020202020204" pitchFamily="34" charset="0"/>
              </a:rPr>
              <a:t>- ассоциативная и коммутативная бинарная операция на </a:t>
            </a:r>
            <a:r>
              <a:rPr lang="ru-RU" sz="1600" i="1" dirty="0">
                <a:solidFill>
                  <a:srgbClr val="003F82"/>
                </a:solidFill>
                <a:cs typeface="Arial" panose="020B0604020202020204" pitchFamily="34" charset="0"/>
              </a:rPr>
              <a:t>L = [0,1]</a:t>
            </a:r>
            <a:r>
              <a:rPr lang="ru-RU" sz="1600" dirty="0">
                <a:solidFill>
                  <a:srgbClr val="003F82"/>
                </a:solidFill>
                <a:cs typeface="Arial" panose="020B0604020202020204" pitchFamily="34" charset="0"/>
              </a:rPr>
              <a:t>. </a:t>
            </a:r>
            <a:endParaRPr lang="en-US" sz="1600" b="1" dirty="0">
              <a:solidFill>
                <a:srgbClr val="003F82"/>
              </a:solidFill>
              <a:cs typeface="Arial" panose="020B0604020202020204" pitchFamily="34" charset="0"/>
            </a:endParaRPr>
          </a:p>
          <a:p>
            <a:endParaRPr lang="ru-RU" sz="1600" dirty="0">
              <a:solidFill>
                <a:srgbClr val="003F82"/>
              </a:solidFill>
              <a:cs typeface="Arial" panose="020B0604020202020204" pitchFamily="34" charset="0"/>
            </a:endParaRPr>
          </a:p>
          <a:p>
            <a:r>
              <a:rPr lang="ru-RU" sz="1600" b="1" dirty="0">
                <a:solidFill>
                  <a:srgbClr val="003F82"/>
                </a:solidFill>
                <a:cs typeface="Arial" panose="020B0604020202020204" pitchFamily="34" charset="0"/>
              </a:rPr>
              <a:t>Нечеткое дерево решений </a:t>
            </a:r>
            <a:r>
              <a:rPr lang="ru-RU" sz="1600" dirty="0">
                <a:solidFill>
                  <a:srgbClr val="003F82"/>
                </a:solidFill>
                <a:cs typeface="Arial" panose="020B0604020202020204" pitchFamily="34" charset="0"/>
              </a:rPr>
              <a:t>не теряет знаний о том, что рассматриваемый объект может обладать свойствами как одного признака, так и другого.</a:t>
            </a:r>
          </a:p>
          <a:p>
            <a:endParaRPr lang="ru-RU" sz="1600" b="1" dirty="0">
              <a:solidFill>
                <a:srgbClr val="003F82"/>
              </a:solidFill>
              <a:cs typeface="Arial" panose="020B0604020202020204" pitchFamily="34" charset="0"/>
            </a:endParaRPr>
          </a:p>
          <a:p>
            <a:r>
              <a:rPr lang="ru-RU" sz="1600" b="1" dirty="0">
                <a:solidFill>
                  <a:srgbClr val="003F82"/>
                </a:solidFill>
                <a:cs typeface="Arial" panose="020B0604020202020204" pitchFamily="34" charset="0"/>
              </a:rPr>
              <a:t>Лингвистическая переменная (атрибут)</a:t>
            </a:r>
            <a:r>
              <a:rPr lang="ru-RU" sz="1600" dirty="0">
                <a:solidFill>
                  <a:srgbClr val="003F82"/>
                </a:solidFill>
                <a:cs typeface="Arial" panose="020B0604020202020204" pitchFamily="34" charset="0"/>
              </a:rPr>
              <a:t> – переменная, значениями которой являются слова и </a:t>
            </a:r>
            <a:r>
              <a:rPr lang="ru-RU" sz="1600" u="sng" dirty="0">
                <a:solidFill>
                  <a:srgbClr val="003F82"/>
                </a:solidFill>
                <a:cs typeface="Arial" panose="020B0604020202020204" pitchFamily="34" charset="0"/>
              </a:rPr>
              <a:t>фразы естественного языка</a:t>
            </a:r>
            <a:r>
              <a:rPr lang="ru-RU" sz="1600" dirty="0">
                <a:solidFill>
                  <a:srgbClr val="003F82"/>
                </a:solidFill>
                <a:cs typeface="Arial" panose="020B0604020202020204" pitchFamily="34" charset="0"/>
              </a:rPr>
              <a:t> (</a:t>
            </a:r>
            <a:r>
              <a:rPr lang="ru-RU" sz="1600" b="1" dirty="0">
                <a:solidFill>
                  <a:srgbClr val="003F82"/>
                </a:solidFill>
                <a:cs typeface="Arial" panose="020B0604020202020204" pitchFamily="34" charset="0"/>
              </a:rPr>
              <a:t>лингвистические значения</a:t>
            </a:r>
            <a:r>
              <a:rPr lang="ru-RU" sz="1600" dirty="0">
                <a:solidFill>
                  <a:srgbClr val="003F82"/>
                </a:solidFill>
                <a:cs typeface="Arial" panose="020B0604020202020204" pitchFamily="34" charset="0"/>
              </a:rPr>
              <a:t>)</a:t>
            </a:r>
          </a:p>
          <a:p>
            <a:endParaRPr lang="ru-RU" sz="1600" b="1" dirty="0">
              <a:solidFill>
                <a:srgbClr val="003F82"/>
              </a:solidFill>
              <a:cs typeface="Arial" panose="020B0604020202020204" pitchFamily="34" charset="0"/>
            </a:endParaRPr>
          </a:p>
          <a:p>
            <a:endParaRPr lang="ru-RU" sz="1600" b="1" dirty="0">
              <a:solidFill>
                <a:srgbClr val="003F82"/>
              </a:solidFill>
              <a:cs typeface="Arial" panose="020B0604020202020204" pitchFamily="34" charset="0"/>
            </a:endParaRPr>
          </a:p>
        </p:txBody>
      </p:sp>
      <p:sp>
        <p:nvSpPr>
          <p:cNvPr id="13" name="Rectangle 12">
            <a:extLst>
              <a:ext uri="{FF2B5EF4-FFF2-40B4-BE49-F238E27FC236}">
                <a16:creationId xmlns:a16="http://schemas.microsoft.com/office/drawing/2014/main" id="{0EC7B801-786B-460C-A28C-10D56B36D3C6}"/>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pic>
        <p:nvPicPr>
          <p:cNvPr id="3" name="Рисунок 2">
            <a:extLst>
              <a:ext uri="{FF2B5EF4-FFF2-40B4-BE49-F238E27FC236}">
                <a16:creationId xmlns:a16="http://schemas.microsoft.com/office/drawing/2014/main" id="{B68AB7BC-20E9-4356-BD66-F2885EBC4EB4}"/>
              </a:ext>
            </a:extLst>
          </p:cNvPr>
          <p:cNvPicPr>
            <a:picLocks noChangeAspect="1"/>
          </p:cNvPicPr>
          <p:nvPr/>
        </p:nvPicPr>
        <p:blipFill>
          <a:blip r:embed="rId3"/>
          <a:stretch>
            <a:fillRect/>
          </a:stretch>
        </p:blipFill>
        <p:spPr>
          <a:xfrm>
            <a:off x="116420" y="3785191"/>
            <a:ext cx="4759818" cy="2290231"/>
          </a:xfrm>
          <a:prstGeom prst="rect">
            <a:avLst/>
          </a:prstGeom>
        </p:spPr>
      </p:pic>
      <p:pic>
        <p:nvPicPr>
          <p:cNvPr id="2050" name="Picture 2" descr="https://upload.wikimedia.org/wikipedia/commons/thumb/6/61/Fuzzy_logic_temperature_en.svg/1920px-Fuzzy_logic_temperature_en.svg.png">
            <a:extLst>
              <a:ext uri="{FF2B5EF4-FFF2-40B4-BE49-F238E27FC236}">
                <a16:creationId xmlns:a16="http://schemas.microsoft.com/office/drawing/2014/main" id="{E3FF32AC-03DC-4E1B-8430-7829D2B9E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363" y="4041660"/>
            <a:ext cx="4048217" cy="164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50841"/>
            <a:ext cx="6894979" cy="412750"/>
          </a:xfrm>
          <a:prstGeom prst="rect">
            <a:avLst/>
          </a:prstGeom>
          <a:noFill/>
          <a:ln w="9525">
            <a:noFill/>
            <a:miter lim="800000"/>
          </a:ln>
        </p:spPr>
        <p:txBody>
          <a:bodyPr anchor="ctr"/>
          <a:lstStyle/>
          <a:p>
            <a:r>
              <a:rPr lang="ru-RU" sz="2400" b="1" dirty="0">
                <a:solidFill>
                  <a:schemeClr val="bg1"/>
                </a:solidFill>
              </a:rPr>
              <a:t>ЦЕЛЬ И ЗАДАЧИ РАБОТЫ</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6</a:t>
            </a:fld>
            <a:endParaRPr lang="en-US" sz="1800" dirty="0">
              <a:solidFill>
                <a:schemeClr val="tx1"/>
              </a:solidFill>
            </a:endParaRPr>
          </a:p>
        </p:txBody>
      </p:sp>
      <p:sp>
        <p:nvSpPr>
          <p:cNvPr id="12" name="Rectangle 12">
            <a:extLst>
              <a:ext uri="{FF2B5EF4-FFF2-40B4-BE49-F238E27FC236}">
                <a16:creationId xmlns:a16="http://schemas.microsoft.com/office/drawing/2014/main" id="{B8D1A9C5-2810-4AFC-B1F5-9B639CFF2E55}"/>
              </a:ext>
            </a:extLst>
          </p:cNvPr>
          <p:cNvSpPr>
            <a:spLocks noChangeArrowheads="1"/>
          </p:cNvSpPr>
          <p:nvPr/>
        </p:nvSpPr>
        <p:spPr bwMode="auto">
          <a:xfrm>
            <a:off x="1181100" y="1533347"/>
            <a:ext cx="6119813" cy="4893647"/>
          </a:xfrm>
          <a:prstGeom prst="rect">
            <a:avLst/>
          </a:prstGeom>
          <a:noFill/>
          <a:ln w="9525">
            <a:noFill/>
            <a:miter lim="800000"/>
            <a:headEnd/>
            <a:tailEnd/>
          </a:ln>
        </p:spPr>
        <p:txBody>
          <a:bodyPr>
            <a:spAutoFit/>
          </a:bodyPr>
          <a:lstStyle/>
          <a:p>
            <a:r>
              <a:rPr lang="ru-RU" b="1" dirty="0">
                <a:solidFill>
                  <a:srgbClr val="003F82"/>
                </a:solidFill>
                <a:latin typeface="Arial" panose="020B0604020202020204" pitchFamily="34" charset="0"/>
                <a:cs typeface="Arial" panose="020B0604020202020204" pitchFamily="34" charset="0"/>
              </a:rPr>
              <a:t>Цель работы</a:t>
            </a:r>
            <a:br>
              <a:rPr lang="ru-RU" sz="2400" dirty="0">
                <a:solidFill>
                  <a:srgbClr val="003F82"/>
                </a:solidFill>
                <a:latin typeface="Arial" panose="020B0604020202020204" pitchFamily="34" charset="0"/>
                <a:cs typeface="Arial" panose="020B0604020202020204" pitchFamily="34" charset="0"/>
              </a:rPr>
            </a:br>
            <a:r>
              <a:rPr lang="ru-RU" sz="1600" dirty="0">
                <a:solidFill>
                  <a:srgbClr val="003F82"/>
                </a:solidFill>
                <a:latin typeface="Arial" panose="020B0604020202020204" pitchFamily="34" charset="0"/>
                <a:cs typeface="Arial" panose="020B0604020202020204" pitchFamily="34" charset="0"/>
              </a:rPr>
              <a:t>Реализовать приложение с графическим интерфейсом, позволяющее оценить стоимость разработки ПО с использованием нечетких деревьев решений.</a:t>
            </a:r>
          </a:p>
          <a:p>
            <a:endParaRPr lang="ru-RU" sz="1400" dirty="0">
              <a:solidFill>
                <a:srgbClr val="003F82"/>
              </a:solidFill>
              <a:latin typeface="Arial" panose="020B0604020202020204" pitchFamily="34" charset="0"/>
              <a:cs typeface="Arial" panose="020B0604020202020204" pitchFamily="34" charset="0"/>
            </a:endParaRPr>
          </a:p>
          <a:p>
            <a:r>
              <a:rPr lang="ru-RU" b="1" dirty="0">
                <a:solidFill>
                  <a:srgbClr val="003F82"/>
                </a:solidFill>
                <a:latin typeface="Arial" panose="020B0604020202020204" pitchFamily="34" charset="0"/>
                <a:cs typeface="Arial" panose="020B0604020202020204" pitchFamily="34" charset="0"/>
              </a:rPr>
              <a:t>Задачи работы</a:t>
            </a:r>
          </a:p>
          <a:p>
            <a:pPr marL="342900" indent="-342900">
              <a:buFont typeface="+mj-lt"/>
              <a:buAutoNum type="arabicPeriod"/>
            </a:pPr>
            <a:r>
              <a:rPr lang="ru-RU" sz="1600" dirty="0">
                <a:solidFill>
                  <a:srgbClr val="003F82"/>
                </a:solidFill>
                <a:latin typeface="Arial" panose="020B0604020202020204" pitchFamily="34" charset="0"/>
                <a:cs typeface="Arial" panose="020B0604020202020204" pitchFamily="34" charset="0"/>
              </a:rPr>
              <a:t>Разработать требования к продукту.</a:t>
            </a:r>
          </a:p>
          <a:p>
            <a:pPr marL="342900" indent="-342900">
              <a:buFont typeface="+mj-lt"/>
              <a:buAutoNum type="arabicPeriod"/>
            </a:pPr>
            <a:r>
              <a:rPr lang="ru-RU" sz="1600" dirty="0">
                <a:solidFill>
                  <a:srgbClr val="003F82"/>
                </a:solidFill>
                <a:latin typeface="Arial" panose="020B0604020202020204" pitchFamily="34" charset="0"/>
                <a:cs typeface="Arial" panose="020B0604020202020204" pitchFamily="34" charset="0"/>
              </a:rPr>
              <a:t>Выбрать инструменты для разработки.</a:t>
            </a:r>
          </a:p>
          <a:p>
            <a:pPr marL="342900" indent="-342900">
              <a:buFont typeface="+mj-lt"/>
              <a:buAutoNum type="arabicPeriod"/>
            </a:pPr>
            <a:r>
              <a:rPr lang="ru-RU" sz="1600" dirty="0">
                <a:solidFill>
                  <a:srgbClr val="003F82"/>
                </a:solidFill>
                <a:cs typeface="Arial" panose="020B0604020202020204" pitchFamily="34" charset="0"/>
              </a:rPr>
              <a:t>Провести исследование и выявить факторы, по которым будет оцениваться стоимость разработки ПО.</a:t>
            </a:r>
            <a:endParaRPr lang="ru-RU" sz="1600"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sz="1600" dirty="0">
                <a:solidFill>
                  <a:srgbClr val="003F82"/>
                </a:solidFill>
                <a:latin typeface="Arial" panose="020B0604020202020204" pitchFamily="34" charset="0"/>
                <a:cs typeface="Arial" panose="020B0604020202020204" pitchFamily="34" charset="0"/>
              </a:rPr>
              <a:t>Создать собственную библиотеку для реализации алгоритма построения нечетких деревьев решений.</a:t>
            </a:r>
          </a:p>
          <a:p>
            <a:pPr marL="342900" indent="-342900">
              <a:buFont typeface="+mj-lt"/>
              <a:buAutoNum type="arabicPeriod"/>
            </a:pPr>
            <a:r>
              <a:rPr lang="ru-RU" sz="1600" dirty="0">
                <a:solidFill>
                  <a:srgbClr val="003F82"/>
                </a:solidFill>
                <a:latin typeface="Arial" panose="020B0604020202020204" pitchFamily="34" charset="0"/>
                <a:cs typeface="Arial" panose="020B0604020202020204" pitchFamily="34" charset="0"/>
              </a:rPr>
              <a:t>Реализовать интерфейс программы.</a:t>
            </a:r>
          </a:p>
          <a:p>
            <a:pPr marL="342900" indent="-342900">
              <a:buFont typeface="+mj-lt"/>
              <a:buAutoNum type="arabicPeriod"/>
            </a:pPr>
            <a:r>
              <a:rPr lang="ru-RU" sz="1600" dirty="0">
                <a:solidFill>
                  <a:srgbClr val="003F82"/>
                </a:solidFill>
                <a:cs typeface="Arial" panose="020B0604020202020204" pitchFamily="34" charset="0"/>
              </a:rPr>
              <a:t>Реализовать отображение построенного нечеткого дерева решений</a:t>
            </a:r>
            <a:r>
              <a:rPr lang="ru-RU" sz="1600" dirty="0">
                <a:solidFill>
                  <a:srgbClr val="003F82"/>
                </a:solidFill>
                <a:latin typeface="Arial" panose="020B0604020202020204" pitchFamily="34" charset="0"/>
                <a:cs typeface="Arial" panose="020B0604020202020204" pitchFamily="34" charset="0"/>
              </a:rPr>
              <a:t>.</a:t>
            </a:r>
          </a:p>
          <a:p>
            <a:pPr marL="342900" indent="-342900">
              <a:buFont typeface="+mj-lt"/>
              <a:buAutoNum type="arabicPeriod"/>
            </a:pPr>
            <a:r>
              <a:rPr lang="ru-RU" sz="1600" dirty="0">
                <a:solidFill>
                  <a:srgbClr val="003F82"/>
                </a:solidFill>
                <a:latin typeface="Arial" panose="020B0604020202020204" pitchFamily="34" charset="0"/>
                <a:cs typeface="Arial" panose="020B0604020202020204" pitchFamily="34" charset="0"/>
              </a:rPr>
              <a:t>Реализовать отображение графиков функций принадлежности каждой из лексикографических переменных.</a:t>
            </a:r>
          </a:p>
          <a:p>
            <a:pPr marL="342900" indent="-342900">
              <a:buFont typeface="+mj-lt"/>
              <a:buAutoNum type="arabicPeriod"/>
            </a:pPr>
            <a:endParaRPr lang="ru-RU" sz="1600" dirty="0">
              <a:solidFill>
                <a:srgbClr val="003F82"/>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13DEA313-1272-4987-B6A1-9E316618E432}"/>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295276"/>
            <a:ext cx="7120447" cy="704850"/>
          </a:xfrm>
          <a:prstGeom prst="rect">
            <a:avLst/>
          </a:prstGeom>
          <a:noFill/>
          <a:ln w="9525">
            <a:noFill/>
            <a:miter lim="800000"/>
          </a:ln>
        </p:spPr>
        <p:txBody>
          <a:bodyPr anchor="ctr"/>
          <a:lstStyle/>
          <a:p>
            <a:r>
              <a:rPr lang="ru-RU" sz="2400" b="1" dirty="0">
                <a:solidFill>
                  <a:schemeClr val="bg1"/>
                </a:solidFill>
              </a:rPr>
              <a:t>ВЫБОР ФАКТОРОВ ОЦЕНКИ СТОИМОСТИ ПО</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7</a:t>
            </a:fld>
            <a:endParaRPr lang="en-US" sz="1800">
              <a:solidFill>
                <a:schemeClr val="tx1"/>
              </a:solidFill>
            </a:endParaRPr>
          </a:p>
        </p:txBody>
      </p:sp>
      <p:sp>
        <p:nvSpPr>
          <p:cNvPr id="4" name="Прямоугольник 3">
            <a:extLst>
              <a:ext uri="{FF2B5EF4-FFF2-40B4-BE49-F238E27FC236}">
                <a16:creationId xmlns:a16="http://schemas.microsoft.com/office/drawing/2014/main" id="{B7DC3253-5F73-49D5-8E26-3363A625303C}"/>
              </a:ext>
            </a:extLst>
          </p:cNvPr>
          <p:cNvSpPr/>
          <p:nvPr/>
        </p:nvSpPr>
        <p:spPr>
          <a:xfrm>
            <a:off x="58691" y="1451548"/>
            <a:ext cx="4211129" cy="1004186"/>
          </a:xfrm>
          <a:prstGeom prst="rect">
            <a:avLst/>
          </a:prstGeom>
        </p:spPr>
        <p:txBody>
          <a:bodyPr wrap="square">
            <a:spAutoFit/>
          </a:bodyPr>
          <a:lstStyle/>
          <a:p>
            <a:pPr lvl="0">
              <a:lnSpc>
                <a:spcPct val="107000"/>
              </a:lnSpc>
              <a:spcAft>
                <a:spcPts val="800"/>
              </a:spcAft>
            </a:pP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2017 Sudan Conference on Computer Science and Information Technology (SCCSIT) // Factors that Influence Software Project Cost and Schedule Estimation</a:t>
            </a:r>
            <a:endParaRPr lang="ru-RU"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1923B899-73E4-4722-B9D7-862EA891FC80}"/>
              </a:ext>
            </a:extLst>
          </p:cNvPr>
          <p:cNvSpPr/>
          <p:nvPr/>
        </p:nvSpPr>
        <p:spPr>
          <a:xfrm>
            <a:off x="4267200" y="1364746"/>
            <a:ext cx="4572000" cy="1384995"/>
          </a:xfrm>
          <a:prstGeom prst="rect">
            <a:avLst/>
          </a:prstGeom>
        </p:spPr>
        <p:txBody>
          <a:bodyPr>
            <a:spAutoFit/>
          </a:bodyPr>
          <a:lstStyle/>
          <a:p>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r>
              <a:rPr lang="en-US" sz="14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Management Experience (years)</a:t>
            </a: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 Top management commitment determines the tipping point between potential success and failure when developing and implementing business management projects and systems. Clarity of project goals and objectives were seen as influential in its success”</a:t>
            </a:r>
            <a:endParaRPr lang="ru-RU" sz="1400" dirty="0">
              <a:solidFill>
                <a:schemeClr val="tx2"/>
              </a:solidFill>
            </a:endParaRPr>
          </a:p>
        </p:txBody>
      </p:sp>
      <p:sp>
        <p:nvSpPr>
          <p:cNvPr id="14" name="Прямоугольник 13">
            <a:extLst>
              <a:ext uri="{FF2B5EF4-FFF2-40B4-BE49-F238E27FC236}">
                <a16:creationId xmlns:a16="http://schemas.microsoft.com/office/drawing/2014/main" id="{523FD5CC-4CB6-4152-8B0F-A4EE1058AC86}"/>
              </a:ext>
            </a:extLst>
          </p:cNvPr>
          <p:cNvSpPr/>
          <p:nvPr/>
        </p:nvSpPr>
        <p:spPr>
          <a:xfrm>
            <a:off x="58691" y="2625725"/>
            <a:ext cx="4211129" cy="543162"/>
          </a:xfrm>
          <a:prstGeom prst="rect">
            <a:avLst/>
          </a:prstGeom>
        </p:spPr>
        <p:txBody>
          <a:bodyPr wrap="square">
            <a:spAutoFit/>
          </a:bodyPr>
          <a:lstStyle/>
          <a:p>
            <a:pPr lvl="0">
              <a:lnSpc>
                <a:spcPct val="107000"/>
              </a:lnSpc>
              <a:spcAft>
                <a:spcPts val="800"/>
              </a:spcAft>
            </a:pP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2008 Advanced Software Engineering &amp; Its Applications // Factors contribute to high costs of software projects</a:t>
            </a:r>
          </a:p>
        </p:txBody>
      </p:sp>
      <p:sp>
        <p:nvSpPr>
          <p:cNvPr id="7" name="Прямоугольник 6">
            <a:extLst>
              <a:ext uri="{FF2B5EF4-FFF2-40B4-BE49-F238E27FC236}">
                <a16:creationId xmlns:a16="http://schemas.microsoft.com/office/drawing/2014/main" id="{5C5B3E29-B91D-4C08-BBCA-3BC1D3B87259}"/>
              </a:ext>
            </a:extLst>
          </p:cNvPr>
          <p:cNvSpPr/>
          <p:nvPr/>
        </p:nvSpPr>
        <p:spPr>
          <a:xfrm>
            <a:off x="4267199" y="2645077"/>
            <a:ext cx="4749893" cy="1384995"/>
          </a:xfrm>
          <a:prstGeom prst="rect">
            <a:avLst/>
          </a:prstGeom>
        </p:spPr>
        <p:txBody>
          <a:bodyPr wrap="square">
            <a:spAutoFit/>
          </a:bodyPr>
          <a:lstStyle/>
          <a:p>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r>
              <a:rPr lang="en-US" sz="14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Team experience (years)</a:t>
            </a: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 The lesson learned here is that we cannot expect a software vendor to be able to build a piece of software through SRS. Beside funding and people, communication is the most important element that can determine if a software project can be successful”</a:t>
            </a:r>
            <a:b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br>
            <a:endParaRPr lang="ru-RU" sz="1400" dirty="0">
              <a:solidFill>
                <a:schemeClr val="tx2"/>
              </a:solidFill>
            </a:endParaRPr>
          </a:p>
        </p:txBody>
      </p:sp>
      <p:sp>
        <p:nvSpPr>
          <p:cNvPr id="8" name="Прямоугольник 7">
            <a:extLst>
              <a:ext uri="{FF2B5EF4-FFF2-40B4-BE49-F238E27FC236}">
                <a16:creationId xmlns:a16="http://schemas.microsoft.com/office/drawing/2014/main" id="{E26D3AC0-A933-43C9-864B-ECD817B62C13}"/>
              </a:ext>
            </a:extLst>
          </p:cNvPr>
          <p:cNvSpPr/>
          <p:nvPr/>
        </p:nvSpPr>
        <p:spPr>
          <a:xfrm>
            <a:off x="0" y="3668104"/>
            <a:ext cx="4269820" cy="1234697"/>
          </a:xfrm>
          <a:prstGeom prst="rect">
            <a:avLst/>
          </a:prstGeom>
        </p:spPr>
        <p:txBody>
          <a:bodyPr wrap="square">
            <a:spAutoFit/>
          </a:bodyPr>
          <a:lstStyle/>
          <a:p>
            <a:pPr lvl="0">
              <a:lnSpc>
                <a:spcPct val="107000"/>
              </a:lnSpc>
              <a:spcAft>
                <a:spcPts val="800"/>
              </a:spcAft>
            </a:pP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4th Information Systems International Conference 2017, ISICO 2017, 6-8 November 2017, Bali, Indonesia // A Modification Complexity Factor in Function Points Method for Software Cost Estimation Towards Public Service Application</a:t>
            </a:r>
            <a:endParaRPr lang="ru-RU"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Прямоугольник 16">
            <a:extLst>
              <a:ext uri="{FF2B5EF4-FFF2-40B4-BE49-F238E27FC236}">
                <a16:creationId xmlns:a16="http://schemas.microsoft.com/office/drawing/2014/main" id="{CC80ADBE-7832-40B5-8214-C8F423071348}"/>
              </a:ext>
            </a:extLst>
          </p:cNvPr>
          <p:cNvSpPr/>
          <p:nvPr/>
        </p:nvSpPr>
        <p:spPr>
          <a:xfrm>
            <a:off x="4267200" y="3870721"/>
            <a:ext cx="4749893" cy="954107"/>
          </a:xfrm>
          <a:prstGeom prst="rect">
            <a:avLst/>
          </a:prstGeom>
        </p:spPr>
        <p:txBody>
          <a:bodyPr wrap="square">
            <a:spAutoFit/>
          </a:bodyPr>
          <a:lstStyle/>
          <a:p>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r>
              <a:rPr lang="en-US" sz="14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Entities (amount)</a:t>
            </a: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 few reusable code is better, a simple tutorial and installation sequencing is better, possibility to change if applicant moved the data, integration to centralization of database”</a:t>
            </a:r>
            <a:endParaRPr lang="ru-RU" sz="1400" dirty="0">
              <a:solidFill>
                <a:schemeClr val="tx2"/>
              </a:solidFill>
            </a:endParaRPr>
          </a:p>
        </p:txBody>
      </p:sp>
      <p:sp>
        <p:nvSpPr>
          <p:cNvPr id="15" name="Прямоугольник 14">
            <a:extLst>
              <a:ext uri="{FF2B5EF4-FFF2-40B4-BE49-F238E27FC236}">
                <a16:creationId xmlns:a16="http://schemas.microsoft.com/office/drawing/2014/main" id="{C0065B35-6285-4113-938D-6063F8E01884}"/>
              </a:ext>
            </a:extLst>
          </p:cNvPr>
          <p:cNvSpPr/>
          <p:nvPr/>
        </p:nvSpPr>
        <p:spPr>
          <a:xfrm>
            <a:off x="4269820" y="4930115"/>
            <a:ext cx="4572000" cy="954107"/>
          </a:xfrm>
          <a:prstGeom prst="rect">
            <a:avLst/>
          </a:prstGeom>
        </p:spPr>
        <p:txBody>
          <a:bodyPr>
            <a:spAutoFit/>
          </a:bodyPr>
          <a:lstStyle/>
          <a:p>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r>
              <a:rPr lang="en-US" sz="14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Project duration (months)</a:t>
            </a: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 For the general information category, the project duration, application type and development platform attributes are the most common attributes to estimate software cost”</a:t>
            </a:r>
            <a:endParaRPr lang="ru-RU" sz="1400" dirty="0">
              <a:solidFill>
                <a:schemeClr val="tx2"/>
              </a:solidFill>
            </a:endParaRPr>
          </a:p>
        </p:txBody>
      </p:sp>
      <p:sp>
        <p:nvSpPr>
          <p:cNvPr id="16" name="Прямоугольник 15">
            <a:extLst>
              <a:ext uri="{FF2B5EF4-FFF2-40B4-BE49-F238E27FC236}">
                <a16:creationId xmlns:a16="http://schemas.microsoft.com/office/drawing/2014/main" id="{5B948BAA-47AF-47BF-B944-3B6E2D05B793}"/>
              </a:ext>
            </a:extLst>
          </p:cNvPr>
          <p:cNvSpPr/>
          <p:nvPr/>
        </p:nvSpPr>
        <p:spPr>
          <a:xfrm>
            <a:off x="-2620" y="4973826"/>
            <a:ext cx="4272440" cy="1234697"/>
          </a:xfrm>
          <a:prstGeom prst="rect">
            <a:avLst/>
          </a:prstGeom>
        </p:spPr>
        <p:txBody>
          <a:bodyPr wrap="square">
            <a:spAutoFit/>
          </a:bodyPr>
          <a:lstStyle/>
          <a:p>
            <a:pPr lvl="0">
              <a:lnSpc>
                <a:spcPct val="107000"/>
              </a:lnSpc>
              <a:spcAft>
                <a:spcPts val="800"/>
              </a:spcAft>
            </a:pPr>
            <a:r>
              <a:rPr lang="en-US" sz="1400" dirty="0">
                <a:solidFill>
                  <a:schemeClr val="tx2"/>
                </a:solidFill>
                <a:latin typeface="Calibri" panose="020F0502020204030204" pitchFamily="34" charset="0"/>
                <a:ea typeface="Calibri" panose="020F0502020204030204" pitchFamily="34" charset="0"/>
                <a:cs typeface="Times New Roman" panose="02020603050405020304" pitchFamily="18" charset="0"/>
              </a:rPr>
              <a:t>An Analysis of the Inclusion of Environmental Cost Factors in Software Cost Estimation Datasets Emtinan Mustafa ; Rasha Osman 2018 IEEE International Conference on Software Quality, Reliability and Security Companion (QRS-C)</a:t>
            </a:r>
            <a:endParaRPr lang="ru-RU"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12">
            <a:extLst>
              <a:ext uri="{FF2B5EF4-FFF2-40B4-BE49-F238E27FC236}">
                <a16:creationId xmlns:a16="http://schemas.microsoft.com/office/drawing/2014/main" id="{80D8C9F7-C463-4445-AB95-04C2A1024F52}"/>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295276"/>
            <a:ext cx="7120447" cy="704850"/>
          </a:xfrm>
          <a:prstGeom prst="rect">
            <a:avLst/>
          </a:prstGeom>
          <a:noFill/>
          <a:ln w="9525">
            <a:noFill/>
            <a:miter lim="800000"/>
          </a:ln>
        </p:spPr>
        <p:txBody>
          <a:bodyPr anchor="ctr"/>
          <a:lstStyle/>
          <a:p>
            <a:r>
              <a:rPr lang="ru-RU" sz="2400" b="1" dirty="0">
                <a:solidFill>
                  <a:schemeClr val="bg1"/>
                </a:solidFill>
              </a:rPr>
              <a:t>ВЫБОР ФАКТОРОВ ОЦЕНКИ СТОИМОСТИ ПО</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8</a:t>
            </a:fld>
            <a:endParaRPr lang="en-US" sz="1800">
              <a:solidFill>
                <a:schemeClr val="tx1"/>
              </a:solidFill>
            </a:endParaRPr>
          </a:p>
        </p:txBody>
      </p:sp>
      <p:sp>
        <p:nvSpPr>
          <p:cNvPr id="18" name="Rectangle 12">
            <a:extLst>
              <a:ext uri="{FF2B5EF4-FFF2-40B4-BE49-F238E27FC236}">
                <a16:creationId xmlns:a16="http://schemas.microsoft.com/office/drawing/2014/main" id="{9FCD6D92-7688-4E07-8EB3-EFB8EEEE1D5E}"/>
              </a:ext>
            </a:extLst>
          </p:cNvPr>
          <p:cNvSpPr>
            <a:spLocks noChangeArrowheads="1"/>
          </p:cNvSpPr>
          <p:nvPr/>
        </p:nvSpPr>
        <p:spPr bwMode="auto">
          <a:xfrm>
            <a:off x="1428749" y="1389322"/>
            <a:ext cx="6119813" cy="1200329"/>
          </a:xfrm>
          <a:prstGeom prst="rect">
            <a:avLst/>
          </a:prstGeom>
          <a:noFill/>
          <a:ln w="9525">
            <a:noFill/>
            <a:miter lim="800000"/>
            <a:headEnd/>
            <a:tailEnd/>
          </a:ln>
        </p:spPr>
        <p:txBody>
          <a:bodyPr>
            <a:spAutoFit/>
          </a:bodyPr>
          <a:lstStyle/>
          <a:p>
            <a:pPr algn="ctr"/>
            <a:r>
              <a:rPr lang="ru-RU" b="1" dirty="0">
                <a:solidFill>
                  <a:srgbClr val="003F82"/>
                </a:solidFill>
                <a:latin typeface="Arial" panose="020B0604020202020204" pitchFamily="34" charset="0"/>
                <a:cs typeface="Arial" panose="020B0604020202020204" pitchFamily="34" charset="0"/>
              </a:rPr>
              <a:t>База данных примеров</a:t>
            </a:r>
            <a:br>
              <a:rPr lang="ru-RU" sz="2400" dirty="0">
                <a:solidFill>
                  <a:srgbClr val="003F82"/>
                </a:solidFill>
                <a:latin typeface="Arial" panose="020B0604020202020204" pitchFamily="34" charset="0"/>
                <a:cs typeface="Arial" panose="020B0604020202020204" pitchFamily="34" charset="0"/>
              </a:rPr>
            </a:br>
            <a:r>
              <a:rPr lang="ru-RU" sz="1600" dirty="0">
                <a:solidFill>
                  <a:srgbClr val="003F82"/>
                </a:solidFill>
                <a:latin typeface="Arial" panose="020B0604020202020204" pitchFamily="34" charset="0"/>
                <a:cs typeface="Arial" panose="020B0604020202020204" pitchFamily="34" charset="0"/>
              </a:rPr>
              <a:t>На открытом ресурсе </a:t>
            </a:r>
            <a:r>
              <a:rPr lang="en-US" sz="1600" i="1" dirty="0">
                <a:solidFill>
                  <a:srgbClr val="003F82"/>
                </a:solidFill>
                <a:cs typeface="Arial" panose="020B0604020202020204" pitchFamily="34" charset="0"/>
              </a:rPr>
              <a:t>k</a:t>
            </a:r>
            <a:r>
              <a:rPr lang="en-US" sz="1600" i="1" dirty="0">
                <a:solidFill>
                  <a:srgbClr val="003F82"/>
                </a:solidFill>
                <a:latin typeface="Arial" panose="020B0604020202020204" pitchFamily="34" charset="0"/>
                <a:cs typeface="Arial" panose="020B0604020202020204" pitchFamily="34" charset="0"/>
              </a:rPr>
              <a:t>aggle.com </a:t>
            </a:r>
            <a:r>
              <a:rPr lang="ru-RU" sz="1600" i="1" dirty="0">
                <a:solidFill>
                  <a:srgbClr val="003F82"/>
                </a:solidFill>
                <a:cs typeface="Arial" panose="020B0604020202020204" pitchFamily="34" charset="0"/>
              </a:rPr>
              <a:t>найден датасет, </a:t>
            </a:r>
            <a:r>
              <a:rPr lang="ru-RU" sz="1600" dirty="0">
                <a:solidFill>
                  <a:srgbClr val="003F82"/>
                </a:solidFill>
                <a:cs typeface="Arial" panose="020B0604020202020204" pitchFamily="34" charset="0"/>
              </a:rPr>
              <a:t>примеры которого (объекты) удовлетворяют методу оценки ПО </a:t>
            </a:r>
            <a:endParaRPr lang="en-US" sz="1600" dirty="0">
              <a:solidFill>
                <a:srgbClr val="003F82"/>
              </a:solidFill>
              <a:cs typeface="Arial" panose="020B0604020202020204" pitchFamily="34" charset="0"/>
            </a:endParaRPr>
          </a:p>
          <a:p>
            <a:pPr algn="ctr"/>
            <a:r>
              <a:rPr lang="en-US" sz="1600" b="1" dirty="0">
                <a:solidFill>
                  <a:srgbClr val="003F82"/>
                </a:solidFill>
                <a:cs typeface="Arial" panose="020B0604020202020204" pitchFamily="34" charset="0"/>
              </a:rPr>
              <a:t>Constructive Cost Model</a:t>
            </a:r>
            <a:r>
              <a:rPr lang="ru-RU" sz="1600" b="1" i="1" dirty="0">
                <a:solidFill>
                  <a:srgbClr val="003F82"/>
                </a:solidFill>
                <a:cs typeface="Arial" panose="020B0604020202020204" pitchFamily="34" charset="0"/>
              </a:rPr>
              <a:t> </a:t>
            </a:r>
            <a:r>
              <a:rPr lang="en-US" sz="1600" b="1" i="1" dirty="0">
                <a:solidFill>
                  <a:srgbClr val="003F82"/>
                </a:solidFill>
                <a:cs typeface="Arial" panose="020B0604020202020204" pitchFamily="34" charset="0"/>
              </a:rPr>
              <a:t>(COCOMO)</a:t>
            </a:r>
            <a:endParaRPr lang="ru-RU" sz="1600" b="1" i="1" dirty="0">
              <a:solidFill>
                <a:srgbClr val="003F82"/>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74C9A297-E7AB-4F83-B198-54D17EAE20DD}"/>
              </a:ext>
            </a:extLst>
          </p:cNvPr>
          <p:cNvPicPr>
            <a:picLocks noChangeAspect="1"/>
          </p:cNvPicPr>
          <p:nvPr/>
        </p:nvPicPr>
        <p:blipFill>
          <a:blip r:embed="rId3"/>
          <a:stretch>
            <a:fillRect/>
          </a:stretch>
        </p:blipFill>
        <p:spPr>
          <a:xfrm>
            <a:off x="1190786" y="2952887"/>
            <a:ext cx="6762427" cy="2196528"/>
          </a:xfrm>
          <a:prstGeom prst="rect">
            <a:avLst/>
          </a:prstGeom>
        </p:spPr>
      </p:pic>
      <p:sp>
        <p:nvSpPr>
          <p:cNvPr id="19" name="Rectangle 12">
            <a:extLst>
              <a:ext uri="{FF2B5EF4-FFF2-40B4-BE49-F238E27FC236}">
                <a16:creationId xmlns:a16="http://schemas.microsoft.com/office/drawing/2014/main" id="{27DD53E2-4162-479F-B719-3BDEE23A78ED}"/>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extLst>
      <p:ext uri="{BB962C8B-B14F-4D97-AF65-F5344CB8AC3E}">
        <p14:creationId xmlns:p14="http://schemas.microsoft.com/office/powerpoint/2010/main" val="92405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p:nvPr/>
        </p:nvSpPr>
        <p:spPr bwMode="auto">
          <a:xfrm>
            <a:off x="255588" y="6415088"/>
            <a:ext cx="4143375" cy="246062"/>
          </a:xfrm>
          <a:prstGeom prst="rect">
            <a:avLst/>
          </a:prstGeom>
          <a:noFill/>
          <a:ln w="9525">
            <a:noFill/>
            <a:miter lim="800000"/>
          </a:ln>
        </p:spPr>
        <p:txBody>
          <a:bodyPr/>
          <a:lstStyle/>
          <a:p>
            <a:pPr>
              <a:spcBef>
                <a:spcPct val="20000"/>
              </a:spcBef>
            </a:pPr>
            <a:r>
              <a:rPr lang="ru-RU" sz="800" dirty="0">
                <a:solidFill>
                  <a:schemeClr val="bg1"/>
                </a:solidFill>
              </a:rPr>
              <a:t>Высшая школа экономики, Москва, 2018</a:t>
            </a:r>
            <a:endParaRPr kumimoji="1" lang="ru-RU" sz="800" dirty="0">
              <a:solidFill>
                <a:schemeClr val="bg1"/>
              </a:solidFill>
            </a:endParaRPr>
          </a:p>
        </p:txBody>
      </p:sp>
      <p:sp>
        <p:nvSpPr>
          <p:cNvPr id="14339" name="Title 1"/>
          <p:cNvSpPr txBox="1"/>
          <p:nvPr/>
        </p:nvSpPr>
        <p:spPr bwMode="auto">
          <a:xfrm>
            <a:off x="1428749" y="428625"/>
            <a:ext cx="7432863" cy="412750"/>
          </a:xfrm>
          <a:prstGeom prst="rect">
            <a:avLst/>
          </a:prstGeom>
          <a:noFill/>
          <a:ln w="9525">
            <a:noFill/>
            <a:miter lim="800000"/>
          </a:ln>
        </p:spPr>
        <p:txBody>
          <a:bodyPr anchor="ctr"/>
          <a:lstStyle/>
          <a:p>
            <a:r>
              <a:rPr lang="ru-RU" sz="2400" b="1" dirty="0">
                <a:solidFill>
                  <a:schemeClr val="bg1"/>
                </a:solidFill>
              </a:rPr>
              <a:t>ТЕХНОЛОГИИ И ИНСТРУМЕНТЫ РЕАЛИЗАЦИИ</a:t>
            </a:r>
            <a:endParaRPr lang="en-US" sz="2400" b="1" dirty="0">
              <a:solidFill>
                <a:schemeClr val="bg1"/>
              </a:solidFill>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ln>
        </p:spPr>
        <p:txBody>
          <a:bodyPr wrap="none">
            <a:spAutoFit/>
          </a:bodyPr>
          <a:lstStyle/>
          <a:p>
            <a:r>
              <a:rPr lang="ru-RU">
                <a:solidFill>
                  <a:srgbClr val="FFFFFF"/>
                </a:solidFill>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lstStyle/>
          <a:p>
            <a:pPr>
              <a:defRPr/>
            </a:pPr>
            <a:fld id="{CB65F501-F5CC-4E12-934E-78BB5E4DA208}" type="slidenum">
              <a:rPr lang="en-US" sz="1800" smtClean="0">
                <a:solidFill>
                  <a:schemeClr val="tx1"/>
                </a:solidFill>
              </a:rPr>
              <a:t>9</a:t>
            </a:fld>
            <a:endParaRPr lang="en-US" sz="1800">
              <a:solidFill>
                <a:schemeClr val="tx1"/>
              </a:solidFill>
            </a:endParaRPr>
          </a:p>
        </p:txBody>
      </p:sp>
      <p:sp>
        <p:nvSpPr>
          <p:cNvPr id="10" name="Rectangle 12">
            <a:extLst>
              <a:ext uri="{FF2B5EF4-FFF2-40B4-BE49-F238E27FC236}">
                <a16:creationId xmlns:a16="http://schemas.microsoft.com/office/drawing/2014/main" id="{1858176C-382F-4D4B-8CFE-7A551D731185}"/>
              </a:ext>
            </a:extLst>
          </p:cNvPr>
          <p:cNvSpPr>
            <a:spLocks noChangeArrowheads="1"/>
          </p:cNvSpPr>
          <p:nvPr/>
        </p:nvSpPr>
        <p:spPr bwMode="auto">
          <a:xfrm>
            <a:off x="255588" y="1487139"/>
            <a:ext cx="6132513" cy="3293209"/>
          </a:xfrm>
          <a:prstGeom prst="rect">
            <a:avLst/>
          </a:prstGeom>
          <a:noFill/>
          <a:ln w="9525">
            <a:noFill/>
            <a:miter lim="800000"/>
          </a:ln>
        </p:spPr>
        <p:txBody>
          <a:bodyPr wrap="square">
            <a:spAutoFit/>
          </a:bodyPr>
          <a:lstStyle/>
          <a:p>
            <a:r>
              <a:rPr lang="ru-RU" sz="1600" b="1" dirty="0">
                <a:solidFill>
                  <a:srgbClr val="003F82"/>
                </a:solidFill>
                <a:cs typeface="Arial" panose="020B0604020202020204" pitchFamily="34" charset="0"/>
              </a:rPr>
              <a:t>Основной язык для разработки – </a:t>
            </a:r>
            <a:r>
              <a:rPr lang="en-US" sz="1600" b="1" dirty="0">
                <a:solidFill>
                  <a:srgbClr val="003F82"/>
                </a:solidFill>
                <a:cs typeface="Arial" panose="020B0604020202020204" pitchFamily="34" charset="0"/>
              </a:rPr>
              <a:t>C#</a:t>
            </a:r>
            <a:endParaRPr lang="ru-RU" sz="1600" b="1" dirty="0">
              <a:solidFill>
                <a:srgbClr val="003F82"/>
              </a:solidFill>
              <a:cs typeface="Arial" panose="020B0604020202020204" pitchFamily="34" charset="0"/>
            </a:endParaRPr>
          </a:p>
          <a:p>
            <a:endParaRPr lang="ru-RU" sz="1600" b="1" dirty="0">
              <a:solidFill>
                <a:srgbClr val="003F82"/>
              </a:solidFill>
              <a:cs typeface="Arial" panose="020B0604020202020204" pitchFamily="34" charset="0"/>
            </a:endParaRPr>
          </a:p>
          <a:p>
            <a:r>
              <a:rPr lang="ru-RU" sz="1600" b="1" dirty="0">
                <a:solidFill>
                  <a:srgbClr val="003F82"/>
                </a:solidFill>
                <a:cs typeface="Arial" panose="020B0604020202020204" pitchFamily="34" charset="0"/>
              </a:rPr>
              <a:t>Библиотека-реализация алгоритма – </a:t>
            </a:r>
            <a:r>
              <a:rPr lang="en-US" sz="1600" b="1" dirty="0">
                <a:solidFill>
                  <a:srgbClr val="003F82"/>
                </a:solidFill>
                <a:cs typeface="Arial" panose="020B0604020202020204" pitchFamily="34" charset="0"/>
              </a:rPr>
              <a:t>C# Library</a:t>
            </a:r>
          </a:p>
          <a:p>
            <a:r>
              <a:rPr lang="ru-RU" sz="1600" b="1" dirty="0">
                <a:solidFill>
                  <a:srgbClr val="003F82"/>
                </a:solidFill>
                <a:cs typeface="Arial" panose="020B0604020202020204" pitchFamily="34" charset="0"/>
              </a:rPr>
              <a:t>Оконное приложение – </a:t>
            </a:r>
            <a:r>
              <a:rPr lang="en-US" sz="1600" b="1" dirty="0">
                <a:solidFill>
                  <a:srgbClr val="003F82"/>
                </a:solidFill>
                <a:cs typeface="Arial" panose="020B0604020202020204" pitchFamily="34" charset="0"/>
              </a:rPr>
              <a:t>C# WPF</a:t>
            </a:r>
          </a:p>
          <a:p>
            <a:endParaRPr lang="en-US" sz="1600" b="1" dirty="0">
              <a:solidFill>
                <a:srgbClr val="003F82"/>
              </a:solidFill>
              <a:cs typeface="Arial" panose="020B0604020202020204" pitchFamily="34" charset="0"/>
            </a:endParaRPr>
          </a:p>
          <a:p>
            <a:r>
              <a:rPr lang="ru-RU" sz="1600" b="1" dirty="0">
                <a:solidFill>
                  <a:srgbClr val="003F82"/>
                </a:solidFill>
                <a:cs typeface="Arial" panose="020B0604020202020204" pitchFamily="34" charset="0"/>
              </a:rPr>
              <a:t>Использованные библиотеки:</a:t>
            </a:r>
          </a:p>
          <a:p>
            <a:pPr marL="285750" indent="-285750">
              <a:buFont typeface="Arial" panose="020B0604020202020204" pitchFamily="34" charset="0"/>
              <a:buChar char="•"/>
            </a:pPr>
            <a:r>
              <a:rPr lang="en-US" sz="1600" u="sng" dirty="0">
                <a:solidFill>
                  <a:srgbClr val="003F82"/>
                </a:solidFill>
                <a:cs typeface="Arial" panose="020B0604020202020204" pitchFamily="34" charset="0"/>
              </a:rPr>
              <a:t>Shields.GraphViz</a:t>
            </a:r>
            <a:endParaRPr lang="ru-RU" sz="1600" dirty="0">
              <a:solidFill>
                <a:srgbClr val="003F82"/>
              </a:solidFill>
              <a:cs typeface="Arial" panose="020B0604020202020204" pitchFamily="34" charset="0"/>
            </a:endParaRPr>
          </a:p>
          <a:p>
            <a:r>
              <a:rPr lang="ru-RU" sz="1600" dirty="0">
                <a:solidFill>
                  <a:srgbClr val="003F82"/>
                </a:solidFill>
                <a:cs typeface="Arial" panose="020B0604020202020204" pitchFamily="34" charset="0"/>
              </a:rPr>
              <a:t>	рисование</a:t>
            </a:r>
          </a:p>
          <a:p>
            <a:r>
              <a:rPr lang="ru-RU" sz="1600" dirty="0">
                <a:solidFill>
                  <a:srgbClr val="003F82"/>
                </a:solidFill>
                <a:cs typeface="Arial" panose="020B0604020202020204" pitchFamily="34" charset="0"/>
              </a:rPr>
              <a:t>	нечеткого дерева</a:t>
            </a:r>
          </a:p>
          <a:p>
            <a:r>
              <a:rPr lang="ru-RU" sz="1600" dirty="0">
                <a:solidFill>
                  <a:srgbClr val="003F82"/>
                </a:solidFill>
                <a:cs typeface="Arial" panose="020B0604020202020204" pitchFamily="34" charset="0"/>
              </a:rPr>
              <a:t>	решений в виде графа</a:t>
            </a:r>
          </a:p>
          <a:p>
            <a:pPr marL="285750" indent="-285750">
              <a:buFont typeface="Arial" panose="020B0604020202020204" pitchFamily="34" charset="0"/>
              <a:buChar char="•"/>
            </a:pPr>
            <a:r>
              <a:rPr lang="en-US" sz="1600" u="sng" dirty="0">
                <a:solidFill>
                  <a:srgbClr val="003F82"/>
                </a:solidFill>
                <a:cs typeface="Arial" panose="020B0604020202020204" pitchFamily="34" charset="0"/>
              </a:rPr>
              <a:t>LiveCharts</a:t>
            </a:r>
            <a:endParaRPr lang="ru-RU" sz="1600" u="sng" dirty="0">
              <a:solidFill>
                <a:srgbClr val="003F82"/>
              </a:solidFill>
              <a:cs typeface="Arial" panose="020B0604020202020204" pitchFamily="34" charset="0"/>
            </a:endParaRPr>
          </a:p>
          <a:p>
            <a:r>
              <a:rPr lang="ru-RU" sz="1600" dirty="0">
                <a:solidFill>
                  <a:srgbClr val="003F82"/>
                </a:solidFill>
                <a:cs typeface="Arial" panose="020B0604020202020204" pitchFamily="34" charset="0"/>
              </a:rPr>
              <a:t>	визуализация графиков </a:t>
            </a:r>
          </a:p>
          <a:p>
            <a:r>
              <a:rPr lang="ru-RU" sz="1600" dirty="0">
                <a:solidFill>
                  <a:srgbClr val="003F82"/>
                </a:solidFill>
                <a:cs typeface="Arial" panose="020B0604020202020204" pitchFamily="34" charset="0"/>
              </a:rPr>
              <a:t>	функций принадлежности</a:t>
            </a:r>
            <a:endParaRPr lang="en-US" sz="1600" dirty="0">
              <a:solidFill>
                <a:srgbClr val="003F82"/>
              </a:solidFill>
              <a:cs typeface="Arial" panose="020B0604020202020204" pitchFamily="34" charset="0"/>
            </a:endParaRPr>
          </a:p>
        </p:txBody>
      </p:sp>
      <p:pic>
        <p:nvPicPr>
          <p:cNvPr id="5122" name="Picture 2" descr="https://user-images.githubusercontent.com/35269498/41661260-f0a0a50a-74a6-11e8-8ba4-d427eb370de1.png">
            <a:extLst>
              <a:ext uri="{FF2B5EF4-FFF2-40B4-BE49-F238E27FC236}">
                <a16:creationId xmlns:a16="http://schemas.microsoft.com/office/drawing/2014/main" id="{5200124D-4EA3-4F8B-911F-29BFD2427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4" y="1454320"/>
            <a:ext cx="3022846" cy="1134617"/>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a:extLst>
              <a:ext uri="{FF2B5EF4-FFF2-40B4-BE49-F238E27FC236}">
                <a16:creationId xmlns:a16="http://schemas.microsoft.com/office/drawing/2014/main" id="{0C1637F1-D308-43E5-85C3-29FE720D08DB}"/>
              </a:ext>
            </a:extLst>
          </p:cNvPr>
          <p:cNvPicPr>
            <a:picLocks noChangeAspect="1"/>
          </p:cNvPicPr>
          <p:nvPr/>
        </p:nvPicPr>
        <p:blipFill>
          <a:blip r:embed="rId4"/>
          <a:stretch>
            <a:fillRect/>
          </a:stretch>
        </p:blipFill>
        <p:spPr>
          <a:xfrm>
            <a:off x="3541275" y="2751153"/>
            <a:ext cx="5491754" cy="2819487"/>
          </a:xfrm>
          <a:prstGeom prst="rect">
            <a:avLst/>
          </a:prstGeom>
        </p:spPr>
      </p:pic>
      <p:sp>
        <p:nvSpPr>
          <p:cNvPr id="13" name="TextBox 12">
            <a:extLst>
              <a:ext uri="{FF2B5EF4-FFF2-40B4-BE49-F238E27FC236}">
                <a16:creationId xmlns:a16="http://schemas.microsoft.com/office/drawing/2014/main" id="{FFA59682-34A6-4CF9-A244-9AECCE03995B}"/>
              </a:ext>
            </a:extLst>
          </p:cNvPr>
          <p:cNvSpPr txBox="1"/>
          <p:nvPr/>
        </p:nvSpPr>
        <p:spPr>
          <a:xfrm>
            <a:off x="4261941" y="5599006"/>
            <a:ext cx="4599671" cy="338554"/>
          </a:xfrm>
          <a:prstGeom prst="rect">
            <a:avLst/>
          </a:prstGeom>
          <a:noFill/>
        </p:spPr>
        <p:txBody>
          <a:bodyPr wrap="square" rtlCol="0">
            <a:spAutoFit/>
          </a:bodyPr>
          <a:lstStyle/>
          <a:p>
            <a:r>
              <a:rPr lang="ru-RU" sz="1600" i="1" dirty="0">
                <a:solidFill>
                  <a:srgbClr val="003F82"/>
                </a:solidFill>
                <a:cs typeface="Arial" panose="020B0604020202020204" pitchFamily="34" charset="0"/>
              </a:rPr>
              <a:t>Диаграмма классов библиотеки</a:t>
            </a:r>
            <a:endParaRPr lang="ru-RU" sz="1600" i="1" dirty="0"/>
          </a:p>
        </p:txBody>
      </p:sp>
      <p:sp>
        <p:nvSpPr>
          <p:cNvPr id="14" name="Rectangle 12">
            <a:extLst>
              <a:ext uri="{FF2B5EF4-FFF2-40B4-BE49-F238E27FC236}">
                <a16:creationId xmlns:a16="http://schemas.microsoft.com/office/drawing/2014/main" id="{B9C346B1-8F4F-420C-94DE-F0179FAE3340}"/>
              </a:ext>
            </a:extLst>
          </p:cNvPr>
          <p:cNvSpPr>
            <a:spLocks noChangeArrowheads="1"/>
          </p:cNvSpPr>
          <p:nvPr/>
        </p:nvSpPr>
        <p:spPr bwMode="auto">
          <a:xfrm>
            <a:off x="0" y="6573692"/>
            <a:ext cx="9144000" cy="276999"/>
          </a:xfrm>
          <a:prstGeom prst="rect">
            <a:avLst/>
          </a:prstGeom>
          <a:noFill/>
          <a:ln w="9525">
            <a:noFill/>
            <a:miter lim="800000"/>
          </a:ln>
        </p:spPr>
        <p:txBody>
          <a:bodyPr wrap="square">
            <a:spAutoFit/>
          </a:bodyPr>
          <a:lstStyle/>
          <a:p>
            <a:r>
              <a:rPr lang="ru-RU" sz="1200" dirty="0">
                <a:solidFill>
                  <a:schemeClr val="accent1">
                    <a:lumMod val="60000"/>
                    <a:lumOff val="40000"/>
                  </a:schemeClr>
                </a:solidFill>
              </a:rPr>
              <a:t>Королев Д. П., БПИ-173, курсовая работа, </a:t>
            </a:r>
            <a:r>
              <a:rPr lang="ru-RU" sz="1000" dirty="0">
                <a:solidFill>
                  <a:schemeClr val="accent1">
                    <a:lumMod val="60000"/>
                    <a:lumOff val="40000"/>
                  </a:schemeClr>
                </a:solidFill>
              </a:rPr>
              <a:t>Программа оценки стоимости разработки ПО с использованием нечетких деревьев решений, </a:t>
            </a:r>
            <a:r>
              <a:rPr lang="ru-RU" sz="1200" dirty="0">
                <a:solidFill>
                  <a:schemeClr val="accent1">
                    <a:lumMod val="60000"/>
                    <a:lumOff val="40000"/>
                  </a:schemeClr>
                </a:solidFill>
              </a:rPr>
              <a:t>2019</a:t>
            </a:r>
            <a:endParaRPr lang="ru-RU" sz="1050" dirty="0">
              <a:solidFill>
                <a:schemeClr val="accent1">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1339</Words>
  <Application>Microsoft Office PowerPoint</Application>
  <PresentationFormat>Экран (4:3)</PresentationFormat>
  <Paragraphs>236</Paragraphs>
  <Slides>16</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Cambria Math</vt:lpstr>
      <vt:lpstr>Consolas</vt:lpstr>
      <vt:lpstr>Times New Roman</vt:lpstr>
      <vt:lpstr>Office Theme</vt:lpstr>
      <vt:lpstr>Факультет компьютерных наук Департамент программной инженерии Курсовая работа Программа оценки стоимости разработки ПО с использованием нечетких деревьев решений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план презентации КР 2017</dc:title>
  <dc:creator>vkremlev</dc:creator>
  <cp:lastModifiedBy>DG Coach</cp:lastModifiedBy>
  <cp:revision>193</cp:revision>
  <dcterms:created xsi:type="dcterms:W3CDTF">2010-09-30T06:45:00Z</dcterms:created>
  <dcterms:modified xsi:type="dcterms:W3CDTF">2019-05-13T18:24:53Z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