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handoutMasterIdLst>
    <p:handoutMasterId r:id="rId25"/>
  </p:handoutMasterIdLst>
  <p:sldIdLst>
    <p:sldId id="282" r:id="rId3"/>
    <p:sldId id="256" r:id="rId4"/>
    <p:sldId id="259" r:id="rId6"/>
    <p:sldId id="261" r:id="rId7"/>
    <p:sldId id="280" r:id="rId8"/>
    <p:sldId id="262" r:id="rId9"/>
    <p:sldId id="273" r:id="rId10"/>
    <p:sldId id="263" r:id="rId11"/>
    <p:sldId id="268" r:id="rId12"/>
    <p:sldId id="274" r:id="rId13"/>
    <p:sldId id="269" r:id="rId14"/>
    <p:sldId id="264" r:id="rId15"/>
    <p:sldId id="283" r:id="rId16"/>
    <p:sldId id="284" r:id="rId17"/>
    <p:sldId id="285" r:id="rId18"/>
    <p:sldId id="265" r:id="rId19"/>
    <p:sldId id="278" r:id="rId20"/>
    <p:sldId id="266" r:id="rId21"/>
    <p:sldId id="286" r:id="rId22"/>
    <p:sldId id="276" r:id="rId23"/>
    <p:sldId id="258" r:id="rId2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82"/>
    <a:srgbClr val="21386F"/>
    <a:srgbClr val="1C2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3A33E-C325-493D-853D-0C52CC5BC609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AEE50-5194-4E2F-9E63-C1259C2ACA2A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AEE50-5194-4E2F-9E63-C1259C2ACA2A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9D9B1-B6B0-4324-91A6-EA2D4E34043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57FFD-70CD-4C5C-8117-5884EA760DE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CB3C1-8DEB-4F78-85B6-939055E39ED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BE88E-3ED5-4852-8D89-B50379241A2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DD563-E40F-4587-96CC-6FC37E1B9AD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4C045-341C-4E2D-AF88-1D9C5038858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3F1F2-488E-48F5-B284-CB2ADAE765F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5F501-F5CC-4E12-934E-78BB5E4DA20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32485-165D-4AD8-8DD3-ABDE4DD2913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318A3-27E7-4D27-924C-4173717FF29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1CB64-5CF5-4F51-85BC-788A4A7F3B6F}" type="datetime1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99C-A097-4533-BEFF-B1452833F26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9C625-3F9E-4DFB-A5E1-1CBDC5003C45}" type="datetime1">
              <a:rPr lang="en-US" smtClean="0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8C458-4B9D-4501-AB19-9D129E2810A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F6697-FEC6-4C36-B0D2-2C440F34F0B7}" type="datetime1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1CD07-29D6-4A4D-ADEA-1E0E2DFE29D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8EB36-176D-458F-A1D1-51CF3378A8BB}" type="datetime1">
              <a:rPr lang="en-US" smtClean="0"/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6B3D-EFD3-47A2-82AF-07B5235D984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0F3EA-07D7-4291-97BD-1D78061A2850}" type="datetime1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45757-2996-489D-9DE7-5C2053F788D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912E4-C26E-43EE-9313-25FCA704325B}" type="datetime1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0040B-1B69-4DF3-82DE-71CA80F2D89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fld id="{88E82FEC-4005-4EF6-B205-585ADA59CD5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fld id="{B1F37826-9FC6-4A47-B435-94C6280B7F57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charset="-128"/>
          <a:cs typeface="MS PGothic" panose="020B0600070205080204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hse.ru/info/logo" TargetMode="Externa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ШАБЛОН ПРЕЗЕНТАЦИИ К ЗАЩИТЕ КУРСОВОЙ РАБОТЫ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55588" y="2037862"/>
            <a:ext cx="861103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FF0000"/>
                </a:solidFill>
              </a:rPr>
              <a:t>Красным шрифтом выделены фрагменты, которые надо заменить на свои данные</a:t>
            </a:r>
            <a:endParaRPr lang="ru-RU" sz="1200" dirty="0">
              <a:solidFill>
                <a:srgbClr val="003F8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55588" y="2770825"/>
            <a:ext cx="8611032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003F82"/>
                </a:solidFill>
              </a:rPr>
              <a:t>Текст на сером фоне – пояснения для студентов, его надо будет удалить из своей презентации</a:t>
            </a:r>
            <a:endParaRPr lang="ru-RU" sz="1200" i="1" dirty="0">
              <a:solidFill>
                <a:srgbClr val="003F82"/>
              </a:solidFill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255588" y="5045649"/>
            <a:ext cx="8611032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3F82"/>
                </a:solidFill>
              </a:rPr>
              <a:t>Шаблон презентации НИУ ВШЭ здесь: </a:t>
            </a:r>
            <a:r>
              <a:rPr lang="en-US" sz="1600" dirty="0">
                <a:solidFill>
                  <a:srgbClr val="003F82"/>
                </a:solidFill>
                <a:hlinkClick r:id="rId2"/>
              </a:rPr>
              <a:t>http://www.hse.ru/info/logo</a:t>
            </a:r>
            <a:r>
              <a:rPr lang="ru-RU" sz="1600" dirty="0">
                <a:solidFill>
                  <a:srgbClr val="003F82"/>
                </a:solidFill>
              </a:rPr>
              <a:t> </a:t>
            </a:r>
            <a:endParaRPr lang="ru-RU" sz="1200" dirty="0">
              <a:solidFill>
                <a:srgbClr val="003F82"/>
              </a:solidFill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55588" y="5670183"/>
            <a:ext cx="8611032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3F82"/>
                </a:solidFill>
              </a:rPr>
              <a:t>В колонтитулах укажите ФИО, группу, тему, год. Надо выбрать более мелкий и бледный шрифт для колонтитула. Пример:</a:t>
            </a:r>
            <a:endParaRPr lang="ru-RU" sz="1100" dirty="0">
              <a:solidFill>
                <a:srgbClr val="003F82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55588" y="6588690"/>
            <a:ext cx="8611032" cy="275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Иванов А.Д., 201, курсовая работа, Аниматор алгоритма ХХХ 							2019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55588" y="3735814"/>
            <a:ext cx="8611032" cy="107721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003F82"/>
                </a:solidFill>
              </a:rPr>
              <a:t>Важно!!!</a:t>
            </a:r>
            <a:endParaRPr lang="ru-RU" sz="1600" b="1" dirty="0">
              <a:solidFill>
                <a:srgbClr val="003F82"/>
              </a:solidFill>
            </a:endParaRPr>
          </a:p>
          <a:p>
            <a:r>
              <a:rPr lang="ru-RU" sz="1600" dirty="0">
                <a:solidFill>
                  <a:srgbClr val="003F82"/>
                </a:solidFill>
              </a:rPr>
              <a:t>В Вашей презентации могут присутствовать не все слайды из этого образца, </a:t>
            </a:r>
            <a:endParaRPr lang="ru-RU" sz="1600" dirty="0">
              <a:solidFill>
                <a:srgbClr val="003F82"/>
              </a:solidFill>
            </a:endParaRPr>
          </a:p>
          <a:p>
            <a:r>
              <a:rPr lang="ru-RU" sz="1600" dirty="0">
                <a:solidFill>
                  <a:srgbClr val="003F82"/>
                </a:solidFill>
              </a:rPr>
              <a:t>Вы можете добавить слайды. Рекомендуем подробнее рассказать об алгоритмических/ технических / технологических особенностях реализации проекта</a:t>
            </a:r>
            <a:endParaRPr lang="ru-RU" sz="1200" dirty="0">
              <a:solidFill>
                <a:srgbClr val="003F82"/>
              </a:solidFill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255588" y="1425397"/>
            <a:ext cx="8611032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3F82"/>
                </a:solidFill>
              </a:rPr>
              <a:t>ОБОЗНАЧЕНИЯ В ЭТОЙ ПРЕЗЕНТАЦИИ</a:t>
            </a:r>
            <a:endParaRPr lang="ru-RU" sz="1400" b="1" dirty="0">
              <a:solidFill>
                <a:srgbClr val="003F8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ОПИСАНИЕ ВЫБРАННЫХ МЕТОДОВ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775446" cy="206210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003F82"/>
                </a:solidFill>
              </a:rPr>
              <a:t>Подзаголовок</a:t>
            </a:r>
            <a:br>
              <a:rPr lang="ru-RU" sz="2000" dirty="0">
                <a:solidFill>
                  <a:srgbClr val="003F82"/>
                </a:solidFill>
              </a:rPr>
            </a:br>
            <a:r>
              <a:rPr lang="ru-RU" sz="1200" dirty="0">
                <a:solidFill>
                  <a:srgbClr val="003F82"/>
                </a:solidFill>
              </a:rPr>
              <a:t>ИНФОРМАЦИОННЫЕ МОДЕЛИ, АЛГОРИТМЫ И Т.П.</a:t>
            </a:r>
            <a:endParaRPr lang="ru-RU" sz="1200" dirty="0">
              <a:solidFill>
                <a:srgbClr val="003F82"/>
              </a:solidFill>
            </a:endParaRPr>
          </a:p>
          <a:p>
            <a:endParaRPr lang="ru-RU" sz="1200" dirty="0">
              <a:solidFill>
                <a:srgbClr val="003F82"/>
              </a:solidFill>
            </a:endParaRPr>
          </a:p>
          <a:p>
            <a:r>
              <a:rPr lang="ru-RU" sz="1600" b="1" dirty="0">
                <a:solidFill>
                  <a:srgbClr val="003F82"/>
                </a:solidFill>
              </a:rPr>
              <a:t>Подзаголовок</a:t>
            </a:r>
            <a:br>
              <a:rPr lang="ru-RU" sz="2000" dirty="0">
                <a:solidFill>
                  <a:srgbClr val="003F82"/>
                </a:solidFill>
              </a:rPr>
            </a:br>
            <a:r>
              <a:rPr lang="ru-RU" sz="1200" dirty="0">
                <a:solidFill>
                  <a:srgbClr val="003F82"/>
                </a:solidFill>
              </a:rPr>
              <a:t>текст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endParaRPr lang="ru-RU" sz="1200" dirty="0">
              <a:solidFill>
                <a:srgbClr val="003F8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ОПИСАНИЕ ВЫБРАННЫХ АЛГОРИТМОВ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464550" cy="1323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003F82"/>
                </a:solidFill>
              </a:rPr>
              <a:t>СХЕМА ИЛИ ОПИСАНИЕ АЛГОРИТМА НА ПСЕВДОЯЗЫКЕ</a:t>
            </a:r>
            <a:r>
              <a:rPr lang="ru-RU" sz="1600" i="1">
                <a:solidFill>
                  <a:srgbClr val="003F82"/>
                </a:solidFill>
              </a:rPr>
              <a:t>, </a:t>
            </a:r>
            <a:endParaRPr lang="ru-RU" sz="1600" i="1">
              <a:solidFill>
                <a:srgbClr val="003F82"/>
              </a:solidFill>
            </a:endParaRPr>
          </a:p>
          <a:p>
            <a:endParaRPr lang="ru-RU" sz="1600" i="1" dirty="0">
              <a:solidFill>
                <a:srgbClr val="003F82"/>
              </a:solidFill>
            </a:endParaRPr>
          </a:p>
          <a:p>
            <a:r>
              <a:rPr lang="ru-RU" sz="1600" i="1">
                <a:solidFill>
                  <a:srgbClr val="003F82"/>
                </a:solidFill>
              </a:rPr>
              <a:t>Использованные структуры данных</a:t>
            </a:r>
            <a:endParaRPr lang="ru-RU" sz="1600" i="1">
              <a:solidFill>
                <a:srgbClr val="003F82"/>
              </a:solidFill>
            </a:endParaRPr>
          </a:p>
          <a:p>
            <a:endParaRPr lang="ru-RU" sz="1600" i="1" dirty="0">
              <a:solidFill>
                <a:srgbClr val="003F82"/>
              </a:solidFill>
            </a:endParaRPr>
          </a:p>
          <a:p>
            <a:r>
              <a:rPr lang="ru-RU" sz="1600" i="1" dirty="0">
                <a:solidFill>
                  <a:srgbClr val="003F82"/>
                </a:solidFill>
              </a:rPr>
              <a:t>НАСТОЯТЕЛЬНО СОВЕТУЮ ПРИВЕСТИ ИЛЛЮСТРАЦИИ РАБОТЫ АЛГОРИТМА НА ПРИМЕРЕ И Т.Д.</a:t>
            </a:r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ТЕХНОЛОГИИ И ИНСТРУМЕНТЫ РЕАЛИЗАЦИИ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639362" cy="21236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003F82"/>
                </a:solidFill>
              </a:rPr>
              <a:t>ВЫБРАННЫЙ ИНСТРУМЕНТАРИЙ, </a:t>
            </a:r>
            <a:endParaRPr lang="ru-RU" sz="1600" i="1" dirty="0">
              <a:solidFill>
                <a:srgbClr val="003F82"/>
              </a:solidFill>
            </a:endParaRPr>
          </a:p>
          <a:p>
            <a:endParaRPr lang="en-US" sz="1600" i="1" dirty="0">
              <a:solidFill>
                <a:srgbClr val="003F82"/>
              </a:solidFill>
            </a:endParaRPr>
          </a:p>
          <a:p>
            <a:r>
              <a:rPr lang="ru-RU" sz="1600" i="1" dirty="0">
                <a:solidFill>
                  <a:srgbClr val="003F82"/>
                </a:solidFill>
              </a:rPr>
              <a:t>ЯЗЫК  И СРЕДА ПРОГРАММИРОВАНИЯ,</a:t>
            </a:r>
            <a:endParaRPr lang="ru-RU" sz="1600" i="1" dirty="0">
              <a:solidFill>
                <a:srgbClr val="003F82"/>
              </a:solidFill>
            </a:endParaRPr>
          </a:p>
          <a:p>
            <a:endParaRPr lang="ru-RU" sz="1600" i="1" dirty="0">
              <a:solidFill>
                <a:srgbClr val="003F82"/>
              </a:solidFill>
            </a:endParaRPr>
          </a:p>
          <a:p>
            <a:r>
              <a:rPr lang="ru-RU" sz="1600" i="1" dirty="0">
                <a:solidFill>
                  <a:srgbClr val="003F82"/>
                </a:solidFill>
              </a:rPr>
              <a:t>Сторонние библиотеки (со ссылками, указанием авторов, версии, года и т.п.)</a:t>
            </a:r>
            <a:endParaRPr lang="ru-RU" sz="1600" i="1" dirty="0">
              <a:solidFill>
                <a:srgbClr val="003F82"/>
              </a:solidFill>
            </a:endParaRPr>
          </a:p>
          <a:p>
            <a:endParaRPr lang="en-US" sz="1600" i="1" dirty="0">
              <a:solidFill>
                <a:srgbClr val="003F82"/>
              </a:solidFill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ТЕХНОЛОГИИ И ИНСТРУМЕНТЫ РЕАЛИЗАЦИИ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639362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600" i="1" dirty="0">
              <a:solidFill>
                <a:srgbClr val="003F82"/>
              </a:solidFill>
            </a:endParaRPr>
          </a:p>
          <a:p>
            <a:r>
              <a:rPr lang="ru-RU" sz="1600" i="1" dirty="0">
                <a:solidFill>
                  <a:srgbClr val="003F82"/>
                </a:solidFill>
              </a:rPr>
              <a:t>АРХИТЕКТУРА ПРИЛОЖЕНИЯ, диаграммы, в т.ч. классов</a:t>
            </a:r>
            <a:endParaRPr lang="ru-RU" sz="1600" i="1" dirty="0">
              <a:solidFill>
                <a:srgbClr val="003F82"/>
              </a:solidFill>
            </a:endParaRPr>
          </a:p>
          <a:p>
            <a:endParaRPr lang="en-US" sz="1600" i="1" dirty="0">
              <a:solidFill>
                <a:srgbClr val="003F82"/>
              </a:solidFill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ТЕХНОЛОГИИ И ИНСТРУМЕНТЫ РЕАЛИЗАЦИИ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639362" cy="16312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600" i="1" dirty="0">
              <a:solidFill>
                <a:srgbClr val="003F82"/>
              </a:solidFill>
            </a:endParaRPr>
          </a:p>
          <a:p>
            <a:r>
              <a:rPr lang="ru-RU" sz="1200" i="1" dirty="0">
                <a:solidFill>
                  <a:srgbClr val="003F82"/>
                </a:solidFill>
                <a:latin typeface="Arial" panose="020B0604020202020204" pitchFamily="34" charset="0"/>
              </a:rPr>
              <a:t>ОПИСАНИЕ ОСОБЕННОСТЕЙ ПРОГРАММНОЙ РЕАЛИЗАЦИИ И Т.П.</a:t>
            </a:r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ТЕХНОЛОГИИ И ИНСТРУМЕНТЫ РЕАЛИЗАЦИИ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639362" cy="23698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600" i="1" dirty="0">
              <a:solidFill>
                <a:srgbClr val="003F82"/>
              </a:solidFill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r>
              <a:rPr lang="ru-RU" sz="1200" i="1" dirty="0">
                <a:solidFill>
                  <a:srgbClr val="003F82"/>
                </a:solidFill>
                <a:latin typeface="Arial" panose="020B0604020202020204" pitchFamily="34" charset="0"/>
              </a:rPr>
              <a:t>Тестирование программы</a:t>
            </a:r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r>
              <a:rPr lang="ru-RU" sz="1200" i="1" dirty="0">
                <a:solidFill>
                  <a:srgbClr val="003F82"/>
                </a:solidFill>
                <a:latin typeface="Arial" panose="020B0604020202020204" pitchFamily="34" charset="0"/>
              </a:rPr>
              <a:t>ОПИСАНИЕ МЕТОДИКИ ИССЛЕДОВАНИЙ, </a:t>
            </a:r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r>
              <a:rPr lang="ru-RU" sz="1200" i="1" dirty="0">
                <a:solidFill>
                  <a:srgbClr val="003F82"/>
                </a:solidFill>
                <a:latin typeface="Arial" panose="020B0604020202020204" pitchFamily="34" charset="0"/>
              </a:rPr>
              <a:t>План эксперимента</a:t>
            </a:r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ОСНОВНЫЕ РЕЗУЛЬТАТЫ РАБОТЫ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183595" y="1772099"/>
            <a:ext cx="8503205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i="1" dirty="0">
                <a:solidFill>
                  <a:srgbClr val="003F82"/>
                </a:solidFill>
                <a:latin typeface="Arial" panose="020B0604020202020204" pitchFamily="34" charset="0"/>
              </a:rPr>
              <a:t>МОЖЕТ БЫТЬ ДЕМОНСТРАЦИЯ ПРОГРАММНОГО ПРОДУКТА,</a:t>
            </a:r>
            <a:endParaRPr lang="ru-RU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r>
              <a:rPr lang="ru-RU" i="1" dirty="0">
                <a:solidFill>
                  <a:srgbClr val="003F82"/>
                </a:solidFill>
                <a:latin typeface="Arial" panose="020B0604020202020204" pitchFamily="34" charset="0"/>
              </a:rPr>
              <a:t>РЕЗУЛЬТАТЫ ИССЛЕДОВАНИЙ , экспериментов И ПР.</a:t>
            </a:r>
            <a:endParaRPr lang="ru-RU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r>
              <a:rPr lang="ru-RU" i="1" dirty="0">
                <a:solidFill>
                  <a:srgbClr val="003F82"/>
                </a:solidFill>
                <a:latin typeface="Arial" panose="020B0604020202020204" pitchFamily="34" charset="0"/>
              </a:rPr>
              <a:t>МОЖЕТ БЫТЬ НЕСКОЛЬКО СЛАЙДОВ</a:t>
            </a:r>
            <a:endParaRPr lang="ru-RU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07882" y="4151313"/>
            <a:ext cx="8378918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i="1" dirty="0">
                <a:solidFill>
                  <a:srgbClr val="003F82"/>
                </a:solidFill>
                <a:latin typeface="Arial" panose="020B0604020202020204" pitchFamily="34" charset="0"/>
              </a:rPr>
              <a:t>ВАЖНО, ЧТОБЫ РЕЗУЛЬТАТЫ СООТВЕТСТВОВАЛИ ПОСТАВЛЕННЫМ ЗАДАЧАМ</a:t>
            </a:r>
            <a:endParaRPr lang="ru-RU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r>
              <a:rPr lang="ru-RU" i="1" dirty="0">
                <a:solidFill>
                  <a:srgbClr val="003F82"/>
                </a:solidFill>
                <a:latin typeface="Arial" panose="020B0604020202020204" pitchFamily="34" charset="0"/>
              </a:rPr>
              <a:t>В описании результатов можете повторить задачи, но добавить 1-3 предложения, описывающие результаты по каждой задаче</a:t>
            </a:r>
            <a:endParaRPr lang="ru-RU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АПРОБАЦИЯ РАБОТЫ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222250" y="2394647"/>
            <a:ext cx="8182162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400" i="1" dirty="0">
                <a:solidFill>
                  <a:srgbClr val="003F82"/>
                </a:solidFill>
                <a:latin typeface="Arial" panose="020B0604020202020204" pitchFamily="34" charset="0"/>
              </a:rPr>
              <a:t>Публикации, статьи</a:t>
            </a:r>
            <a:endParaRPr lang="ru-RU" sz="1400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51229" y="1570192"/>
            <a:ext cx="8182162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400" i="1" dirty="0">
                <a:solidFill>
                  <a:srgbClr val="003F82"/>
                </a:solidFill>
                <a:latin typeface="Arial" panose="020B0604020202020204" pitchFamily="34" charset="0"/>
              </a:rPr>
              <a:t>Выступления на конференциях, тезисы докладов</a:t>
            </a:r>
            <a:endParaRPr lang="ru-RU" sz="1400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22250" y="3851753"/>
            <a:ext cx="8182162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003F82"/>
                </a:solidFill>
                <a:latin typeface="Arial" panose="020B0604020202020204" pitchFamily="34" charset="0"/>
              </a:rPr>
              <a:t>C</a:t>
            </a:r>
            <a:r>
              <a:rPr lang="ru-RU" sz="1400" i="1" dirty="0" err="1">
                <a:solidFill>
                  <a:srgbClr val="003F82"/>
                </a:solidFill>
                <a:latin typeface="Arial" panose="020B0604020202020204" pitchFamily="34" charset="0"/>
              </a:rPr>
              <a:t>видетельства</a:t>
            </a:r>
            <a:r>
              <a:rPr lang="ru-RU" sz="1400" i="1" dirty="0">
                <a:solidFill>
                  <a:srgbClr val="003F82"/>
                </a:solidFill>
                <a:latin typeface="Arial" panose="020B0604020202020204" pitchFamily="34" charset="0"/>
              </a:rPr>
              <a:t> о регистрации программы в </a:t>
            </a:r>
            <a:r>
              <a:rPr lang="ru-RU" sz="1400" i="1" dirty="0" err="1">
                <a:solidFill>
                  <a:srgbClr val="003F82"/>
                </a:solidFill>
                <a:latin typeface="Arial" panose="020B0604020202020204" pitchFamily="34" charset="0"/>
              </a:rPr>
              <a:t>РОСПАТЕНТе</a:t>
            </a:r>
            <a:endParaRPr lang="ru-RU" sz="1400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2250" y="3113804"/>
            <a:ext cx="8182162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400" i="1" dirty="0">
                <a:solidFill>
                  <a:srgbClr val="003F82"/>
                </a:solidFill>
                <a:latin typeface="Arial" panose="020B0604020202020204" pitchFamily="34" charset="0"/>
              </a:rPr>
              <a:t>Внедрение (акт или справка о внедрении, ссылка на ресурс </a:t>
            </a:r>
            <a:r>
              <a:rPr lang="en-US" sz="1400" i="1">
                <a:solidFill>
                  <a:srgbClr val="003F82"/>
                </a:solidFill>
                <a:latin typeface="Arial" panose="020B0604020202020204" pitchFamily="34" charset="0"/>
              </a:rPr>
              <a:t>App Store</a:t>
            </a:r>
            <a:r>
              <a:rPr lang="ru-RU" sz="1400" i="1" dirty="0">
                <a:solidFill>
                  <a:srgbClr val="003F82"/>
                </a:solidFill>
                <a:latin typeface="Arial" panose="020B0604020202020204" pitchFamily="34" charset="0"/>
              </a:rPr>
              <a:t>, </a:t>
            </a:r>
            <a:r>
              <a:rPr lang="en-US" sz="1400" i="1" dirty="0">
                <a:solidFill>
                  <a:srgbClr val="003F82"/>
                </a:solidFill>
                <a:latin typeface="Arial" panose="020B0604020202020204" pitchFamily="34" charset="0"/>
              </a:rPr>
              <a:t>Android Apps </a:t>
            </a:r>
            <a:r>
              <a:rPr lang="ru-RU" sz="1400" i="1" dirty="0">
                <a:solidFill>
                  <a:srgbClr val="003F82"/>
                </a:solidFill>
                <a:latin typeface="Arial" panose="020B0604020202020204" pitchFamily="34" charset="0"/>
              </a:rPr>
              <a:t>и т.п.)</a:t>
            </a:r>
            <a:endParaRPr lang="ru-RU" sz="1400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ВЫВОДЫ ПО РАБОТЕ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49"/>
            <a:ext cx="8182162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003F82"/>
                </a:solidFill>
                <a:latin typeface="Arial" panose="020B0604020202020204" pitchFamily="34" charset="0"/>
              </a:rPr>
              <a:t>Научная новизна (может не быть, особенно у 1 курса)</a:t>
            </a:r>
            <a:endParaRPr lang="ru-RU" sz="1600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55588" y="3810786"/>
            <a:ext cx="8182162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003F82"/>
                </a:solidFill>
                <a:latin typeface="Arial" panose="020B0604020202020204" pitchFamily="34" charset="0"/>
              </a:rPr>
              <a:t>Практическая значимость (может не быть, особенно у 1 курса)</a:t>
            </a:r>
            <a:endParaRPr lang="ru-RU" sz="1600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Пути дальнейшей работы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22250" y="1963450"/>
            <a:ext cx="8699872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003F82"/>
                </a:solidFill>
                <a:latin typeface="Arial" panose="020B0604020202020204" pitchFamily="34" charset="0"/>
              </a:rPr>
              <a:t>Пути дальнейшей работы (желательно написать)</a:t>
            </a:r>
            <a:endParaRPr lang="ru-RU" sz="16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6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r>
              <a:rPr lang="ru-RU" sz="1600" i="1" dirty="0">
                <a:solidFill>
                  <a:srgbClr val="003F82"/>
                </a:solidFill>
                <a:latin typeface="Arial" panose="020B0604020202020204" pitchFamily="34" charset="0"/>
              </a:rPr>
              <a:t>Если работа полезная / интересная и т.п., то направления дальнейшей работы точно есть.</a:t>
            </a:r>
            <a:endParaRPr lang="ru-RU" sz="16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r>
              <a:rPr lang="ru-RU" sz="1600" i="1" dirty="0">
                <a:solidFill>
                  <a:srgbClr val="003F82"/>
                </a:solidFill>
                <a:latin typeface="Arial" panose="020B0604020202020204" pitchFamily="34" charset="0"/>
              </a:rPr>
              <a:t>Если их нет, значит, работа - тупиковая</a:t>
            </a:r>
            <a:endParaRPr lang="ru-RU" sz="16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600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06625"/>
          </a:xfrm>
        </p:spPr>
        <p:txBody>
          <a:bodyPr/>
          <a:lstStyle/>
          <a:p>
            <a:pPr eaLnBrk="1" hangingPunct="1"/>
            <a:r>
              <a:rPr lang="ru-RU" sz="2800" dirty="0">
                <a:solidFill>
                  <a:srgbClr val="000066"/>
                </a:solidFill>
                <a:ea typeface="MS PGothic" panose="020B0600070205080204" charset="-128"/>
                <a:cs typeface="+mj-lt"/>
              </a:rPr>
              <a:t>Факультет компьютерных наук</a:t>
            </a:r>
            <a:br>
              <a:rPr lang="ru-RU" sz="2800" dirty="0">
                <a:solidFill>
                  <a:srgbClr val="000066"/>
                </a:solidFill>
                <a:ea typeface="MS PGothic" panose="020B0600070205080204" charset="-128"/>
                <a:cs typeface="+mj-lt"/>
              </a:rPr>
            </a:br>
            <a:r>
              <a:rPr lang="ru-RU" sz="2800" dirty="0">
                <a:solidFill>
                  <a:srgbClr val="000066"/>
                </a:solidFill>
                <a:ea typeface="MS PGothic" panose="020B0600070205080204" charset="-128"/>
                <a:cs typeface="+mj-lt"/>
              </a:rPr>
              <a:t>Департамент программной инженерии</a:t>
            </a:r>
            <a:br>
              <a:rPr lang="ru-RU" sz="2800" dirty="0">
                <a:solidFill>
                  <a:srgbClr val="000066"/>
                </a:solidFill>
                <a:ea typeface="MS PGothic" panose="020B0600070205080204" charset="-128"/>
                <a:cs typeface="+mj-lt"/>
              </a:rPr>
            </a:br>
            <a:r>
              <a:rPr lang="ru-RU" sz="2800" dirty="0">
                <a:solidFill>
                  <a:srgbClr val="000066"/>
                </a:solidFill>
                <a:ea typeface="MS PGothic" panose="020B0600070205080204" charset="-128"/>
                <a:cs typeface="+mj-lt"/>
              </a:rPr>
              <a:t>Курсовая работа</a:t>
            </a:r>
            <a:br>
              <a:rPr lang="ru-RU" sz="2800" dirty="0">
                <a:solidFill>
                  <a:srgbClr val="000066"/>
                </a:solidFill>
                <a:ea typeface="MS PGothic" panose="020B0600070205080204" charset="-128"/>
                <a:cs typeface="+mj-lt"/>
              </a:rPr>
            </a:br>
            <a:r>
              <a:rPr lang="ru-RU" sz="2800" dirty="0">
                <a:solidFill>
                  <a:srgbClr val="FF0000"/>
                </a:solidFill>
                <a:ea typeface="MS PGothic" panose="020B0600070205080204" charset="-128"/>
                <a:cs typeface="+mj-lt"/>
              </a:rPr>
              <a:t>ТЕМА</a:t>
            </a:r>
            <a:endParaRPr lang="en-US" sz="2900" dirty="0">
              <a:solidFill>
                <a:srgbClr val="FF0000"/>
              </a:solidFill>
              <a:ea typeface="MS PGothic" panose="020B0600070205080204" charset="-128"/>
              <a:cs typeface="+mj-lt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2380129" y="4337049"/>
            <a:ext cx="6400800" cy="1821703"/>
          </a:xfrm>
        </p:spPr>
        <p:txBody>
          <a:bodyPr/>
          <a:lstStyle/>
          <a:p>
            <a:pPr algn="r" eaLnBrk="1" hangingPunct="1"/>
            <a:r>
              <a:rPr lang="ru-RU" sz="1800" dirty="0">
                <a:solidFill>
                  <a:srgbClr val="000066"/>
                </a:solidFill>
                <a:latin typeface="+mj-lt"/>
                <a:ea typeface="MS PGothic" panose="020B0600070205080204" charset="-128"/>
                <a:cs typeface="+mj-lt"/>
              </a:rPr>
              <a:t>Выполнил студент группы БПИ-</a:t>
            </a:r>
            <a:r>
              <a:rPr lang="ru-RU" sz="1800" dirty="0">
                <a:solidFill>
                  <a:srgbClr val="FF0000"/>
                </a:solidFill>
                <a:latin typeface="+mj-lt"/>
                <a:ea typeface="MS PGothic" panose="020B0600070205080204" charset="-128"/>
                <a:cs typeface="+mj-lt"/>
              </a:rPr>
              <a:t>ХХХ</a:t>
            </a:r>
            <a:r>
              <a:rPr lang="en-US" sz="1800" dirty="0">
                <a:solidFill>
                  <a:srgbClr val="FF0000"/>
                </a:solidFill>
                <a:latin typeface="+mj-lt"/>
                <a:ea typeface="MS PGothic" panose="020B0600070205080204" charset="-128"/>
                <a:cs typeface="+mj-lt"/>
              </a:rPr>
              <a:t> </a:t>
            </a:r>
            <a:endParaRPr lang="ru-RU" sz="1800" dirty="0">
              <a:solidFill>
                <a:srgbClr val="000066"/>
              </a:solidFill>
              <a:latin typeface="+mj-lt"/>
              <a:ea typeface="MS PGothic" panose="020B0600070205080204" charset="-128"/>
              <a:cs typeface="+mj-lt"/>
            </a:endParaRPr>
          </a:p>
          <a:p>
            <a:pPr algn="r" eaLnBrk="1" hangingPunct="1"/>
            <a:r>
              <a:rPr kumimoji="1" lang="ru-RU" sz="1800" dirty="0">
                <a:solidFill>
                  <a:srgbClr val="FF0000"/>
                </a:solidFill>
                <a:latin typeface="+mj-lt"/>
                <a:ea typeface="MS PGothic" panose="020B0600070205080204" charset="-128"/>
                <a:cs typeface="+mj-lt"/>
              </a:rPr>
              <a:t>ФИО</a:t>
            </a:r>
            <a:endParaRPr kumimoji="1" lang="ru-RU" sz="1800" dirty="0">
              <a:solidFill>
                <a:srgbClr val="FF0000"/>
              </a:solidFill>
              <a:latin typeface="+mj-lt"/>
              <a:ea typeface="MS PGothic" panose="020B0600070205080204" charset="-128"/>
              <a:cs typeface="+mj-lt"/>
            </a:endParaRPr>
          </a:p>
          <a:p>
            <a:pPr algn="r" eaLnBrk="1" hangingPunct="1"/>
            <a:r>
              <a:rPr kumimoji="1" lang="ru-RU" sz="1800" dirty="0">
                <a:solidFill>
                  <a:srgbClr val="000066"/>
                </a:solidFill>
                <a:latin typeface="+mj-lt"/>
                <a:ea typeface="MS PGothic" panose="020B0600070205080204" charset="-128"/>
                <a:cs typeface="+mj-lt"/>
              </a:rPr>
              <a:t>Научный руководитель: </a:t>
            </a:r>
            <a:endParaRPr kumimoji="1" lang="ru-RU" sz="1800" dirty="0">
              <a:solidFill>
                <a:srgbClr val="000066"/>
              </a:solidFill>
              <a:latin typeface="+mj-lt"/>
              <a:ea typeface="MS PGothic" panose="020B0600070205080204" charset="-128"/>
              <a:cs typeface="+mj-lt"/>
            </a:endParaRPr>
          </a:p>
          <a:p>
            <a:pPr algn="r" eaLnBrk="1" hangingPunct="1"/>
            <a:r>
              <a:rPr kumimoji="1" lang="ru-RU" sz="1800" dirty="0">
                <a:solidFill>
                  <a:srgbClr val="FF0000"/>
                </a:solidFill>
                <a:latin typeface="+mj-lt"/>
                <a:ea typeface="MS PGothic" panose="020B0600070205080204" charset="-128"/>
                <a:cs typeface="+mj-lt"/>
              </a:rPr>
              <a:t>ДОЛЖНОСТЬ, УЧЕНАЯ СТЕПЕНЬ</a:t>
            </a:r>
            <a:endParaRPr kumimoji="1" lang="ru-RU" sz="1800" dirty="0">
              <a:solidFill>
                <a:srgbClr val="FF0000"/>
              </a:solidFill>
              <a:latin typeface="+mj-lt"/>
              <a:ea typeface="MS PGothic" panose="020B0600070205080204" charset="-128"/>
              <a:cs typeface="+mj-lt"/>
            </a:endParaRPr>
          </a:p>
          <a:p>
            <a:pPr algn="r" eaLnBrk="1" hangingPunct="1"/>
            <a:r>
              <a:rPr kumimoji="1" lang="ru-RU" sz="1800" dirty="0">
                <a:solidFill>
                  <a:srgbClr val="FF0000"/>
                </a:solidFill>
                <a:latin typeface="+mj-lt"/>
                <a:ea typeface="MS PGothic" panose="020B0600070205080204" charset="-128"/>
                <a:cs typeface="+mj-lt"/>
              </a:rPr>
              <a:t>ФИО</a:t>
            </a:r>
            <a:endParaRPr kumimoji="1" lang="ru-RU" sz="1200" dirty="0">
              <a:solidFill>
                <a:srgbClr val="FF0000"/>
              </a:solidFill>
              <a:latin typeface="+mj-lt"/>
              <a:ea typeface="MS PGothic" panose="020B0600070205080204" charset="-128"/>
              <a:cs typeface="+mj-lt"/>
            </a:endParaRPr>
          </a:p>
        </p:txBody>
      </p:sp>
      <p:sp>
        <p:nvSpPr>
          <p:cNvPr id="13316" name="Subtitle 2"/>
          <p:cNvSpPr txBox="1"/>
          <p:nvPr/>
        </p:nvSpPr>
        <p:spPr bwMode="auto">
          <a:xfrm>
            <a:off x="1371600" y="6467475"/>
            <a:ext cx="6400800" cy="349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  <a:latin typeface="+mj-lt"/>
                <a:cs typeface="+mj-lt"/>
              </a:rPr>
              <a:t>Высшая школа экономики, Москва, 2019</a:t>
            </a:r>
            <a:endParaRPr lang="ru-RU" sz="800" dirty="0">
              <a:solidFill>
                <a:schemeClr val="bg1"/>
              </a:solidFill>
              <a:latin typeface="+mj-lt"/>
              <a:cs typeface="+mj-lt"/>
            </a:endParaRPr>
          </a:p>
          <a:p>
            <a:pPr algn="ctr">
              <a:spcBef>
                <a:spcPct val="20000"/>
              </a:spcBef>
            </a:pPr>
            <a:r>
              <a:rPr lang="en-US" sz="800" dirty="0">
                <a:solidFill>
                  <a:schemeClr val="bg1"/>
                </a:solidFill>
                <a:latin typeface="+mj-lt"/>
                <a:cs typeface="+mj-lt"/>
              </a:rPr>
              <a:t>www.hse.ru</a:t>
            </a:r>
            <a:r>
              <a:rPr lang="ru-RU" sz="800" dirty="0">
                <a:solidFill>
                  <a:schemeClr val="bg1"/>
                </a:solidFill>
                <a:latin typeface="+mj-lt"/>
                <a:cs typeface="+mj-lt"/>
              </a:rPr>
              <a:t> </a:t>
            </a:r>
            <a:endParaRPr kumimoji="1" lang="ru-RU" sz="800" dirty="0">
              <a:solidFill>
                <a:schemeClr val="bg1"/>
              </a:solidFill>
              <a:latin typeface="+mj-lt"/>
              <a:cs typeface="+mj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B57FFD-70CD-4C5C-8117-5884EA760DEF}" type="slidenum">
              <a:rPr lang="en-US" smtClean="0"/>
            </a:fld>
            <a:endParaRPr lang="en-US"/>
          </a:p>
        </p:txBody>
      </p:sp>
      <p:sp>
        <p:nvSpPr>
          <p:cNvPr id="3" name="Выноска 2 2"/>
          <p:cNvSpPr/>
          <p:nvPr/>
        </p:nvSpPr>
        <p:spPr>
          <a:xfrm>
            <a:off x="6818050" y="1296139"/>
            <a:ext cx="2325950" cy="94991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7640"/>
              <a:gd name="adj6" fmla="val -4857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Или другой департамент </a:t>
            </a:r>
            <a:r>
              <a:rPr lang="en-US" dirty="0"/>
              <a:t>||</a:t>
            </a:r>
            <a:r>
              <a:rPr lang="ru-RU" dirty="0"/>
              <a:t> лаборатория</a:t>
            </a:r>
            <a:endParaRPr lang="ru-RU" dirty="0"/>
          </a:p>
        </p:txBody>
      </p:sp>
      <p:sp>
        <p:nvSpPr>
          <p:cNvPr id="8" name="Выноска 2 7"/>
          <p:cNvSpPr/>
          <p:nvPr/>
        </p:nvSpPr>
        <p:spPr>
          <a:xfrm>
            <a:off x="195308" y="4163627"/>
            <a:ext cx="3790765" cy="1726255"/>
          </a:xfrm>
          <a:prstGeom prst="borderCallout2">
            <a:avLst>
              <a:gd name="adj1" fmla="val 86120"/>
              <a:gd name="adj2" fmla="val 98224"/>
              <a:gd name="adj3" fmla="val 87148"/>
              <a:gd name="adj4" fmla="val 98087"/>
              <a:gd name="adj5" fmla="val 93071"/>
              <a:gd name="adj6" fmla="val 13432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b="1" i="1" dirty="0"/>
              <a:t>Должности</a:t>
            </a:r>
            <a:r>
              <a:rPr lang="ru-RU" sz="1400" i="1" dirty="0"/>
              <a:t> – профессор департамента программной инженерии</a:t>
            </a:r>
            <a:r>
              <a:rPr lang="en-US" sz="1400" i="1" dirty="0"/>
              <a:t>|| </a:t>
            </a:r>
            <a:r>
              <a:rPr lang="ru-RU" sz="1400" i="1" dirty="0"/>
              <a:t>доцент департамента программной инженерии </a:t>
            </a:r>
            <a:r>
              <a:rPr lang="en-US" sz="1400" i="1" dirty="0"/>
              <a:t>||</a:t>
            </a:r>
            <a:r>
              <a:rPr lang="ru-RU" sz="1400" i="1" dirty="0"/>
              <a:t> преподаватель департамента программной инженерии</a:t>
            </a:r>
            <a:endParaRPr lang="en-US" sz="1400" i="1" dirty="0"/>
          </a:p>
          <a:p>
            <a:r>
              <a:rPr lang="ru-RU" sz="1400" b="1" i="1" dirty="0"/>
              <a:t>Ученые степени</a:t>
            </a:r>
            <a:r>
              <a:rPr lang="ru-RU" sz="1400" i="1" dirty="0"/>
              <a:t>: д.т.н. </a:t>
            </a:r>
            <a:r>
              <a:rPr lang="en-US" sz="1400" i="1" dirty="0"/>
              <a:t>|| </a:t>
            </a:r>
            <a:r>
              <a:rPr lang="ru-RU" sz="1400" i="1" dirty="0"/>
              <a:t> </a:t>
            </a:r>
            <a:r>
              <a:rPr lang="ru-RU" sz="1400" i="1" dirty="0" err="1"/>
              <a:t>д.ф</a:t>
            </a:r>
            <a:r>
              <a:rPr lang="ru-RU" sz="1400" i="1" dirty="0"/>
              <a:t>.-м. н. </a:t>
            </a:r>
            <a:r>
              <a:rPr lang="en-US" sz="1400" i="1" dirty="0"/>
              <a:t>|| </a:t>
            </a:r>
            <a:r>
              <a:rPr lang="ru-RU" sz="1400" i="1" dirty="0"/>
              <a:t> к.т.н. </a:t>
            </a:r>
            <a:r>
              <a:rPr lang="en-US" sz="1400" i="1" dirty="0"/>
              <a:t>|| </a:t>
            </a:r>
            <a:r>
              <a:rPr lang="ru-RU" sz="1400" i="1" dirty="0"/>
              <a:t> к ф.-м. н.</a:t>
            </a:r>
            <a:endParaRPr lang="ru-RU" sz="1400" i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СПИСОК ИСПОЛЬЗОВАННЫХ ИСТОЧНИКОВ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49"/>
            <a:ext cx="8182162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003F82"/>
                </a:solidFill>
                <a:latin typeface="Arial" panose="020B0604020202020204" pitchFamily="34" charset="0"/>
              </a:rPr>
              <a:t>ОФОРМИТЬ В СООТВЕТСТВИИИ С ГОСТ (см. Методические указания по оформлению списка использованных источников)</a:t>
            </a:r>
            <a:endParaRPr lang="ru-RU" sz="16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600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</a:fld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1371600" y="4468813"/>
            <a:ext cx="6400800" cy="908050"/>
          </a:xfrm>
        </p:spPr>
        <p:txBody>
          <a:bodyPr/>
          <a:lstStyle/>
          <a:p>
            <a:r>
              <a:rPr lang="ru-RU" sz="12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ФИО студента,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e-mail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endParaRPr lang="en-US" sz="1200" dirty="0">
              <a:solidFill>
                <a:srgbClr val="003F82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r>
              <a:rPr lang="ru-RU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Москва - 201</a:t>
            </a:r>
            <a:r>
              <a:rPr lang="en-US" altLang="ru-RU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9</a:t>
            </a:r>
            <a:endParaRPr lang="en-US" altLang="ru-RU" sz="1200" dirty="0">
              <a:solidFill>
                <a:srgbClr val="003F82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417858" y="6452534"/>
            <a:ext cx="645459" cy="365125"/>
          </a:xfrm>
        </p:spPr>
        <p:txBody>
          <a:bodyPr/>
          <a:lstStyle/>
          <a:p>
            <a:pPr>
              <a:defRPr/>
            </a:pPr>
            <a:fld id="{B4B57FFD-70CD-4C5C-8117-5884EA760DEF}" type="slidenum">
              <a:rPr lang="en-US" sz="1800" smtClean="0">
                <a:solidFill>
                  <a:schemeClr val="bg1"/>
                </a:solidFill>
              </a:rPr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ОПИСАНИЕ ПРЕДМЕТНОЙ ОБЛАСТИ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6119813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ru-RU" sz="1600" b="1" i="1" dirty="0">
                <a:solidFill>
                  <a:srgbClr val="003F82"/>
                </a:solidFill>
              </a:rPr>
              <a:t>Предметная область</a:t>
            </a:r>
            <a:endParaRPr lang="ru-RU" sz="1600" b="1" i="1" dirty="0">
              <a:solidFill>
                <a:srgbClr val="003F82"/>
              </a:solidFill>
            </a:endParaRPr>
          </a:p>
          <a:p>
            <a:r>
              <a:rPr lang="ru-RU" sz="1600" b="1" i="1" dirty="0">
                <a:solidFill>
                  <a:srgbClr val="003F82"/>
                </a:solidFill>
              </a:rPr>
              <a:t>+</a:t>
            </a:r>
            <a:endParaRPr lang="ru-RU" sz="1200" i="1" dirty="0">
              <a:solidFill>
                <a:srgbClr val="003F82"/>
              </a:solidFill>
            </a:endParaRPr>
          </a:p>
          <a:p>
            <a:r>
              <a:rPr lang="ru-RU" sz="1600" b="1" i="1" dirty="0">
                <a:solidFill>
                  <a:srgbClr val="003F82"/>
                </a:solidFill>
              </a:rPr>
              <a:t>Неформальная постановка задачи</a:t>
            </a:r>
            <a:br>
              <a:rPr lang="ru-RU" sz="2000" i="1" dirty="0">
                <a:solidFill>
                  <a:srgbClr val="003F82"/>
                </a:solidFill>
              </a:rPr>
            </a:br>
            <a:endParaRPr lang="ru-RU" sz="1200" i="1" dirty="0">
              <a:solidFill>
                <a:srgbClr val="003F8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Выноска 2 8"/>
          <p:cNvSpPr/>
          <p:nvPr/>
        </p:nvSpPr>
        <p:spPr>
          <a:xfrm>
            <a:off x="6445188" y="1296139"/>
            <a:ext cx="2698812" cy="1199074"/>
          </a:xfrm>
          <a:prstGeom prst="borderCallout2">
            <a:avLst>
              <a:gd name="adj1" fmla="val 16529"/>
              <a:gd name="adj2" fmla="val 1206"/>
              <a:gd name="adj3" fmla="val -1240"/>
              <a:gd name="adj4" fmla="val -13706"/>
              <a:gd name="adj5" fmla="val -39678"/>
              <a:gd name="adj6" fmla="val -5006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В заголовках слайдов эти слова необязательны. Можете написать содержательный заголовок по существу своей темы</a:t>
            </a:r>
            <a:endParaRPr lang="ru-RU" sz="1400" dirty="0"/>
          </a:p>
        </p:txBody>
      </p:sp>
      <p:sp>
        <p:nvSpPr>
          <p:cNvPr id="10" name="Выноска 2 9"/>
          <p:cNvSpPr/>
          <p:nvPr/>
        </p:nvSpPr>
        <p:spPr>
          <a:xfrm>
            <a:off x="3282155" y="3735926"/>
            <a:ext cx="5178263" cy="1199074"/>
          </a:xfrm>
          <a:prstGeom prst="borderCallout2">
            <a:avLst>
              <a:gd name="adj1" fmla="val 16529"/>
              <a:gd name="adj2" fmla="val 1206"/>
              <a:gd name="adj3" fmla="val 14308"/>
              <a:gd name="adj4" fmla="val -219"/>
              <a:gd name="adj5" fmla="val 15850"/>
              <a:gd name="adj6" fmla="val -104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Пожелание: использовать на одном слайде не более 3 цветов и не более 3 шрифтов.</a:t>
            </a:r>
            <a:endParaRPr lang="en-US" sz="1400" dirty="0"/>
          </a:p>
          <a:p>
            <a:pPr algn="ctr"/>
            <a:r>
              <a:rPr lang="ru-RU" sz="1400" dirty="0"/>
              <a:t>Во всей презентации размеры шрифтов примерно одинаковые.</a:t>
            </a:r>
            <a:endParaRPr lang="ru-RU" sz="1400" dirty="0"/>
          </a:p>
          <a:p>
            <a:pPr algn="ctr"/>
            <a:r>
              <a:rPr lang="ru-RU" sz="1400" dirty="0"/>
              <a:t>Фрагменты кода или псевдокода – </a:t>
            </a:r>
            <a:r>
              <a:rPr lang="ru-RU" sz="1400" dirty="0" err="1"/>
              <a:t>моноширинным</a:t>
            </a:r>
            <a:r>
              <a:rPr lang="ru-RU" sz="1400" dirty="0"/>
              <a:t> шрифтом (например, </a:t>
            </a:r>
            <a:r>
              <a:rPr lang="en-US" sz="1400" dirty="0"/>
              <a:t>Courier</a:t>
            </a:r>
            <a:r>
              <a:rPr lang="ru-RU" sz="1400" dirty="0"/>
              <a:t> или </a:t>
            </a:r>
            <a:r>
              <a:rPr lang="en-US" sz="1400" dirty="0"/>
              <a:t>Consolas)</a:t>
            </a:r>
            <a:endParaRPr lang="ru-RU" sz="1400" dirty="0"/>
          </a:p>
        </p:txBody>
      </p:sp>
      <p:sp>
        <p:nvSpPr>
          <p:cNvPr id="12" name="Выноска 2 11"/>
          <p:cNvSpPr/>
          <p:nvPr/>
        </p:nvSpPr>
        <p:spPr>
          <a:xfrm>
            <a:off x="5081495" y="5771388"/>
            <a:ext cx="2698812" cy="454025"/>
          </a:xfrm>
          <a:prstGeom prst="borderCallout2">
            <a:avLst>
              <a:gd name="adj1" fmla="val 78721"/>
              <a:gd name="adj2" fmla="val 99890"/>
              <a:gd name="adj3" fmla="val 131154"/>
              <a:gd name="adj4" fmla="val 114254"/>
              <a:gd name="adj5" fmla="val 157756"/>
              <a:gd name="adj6" fmla="val 12263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Слайды обязательно пронумеровать</a:t>
            </a:r>
            <a:endParaRPr lang="ru-RU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000" b="1" dirty="0">
                <a:solidFill>
                  <a:schemeClr val="bg1"/>
                </a:solidFill>
              </a:rPr>
              <a:t>ОСНОВНЫЕ ПОНЯТИЯ, ОПРЕДЕЛЕНИЯ, ТЕРМИНЫ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22250" y="1479550"/>
            <a:ext cx="8575521" cy="42780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</a:rPr>
              <a:t>blocks</a:t>
            </a:r>
            <a:r>
              <a:rPr lang="ru-RU" sz="1600" dirty="0">
                <a:latin typeface="Segoe UI" panose="020B0502040204020203" pitchFamily="34" charset="0"/>
              </a:rPr>
              <a:t> – блоки, состоят из нитей.</a:t>
            </a:r>
            <a:endParaRPr lang="ru-RU" sz="1600" dirty="0">
              <a:latin typeface="Segoe UI" panose="020B0502040204020203" pitchFamily="34" charset="0"/>
            </a:endParaRPr>
          </a:p>
          <a:p>
            <a:r>
              <a:rPr lang="en-US" sz="1600" b="1" dirty="0">
                <a:latin typeface="Segoe UI" panose="020B0502040204020203" pitchFamily="34" charset="0"/>
              </a:rPr>
              <a:t>CUDA</a:t>
            </a:r>
            <a:r>
              <a:rPr lang="ru-RU" sz="1600" dirty="0">
                <a:latin typeface="Segoe UI" panose="020B0502040204020203" pitchFamily="34" charset="0"/>
              </a:rPr>
              <a:t> – архитектура и модель программирования для организации параллельных вычислений, разработанная </a:t>
            </a:r>
            <a:r>
              <a:rPr lang="en-US" sz="1600" dirty="0">
                <a:latin typeface="Segoe UI" panose="020B0502040204020203" pitchFamily="34" charset="0"/>
              </a:rPr>
              <a:t>NVIDIA</a:t>
            </a:r>
            <a:r>
              <a:rPr lang="ru-RU" sz="1600" dirty="0">
                <a:latin typeface="Segoe UI" panose="020B0502040204020203" pitchFamily="34" charset="0"/>
              </a:rPr>
              <a:t>. </a:t>
            </a:r>
            <a:endParaRPr lang="en-US" sz="1600" dirty="0">
              <a:latin typeface="Segoe UI" panose="020B0502040204020203" pitchFamily="34" charset="0"/>
            </a:endParaRPr>
          </a:p>
          <a:p>
            <a:r>
              <a:rPr lang="en-US" sz="1600" b="1" dirty="0">
                <a:latin typeface="Segoe UI" panose="020B0502040204020203" pitchFamily="34" charset="0"/>
              </a:rPr>
              <a:t>grid</a:t>
            </a:r>
            <a:r>
              <a:rPr lang="en-US" sz="1600" dirty="0">
                <a:latin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</a:rPr>
              <a:t>– сетка, наиболее крупная структурная единица, состоит из блоков.</a:t>
            </a:r>
            <a:endParaRPr lang="ru-RU" sz="1600" dirty="0">
              <a:latin typeface="Segoe UI" panose="020B0502040204020203" pitchFamily="34" charset="0"/>
            </a:endParaRPr>
          </a:p>
          <a:p>
            <a:r>
              <a:rPr lang="en-US" sz="1600" b="1" dirty="0">
                <a:latin typeface="Segoe UI" panose="020B0502040204020203" pitchFamily="34" charset="0"/>
              </a:rPr>
              <a:t>Position Based Fluids</a:t>
            </a:r>
            <a:r>
              <a:rPr lang="ru-RU" sz="1600" b="1" dirty="0">
                <a:latin typeface="Segoe UI" panose="020B0502040204020203" pitchFamily="34" charset="0"/>
              </a:rPr>
              <a:t> (</a:t>
            </a:r>
            <a:r>
              <a:rPr lang="en-US" sz="1600" b="1" dirty="0">
                <a:latin typeface="Segoe UI" panose="020B0502040204020203" pitchFamily="34" charset="0"/>
              </a:rPr>
              <a:t>PBF</a:t>
            </a:r>
            <a:r>
              <a:rPr lang="ru-RU" sz="1600" b="1" dirty="0">
                <a:latin typeface="Segoe UI" panose="020B0502040204020203" pitchFamily="34" charset="0"/>
              </a:rPr>
              <a:t>) </a:t>
            </a:r>
            <a:r>
              <a:rPr lang="ru-RU" sz="1600" dirty="0">
                <a:latin typeface="Segoe UI" panose="020B0502040204020203" pitchFamily="34" charset="0"/>
              </a:rPr>
              <a:t>– алгоритм моделирования жидкости </a:t>
            </a:r>
            <a:r>
              <a:rPr lang="en-US" sz="1600" dirty="0">
                <a:latin typeface="Segoe UI" panose="020B0502040204020203" pitchFamily="34" charset="0"/>
              </a:rPr>
              <a:t>(</a:t>
            </a:r>
            <a:r>
              <a:rPr lang="ru-RU" sz="1600" dirty="0">
                <a:latin typeface="Segoe UI" panose="020B0502040204020203" pitchFamily="34" charset="0"/>
              </a:rPr>
              <a:t>2013</a:t>
            </a:r>
            <a:r>
              <a:rPr lang="en-US" sz="1600" dirty="0">
                <a:latin typeface="Segoe UI" panose="020B0502040204020203" pitchFamily="34" charset="0"/>
              </a:rPr>
              <a:t>)</a:t>
            </a:r>
            <a:r>
              <a:rPr lang="ru-RU" sz="1600" dirty="0">
                <a:latin typeface="Segoe UI" panose="020B0502040204020203" pitchFamily="34" charset="0"/>
              </a:rPr>
              <a:t>, в котором жидкость представлена в виде частиц. </a:t>
            </a:r>
            <a:endParaRPr lang="en-US" sz="1600" dirty="0">
              <a:latin typeface="Segoe UI" panose="020B0502040204020203" pitchFamily="34" charset="0"/>
            </a:endParaRPr>
          </a:p>
          <a:p>
            <a:r>
              <a:rPr lang="en-US" sz="1600" b="1" dirty="0">
                <a:latin typeface="Segoe UI" panose="020B0502040204020203" pitchFamily="34" charset="0"/>
              </a:rPr>
              <a:t>Smoothed Particle Hydrodynamics </a:t>
            </a:r>
            <a:r>
              <a:rPr lang="ru-RU" sz="1600" dirty="0">
                <a:latin typeface="Segoe UI" panose="020B0502040204020203" pitchFamily="34" charset="0"/>
              </a:rPr>
              <a:t>(</a:t>
            </a:r>
            <a:r>
              <a:rPr lang="en-US" sz="1600" b="1" dirty="0">
                <a:latin typeface="Segoe UI" panose="020B0502040204020203" pitchFamily="34" charset="0"/>
              </a:rPr>
              <a:t>SPH</a:t>
            </a:r>
            <a:r>
              <a:rPr lang="ru-RU" sz="1600" dirty="0">
                <a:latin typeface="Segoe UI" panose="020B0502040204020203" pitchFamily="34" charset="0"/>
              </a:rPr>
              <a:t>) – гидродинамика сглаженных частиц – метод моделирования жидкости, основанный на использовании системы частиц.</a:t>
            </a:r>
            <a:endParaRPr lang="ru-RU" sz="1600" dirty="0">
              <a:latin typeface="Segoe UI" panose="020B0502040204020203" pitchFamily="34" charset="0"/>
            </a:endParaRPr>
          </a:p>
          <a:p>
            <a:r>
              <a:rPr lang="en-US" sz="1600" b="1" dirty="0">
                <a:latin typeface="Segoe UI" panose="020B0502040204020203" pitchFamily="34" charset="0"/>
              </a:rPr>
              <a:t>threads</a:t>
            </a:r>
            <a:r>
              <a:rPr lang="en-US" sz="1600" dirty="0">
                <a:latin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</a:rPr>
              <a:t>– нити (в русскоязычной литературе), наименьшая «структурная единица» в организации вычислений </a:t>
            </a:r>
            <a:r>
              <a:rPr lang="en-US" sz="1600" dirty="0">
                <a:latin typeface="Segoe UI" panose="020B0502040204020203" pitchFamily="34" charset="0"/>
              </a:rPr>
              <a:t>CUDA</a:t>
            </a:r>
            <a:r>
              <a:rPr lang="ru-RU" sz="1600" dirty="0">
                <a:latin typeface="Segoe UI" panose="020B0502040204020203" pitchFamily="34" charset="0"/>
              </a:rPr>
              <a:t>, собственно выполняет вычисления.</a:t>
            </a:r>
            <a:endParaRPr lang="ru-RU" sz="1600" dirty="0">
              <a:latin typeface="Segoe UI" panose="020B0502040204020203" pitchFamily="34" charset="0"/>
            </a:endParaRPr>
          </a:p>
          <a:p>
            <a:r>
              <a:rPr lang="ru-RU" sz="1600" b="1" dirty="0">
                <a:latin typeface="Segoe UI" panose="020B0502040204020203" pitchFamily="34" charset="0"/>
              </a:rPr>
              <a:t>Рендеринг</a:t>
            </a:r>
            <a:r>
              <a:rPr lang="ru-RU" sz="1600" dirty="0">
                <a:latin typeface="Segoe UI" panose="020B0502040204020203" pitchFamily="34" charset="0"/>
              </a:rPr>
              <a:t> – процесс обработки и вывода изображения на экран.</a:t>
            </a:r>
            <a:endParaRPr lang="ru-RU" sz="1600" dirty="0">
              <a:latin typeface="Segoe UI" panose="020B0502040204020203" pitchFamily="34" charset="0"/>
            </a:endParaRPr>
          </a:p>
          <a:p>
            <a:r>
              <a:rPr lang="ru-RU" sz="1600" b="1" dirty="0" err="1">
                <a:latin typeface="Segoe UI" panose="020B0502040204020203" pitchFamily="34" charset="0"/>
              </a:rPr>
              <a:t>Хэш</a:t>
            </a:r>
            <a:r>
              <a:rPr lang="ru-RU" sz="1600" b="1" dirty="0">
                <a:latin typeface="Segoe UI" panose="020B0502040204020203" pitchFamily="34" charset="0"/>
              </a:rPr>
              <a:t>-значение для частицы</a:t>
            </a:r>
            <a:r>
              <a:rPr lang="ru-RU" sz="1600" dirty="0">
                <a:latin typeface="Segoe UI" panose="020B0502040204020203" pitchFamily="34" charset="0"/>
              </a:rPr>
              <a:t> – натуральное число, обозначающее номер клетки, в которой находится частица.</a:t>
            </a:r>
            <a:endParaRPr lang="ru-RU" sz="1600" dirty="0">
              <a:latin typeface="Segoe UI" panose="020B0502040204020203" pitchFamily="34" charset="0"/>
            </a:endParaRPr>
          </a:p>
          <a:p>
            <a:r>
              <a:rPr lang="ru-RU" sz="1600" b="1" dirty="0">
                <a:latin typeface="Segoe UI" panose="020B0502040204020203" pitchFamily="34" charset="0"/>
              </a:rPr>
              <a:t>Шейдер</a:t>
            </a:r>
            <a:r>
              <a:rPr lang="ru-RU" sz="1600" dirty="0">
                <a:latin typeface="Segoe UI" panose="020B0502040204020203" pitchFamily="34" charset="0"/>
              </a:rPr>
              <a:t> – специальная программа, используемая для рендеринга объектов: может определять форму (вершинный, геометрический шейдер) и цвет (фрагментный, или пиксельный, шейдер) объекта.</a:t>
            </a:r>
            <a:endParaRPr lang="ru-RU" sz="1600" dirty="0">
              <a:latin typeface="Segoe UI" panose="020B0502040204020203" pitchFamily="34" charset="0"/>
            </a:endParaRPr>
          </a:p>
          <a:p>
            <a:r>
              <a:rPr lang="ru-RU" sz="1600" dirty="0">
                <a:latin typeface="Segoe UI" panose="020B0502040204020203" pitchFamily="34" charset="0"/>
              </a:rPr>
              <a:t> </a:t>
            </a:r>
            <a:endParaRPr lang="ru-RU" sz="1600" dirty="0">
              <a:latin typeface="Segoe UI" panose="020B0502040204020203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876239" y="1493508"/>
            <a:ext cx="3921532" cy="1077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ru-RU" sz="1600" dirty="0">
                <a:solidFill>
                  <a:prstClr val="black"/>
                </a:solidFill>
                <a:latin typeface="Segoe UI" panose="020B0502040204020203" pitchFamily="34" charset="0"/>
              </a:rPr>
              <a:t>Это пример</a:t>
            </a:r>
            <a:endParaRPr lang="en-US" sz="1600" dirty="0">
              <a:solidFill>
                <a:prstClr val="black"/>
              </a:solidFill>
              <a:latin typeface="Segoe UI" panose="020B0502040204020203" pitchFamily="34" charset="0"/>
            </a:endParaRPr>
          </a:p>
          <a:p>
            <a:pPr lvl="0"/>
            <a:r>
              <a:rPr lang="ru-RU" sz="1600" dirty="0">
                <a:solidFill>
                  <a:prstClr val="black"/>
                </a:solidFill>
                <a:latin typeface="Segoe UI" panose="020B0502040204020203" pitchFamily="34" charset="0"/>
              </a:rPr>
              <a:t>Желательно по алфавиту (по </a:t>
            </a:r>
            <a:r>
              <a:rPr lang="en-US" sz="1600" dirty="0">
                <a:solidFill>
                  <a:prstClr val="black"/>
                </a:solidFill>
                <a:latin typeface="Segoe UI" panose="020B0502040204020203" pitchFamily="34" charset="0"/>
              </a:rPr>
              <a:t>ASCII</a:t>
            </a:r>
            <a:r>
              <a:rPr lang="ru-RU" sz="1600" dirty="0">
                <a:solidFill>
                  <a:prstClr val="black"/>
                </a:solidFill>
                <a:latin typeface="Segoe UI" panose="020B0502040204020203" pitchFamily="34" charset="0"/>
              </a:rPr>
              <a:t>))</a:t>
            </a:r>
            <a:endParaRPr lang="ru-RU" sz="1600" dirty="0">
              <a:solidFill>
                <a:prstClr val="black"/>
              </a:solidFill>
              <a:latin typeface="Segoe UI" panose="020B0502040204020203" pitchFamily="34" charset="0"/>
            </a:endParaRPr>
          </a:p>
          <a:p>
            <a:pPr lvl="0"/>
            <a:r>
              <a:rPr lang="ru-RU" sz="1600" dirty="0">
                <a:solidFill>
                  <a:prstClr val="black"/>
                </a:solidFill>
                <a:latin typeface="Segoe UI" panose="020B0502040204020203" pitchFamily="34" charset="0"/>
              </a:rPr>
              <a:t>Можно в порядке упоминания, но это неудобно читателю</a:t>
            </a:r>
            <a:endParaRPr lang="ru-RU" sz="1600" dirty="0">
              <a:solidFill>
                <a:prstClr val="black"/>
              </a:solidFill>
              <a:latin typeface="Segoe UI" panose="020B0502040204020203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054067" y="5219035"/>
            <a:ext cx="4743703" cy="1077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ru-RU" sz="1600" dirty="0">
                <a:solidFill>
                  <a:prstClr val="black"/>
                </a:solidFill>
                <a:latin typeface="Segoe UI" panose="020B0502040204020203" pitchFamily="34" charset="0"/>
              </a:rPr>
              <a:t>Не зачитывайте этот слайд.</a:t>
            </a:r>
            <a:endParaRPr lang="ru-RU" sz="1600" dirty="0">
              <a:solidFill>
                <a:prstClr val="black"/>
              </a:solidFill>
              <a:latin typeface="Segoe UI" panose="020B0502040204020203" pitchFamily="34" charset="0"/>
            </a:endParaRPr>
          </a:p>
          <a:p>
            <a:pPr lvl="0"/>
            <a:r>
              <a:rPr lang="ru-RU" sz="1600" dirty="0">
                <a:solidFill>
                  <a:prstClr val="black"/>
                </a:solidFill>
                <a:latin typeface="Segoe UI" panose="020B0502040204020203" pitchFamily="34" charset="0"/>
              </a:rPr>
              <a:t>Можно назвать только 1-2 важных определения</a:t>
            </a:r>
            <a:endParaRPr lang="ru-RU" sz="1600" dirty="0">
              <a:solidFill>
                <a:prstClr val="black"/>
              </a:solidFill>
              <a:latin typeface="Segoe UI" panose="020B0502040204020203" pitchFamily="34" charset="0"/>
            </a:endParaRPr>
          </a:p>
          <a:p>
            <a:pPr lvl="0"/>
            <a:r>
              <a:rPr lang="ru-RU" sz="1600" dirty="0">
                <a:solidFill>
                  <a:prstClr val="black"/>
                </a:solidFill>
                <a:latin typeface="Segoe UI" panose="020B0502040204020203" pitchFamily="34" charset="0"/>
              </a:rPr>
              <a:t>Если что-то надо будет уточнить, Вам зададут вопрос</a:t>
            </a:r>
            <a:endParaRPr lang="ru-RU" sz="1600" dirty="0">
              <a:solidFill>
                <a:prstClr val="black"/>
              </a:solidFill>
              <a:latin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АКТУАЛЬНОСТЬ РАБОТЫ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628787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b="1" dirty="0"/>
              <a:t>ОБОСНОВАНИЕ АКТУАЛЬНОСТИ РАБОТЫ</a:t>
            </a:r>
            <a:endParaRPr lang="en-US" sz="1200" b="1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22249" y="2424842"/>
            <a:ext cx="8628787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003F82"/>
                </a:solidFill>
                <a:latin typeface="Arial" panose="020B0604020202020204" pitchFamily="34" charset="0"/>
              </a:rPr>
              <a:t>Студенты первого курса могут не представлять этот слайд</a:t>
            </a:r>
            <a:endParaRPr lang="ru-RU" sz="16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600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ЦЕЛЬ И ЗАДАЧИ РАБОТЫ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738870" cy="30469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003F82"/>
                </a:solidFill>
              </a:rPr>
              <a:t>Цель работы</a:t>
            </a:r>
            <a:br>
              <a:rPr lang="ru-RU" sz="2000" dirty="0">
                <a:solidFill>
                  <a:srgbClr val="003F82"/>
                </a:solidFill>
              </a:rPr>
            </a:br>
            <a:r>
              <a:rPr lang="ru-RU" sz="1200" dirty="0">
                <a:solidFill>
                  <a:srgbClr val="003F82"/>
                </a:solidFill>
              </a:rPr>
              <a:t>текст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endParaRPr lang="ru-RU" sz="1200" dirty="0">
              <a:solidFill>
                <a:srgbClr val="003F82"/>
              </a:solidFill>
            </a:endParaRPr>
          </a:p>
          <a:p>
            <a:endParaRPr lang="ru-RU" sz="1200" dirty="0">
              <a:solidFill>
                <a:srgbClr val="003F82"/>
              </a:solidFill>
            </a:endParaRPr>
          </a:p>
          <a:p>
            <a:r>
              <a:rPr lang="ru-RU" sz="1600" b="1" dirty="0">
                <a:solidFill>
                  <a:srgbClr val="003F82"/>
                </a:solidFill>
              </a:rPr>
              <a:t>Задачи работы</a:t>
            </a:r>
            <a:endParaRPr lang="ru-RU" sz="1600" b="1" dirty="0">
              <a:solidFill>
                <a:srgbClr val="003F82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ru-RU" sz="1600" b="1" dirty="0">
              <a:solidFill>
                <a:srgbClr val="003F8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ru-RU" sz="1200" dirty="0">
                <a:solidFill>
                  <a:srgbClr val="003F82"/>
                </a:solidFill>
              </a:rPr>
              <a:t>текст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endParaRPr lang="ru-RU" sz="1200" dirty="0">
              <a:solidFill>
                <a:srgbClr val="003F8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ru-RU" sz="1200" dirty="0">
                <a:solidFill>
                  <a:srgbClr val="003F82"/>
                </a:solidFill>
              </a:rPr>
              <a:t>текст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endParaRPr lang="ru-RU" sz="1200" dirty="0">
              <a:solidFill>
                <a:srgbClr val="003F8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ru-RU" sz="1200" dirty="0">
                <a:solidFill>
                  <a:srgbClr val="003F82"/>
                </a:solidFill>
              </a:rPr>
              <a:t> текст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endParaRPr lang="ru-RU" sz="1200" dirty="0">
              <a:solidFill>
                <a:srgbClr val="003F8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ru-RU" sz="1200" dirty="0">
                <a:solidFill>
                  <a:srgbClr val="003F82"/>
                </a:solidFill>
              </a:rPr>
              <a:t>текст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endParaRPr lang="ru-RU" sz="1200" dirty="0">
              <a:solidFill>
                <a:srgbClr val="003F8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ru-RU" sz="1200" dirty="0">
                <a:solidFill>
                  <a:srgbClr val="003F82"/>
                </a:solidFill>
              </a:rPr>
              <a:t>текст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endParaRPr lang="ru-RU" sz="1200" dirty="0">
              <a:solidFill>
                <a:srgbClr val="003F8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67130" y="2625725"/>
            <a:ext cx="1846555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i="1" dirty="0"/>
              <a:t>Формальная постановка цели и задач</a:t>
            </a:r>
            <a:endParaRPr lang="ru-RU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669111" y="4165014"/>
            <a:ext cx="1846555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i="1" dirty="0"/>
              <a:t>Цель – одна, задач много</a:t>
            </a:r>
            <a:endParaRPr lang="ru-RU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АНАЛИЗ СУЩЕСТВУЮЩИХ РЕШЕНИЙ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628787" cy="25545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003F82"/>
                </a:solidFill>
                <a:latin typeface="Arial" panose="020B0604020202020204" pitchFamily="34" charset="0"/>
              </a:rPr>
              <a:t>Показать, какие теоретические / технологические подходы к решению задач по теме существуют. </a:t>
            </a:r>
            <a:endParaRPr lang="ru-RU" sz="16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6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r>
              <a:rPr lang="ru-RU" sz="1600" i="1" dirty="0">
                <a:solidFill>
                  <a:srgbClr val="003F82"/>
                </a:solidFill>
                <a:latin typeface="Arial" panose="020B0604020202020204" pitchFamily="34" charset="0"/>
              </a:rPr>
              <a:t>Основа – анализ российских и зарубежных  источников. Указать авторов и год издания статьи / ссылку на интернет ресурс</a:t>
            </a:r>
            <a:endParaRPr lang="ru-RU" sz="16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6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r>
              <a:rPr lang="ru-RU" sz="1600" i="1" dirty="0">
                <a:solidFill>
                  <a:srgbClr val="003F82"/>
                </a:solidFill>
                <a:latin typeface="Arial" panose="020B0604020202020204" pitchFamily="34" charset="0"/>
              </a:rPr>
              <a:t>Анализ аналогов. Обязательно указывать компанию-разработчик программного продукта, дату выхода (например, последней версии), привести ссылку на сайт компании, ее символику</a:t>
            </a:r>
            <a:endParaRPr lang="ru-RU" sz="16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600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lang="ru-RU" sz="800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</a:pP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ВЫБОР МОДЕЛЕЙ, МЕТОДОВ И АЛГОРИТМОВ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55588" y="2082489"/>
            <a:ext cx="8639362" cy="22467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003F82"/>
                </a:solidFill>
              </a:rPr>
              <a:t>Подзаголовок</a:t>
            </a:r>
            <a:br>
              <a:rPr lang="ru-RU" sz="2000" dirty="0">
                <a:solidFill>
                  <a:srgbClr val="003F82"/>
                </a:solidFill>
              </a:rPr>
            </a:br>
            <a:r>
              <a:rPr lang="ru-RU" sz="1200" dirty="0">
                <a:solidFill>
                  <a:srgbClr val="003F82"/>
                </a:solidFill>
              </a:rPr>
              <a:t>МАТЕМАТИЧЕСКИЕ МОДЕЛИ, МЕТОДЫ, АЛГОРИТМЫ И Т.П., которые используются при решении задач</a:t>
            </a:r>
            <a:endParaRPr lang="ru-RU" sz="1200" dirty="0">
              <a:solidFill>
                <a:srgbClr val="003F82"/>
              </a:solidFill>
            </a:endParaRPr>
          </a:p>
          <a:p>
            <a:endParaRPr lang="ru-RU" sz="1200" dirty="0">
              <a:solidFill>
                <a:srgbClr val="003F82"/>
              </a:solidFill>
            </a:endParaRPr>
          </a:p>
          <a:p>
            <a:r>
              <a:rPr lang="ru-RU" sz="1600" b="1" dirty="0">
                <a:solidFill>
                  <a:srgbClr val="003F82"/>
                </a:solidFill>
              </a:rPr>
              <a:t>Подзаголовок</a:t>
            </a:r>
            <a:br>
              <a:rPr lang="ru-RU" sz="2000" dirty="0">
                <a:solidFill>
                  <a:srgbClr val="003F82"/>
                </a:solidFill>
              </a:rPr>
            </a:br>
            <a:r>
              <a:rPr lang="ru-RU" sz="1200" dirty="0">
                <a:solidFill>
                  <a:srgbClr val="003F82"/>
                </a:solidFill>
              </a:rPr>
              <a:t>текст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endParaRPr lang="ru-RU" sz="1200" dirty="0">
              <a:solidFill>
                <a:srgbClr val="003F8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Выноска 2 8"/>
          <p:cNvSpPr/>
          <p:nvPr/>
        </p:nvSpPr>
        <p:spPr>
          <a:xfrm>
            <a:off x="3387144" y="1296139"/>
            <a:ext cx="5756856" cy="599537"/>
          </a:xfrm>
          <a:prstGeom prst="borderCallout2">
            <a:avLst>
              <a:gd name="adj1" fmla="val -7101"/>
              <a:gd name="adj2" fmla="val 25815"/>
              <a:gd name="adj3" fmla="val -29166"/>
              <a:gd name="adj4" fmla="val 16495"/>
              <a:gd name="adj5" fmla="val -42900"/>
              <a:gd name="adj6" fmla="val 1034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В заголовках слайдов эти слова необязательны. Можете написать содержательный заголовок по существу своей темы.</a:t>
            </a:r>
            <a:endParaRPr lang="ru-RU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ОПИСАНИЕ ВЫБРАННОЙ МОДЕЛИ / алгоритмов и т.д. (заголовок слайда меняем на свой по существу)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766302" cy="206210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003F82"/>
                </a:solidFill>
              </a:rPr>
              <a:t>Подзаголовок</a:t>
            </a:r>
            <a:br>
              <a:rPr lang="ru-RU" sz="2000" dirty="0">
                <a:solidFill>
                  <a:srgbClr val="003F82"/>
                </a:solidFill>
              </a:rPr>
            </a:br>
            <a:r>
              <a:rPr lang="ru-RU" sz="1200" dirty="0">
                <a:solidFill>
                  <a:srgbClr val="003F82"/>
                </a:solidFill>
              </a:rPr>
              <a:t>ИНФОРМАЦИОННЫЕ МОДЕЛИ, АЛГОРИТМЫ И Т.П.</a:t>
            </a:r>
            <a:endParaRPr lang="ru-RU" sz="1200" dirty="0">
              <a:solidFill>
                <a:srgbClr val="003F82"/>
              </a:solidFill>
            </a:endParaRPr>
          </a:p>
          <a:p>
            <a:endParaRPr lang="ru-RU" sz="1200" dirty="0">
              <a:solidFill>
                <a:srgbClr val="003F82"/>
              </a:solidFill>
            </a:endParaRPr>
          </a:p>
          <a:p>
            <a:r>
              <a:rPr lang="ru-RU" sz="1600" b="1" dirty="0">
                <a:solidFill>
                  <a:srgbClr val="003F82"/>
                </a:solidFill>
              </a:rPr>
              <a:t>Подзаголовок</a:t>
            </a:r>
            <a:br>
              <a:rPr lang="ru-RU" sz="2000" dirty="0">
                <a:solidFill>
                  <a:srgbClr val="003F82"/>
                </a:solidFill>
              </a:rPr>
            </a:br>
            <a:r>
              <a:rPr lang="ru-RU" sz="1200" dirty="0">
                <a:solidFill>
                  <a:srgbClr val="003F82"/>
                </a:solidFill>
              </a:rPr>
              <a:t>текст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endParaRPr lang="ru-RU" sz="1200" dirty="0">
              <a:solidFill>
                <a:srgbClr val="003F8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9919</Words>
  <Application>WPS Presentation</Application>
  <PresentationFormat>Экран (4:3)</PresentationFormat>
  <Paragraphs>401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SimSun</vt:lpstr>
      <vt:lpstr>Wingdings</vt:lpstr>
      <vt:lpstr>MS PGothic</vt:lpstr>
      <vt:lpstr>Calibri</vt:lpstr>
      <vt:lpstr>Arial</vt:lpstr>
      <vt:lpstr>Myriad Pro</vt:lpstr>
      <vt:lpstr>Myriad Pro Semibold</vt:lpstr>
      <vt:lpstr>Segoe UI</vt:lpstr>
      <vt:lpstr>Segoe Print</vt:lpstr>
      <vt:lpstr>Microsoft YaHei</vt:lpstr>
      <vt:lpstr/>
      <vt:lpstr>Arial Unicode MS</vt:lpstr>
      <vt:lpstr>Office Theme</vt:lpstr>
      <vt:lpstr>PowerPoint 演示文稿</vt:lpstr>
      <vt:lpstr>Факультет компьютерных наук Департамент программной инженерии Курсовая работа ТЕМА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 презентации КР 2017</dc:title>
  <dc:creator>vkremlev</dc:creator>
  <cp:lastModifiedBy>Римма</cp:lastModifiedBy>
  <cp:revision>44</cp:revision>
  <dcterms:created xsi:type="dcterms:W3CDTF">2010-09-30T06:45:00Z</dcterms:created>
  <dcterms:modified xsi:type="dcterms:W3CDTF">2019-04-16T07:51:26Z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