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2"/>
  </p:notesMasterIdLst>
  <p:sldIdLst>
    <p:sldId id="256" r:id="rId3"/>
    <p:sldId id="259" r:id="rId4"/>
    <p:sldId id="258" r:id="rId5"/>
    <p:sldId id="261" r:id="rId6"/>
    <p:sldId id="262" r:id="rId7"/>
    <p:sldId id="269" r:id="rId8"/>
    <p:sldId id="270" r:id="rId9"/>
    <p:sldId id="263" r:id="rId10"/>
    <p:sldId id="264" r:id="rId11"/>
    <p:sldId id="276" r:id="rId12"/>
    <p:sldId id="286" r:id="rId13"/>
    <p:sldId id="277" r:id="rId14"/>
    <p:sldId id="287" r:id="rId15"/>
    <p:sldId id="283" r:id="rId16"/>
    <p:sldId id="284" r:id="rId17"/>
    <p:sldId id="273" r:id="rId18"/>
    <p:sldId id="285" r:id="rId19"/>
    <p:sldId id="288" r:id="rId20"/>
    <p:sldId id="279" r:id="rId21"/>
  </p:sldIdLst>
  <p:sldSz cx="9144000" cy="5143500" type="screen16x9"/>
  <p:notesSz cx="6858000" cy="9144000"/>
  <p:embeddedFontLst>
    <p:embeddedFont>
      <p:font typeface="Anaheim" panose="020B0604020202020204" charset="0"/>
      <p:regular r:id="rId23"/>
      <p:bold r:id="rId24"/>
    </p:embeddedFont>
    <p:embeddedFont>
      <p:font typeface="Bebas Neue" panose="020B0606020202050201" pitchFamily="34" charset="0"/>
      <p:regular r:id="rId25"/>
    </p:embeddedFont>
    <p:embeddedFont>
      <p:font typeface="Caladea" panose="02040503050406030204" pitchFamily="18" charset="0"/>
      <p:regular r:id="rId26"/>
      <p:bold r:id="rId27"/>
      <p:italic r:id="rId28"/>
      <p:boldItalic r:id="rId29"/>
    </p:embeddedFont>
    <p:embeddedFont>
      <p:font typeface="Nunito Light" pitchFamily="2" charset="0"/>
      <p:regular r:id="rId30"/>
      <p:italic r:id="rId31"/>
    </p:embeddedFont>
    <p:embeddedFont>
      <p:font typeface="Proxima Nova"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Urbanis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DC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A59766-6712-478D-A9D8-594DB433F41B}">
  <a:tblStyle styleId="{95A59766-6712-478D-A9D8-594DB433F4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64EAA1-C1E8-454B-93E9-4F587BDB150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2" autoAdjust="0"/>
    <p:restoredTop sz="94660"/>
  </p:normalViewPr>
  <p:slideViewPr>
    <p:cSldViewPr snapToGrid="0">
      <p:cViewPr varScale="1">
        <p:scale>
          <a:sx n="108" d="100"/>
          <a:sy n="108" d="100"/>
        </p:scale>
        <p:origin x="94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5952ba1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5952ba1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96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930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9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854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55a22db0b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55a22db0b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961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55a22db0b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55a22db0b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195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55a22db0ba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55a22db0b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5952ba17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5952ba17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5952ba1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5952ba1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5a22db0b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5a22db0b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9875" y="1660263"/>
            <a:ext cx="6784200" cy="208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79875" y="3918688"/>
            <a:ext cx="67842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13"/>
          <p:cNvSpPr txBox="1">
            <a:spLocks noGrp="1"/>
          </p:cNvSpPr>
          <p:nvPr>
            <p:ph type="title" idx="2" hasCustomPrompt="1"/>
          </p:nvPr>
        </p:nvSpPr>
        <p:spPr>
          <a:xfrm>
            <a:off x="1618650" y="1462500"/>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3" hasCustomPrompt="1"/>
          </p:nvPr>
        </p:nvSpPr>
        <p:spPr>
          <a:xfrm>
            <a:off x="1618650" y="3172403"/>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4" hasCustomPrompt="1"/>
          </p:nvPr>
        </p:nvSpPr>
        <p:spPr>
          <a:xfrm>
            <a:off x="4204650" y="1462500"/>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5" hasCustomPrompt="1"/>
          </p:nvPr>
        </p:nvSpPr>
        <p:spPr>
          <a:xfrm>
            <a:off x="4204650" y="3172403"/>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title" idx="6" hasCustomPrompt="1"/>
          </p:nvPr>
        </p:nvSpPr>
        <p:spPr>
          <a:xfrm>
            <a:off x="6790650" y="1462500"/>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7" hasCustomPrompt="1"/>
          </p:nvPr>
        </p:nvSpPr>
        <p:spPr>
          <a:xfrm>
            <a:off x="6790650" y="3172403"/>
            <a:ext cx="734700" cy="572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973950" y="20352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 name="Google Shape;56;p13"/>
          <p:cNvSpPr txBox="1">
            <a:spLocks noGrp="1"/>
          </p:cNvSpPr>
          <p:nvPr>
            <p:ph type="subTitle" idx="8"/>
          </p:nvPr>
        </p:nvSpPr>
        <p:spPr>
          <a:xfrm>
            <a:off x="3559950" y="20352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13"/>
          <p:cNvSpPr txBox="1">
            <a:spLocks noGrp="1"/>
          </p:cNvSpPr>
          <p:nvPr>
            <p:ph type="subTitle" idx="9"/>
          </p:nvPr>
        </p:nvSpPr>
        <p:spPr>
          <a:xfrm>
            <a:off x="6145950" y="20352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 name="Google Shape;58;p13"/>
          <p:cNvSpPr txBox="1">
            <a:spLocks noGrp="1"/>
          </p:cNvSpPr>
          <p:nvPr>
            <p:ph type="subTitle" idx="13"/>
          </p:nvPr>
        </p:nvSpPr>
        <p:spPr>
          <a:xfrm>
            <a:off x="973950" y="37451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13"/>
          <p:cNvSpPr txBox="1">
            <a:spLocks noGrp="1"/>
          </p:cNvSpPr>
          <p:nvPr>
            <p:ph type="subTitle" idx="14"/>
          </p:nvPr>
        </p:nvSpPr>
        <p:spPr>
          <a:xfrm>
            <a:off x="3559950" y="37451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15"/>
          </p:nvPr>
        </p:nvSpPr>
        <p:spPr>
          <a:xfrm>
            <a:off x="6145950" y="3745100"/>
            <a:ext cx="20241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3225" y="70940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4"/>
          <p:cNvSpPr txBox="1">
            <a:spLocks noGrp="1"/>
          </p:cNvSpPr>
          <p:nvPr>
            <p:ph type="subTitle" idx="1"/>
          </p:nvPr>
        </p:nvSpPr>
        <p:spPr>
          <a:xfrm>
            <a:off x="713225" y="2000750"/>
            <a:ext cx="43737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16"/>
          <p:cNvSpPr txBox="1">
            <a:spLocks noGrp="1"/>
          </p:cNvSpPr>
          <p:nvPr>
            <p:ph type="subTitle" idx="1"/>
          </p:nvPr>
        </p:nvSpPr>
        <p:spPr>
          <a:xfrm>
            <a:off x="720000" y="2848775"/>
            <a:ext cx="2333700" cy="158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6"/>
          <p:cNvSpPr txBox="1">
            <a:spLocks noGrp="1"/>
          </p:cNvSpPr>
          <p:nvPr>
            <p:ph type="subTitle" idx="2"/>
          </p:nvPr>
        </p:nvSpPr>
        <p:spPr>
          <a:xfrm>
            <a:off x="3405149" y="2848775"/>
            <a:ext cx="2333700" cy="158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6"/>
          <p:cNvSpPr txBox="1">
            <a:spLocks noGrp="1"/>
          </p:cNvSpPr>
          <p:nvPr>
            <p:ph type="subTitle" idx="3"/>
          </p:nvPr>
        </p:nvSpPr>
        <p:spPr>
          <a:xfrm>
            <a:off x="6090305" y="2848775"/>
            <a:ext cx="2333700" cy="158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 name="Google Shape;75;p16"/>
          <p:cNvSpPr txBox="1">
            <a:spLocks noGrp="1"/>
          </p:cNvSpPr>
          <p:nvPr>
            <p:ph type="subTitle" idx="4"/>
          </p:nvPr>
        </p:nvSpPr>
        <p:spPr>
          <a:xfrm>
            <a:off x="720000" y="2353575"/>
            <a:ext cx="2333700" cy="49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6"/>
          <p:cNvSpPr txBox="1">
            <a:spLocks noGrp="1"/>
          </p:cNvSpPr>
          <p:nvPr>
            <p:ph type="subTitle" idx="5"/>
          </p:nvPr>
        </p:nvSpPr>
        <p:spPr>
          <a:xfrm>
            <a:off x="3405151" y="2353575"/>
            <a:ext cx="2333700" cy="49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6"/>
          <p:cNvSpPr txBox="1">
            <a:spLocks noGrp="1"/>
          </p:cNvSpPr>
          <p:nvPr>
            <p:ph type="subTitle" idx="6"/>
          </p:nvPr>
        </p:nvSpPr>
        <p:spPr>
          <a:xfrm>
            <a:off x="6090302" y="2353575"/>
            <a:ext cx="2333700" cy="495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7"/>
          <p:cNvSpPr txBox="1">
            <a:spLocks noGrp="1"/>
          </p:cNvSpPr>
          <p:nvPr>
            <p:ph type="subTitle" idx="1"/>
          </p:nvPr>
        </p:nvSpPr>
        <p:spPr>
          <a:xfrm>
            <a:off x="720000" y="1735625"/>
            <a:ext cx="3146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7"/>
          <p:cNvSpPr txBox="1">
            <a:spLocks noGrp="1"/>
          </p:cNvSpPr>
          <p:nvPr>
            <p:ph type="subTitle" idx="2"/>
          </p:nvPr>
        </p:nvSpPr>
        <p:spPr>
          <a:xfrm>
            <a:off x="4632773" y="1735625"/>
            <a:ext cx="3146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7"/>
          <p:cNvSpPr txBox="1">
            <a:spLocks noGrp="1"/>
          </p:cNvSpPr>
          <p:nvPr>
            <p:ph type="subTitle" idx="3"/>
          </p:nvPr>
        </p:nvSpPr>
        <p:spPr>
          <a:xfrm>
            <a:off x="720000" y="3396200"/>
            <a:ext cx="3146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7"/>
          <p:cNvSpPr txBox="1">
            <a:spLocks noGrp="1"/>
          </p:cNvSpPr>
          <p:nvPr>
            <p:ph type="subTitle" idx="4"/>
          </p:nvPr>
        </p:nvSpPr>
        <p:spPr>
          <a:xfrm>
            <a:off x="4632773" y="3396200"/>
            <a:ext cx="3146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7"/>
          <p:cNvSpPr txBox="1">
            <a:spLocks noGrp="1"/>
          </p:cNvSpPr>
          <p:nvPr>
            <p:ph type="subTitle" idx="5"/>
          </p:nvPr>
        </p:nvSpPr>
        <p:spPr>
          <a:xfrm>
            <a:off x="720000" y="1282675"/>
            <a:ext cx="31467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7"/>
          <p:cNvSpPr txBox="1">
            <a:spLocks noGrp="1"/>
          </p:cNvSpPr>
          <p:nvPr>
            <p:ph type="subTitle" idx="6"/>
          </p:nvPr>
        </p:nvSpPr>
        <p:spPr>
          <a:xfrm>
            <a:off x="720000" y="2943425"/>
            <a:ext cx="31467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7"/>
          <p:cNvSpPr txBox="1">
            <a:spLocks noGrp="1"/>
          </p:cNvSpPr>
          <p:nvPr>
            <p:ph type="subTitle" idx="7"/>
          </p:nvPr>
        </p:nvSpPr>
        <p:spPr>
          <a:xfrm>
            <a:off x="4632748" y="1282675"/>
            <a:ext cx="31467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7"/>
          <p:cNvSpPr txBox="1">
            <a:spLocks noGrp="1"/>
          </p:cNvSpPr>
          <p:nvPr>
            <p:ph type="subTitle" idx="8"/>
          </p:nvPr>
        </p:nvSpPr>
        <p:spPr>
          <a:xfrm>
            <a:off x="4632748" y="2943425"/>
            <a:ext cx="3146700" cy="460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8"/>
          <p:cNvSpPr txBox="1">
            <a:spLocks noGrp="1"/>
          </p:cNvSpPr>
          <p:nvPr>
            <p:ph type="subTitle" idx="1"/>
          </p:nvPr>
        </p:nvSpPr>
        <p:spPr>
          <a:xfrm>
            <a:off x="720000" y="1645848"/>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8"/>
          <p:cNvSpPr txBox="1">
            <a:spLocks noGrp="1"/>
          </p:cNvSpPr>
          <p:nvPr>
            <p:ph type="subTitle" idx="2"/>
          </p:nvPr>
        </p:nvSpPr>
        <p:spPr>
          <a:xfrm>
            <a:off x="3455250" y="1645848"/>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8"/>
          <p:cNvSpPr txBox="1">
            <a:spLocks noGrp="1"/>
          </p:cNvSpPr>
          <p:nvPr>
            <p:ph type="subTitle" idx="3"/>
          </p:nvPr>
        </p:nvSpPr>
        <p:spPr>
          <a:xfrm>
            <a:off x="720000" y="3440454"/>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8"/>
          <p:cNvSpPr txBox="1">
            <a:spLocks noGrp="1"/>
          </p:cNvSpPr>
          <p:nvPr>
            <p:ph type="subTitle" idx="4"/>
          </p:nvPr>
        </p:nvSpPr>
        <p:spPr>
          <a:xfrm>
            <a:off x="3455250" y="3440454"/>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8"/>
          <p:cNvSpPr txBox="1">
            <a:spLocks noGrp="1"/>
          </p:cNvSpPr>
          <p:nvPr>
            <p:ph type="subTitle" idx="5"/>
          </p:nvPr>
        </p:nvSpPr>
        <p:spPr>
          <a:xfrm>
            <a:off x="6190500" y="1645848"/>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8"/>
          <p:cNvSpPr txBox="1">
            <a:spLocks noGrp="1"/>
          </p:cNvSpPr>
          <p:nvPr>
            <p:ph type="subTitle" idx="6"/>
          </p:nvPr>
        </p:nvSpPr>
        <p:spPr>
          <a:xfrm>
            <a:off x="6190500" y="3440454"/>
            <a:ext cx="2233500" cy="116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8"/>
          <p:cNvSpPr txBox="1">
            <a:spLocks noGrp="1"/>
          </p:cNvSpPr>
          <p:nvPr>
            <p:ph type="subTitle" idx="7"/>
          </p:nvPr>
        </p:nvSpPr>
        <p:spPr>
          <a:xfrm>
            <a:off x="720000" y="1153938"/>
            <a:ext cx="22335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7" name="Google Shape;97;p18"/>
          <p:cNvSpPr txBox="1">
            <a:spLocks noGrp="1"/>
          </p:cNvSpPr>
          <p:nvPr>
            <p:ph type="subTitle" idx="8"/>
          </p:nvPr>
        </p:nvSpPr>
        <p:spPr>
          <a:xfrm>
            <a:off x="3455250" y="1153938"/>
            <a:ext cx="22311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8" name="Google Shape;98;p18"/>
          <p:cNvSpPr txBox="1">
            <a:spLocks noGrp="1"/>
          </p:cNvSpPr>
          <p:nvPr>
            <p:ph type="subTitle" idx="9"/>
          </p:nvPr>
        </p:nvSpPr>
        <p:spPr>
          <a:xfrm>
            <a:off x="6190500" y="1153938"/>
            <a:ext cx="22311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8"/>
          <p:cNvSpPr txBox="1">
            <a:spLocks noGrp="1"/>
          </p:cNvSpPr>
          <p:nvPr>
            <p:ph type="subTitle" idx="13"/>
          </p:nvPr>
        </p:nvSpPr>
        <p:spPr>
          <a:xfrm>
            <a:off x="720000" y="2945448"/>
            <a:ext cx="22335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8"/>
          <p:cNvSpPr txBox="1">
            <a:spLocks noGrp="1"/>
          </p:cNvSpPr>
          <p:nvPr>
            <p:ph type="subTitle" idx="14"/>
          </p:nvPr>
        </p:nvSpPr>
        <p:spPr>
          <a:xfrm>
            <a:off x="3455250" y="2945455"/>
            <a:ext cx="22311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8"/>
          <p:cNvSpPr txBox="1">
            <a:spLocks noGrp="1"/>
          </p:cNvSpPr>
          <p:nvPr>
            <p:ph type="subTitle" idx="15"/>
          </p:nvPr>
        </p:nvSpPr>
        <p:spPr>
          <a:xfrm>
            <a:off x="6190500" y="2945455"/>
            <a:ext cx="2231100" cy="49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3"/>
        <p:cNvGrpSpPr/>
        <p:nvPr/>
      </p:nvGrpSpPr>
      <p:grpSpPr>
        <a:xfrm>
          <a:off x="0" y="0"/>
          <a:ext cx="0" cy="0"/>
          <a:chOff x="0" y="0"/>
          <a:chExt cx="0" cy="0"/>
        </a:xfrm>
      </p:grpSpPr>
      <p:cxnSp>
        <p:nvCxnSpPr>
          <p:cNvPr id="114" name="Google Shape;114;p21"/>
          <p:cNvCxnSpPr/>
          <p:nvPr/>
        </p:nvCxnSpPr>
        <p:spPr>
          <a:xfrm>
            <a:off x="713225" y="-12"/>
            <a:ext cx="0" cy="4575900"/>
          </a:xfrm>
          <a:prstGeom prst="straightConnector1">
            <a:avLst/>
          </a:prstGeom>
          <a:noFill/>
          <a:ln w="28575" cap="flat" cmpd="sng">
            <a:solidFill>
              <a:schemeClr val="dk1"/>
            </a:solidFill>
            <a:prstDash val="solid"/>
            <a:round/>
            <a:headEnd type="none" w="med" len="med"/>
            <a:tailEnd type="none" w="med" len="med"/>
          </a:ln>
        </p:spPr>
      </p:cxnSp>
      <p:cxnSp>
        <p:nvCxnSpPr>
          <p:cNvPr id="115" name="Google Shape;115;p21"/>
          <p:cNvCxnSpPr/>
          <p:nvPr/>
        </p:nvCxnSpPr>
        <p:spPr>
          <a:xfrm>
            <a:off x="8430775" y="567588"/>
            <a:ext cx="0" cy="457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
        <p:cNvGrpSpPr/>
        <p:nvPr/>
      </p:nvGrpSpPr>
      <p:grpSpPr>
        <a:xfrm>
          <a:off x="0" y="0"/>
          <a:ext cx="0" cy="0"/>
          <a:chOff x="0" y="0"/>
          <a:chExt cx="0" cy="0"/>
        </a:xfrm>
      </p:grpSpPr>
      <p:cxnSp>
        <p:nvCxnSpPr>
          <p:cNvPr id="117" name="Google Shape;117;p22"/>
          <p:cNvCxnSpPr/>
          <p:nvPr/>
        </p:nvCxnSpPr>
        <p:spPr>
          <a:xfrm>
            <a:off x="0" y="4603988"/>
            <a:ext cx="6141900" cy="0"/>
          </a:xfrm>
          <a:prstGeom prst="straightConnector1">
            <a:avLst/>
          </a:prstGeom>
          <a:noFill/>
          <a:ln w="28575" cap="flat" cmpd="sng">
            <a:solidFill>
              <a:schemeClr val="dk1"/>
            </a:solidFill>
            <a:prstDash val="solid"/>
            <a:round/>
            <a:headEnd type="none" w="med" len="med"/>
            <a:tailEnd type="none" w="med" len="med"/>
          </a:ln>
        </p:spPr>
      </p:cxnSp>
      <p:cxnSp>
        <p:nvCxnSpPr>
          <p:cNvPr id="118" name="Google Shape;118;p22"/>
          <p:cNvCxnSpPr/>
          <p:nvPr/>
        </p:nvCxnSpPr>
        <p:spPr>
          <a:xfrm>
            <a:off x="3002100" y="539488"/>
            <a:ext cx="61419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5"/>
          <p:cNvSpPr txBox="1">
            <a:spLocks noGrp="1"/>
          </p:cNvSpPr>
          <p:nvPr>
            <p:ph type="subTitle" idx="1"/>
          </p:nvPr>
        </p:nvSpPr>
        <p:spPr>
          <a:xfrm>
            <a:off x="5253862" y="2909825"/>
            <a:ext cx="2505600" cy="14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1384538" y="2909825"/>
            <a:ext cx="2505600" cy="14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1384538" y="2383201"/>
            <a:ext cx="2505600" cy="52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 name="Google Shape;23;p5"/>
          <p:cNvSpPr txBox="1">
            <a:spLocks noGrp="1"/>
          </p:cNvSpPr>
          <p:nvPr>
            <p:ph type="subTitle" idx="4"/>
          </p:nvPr>
        </p:nvSpPr>
        <p:spPr>
          <a:xfrm>
            <a:off x="5253863" y="2383201"/>
            <a:ext cx="2505600" cy="526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13225" y="862800"/>
            <a:ext cx="4294800" cy="1119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7"/>
          <p:cNvSpPr txBox="1">
            <a:spLocks noGrp="1"/>
          </p:cNvSpPr>
          <p:nvPr>
            <p:ph type="subTitle" idx="1"/>
          </p:nvPr>
        </p:nvSpPr>
        <p:spPr>
          <a:xfrm>
            <a:off x="713225" y="21730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9" name="Google Shape;29;p7"/>
          <p:cNvSpPr>
            <a:spLocks noGrp="1"/>
          </p:cNvSpPr>
          <p:nvPr>
            <p:ph type="pic" idx="2"/>
          </p:nvPr>
        </p:nvSpPr>
        <p:spPr>
          <a:xfrm>
            <a:off x="5643775" y="539500"/>
            <a:ext cx="27870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2" name="Google Shape;32;p8"/>
          <p:cNvCxnSpPr/>
          <p:nvPr/>
        </p:nvCxnSpPr>
        <p:spPr>
          <a:xfrm>
            <a:off x="0" y="2571738"/>
            <a:ext cx="1237800" cy="0"/>
          </a:xfrm>
          <a:prstGeom prst="straightConnector1">
            <a:avLst/>
          </a:prstGeom>
          <a:noFill/>
          <a:ln w="28575" cap="flat" cmpd="sng">
            <a:solidFill>
              <a:schemeClr val="dk1"/>
            </a:solidFill>
            <a:prstDash val="solid"/>
            <a:round/>
            <a:headEnd type="none" w="med" len="med"/>
            <a:tailEnd type="none" w="med" len="med"/>
          </a:ln>
        </p:spPr>
      </p:cxnSp>
      <p:cxnSp>
        <p:nvCxnSpPr>
          <p:cNvPr id="33" name="Google Shape;33;p8"/>
          <p:cNvCxnSpPr/>
          <p:nvPr/>
        </p:nvCxnSpPr>
        <p:spPr>
          <a:xfrm>
            <a:off x="7906200" y="2571738"/>
            <a:ext cx="12378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6" name="Google Shape;3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37" name="Google Shape;37;p9"/>
          <p:cNvCxnSpPr/>
          <p:nvPr/>
        </p:nvCxnSpPr>
        <p:spPr>
          <a:xfrm>
            <a:off x="4571975" y="-12"/>
            <a:ext cx="0" cy="906000"/>
          </a:xfrm>
          <a:prstGeom prst="straightConnector1">
            <a:avLst/>
          </a:prstGeom>
          <a:noFill/>
          <a:ln w="28575" cap="flat" cmpd="sng">
            <a:solidFill>
              <a:schemeClr val="dk1"/>
            </a:solidFill>
            <a:prstDash val="solid"/>
            <a:round/>
            <a:headEnd type="none" w="med" len="med"/>
            <a:tailEnd type="none" w="med" len="med"/>
          </a:ln>
        </p:spPr>
      </p:cxnSp>
      <p:cxnSp>
        <p:nvCxnSpPr>
          <p:cNvPr id="38" name="Google Shape;38;p9"/>
          <p:cNvCxnSpPr/>
          <p:nvPr/>
        </p:nvCxnSpPr>
        <p:spPr>
          <a:xfrm>
            <a:off x="4571975" y="4237488"/>
            <a:ext cx="0" cy="906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a:spLocks noGrp="1"/>
          </p:cNvSpPr>
          <p:nvPr>
            <p:ph type="pic" idx="2"/>
          </p:nvPr>
        </p:nvSpPr>
        <p:spPr>
          <a:xfrm>
            <a:off x="0" y="0"/>
            <a:ext cx="9144000" cy="5143500"/>
          </a:xfrm>
          <a:prstGeom prst="rect">
            <a:avLst/>
          </a:prstGeom>
          <a:noFill/>
          <a:ln>
            <a:noFill/>
          </a:ln>
        </p:spPr>
      </p:sp>
      <p:sp>
        <p:nvSpPr>
          <p:cNvPr id="41" name="Google Shape;41;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rbanist"/>
              <a:buNone/>
              <a:defRPr sz="3000" b="1">
                <a:solidFill>
                  <a:schemeClr val="dk1"/>
                </a:solidFill>
                <a:latin typeface="Urbanist"/>
                <a:ea typeface="Urbanist"/>
                <a:cs typeface="Urbanist"/>
                <a:sym typeface="Urbanis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2" r:id="rId12"/>
    <p:sldLayoutId id="2147483663" r:id="rId13"/>
    <p:sldLayoutId id="2147483664"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21" name="Google Shape;121;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p:nvPr/>
        </p:nvSpPr>
        <p:spPr>
          <a:xfrm>
            <a:off x="2230100" y="295950"/>
            <a:ext cx="4683900" cy="4710300"/>
          </a:xfrm>
          <a:prstGeom prst="ellipse">
            <a:avLst/>
          </a:prstGeom>
          <a:solidFill>
            <a:srgbClr val="146C94">
              <a:alpha val="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txBox="1">
            <a:spLocks noGrp="1"/>
          </p:cNvSpPr>
          <p:nvPr>
            <p:ph type="ctrTitle"/>
          </p:nvPr>
        </p:nvSpPr>
        <p:spPr>
          <a:xfrm>
            <a:off x="1179875" y="1660263"/>
            <a:ext cx="6784200" cy="20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dirty="0"/>
              <a:t>Unlocking Sales Potential</a:t>
            </a:r>
            <a:endParaRPr dirty="0"/>
          </a:p>
        </p:txBody>
      </p:sp>
      <p:sp>
        <p:nvSpPr>
          <p:cNvPr id="131" name="Google Shape;131;p26"/>
          <p:cNvSpPr txBox="1">
            <a:spLocks noGrp="1"/>
          </p:cNvSpPr>
          <p:nvPr>
            <p:ph type="subTitle" idx="1"/>
          </p:nvPr>
        </p:nvSpPr>
        <p:spPr>
          <a:xfrm>
            <a:off x="1179875" y="3918688"/>
            <a:ext cx="67842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Analyzing Key Factors in Amazon’s Sales Strategy</a:t>
            </a:r>
            <a:endParaRPr dirty="0"/>
          </a:p>
        </p:txBody>
      </p:sp>
      <p:cxnSp>
        <p:nvCxnSpPr>
          <p:cNvPr id="132" name="Google Shape;132;p26"/>
          <p:cNvCxnSpPr>
            <a:endCxn id="130" idx="0"/>
          </p:cNvCxnSpPr>
          <p:nvPr/>
        </p:nvCxnSpPr>
        <p:spPr>
          <a:xfrm>
            <a:off x="4571975" y="489063"/>
            <a:ext cx="0" cy="1171200"/>
          </a:xfrm>
          <a:prstGeom prst="straightConnector1">
            <a:avLst/>
          </a:prstGeom>
          <a:noFill/>
          <a:ln w="28575" cap="flat" cmpd="sng">
            <a:solidFill>
              <a:schemeClr val="dk1"/>
            </a:solidFill>
            <a:prstDash val="solid"/>
            <a:round/>
            <a:headEnd type="none" w="med" len="med"/>
            <a:tailEnd type="none" w="med" len="med"/>
          </a:ln>
        </p:spPr>
      </p:cxnSp>
      <p:sp>
        <p:nvSpPr>
          <p:cNvPr id="133" name="Google Shape;133;p26"/>
          <p:cNvSpPr/>
          <p:nvPr/>
        </p:nvSpPr>
        <p:spPr>
          <a:xfrm>
            <a:off x="6171050" y="1016363"/>
            <a:ext cx="574800" cy="5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4175975" y="72275"/>
            <a:ext cx="792000" cy="79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5417701" y="29595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074952" y="29595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2398100" y="1016363"/>
            <a:ext cx="574800" cy="5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6"/>
          <p:cNvGrpSpPr/>
          <p:nvPr/>
        </p:nvGrpSpPr>
        <p:grpSpPr>
          <a:xfrm>
            <a:off x="4315262" y="207323"/>
            <a:ext cx="513333" cy="521904"/>
            <a:chOff x="850092" y="3352934"/>
            <a:chExt cx="369517" cy="375660"/>
          </a:xfrm>
        </p:grpSpPr>
        <p:sp>
          <p:nvSpPr>
            <p:cNvPr id="139" name="Google Shape;139;p26"/>
            <p:cNvSpPr/>
            <p:nvPr/>
          </p:nvSpPr>
          <p:spPr>
            <a:xfrm>
              <a:off x="969859" y="3475692"/>
              <a:ext cx="53088" cy="53088"/>
            </a:xfrm>
            <a:custGeom>
              <a:avLst/>
              <a:gdLst/>
              <a:ahLst/>
              <a:cxnLst/>
              <a:rect l="l" t="t" r="r" b="b"/>
              <a:pathLst>
                <a:path w="1668" h="1668" extrusionOk="0">
                  <a:moveTo>
                    <a:pt x="834" y="346"/>
                  </a:moveTo>
                  <a:cubicBezTo>
                    <a:pt x="1108" y="346"/>
                    <a:pt x="1322" y="560"/>
                    <a:pt x="1322" y="834"/>
                  </a:cubicBezTo>
                  <a:cubicBezTo>
                    <a:pt x="1322" y="1096"/>
                    <a:pt x="1108" y="1322"/>
                    <a:pt x="834" y="1322"/>
                  </a:cubicBezTo>
                  <a:cubicBezTo>
                    <a:pt x="548" y="1322"/>
                    <a:pt x="346" y="1096"/>
                    <a:pt x="346" y="834"/>
                  </a:cubicBezTo>
                  <a:cubicBezTo>
                    <a:pt x="346" y="560"/>
                    <a:pt x="572" y="346"/>
                    <a:pt x="834" y="346"/>
                  </a:cubicBezTo>
                  <a:close/>
                  <a:moveTo>
                    <a:pt x="834" y="1"/>
                  </a:moveTo>
                  <a:cubicBezTo>
                    <a:pt x="369" y="1"/>
                    <a:pt x="0" y="370"/>
                    <a:pt x="0" y="834"/>
                  </a:cubicBezTo>
                  <a:cubicBezTo>
                    <a:pt x="0" y="1299"/>
                    <a:pt x="369" y="1668"/>
                    <a:pt x="834" y="1668"/>
                  </a:cubicBezTo>
                  <a:cubicBezTo>
                    <a:pt x="1298" y="1668"/>
                    <a:pt x="1667" y="1299"/>
                    <a:pt x="1667" y="834"/>
                  </a:cubicBezTo>
                  <a:cubicBezTo>
                    <a:pt x="1667" y="370"/>
                    <a:pt x="1298"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1046786" y="3552237"/>
              <a:ext cx="53088" cy="53088"/>
            </a:xfrm>
            <a:custGeom>
              <a:avLst/>
              <a:gdLst/>
              <a:ahLst/>
              <a:cxnLst/>
              <a:rect l="l" t="t" r="r" b="b"/>
              <a:pathLst>
                <a:path w="1668" h="1668" extrusionOk="0">
                  <a:moveTo>
                    <a:pt x="834" y="346"/>
                  </a:moveTo>
                  <a:cubicBezTo>
                    <a:pt x="1096" y="346"/>
                    <a:pt x="1322" y="572"/>
                    <a:pt x="1322" y="834"/>
                  </a:cubicBezTo>
                  <a:cubicBezTo>
                    <a:pt x="1322" y="1108"/>
                    <a:pt x="1096" y="1334"/>
                    <a:pt x="834" y="1334"/>
                  </a:cubicBezTo>
                  <a:cubicBezTo>
                    <a:pt x="560" y="1334"/>
                    <a:pt x="334" y="1108"/>
                    <a:pt x="334" y="834"/>
                  </a:cubicBezTo>
                  <a:cubicBezTo>
                    <a:pt x="334" y="572"/>
                    <a:pt x="560" y="346"/>
                    <a:pt x="834" y="346"/>
                  </a:cubicBezTo>
                  <a:close/>
                  <a:moveTo>
                    <a:pt x="834" y="1"/>
                  </a:moveTo>
                  <a:cubicBezTo>
                    <a:pt x="369" y="1"/>
                    <a:pt x="0" y="382"/>
                    <a:pt x="0" y="834"/>
                  </a:cubicBezTo>
                  <a:cubicBezTo>
                    <a:pt x="0" y="1299"/>
                    <a:pt x="369" y="1668"/>
                    <a:pt x="834" y="1668"/>
                  </a:cubicBezTo>
                  <a:cubicBezTo>
                    <a:pt x="1286" y="1668"/>
                    <a:pt x="1667" y="1299"/>
                    <a:pt x="1667" y="834"/>
                  </a:cubicBezTo>
                  <a:cubicBezTo>
                    <a:pt x="1667" y="382"/>
                    <a:pt x="1286" y="1"/>
                    <a:pt x="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984245" y="3485272"/>
              <a:ext cx="106527" cy="104999"/>
            </a:xfrm>
            <a:custGeom>
              <a:avLst/>
              <a:gdLst/>
              <a:ahLst/>
              <a:cxnLst/>
              <a:rect l="l" t="t" r="r" b="b"/>
              <a:pathLst>
                <a:path w="3347" h="3299" extrusionOk="0">
                  <a:moveTo>
                    <a:pt x="3160" y="0"/>
                  </a:moveTo>
                  <a:cubicBezTo>
                    <a:pt x="3117" y="0"/>
                    <a:pt x="3073" y="15"/>
                    <a:pt x="3037" y="45"/>
                  </a:cubicBezTo>
                  <a:lnTo>
                    <a:pt x="72" y="2998"/>
                  </a:lnTo>
                  <a:cubicBezTo>
                    <a:pt x="1" y="3081"/>
                    <a:pt x="1" y="3176"/>
                    <a:pt x="72" y="3236"/>
                  </a:cubicBezTo>
                  <a:cubicBezTo>
                    <a:pt x="108" y="3278"/>
                    <a:pt x="152" y="3298"/>
                    <a:pt x="196" y="3298"/>
                  </a:cubicBezTo>
                  <a:cubicBezTo>
                    <a:pt x="239" y="3298"/>
                    <a:pt x="280" y="3278"/>
                    <a:pt x="310" y="3236"/>
                  </a:cubicBezTo>
                  <a:lnTo>
                    <a:pt x="3275" y="283"/>
                  </a:lnTo>
                  <a:cubicBezTo>
                    <a:pt x="3346" y="200"/>
                    <a:pt x="3346" y="105"/>
                    <a:pt x="3275" y="45"/>
                  </a:cubicBezTo>
                  <a:cubicBezTo>
                    <a:pt x="3245" y="15"/>
                    <a:pt x="3203" y="0"/>
                    <a:pt x="3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922850" y="3428715"/>
              <a:ext cx="223620" cy="223620"/>
            </a:xfrm>
            <a:custGeom>
              <a:avLst/>
              <a:gdLst/>
              <a:ahLst/>
              <a:cxnLst/>
              <a:rect l="l" t="t" r="r" b="b"/>
              <a:pathLst>
                <a:path w="7026" h="7026" extrusionOk="0">
                  <a:moveTo>
                    <a:pt x="3513" y="0"/>
                  </a:moveTo>
                  <a:cubicBezTo>
                    <a:pt x="1584" y="0"/>
                    <a:pt x="1" y="1584"/>
                    <a:pt x="1" y="3513"/>
                  </a:cubicBezTo>
                  <a:cubicBezTo>
                    <a:pt x="1" y="5453"/>
                    <a:pt x="1584" y="7025"/>
                    <a:pt x="3513" y="7025"/>
                  </a:cubicBezTo>
                  <a:cubicBezTo>
                    <a:pt x="5454" y="7025"/>
                    <a:pt x="7026" y="5453"/>
                    <a:pt x="7026" y="3513"/>
                  </a:cubicBezTo>
                  <a:cubicBezTo>
                    <a:pt x="7026" y="1834"/>
                    <a:pt x="5835" y="393"/>
                    <a:pt x="4204" y="60"/>
                  </a:cubicBezTo>
                  <a:cubicBezTo>
                    <a:pt x="4196" y="59"/>
                    <a:pt x="4188" y="58"/>
                    <a:pt x="4180" y="58"/>
                  </a:cubicBezTo>
                  <a:cubicBezTo>
                    <a:pt x="4095" y="58"/>
                    <a:pt x="4022" y="115"/>
                    <a:pt x="3989" y="191"/>
                  </a:cubicBezTo>
                  <a:cubicBezTo>
                    <a:pt x="3978" y="286"/>
                    <a:pt x="4037" y="369"/>
                    <a:pt x="4132" y="405"/>
                  </a:cubicBezTo>
                  <a:cubicBezTo>
                    <a:pt x="5597" y="703"/>
                    <a:pt x="6692" y="2001"/>
                    <a:pt x="6692" y="3513"/>
                  </a:cubicBezTo>
                  <a:cubicBezTo>
                    <a:pt x="6692" y="5251"/>
                    <a:pt x="5263" y="6680"/>
                    <a:pt x="3513" y="6680"/>
                  </a:cubicBezTo>
                  <a:cubicBezTo>
                    <a:pt x="1775" y="6680"/>
                    <a:pt x="346" y="5251"/>
                    <a:pt x="346" y="3513"/>
                  </a:cubicBezTo>
                  <a:cubicBezTo>
                    <a:pt x="346" y="1774"/>
                    <a:pt x="1775" y="346"/>
                    <a:pt x="3513" y="346"/>
                  </a:cubicBezTo>
                  <a:cubicBezTo>
                    <a:pt x="3608" y="346"/>
                    <a:pt x="3692" y="274"/>
                    <a:pt x="3692" y="167"/>
                  </a:cubicBezTo>
                  <a:cubicBezTo>
                    <a:pt x="3680" y="72"/>
                    <a:pt x="3608"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850092" y="3352934"/>
              <a:ext cx="369517" cy="375660"/>
            </a:xfrm>
            <a:custGeom>
              <a:avLst/>
              <a:gdLst/>
              <a:ahLst/>
              <a:cxnLst/>
              <a:rect l="l" t="t" r="r" b="b"/>
              <a:pathLst>
                <a:path w="11610" h="11803" extrusionOk="0">
                  <a:moveTo>
                    <a:pt x="5804" y="0"/>
                  </a:moveTo>
                  <a:cubicBezTo>
                    <a:pt x="5801" y="0"/>
                    <a:pt x="5799" y="0"/>
                    <a:pt x="5799" y="0"/>
                  </a:cubicBezTo>
                  <a:cubicBezTo>
                    <a:pt x="5585" y="0"/>
                    <a:pt x="5371" y="119"/>
                    <a:pt x="5252" y="310"/>
                  </a:cubicBezTo>
                  <a:lnTo>
                    <a:pt x="4573" y="1453"/>
                  </a:lnTo>
                  <a:cubicBezTo>
                    <a:pt x="4515" y="1551"/>
                    <a:pt x="4424" y="1605"/>
                    <a:pt x="4326" y="1605"/>
                  </a:cubicBezTo>
                  <a:cubicBezTo>
                    <a:pt x="4281" y="1605"/>
                    <a:pt x="4236" y="1594"/>
                    <a:pt x="4192" y="1572"/>
                  </a:cubicBezTo>
                  <a:lnTo>
                    <a:pt x="2977" y="1060"/>
                  </a:lnTo>
                  <a:cubicBezTo>
                    <a:pt x="2889" y="1020"/>
                    <a:pt x="2800" y="1002"/>
                    <a:pt x="2713" y="1002"/>
                  </a:cubicBezTo>
                  <a:cubicBezTo>
                    <a:pt x="2355" y="1002"/>
                    <a:pt x="2046" y="1312"/>
                    <a:pt x="2084" y="1715"/>
                  </a:cubicBezTo>
                  <a:lnTo>
                    <a:pt x="2204" y="3036"/>
                  </a:lnTo>
                  <a:cubicBezTo>
                    <a:pt x="2215" y="3179"/>
                    <a:pt x="2108" y="3322"/>
                    <a:pt x="1965" y="3346"/>
                  </a:cubicBezTo>
                  <a:lnTo>
                    <a:pt x="668" y="3643"/>
                  </a:lnTo>
                  <a:cubicBezTo>
                    <a:pt x="191" y="3751"/>
                    <a:pt x="1" y="4334"/>
                    <a:pt x="322" y="4703"/>
                  </a:cubicBezTo>
                  <a:lnTo>
                    <a:pt x="1203" y="5703"/>
                  </a:lnTo>
                  <a:cubicBezTo>
                    <a:pt x="1311" y="5822"/>
                    <a:pt x="1311" y="5989"/>
                    <a:pt x="1203" y="6084"/>
                  </a:cubicBezTo>
                  <a:lnTo>
                    <a:pt x="322" y="7084"/>
                  </a:lnTo>
                  <a:cubicBezTo>
                    <a:pt x="179" y="7263"/>
                    <a:pt x="132" y="7489"/>
                    <a:pt x="191" y="7715"/>
                  </a:cubicBezTo>
                  <a:cubicBezTo>
                    <a:pt x="263" y="7930"/>
                    <a:pt x="441" y="8084"/>
                    <a:pt x="668" y="8144"/>
                  </a:cubicBezTo>
                  <a:lnTo>
                    <a:pt x="1025" y="8215"/>
                  </a:lnTo>
                  <a:cubicBezTo>
                    <a:pt x="1033" y="8216"/>
                    <a:pt x="1041" y="8217"/>
                    <a:pt x="1049" y="8217"/>
                  </a:cubicBezTo>
                  <a:cubicBezTo>
                    <a:pt x="1136" y="8217"/>
                    <a:pt x="1217" y="8161"/>
                    <a:pt x="1239" y="8084"/>
                  </a:cubicBezTo>
                  <a:cubicBezTo>
                    <a:pt x="1251" y="7989"/>
                    <a:pt x="1192" y="7894"/>
                    <a:pt x="1096" y="7870"/>
                  </a:cubicBezTo>
                  <a:lnTo>
                    <a:pt x="739" y="7799"/>
                  </a:lnTo>
                  <a:cubicBezTo>
                    <a:pt x="644" y="7775"/>
                    <a:pt x="560" y="7692"/>
                    <a:pt x="525" y="7608"/>
                  </a:cubicBezTo>
                  <a:cubicBezTo>
                    <a:pt x="489" y="7501"/>
                    <a:pt x="501" y="7394"/>
                    <a:pt x="584" y="7322"/>
                  </a:cubicBezTo>
                  <a:lnTo>
                    <a:pt x="1453" y="6322"/>
                  </a:lnTo>
                  <a:cubicBezTo>
                    <a:pt x="1668" y="6084"/>
                    <a:pt x="1668" y="5715"/>
                    <a:pt x="1453" y="5477"/>
                  </a:cubicBezTo>
                  <a:lnTo>
                    <a:pt x="584" y="4477"/>
                  </a:lnTo>
                  <a:cubicBezTo>
                    <a:pt x="430" y="4322"/>
                    <a:pt x="525" y="4048"/>
                    <a:pt x="739" y="3989"/>
                  </a:cubicBezTo>
                  <a:lnTo>
                    <a:pt x="2037" y="3691"/>
                  </a:lnTo>
                  <a:cubicBezTo>
                    <a:pt x="2346" y="3620"/>
                    <a:pt x="2573" y="3322"/>
                    <a:pt x="2549" y="3012"/>
                  </a:cubicBezTo>
                  <a:lnTo>
                    <a:pt x="2430" y="1679"/>
                  </a:lnTo>
                  <a:cubicBezTo>
                    <a:pt x="2410" y="1503"/>
                    <a:pt x="2559" y="1359"/>
                    <a:pt x="2731" y="1359"/>
                  </a:cubicBezTo>
                  <a:cubicBezTo>
                    <a:pt x="2769" y="1359"/>
                    <a:pt x="2808" y="1366"/>
                    <a:pt x="2846" y="1381"/>
                  </a:cubicBezTo>
                  <a:lnTo>
                    <a:pt x="4061" y="1905"/>
                  </a:lnTo>
                  <a:cubicBezTo>
                    <a:pt x="4143" y="1941"/>
                    <a:pt x="4229" y="1958"/>
                    <a:pt x="4314" y="1958"/>
                  </a:cubicBezTo>
                  <a:cubicBezTo>
                    <a:pt x="4536" y="1958"/>
                    <a:pt x="4750" y="1841"/>
                    <a:pt x="4871" y="1643"/>
                  </a:cubicBezTo>
                  <a:lnTo>
                    <a:pt x="5549" y="488"/>
                  </a:lnTo>
                  <a:cubicBezTo>
                    <a:pt x="5609" y="393"/>
                    <a:pt x="5710" y="345"/>
                    <a:pt x="5810" y="345"/>
                  </a:cubicBezTo>
                  <a:cubicBezTo>
                    <a:pt x="5909" y="345"/>
                    <a:pt x="6008" y="393"/>
                    <a:pt x="6061" y="488"/>
                  </a:cubicBezTo>
                  <a:lnTo>
                    <a:pt x="6740" y="1643"/>
                  </a:lnTo>
                  <a:cubicBezTo>
                    <a:pt x="6861" y="1842"/>
                    <a:pt x="7077" y="1953"/>
                    <a:pt x="7300" y="1953"/>
                  </a:cubicBezTo>
                  <a:cubicBezTo>
                    <a:pt x="7383" y="1953"/>
                    <a:pt x="7468" y="1938"/>
                    <a:pt x="7549" y="1905"/>
                  </a:cubicBezTo>
                  <a:lnTo>
                    <a:pt x="8764" y="1381"/>
                  </a:lnTo>
                  <a:cubicBezTo>
                    <a:pt x="8802" y="1366"/>
                    <a:pt x="8841" y="1359"/>
                    <a:pt x="8878" y="1359"/>
                  </a:cubicBezTo>
                  <a:cubicBezTo>
                    <a:pt x="9048" y="1359"/>
                    <a:pt x="9190" y="1503"/>
                    <a:pt x="9181" y="1679"/>
                  </a:cubicBezTo>
                  <a:lnTo>
                    <a:pt x="9062" y="3012"/>
                  </a:lnTo>
                  <a:cubicBezTo>
                    <a:pt x="9038" y="3334"/>
                    <a:pt x="9240" y="3620"/>
                    <a:pt x="9574" y="3691"/>
                  </a:cubicBezTo>
                  <a:lnTo>
                    <a:pt x="10859" y="3989"/>
                  </a:lnTo>
                  <a:cubicBezTo>
                    <a:pt x="11086" y="4036"/>
                    <a:pt x="11181" y="4298"/>
                    <a:pt x="11026" y="4477"/>
                  </a:cubicBezTo>
                  <a:lnTo>
                    <a:pt x="10145" y="5477"/>
                  </a:lnTo>
                  <a:cubicBezTo>
                    <a:pt x="9943" y="5715"/>
                    <a:pt x="9943" y="6084"/>
                    <a:pt x="10145" y="6322"/>
                  </a:cubicBezTo>
                  <a:lnTo>
                    <a:pt x="11026" y="7322"/>
                  </a:lnTo>
                  <a:cubicBezTo>
                    <a:pt x="11181" y="7489"/>
                    <a:pt x="11086" y="7751"/>
                    <a:pt x="10859" y="7811"/>
                  </a:cubicBezTo>
                  <a:lnTo>
                    <a:pt x="9574" y="8108"/>
                  </a:lnTo>
                  <a:cubicBezTo>
                    <a:pt x="9252" y="8192"/>
                    <a:pt x="9038" y="8489"/>
                    <a:pt x="9062" y="8799"/>
                  </a:cubicBezTo>
                  <a:lnTo>
                    <a:pt x="9181" y="10120"/>
                  </a:lnTo>
                  <a:cubicBezTo>
                    <a:pt x="9190" y="10302"/>
                    <a:pt x="9054" y="10445"/>
                    <a:pt x="8889" y="10445"/>
                  </a:cubicBezTo>
                  <a:cubicBezTo>
                    <a:pt x="8848" y="10445"/>
                    <a:pt x="8806" y="10437"/>
                    <a:pt x="8764" y="10418"/>
                  </a:cubicBezTo>
                  <a:lnTo>
                    <a:pt x="7549" y="9894"/>
                  </a:lnTo>
                  <a:cubicBezTo>
                    <a:pt x="7468" y="9858"/>
                    <a:pt x="7382" y="9841"/>
                    <a:pt x="7298" y="9841"/>
                  </a:cubicBezTo>
                  <a:cubicBezTo>
                    <a:pt x="7076" y="9841"/>
                    <a:pt x="6861" y="9961"/>
                    <a:pt x="6740" y="10168"/>
                  </a:cubicBezTo>
                  <a:lnTo>
                    <a:pt x="6061" y="11311"/>
                  </a:lnTo>
                  <a:cubicBezTo>
                    <a:pt x="6002" y="11406"/>
                    <a:pt x="5900" y="11454"/>
                    <a:pt x="5801" y="11454"/>
                  </a:cubicBezTo>
                  <a:cubicBezTo>
                    <a:pt x="5701" y="11454"/>
                    <a:pt x="5603" y="11406"/>
                    <a:pt x="5549" y="11311"/>
                  </a:cubicBezTo>
                  <a:lnTo>
                    <a:pt x="4871" y="10168"/>
                  </a:lnTo>
                  <a:cubicBezTo>
                    <a:pt x="4749" y="9960"/>
                    <a:pt x="4533" y="9846"/>
                    <a:pt x="4309" y="9846"/>
                  </a:cubicBezTo>
                  <a:cubicBezTo>
                    <a:pt x="4226" y="9846"/>
                    <a:pt x="4142" y="9862"/>
                    <a:pt x="4061" y="9894"/>
                  </a:cubicBezTo>
                  <a:lnTo>
                    <a:pt x="2846" y="10418"/>
                  </a:lnTo>
                  <a:cubicBezTo>
                    <a:pt x="2804" y="10437"/>
                    <a:pt x="2762" y="10445"/>
                    <a:pt x="2721" y="10445"/>
                  </a:cubicBezTo>
                  <a:cubicBezTo>
                    <a:pt x="2553" y="10445"/>
                    <a:pt x="2411" y="10302"/>
                    <a:pt x="2430" y="10120"/>
                  </a:cubicBezTo>
                  <a:lnTo>
                    <a:pt x="2549" y="8799"/>
                  </a:lnTo>
                  <a:cubicBezTo>
                    <a:pt x="2573" y="8465"/>
                    <a:pt x="2370" y="8192"/>
                    <a:pt x="2037" y="8108"/>
                  </a:cubicBezTo>
                  <a:lnTo>
                    <a:pt x="1727" y="8037"/>
                  </a:lnTo>
                  <a:cubicBezTo>
                    <a:pt x="1719" y="8036"/>
                    <a:pt x="1711" y="8035"/>
                    <a:pt x="1703" y="8035"/>
                  </a:cubicBezTo>
                  <a:cubicBezTo>
                    <a:pt x="1616" y="8035"/>
                    <a:pt x="1535" y="8092"/>
                    <a:pt x="1513" y="8168"/>
                  </a:cubicBezTo>
                  <a:cubicBezTo>
                    <a:pt x="1501" y="8263"/>
                    <a:pt x="1561" y="8370"/>
                    <a:pt x="1656" y="8382"/>
                  </a:cubicBezTo>
                  <a:lnTo>
                    <a:pt x="1965" y="8454"/>
                  </a:lnTo>
                  <a:cubicBezTo>
                    <a:pt x="2108" y="8489"/>
                    <a:pt x="2204" y="8620"/>
                    <a:pt x="2204" y="8763"/>
                  </a:cubicBezTo>
                  <a:lnTo>
                    <a:pt x="2084" y="10097"/>
                  </a:lnTo>
                  <a:cubicBezTo>
                    <a:pt x="2046" y="10493"/>
                    <a:pt x="2361" y="10804"/>
                    <a:pt x="2723" y="10804"/>
                  </a:cubicBezTo>
                  <a:cubicBezTo>
                    <a:pt x="2807" y="10804"/>
                    <a:pt x="2893" y="10787"/>
                    <a:pt x="2977" y="10751"/>
                  </a:cubicBezTo>
                  <a:lnTo>
                    <a:pt x="4192" y="10228"/>
                  </a:lnTo>
                  <a:cubicBezTo>
                    <a:pt x="4230" y="10212"/>
                    <a:pt x="4269" y="10204"/>
                    <a:pt x="4308" y="10204"/>
                  </a:cubicBezTo>
                  <a:cubicBezTo>
                    <a:pt x="4413" y="10204"/>
                    <a:pt x="4512" y="10259"/>
                    <a:pt x="4573" y="10347"/>
                  </a:cubicBezTo>
                  <a:lnTo>
                    <a:pt x="5252" y="11490"/>
                  </a:lnTo>
                  <a:cubicBezTo>
                    <a:pt x="5377" y="11698"/>
                    <a:pt x="5594" y="11802"/>
                    <a:pt x="5810" y="11802"/>
                  </a:cubicBezTo>
                  <a:cubicBezTo>
                    <a:pt x="6025" y="11802"/>
                    <a:pt x="6240" y="11698"/>
                    <a:pt x="6359" y="11490"/>
                  </a:cubicBezTo>
                  <a:lnTo>
                    <a:pt x="7037" y="10347"/>
                  </a:lnTo>
                  <a:cubicBezTo>
                    <a:pt x="7088" y="10253"/>
                    <a:pt x="7188" y="10202"/>
                    <a:pt x="7288" y="10202"/>
                  </a:cubicBezTo>
                  <a:cubicBezTo>
                    <a:pt x="7328" y="10202"/>
                    <a:pt x="7369" y="10211"/>
                    <a:pt x="7407" y="10228"/>
                  </a:cubicBezTo>
                  <a:lnTo>
                    <a:pt x="8633" y="10751"/>
                  </a:lnTo>
                  <a:cubicBezTo>
                    <a:pt x="8715" y="10787"/>
                    <a:pt x="8800" y="10804"/>
                    <a:pt x="8883" y="10804"/>
                  </a:cubicBezTo>
                  <a:cubicBezTo>
                    <a:pt x="9242" y="10804"/>
                    <a:pt x="9565" y="10493"/>
                    <a:pt x="9526" y="10097"/>
                  </a:cubicBezTo>
                  <a:lnTo>
                    <a:pt x="9407" y="8763"/>
                  </a:lnTo>
                  <a:cubicBezTo>
                    <a:pt x="9395" y="8620"/>
                    <a:pt x="9490" y="8489"/>
                    <a:pt x="9645" y="8454"/>
                  </a:cubicBezTo>
                  <a:lnTo>
                    <a:pt x="10943" y="8156"/>
                  </a:lnTo>
                  <a:cubicBezTo>
                    <a:pt x="11419" y="8049"/>
                    <a:pt x="11609" y="7477"/>
                    <a:pt x="11276" y="7096"/>
                  </a:cubicBezTo>
                  <a:lnTo>
                    <a:pt x="10407" y="6084"/>
                  </a:lnTo>
                  <a:cubicBezTo>
                    <a:pt x="10300" y="5965"/>
                    <a:pt x="10300" y="5810"/>
                    <a:pt x="10407" y="5703"/>
                  </a:cubicBezTo>
                  <a:lnTo>
                    <a:pt x="11276" y="4703"/>
                  </a:lnTo>
                  <a:cubicBezTo>
                    <a:pt x="11609" y="4334"/>
                    <a:pt x="11419" y="3751"/>
                    <a:pt x="10943" y="3643"/>
                  </a:cubicBezTo>
                  <a:lnTo>
                    <a:pt x="9645" y="3346"/>
                  </a:lnTo>
                  <a:cubicBezTo>
                    <a:pt x="9490" y="3322"/>
                    <a:pt x="9407" y="3179"/>
                    <a:pt x="9407" y="3036"/>
                  </a:cubicBezTo>
                  <a:lnTo>
                    <a:pt x="9526" y="1715"/>
                  </a:lnTo>
                  <a:cubicBezTo>
                    <a:pt x="9564" y="1312"/>
                    <a:pt x="9248" y="1002"/>
                    <a:pt x="8893" y="1002"/>
                  </a:cubicBezTo>
                  <a:cubicBezTo>
                    <a:pt x="8807" y="1002"/>
                    <a:pt x="8719" y="1020"/>
                    <a:pt x="8633" y="1060"/>
                  </a:cubicBezTo>
                  <a:lnTo>
                    <a:pt x="7407" y="1572"/>
                  </a:lnTo>
                  <a:cubicBezTo>
                    <a:pt x="7371" y="1588"/>
                    <a:pt x="7334" y="1595"/>
                    <a:pt x="7296" y="1595"/>
                  </a:cubicBezTo>
                  <a:cubicBezTo>
                    <a:pt x="7193" y="1595"/>
                    <a:pt x="7090" y="1540"/>
                    <a:pt x="7037" y="1453"/>
                  </a:cubicBezTo>
                  <a:lnTo>
                    <a:pt x="6359" y="310"/>
                  </a:lnTo>
                  <a:cubicBezTo>
                    <a:pt x="6170" y="10"/>
                    <a:pt x="5848" y="0"/>
                    <a:pt x="5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6"/>
          <p:cNvSpPr/>
          <p:nvPr/>
        </p:nvSpPr>
        <p:spPr>
          <a:xfrm>
            <a:off x="2499420" y="1117695"/>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6"/>
          <p:cNvGrpSpPr/>
          <p:nvPr/>
        </p:nvGrpSpPr>
        <p:grpSpPr>
          <a:xfrm>
            <a:off x="5575721" y="453189"/>
            <a:ext cx="336492" cy="336854"/>
            <a:chOff x="3539102" y="2427549"/>
            <a:chExt cx="355099" cy="355481"/>
          </a:xfrm>
        </p:grpSpPr>
        <p:sp>
          <p:nvSpPr>
            <p:cNvPr id="146" name="Google Shape;146;p26"/>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6"/>
          <p:cNvGrpSpPr/>
          <p:nvPr/>
        </p:nvGrpSpPr>
        <p:grpSpPr>
          <a:xfrm>
            <a:off x="3199894" y="439413"/>
            <a:ext cx="402374" cy="362502"/>
            <a:chOff x="3988156" y="3380210"/>
            <a:chExt cx="353954" cy="318880"/>
          </a:xfrm>
        </p:grpSpPr>
        <p:sp>
          <p:nvSpPr>
            <p:cNvPr id="149" name="Google Shape;149;p26"/>
            <p:cNvSpPr/>
            <p:nvPr/>
          </p:nvSpPr>
          <p:spPr>
            <a:xfrm>
              <a:off x="4134053" y="3446156"/>
              <a:ext cx="28454" cy="49269"/>
            </a:xfrm>
            <a:custGeom>
              <a:avLst/>
              <a:gdLst/>
              <a:ahLst/>
              <a:cxnLst/>
              <a:rect l="l" t="t" r="r" b="b"/>
              <a:pathLst>
                <a:path w="894" h="1548" extrusionOk="0">
                  <a:moveTo>
                    <a:pt x="417" y="286"/>
                  </a:moveTo>
                  <a:lnTo>
                    <a:pt x="417" y="572"/>
                  </a:lnTo>
                  <a:cubicBezTo>
                    <a:pt x="298" y="524"/>
                    <a:pt x="274" y="500"/>
                    <a:pt x="274" y="417"/>
                  </a:cubicBezTo>
                  <a:cubicBezTo>
                    <a:pt x="274" y="345"/>
                    <a:pt x="346" y="298"/>
                    <a:pt x="417" y="286"/>
                  </a:cubicBezTo>
                  <a:close/>
                  <a:moveTo>
                    <a:pt x="524" y="869"/>
                  </a:moveTo>
                  <a:cubicBezTo>
                    <a:pt x="643" y="917"/>
                    <a:pt x="655" y="976"/>
                    <a:pt x="655" y="1048"/>
                  </a:cubicBezTo>
                  <a:cubicBezTo>
                    <a:pt x="655" y="1119"/>
                    <a:pt x="596" y="1179"/>
                    <a:pt x="524" y="1191"/>
                  </a:cubicBezTo>
                  <a:lnTo>
                    <a:pt x="524" y="869"/>
                  </a:lnTo>
                  <a:close/>
                  <a:moveTo>
                    <a:pt x="477" y="0"/>
                  </a:moveTo>
                  <a:cubicBezTo>
                    <a:pt x="453" y="0"/>
                    <a:pt x="417" y="24"/>
                    <a:pt x="417" y="48"/>
                  </a:cubicBezTo>
                  <a:lnTo>
                    <a:pt x="417" y="107"/>
                  </a:lnTo>
                  <a:cubicBezTo>
                    <a:pt x="191" y="131"/>
                    <a:pt x="60" y="250"/>
                    <a:pt x="60" y="476"/>
                  </a:cubicBezTo>
                  <a:cubicBezTo>
                    <a:pt x="60" y="703"/>
                    <a:pt x="227" y="774"/>
                    <a:pt x="417" y="845"/>
                  </a:cubicBezTo>
                  <a:lnTo>
                    <a:pt x="417" y="1226"/>
                  </a:lnTo>
                  <a:cubicBezTo>
                    <a:pt x="310" y="1203"/>
                    <a:pt x="274" y="1179"/>
                    <a:pt x="179" y="1107"/>
                  </a:cubicBezTo>
                  <a:cubicBezTo>
                    <a:pt x="160" y="1093"/>
                    <a:pt x="143" y="1087"/>
                    <a:pt x="127" y="1087"/>
                  </a:cubicBezTo>
                  <a:cubicBezTo>
                    <a:pt x="101" y="1087"/>
                    <a:pt x="77" y="1102"/>
                    <a:pt x="48" y="1131"/>
                  </a:cubicBezTo>
                  <a:cubicBezTo>
                    <a:pt x="0" y="1191"/>
                    <a:pt x="0" y="1250"/>
                    <a:pt x="48" y="1298"/>
                  </a:cubicBezTo>
                  <a:cubicBezTo>
                    <a:pt x="120" y="1405"/>
                    <a:pt x="274" y="1453"/>
                    <a:pt x="417" y="1453"/>
                  </a:cubicBezTo>
                  <a:lnTo>
                    <a:pt x="417" y="1512"/>
                  </a:lnTo>
                  <a:cubicBezTo>
                    <a:pt x="417" y="1536"/>
                    <a:pt x="453" y="1548"/>
                    <a:pt x="477" y="1548"/>
                  </a:cubicBezTo>
                  <a:cubicBezTo>
                    <a:pt x="512" y="1548"/>
                    <a:pt x="536" y="1536"/>
                    <a:pt x="536" y="1512"/>
                  </a:cubicBezTo>
                  <a:lnTo>
                    <a:pt x="536" y="1453"/>
                  </a:lnTo>
                  <a:cubicBezTo>
                    <a:pt x="727" y="1417"/>
                    <a:pt x="893" y="1298"/>
                    <a:pt x="893" y="1048"/>
                  </a:cubicBezTo>
                  <a:cubicBezTo>
                    <a:pt x="893" y="798"/>
                    <a:pt x="751" y="691"/>
                    <a:pt x="536" y="619"/>
                  </a:cubicBezTo>
                  <a:lnTo>
                    <a:pt x="536" y="286"/>
                  </a:lnTo>
                  <a:cubicBezTo>
                    <a:pt x="584" y="286"/>
                    <a:pt x="631" y="298"/>
                    <a:pt x="667" y="333"/>
                  </a:cubicBezTo>
                  <a:cubicBezTo>
                    <a:pt x="694" y="340"/>
                    <a:pt x="726" y="363"/>
                    <a:pt x="759" y="363"/>
                  </a:cubicBezTo>
                  <a:cubicBezTo>
                    <a:pt x="783" y="363"/>
                    <a:pt x="808" y="350"/>
                    <a:pt x="834" y="310"/>
                  </a:cubicBezTo>
                  <a:cubicBezTo>
                    <a:pt x="870" y="274"/>
                    <a:pt x="882" y="214"/>
                    <a:pt x="822" y="167"/>
                  </a:cubicBezTo>
                  <a:cubicBezTo>
                    <a:pt x="751" y="107"/>
                    <a:pt x="631" y="95"/>
                    <a:pt x="536" y="95"/>
                  </a:cubicBezTo>
                  <a:lnTo>
                    <a:pt x="536" y="48"/>
                  </a:lnTo>
                  <a:cubicBezTo>
                    <a:pt x="536" y="12"/>
                    <a:pt x="501"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4188988" y="3398001"/>
              <a:ext cx="81510" cy="81510"/>
            </a:xfrm>
            <a:custGeom>
              <a:avLst/>
              <a:gdLst/>
              <a:ahLst/>
              <a:cxnLst/>
              <a:rect l="l" t="t" r="r" b="b"/>
              <a:pathLst>
                <a:path w="2561" h="2561" extrusionOk="0">
                  <a:moveTo>
                    <a:pt x="1287" y="311"/>
                  </a:moveTo>
                  <a:cubicBezTo>
                    <a:pt x="1823" y="311"/>
                    <a:pt x="2251" y="739"/>
                    <a:pt x="2251" y="1275"/>
                  </a:cubicBezTo>
                  <a:cubicBezTo>
                    <a:pt x="2251" y="1811"/>
                    <a:pt x="1823" y="2251"/>
                    <a:pt x="1287" y="2251"/>
                  </a:cubicBezTo>
                  <a:cubicBezTo>
                    <a:pt x="751" y="2251"/>
                    <a:pt x="310" y="1811"/>
                    <a:pt x="310" y="1275"/>
                  </a:cubicBezTo>
                  <a:cubicBezTo>
                    <a:pt x="310" y="739"/>
                    <a:pt x="751" y="311"/>
                    <a:pt x="1287" y="311"/>
                  </a:cubicBezTo>
                  <a:close/>
                  <a:moveTo>
                    <a:pt x="1287" y="1"/>
                  </a:moveTo>
                  <a:cubicBezTo>
                    <a:pt x="572" y="1"/>
                    <a:pt x="1" y="584"/>
                    <a:pt x="1" y="1275"/>
                  </a:cubicBezTo>
                  <a:cubicBezTo>
                    <a:pt x="1" y="1989"/>
                    <a:pt x="584" y="2561"/>
                    <a:pt x="1287" y="2561"/>
                  </a:cubicBezTo>
                  <a:cubicBezTo>
                    <a:pt x="2001" y="2561"/>
                    <a:pt x="2561" y="1977"/>
                    <a:pt x="2561" y="1275"/>
                  </a:cubicBezTo>
                  <a:cubicBezTo>
                    <a:pt x="2561"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090863" y="3380210"/>
              <a:ext cx="195930" cy="146311"/>
            </a:xfrm>
            <a:custGeom>
              <a:avLst/>
              <a:gdLst/>
              <a:ahLst/>
              <a:cxnLst/>
              <a:rect l="l" t="t" r="r" b="b"/>
              <a:pathLst>
                <a:path w="6156" h="4597" extrusionOk="0">
                  <a:moveTo>
                    <a:pt x="1810" y="1834"/>
                  </a:moveTo>
                  <a:cubicBezTo>
                    <a:pt x="2131" y="1834"/>
                    <a:pt x="2429" y="2001"/>
                    <a:pt x="2608" y="2274"/>
                  </a:cubicBezTo>
                  <a:cubicBezTo>
                    <a:pt x="2643" y="2405"/>
                    <a:pt x="2703" y="2536"/>
                    <a:pt x="2762" y="2667"/>
                  </a:cubicBezTo>
                  <a:cubicBezTo>
                    <a:pt x="2762" y="2715"/>
                    <a:pt x="2774" y="2763"/>
                    <a:pt x="2774" y="2810"/>
                  </a:cubicBezTo>
                  <a:cubicBezTo>
                    <a:pt x="2774" y="3346"/>
                    <a:pt x="2346" y="3775"/>
                    <a:pt x="1810" y="3775"/>
                  </a:cubicBezTo>
                  <a:cubicBezTo>
                    <a:pt x="1274" y="3775"/>
                    <a:pt x="834" y="3346"/>
                    <a:pt x="834" y="2810"/>
                  </a:cubicBezTo>
                  <a:cubicBezTo>
                    <a:pt x="834" y="2274"/>
                    <a:pt x="1274" y="1834"/>
                    <a:pt x="1810" y="1834"/>
                  </a:cubicBezTo>
                  <a:close/>
                  <a:moveTo>
                    <a:pt x="1810" y="1322"/>
                  </a:moveTo>
                  <a:cubicBezTo>
                    <a:pt x="2084" y="1322"/>
                    <a:pt x="2346" y="1393"/>
                    <a:pt x="2584" y="1536"/>
                  </a:cubicBezTo>
                  <a:cubicBezTo>
                    <a:pt x="2560" y="1620"/>
                    <a:pt x="2560" y="1703"/>
                    <a:pt x="2548" y="1774"/>
                  </a:cubicBezTo>
                  <a:cubicBezTo>
                    <a:pt x="2346" y="1632"/>
                    <a:pt x="2072" y="1536"/>
                    <a:pt x="1810" y="1536"/>
                  </a:cubicBezTo>
                  <a:cubicBezTo>
                    <a:pt x="1096" y="1536"/>
                    <a:pt x="524" y="2120"/>
                    <a:pt x="524" y="2822"/>
                  </a:cubicBezTo>
                  <a:cubicBezTo>
                    <a:pt x="524" y="3537"/>
                    <a:pt x="1107" y="4096"/>
                    <a:pt x="1810" y="4096"/>
                  </a:cubicBezTo>
                  <a:cubicBezTo>
                    <a:pt x="2417" y="4096"/>
                    <a:pt x="2917" y="3668"/>
                    <a:pt x="3060" y="3108"/>
                  </a:cubicBezTo>
                  <a:cubicBezTo>
                    <a:pt x="3120" y="3167"/>
                    <a:pt x="3155" y="3203"/>
                    <a:pt x="3239" y="3263"/>
                  </a:cubicBezTo>
                  <a:cubicBezTo>
                    <a:pt x="3036" y="3882"/>
                    <a:pt x="2477" y="4299"/>
                    <a:pt x="1810" y="4299"/>
                  </a:cubicBezTo>
                  <a:cubicBezTo>
                    <a:pt x="988" y="4299"/>
                    <a:pt x="322" y="3620"/>
                    <a:pt x="322" y="2810"/>
                  </a:cubicBezTo>
                  <a:cubicBezTo>
                    <a:pt x="322" y="1989"/>
                    <a:pt x="988" y="1322"/>
                    <a:pt x="1810" y="1322"/>
                  </a:cubicBezTo>
                  <a:close/>
                  <a:moveTo>
                    <a:pt x="4382" y="0"/>
                  </a:moveTo>
                  <a:cubicBezTo>
                    <a:pt x="3608" y="0"/>
                    <a:pt x="2929" y="500"/>
                    <a:pt x="2679" y="1179"/>
                  </a:cubicBezTo>
                  <a:cubicBezTo>
                    <a:pt x="2417" y="1036"/>
                    <a:pt x="2131" y="953"/>
                    <a:pt x="1822" y="953"/>
                  </a:cubicBezTo>
                  <a:cubicBezTo>
                    <a:pt x="822" y="953"/>
                    <a:pt x="0" y="1774"/>
                    <a:pt x="0" y="2775"/>
                  </a:cubicBezTo>
                  <a:cubicBezTo>
                    <a:pt x="0" y="3775"/>
                    <a:pt x="822" y="4596"/>
                    <a:pt x="1822" y="4596"/>
                  </a:cubicBezTo>
                  <a:cubicBezTo>
                    <a:pt x="2596" y="4596"/>
                    <a:pt x="3262" y="4120"/>
                    <a:pt x="3512" y="3417"/>
                  </a:cubicBezTo>
                  <a:cubicBezTo>
                    <a:pt x="3763" y="3548"/>
                    <a:pt x="4060" y="3644"/>
                    <a:pt x="4382" y="3644"/>
                  </a:cubicBezTo>
                  <a:cubicBezTo>
                    <a:pt x="4798" y="3644"/>
                    <a:pt x="5191" y="3489"/>
                    <a:pt x="5513" y="3239"/>
                  </a:cubicBezTo>
                  <a:cubicBezTo>
                    <a:pt x="5822" y="2989"/>
                    <a:pt x="6049" y="2632"/>
                    <a:pt x="6132" y="2239"/>
                  </a:cubicBezTo>
                  <a:cubicBezTo>
                    <a:pt x="6156" y="2167"/>
                    <a:pt x="6096" y="2072"/>
                    <a:pt x="6013" y="2060"/>
                  </a:cubicBezTo>
                  <a:cubicBezTo>
                    <a:pt x="6004" y="2059"/>
                    <a:pt x="5996" y="2058"/>
                    <a:pt x="5987" y="2058"/>
                  </a:cubicBezTo>
                  <a:cubicBezTo>
                    <a:pt x="5911" y="2058"/>
                    <a:pt x="5833" y="2104"/>
                    <a:pt x="5822" y="2179"/>
                  </a:cubicBezTo>
                  <a:cubicBezTo>
                    <a:pt x="5656" y="2870"/>
                    <a:pt x="5060" y="3322"/>
                    <a:pt x="4370" y="3322"/>
                  </a:cubicBezTo>
                  <a:cubicBezTo>
                    <a:pt x="3834" y="3322"/>
                    <a:pt x="3334" y="3048"/>
                    <a:pt x="3072" y="2572"/>
                  </a:cubicBezTo>
                  <a:cubicBezTo>
                    <a:pt x="3036" y="2417"/>
                    <a:pt x="2977" y="2274"/>
                    <a:pt x="2905" y="2132"/>
                  </a:cubicBezTo>
                  <a:cubicBezTo>
                    <a:pt x="2715" y="1215"/>
                    <a:pt x="3429" y="334"/>
                    <a:pt x="4370" y="334"/>
                  </a:cubicBezTo>
                  <a:cubicBezTo>
                    <a:pt x="5060" y="334"/>
                    <a:pt x="5656" y="810"/>
                    <a:pt x="5822" y="1477"/>
                  </a:cubicBezTo>
                  <a:cubicBezTo>
                    <a:pt x="5832" y="1556"/>
                    <a:pt x="5899" y="1602"/>
                    <a:pt x="5969" y="1602"/>
                  </a:cubicBezTo>
                  <a:cubicBezTo>
                    <a:pt x="5984" y="1602"/>
                    <a:pt x="5998" y="1600"/>
                    <a:pt x="6013" y="1596"/>
                  </a:cubicBezTo>
                  <a:cubicBezTo>
                    <a:pt x="6108" y="1584"/>
                    <a:pt x="6144" y="1489"/>
                    <a:pt x="6132" y="1405"/>
                  </a:cubicBezTo>
                  <a:cubicBezTo>
                    <a:pt x="6049" y="1024"/>
                    <a:pt x="5822" y="667"/>
                    <a:pt x="5513" y="405"/>
                  </a:cubicBezTo>
                  <a:cubicBezTo>
                    <a:pt x="5191" y="155"/>
                    <a:pt x="4775" y="0"/>
                    <a:pt x="4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215914" y="3415061"/>
              <a:ext cx="28072" cy="49301"/>
            </a:xfrm>
            <a:custGeom>
              <a:avLst/>
              <a:gdLst/>
              <a:ahLst/>
              <a:cxnLst/>
              <a:rect l="l" t="t" r="r" b="b"/>
              <a:pathLst>
                <a:path w="882" h="1549" extrusionOk="0">
                  <a:moveTo>
                    <a:pt x="405" y="298"/>
                  </a:moveTo>
                  <a:lnTo>
                    <a:pt x="405" y="584"/>
                  </a:lnTo>
                  <a:cubicBezTo>
                    <a:pt x="286" y="537"/>
                    <a:pt x="262" y="501"/>
                    <a:pt x="262" y="429"/>
                  </a:cubicBezTo>
                  <a:cubicBezTo>
                    <a:pt x="262" y="358"/>
                    <a:pt x="334" y="310"/>
                    <a:pt x="405" y="298"/>
                  </a:cubicBezTo>
                  <a:close/>
                  <a:moveTo>
                    <a:pt x="512" y="882"/>
                  </a:moveTo>
                  <a:cubicBezTo>
                    <a:pt x="631" y="918"/>
                    <a:pt x="643" y="977"/>
                    <a:pt x="643" y="1060"/>
                  </a:cubicBezTo>
                  <a:cubicBezTo>
                    <a:pt x="643" y="1144"/>
                    <a:pt x="584" y="1191"/>
                    <a:pt x="512" y="1203"/>
                  </a:cubicBezTo>
                  <a:lnTo>
                    <a:pt x="512" y="882"/>
                  </a:lnTo>
                  <a:close/>
                  <a:moveTo>
                    <a:pt x="465" y="1"/>
                  </a:moveTo>
                  <a:cubicBezTo>
                    <a:pt x="441" y="1"/>
                    <a:pt x="405" y="13"/>
                    <a:pt x="405" y="48"/>
                  </a:cubicBezTo>
                  <a:lnTo>
                    <a:pt x="405" y="96"/>
                  </a:lnTo>
                  <a:cubicBezTo>
                    <a:pt x="179" y="132"/>
                    <a:pt x="48" y="251"/>
                    <a:pt x="48" y="477"/>
                  </a:cubicBezTo>
                  <a:cubicBezTo>
                    <a:pt x="48" y="715"/>
                    <a:pt x="226" y="787"/>
                    <a:pt x="405" y="846"/>
                  </a:cubicBezTo>
                  <a:lnTo>
                    <a:pt x="405" y="1215"/>
                  </a:lnTo>
                  <a:cubicBezTo>
                    <a:pt x="298" y="1203"/>
                    <a:pt x="262" y="1156"/>
                    <a:pt x="167" y="1096"/>
                  </a:cubicBezTo>
                  <a:cubicBezTo>
                    <a:pt x="150" y="1084"/>
                    <a:pt x="133" y="1079"/>
                    <a:pt x="117" y="1079"/>
                  </a:cubicBezTo>
                  <a:cubicBezTo>
                    <a:pt x="53" y="1079"/>
                    <a:pt x="0" y="1158"/>
                    <a:pt x="0" y="1215"/>
                  </a:cubicBezTo>
                  <a:cubicBezTo>
                    <a:pt x="0" y="1251"/>
                    <a:pt x="24" y="1275"/>
                    <a:pt x="36" y="1299"/>
                  </a:cubicBezTo>
                  <a:cubicBezTo>
                    <a:pt x="107" y="1394"/>
                    <a:pt x="274" y="1441"/>
                    <a:pt x="405" y="1441"/>
                  </a:cubicBezTo>
                  <a:lnTo>
                    <a:pt x="405" y="1501"/>
                  </a:lnTo>
                  <a:cubicBezTo>
                    <a:pt x="405" y="1537"/>
                    <a:pt x="441" y="1549"/>
                    <a:pt x="465" y="1549"/>
                  </a:cubicBezTo>
                  <a:cubicBezTo>
                    <a:pt x="500" y="1549"/>
                    <a:pt x="524" y="1525"/>
                    <a:pt x="524" y="1501"/>
                  </a:cubicBezTo>
                  <a:lnTo>
                    <a:pt x="524" y="1441"/>
                  </a:lnTo>
                  <a:cubicBezTo>
                    <a:pt x="715" y="1406"/>
                    <a:pt x="881" y="1299"/>
                    <a:pt x="881" y="1037"/>
                  </a:cubicBezTo>
                  <a:cubicBezTo>
                    <a:pt x="881" y="787"/>
                    <a:pt x="715" y="703"/>
                    <a:pt x="524" y="620"/>
                  </a:cubicBezTo>
                  <a:lnTo>
                    <a:pt x="524" y="298"/>
                  </a:lnTo>
                  <a:cubicBezTo>
                    <a:pt x="596" y="298"/>
                    <a:pt x="631" y="310"/>
                    <a:pt x="703" y="358"/>
                  </a:cubicBezTo>
                  <a:cubicBezTo>
                    <a:pt x="717" y="362"/>
                    <a:pt x="732" y="364"/>
                    <a:pt x="746" y="364"/>
                  </a:cubicBezTo>
                  <a:cubicBezTo>
                    <a:pt x="777" y="364"/>
                    <a:pt x="805" y="351"/>
                    <a:pt x="822" y="310"/>
                  </a:cubicBezTo>
                  <a:cubicBezTo>
                    <a:pt x="857" y="263"/>
                    <a:pt x="869" y="203"/>
                    <a:pt x="810" y="156"/>
                  </a:cubicBezTo>
                  <a:cubicBezTo>
                    <a:pt x="738" y="96"/>
                    <a:pt x="619" y="84"/>
                    <a:pt x="524" y="84"/>
                  </a:cubicBezTo>
                  <a:lnTo>
                    <a:pt x="524" y="48"/>
                  </a:lnTo>
                  <a:cubicBezTo>
                    <a:pt x="524" y="13"/>
                    <a:pt x="500"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3988156" y="3495935"/>
              <a:ext cx="353954" cy="203155"/>
            </a:xfrm>
            <a:custGeom>
              <a:avLst/>
              <a:gdLst/>
              <a:ahLst/>
              <a:cxnLst/>
              <a:rect l="l" t="t" r="r" b="b"/>
              <a:pathLst>
                <a:path w="11121" h="6383" extrusionOk="0">
                  <a:moveTo>
                    <a:pt x="3525" y="1884"/>
                  </a:moveTo>
                  <a:cubicBezTo>
                    <a:pt x="3540" y="1884"/>
                    <a:pt x="3561" y="1898"/>
                    <a:pt x="3561" y="1925"/>
                  </a:cubicBezTo>
                  <a:cubicBezTo>
                    <a:pt x="3632" y="2103"/>
                    <a:pt x="4632" y="4770"/>
                    <a:pt x="4680" y="4854"/>
                  </a:cubicBezTo>
                  <a:cubicBezTo>
                    <a:pt x="4692" y="4865"/>
                    <a:pt x="4680" y="4901"/>
                    <a:pt x="4644" y="4901"/>
                  </a:cubicBezTo>
                  <a:lnTo>
                    <a:pt x="3930" y="5163"/>
                  </a:lnTo>
                  <a:cubicBezTo>
                    <a:pt x="3882" y="5032"/>
                    <a:pt x="2870" y="2341"/>
                    <a:pt x="2799" y="2163"/>
                  </a:cubicBezTo>
                  <a:lnTo>
                    <a:pt x="3513" y="1889"/>
                  </a:lnTo>
                  <a:cubicBezTo>
                    <a:pt x="3516" y="1886"/>
                    <a:pt x="3520" y="1884"/>
                    <a:pt x="3525" y="1884"/>
                  </a:cubicBezTo>
                  <a:close/>
                  <a:moveTo>
                    <a:pt x="2501" y="2294"/>
                  </a:moveTo>
                  <a:lnTo>
                    <a:pt x="3632" y="5306"/>
                  </a:lnTo>
                  <a:cubicBezTo>
                    <a:pt x="3096" y="5496"/>
                    <a:pt x="1763" y="5997"/>
                    <a:pt x="1536" y="6092"/>
                  </a:cubicBezTo>
                  <a:cubicBezTo>
                    <a:pt x="1528" y="6095"/>
                    <a:pt x="1520" y="6096"/>
                    <a:pt x="1511" y="6096"/>
                  </a:cubicBezTo>
                  <a:cubicBezTo>
                    <a:pt x="1485" y="6096"/>
                    <a:pt x="1459" y="6081"/>
                    <a:pt x="1441" y="6044"/>
                  </a:cubicBezTo>
                  <a:lnTo>
                    <a:pt x="358" y="3175"/>
                  </a:lnTo>
                  <a:cubicBezTo>
                    <a:pt x="346" y="3139"/>
                    <a:pt x="358" y="3103"/>
                    <a:pt x="405" y="3080"/>
                  </a:cubicBezTo>
                  <a:cubicBezTo>
                    <a:pt x="1084" y="2829"/>
                    <a:pt x="2025" y="2472"/>
                    <a:pt x="2501" y="2294"/>
                  </a:cubicBezTo>
                  <a:close/>
                  <a:moveTo>
                    <a:pt x="10195" y="0"/>
                  </a:moveTo>
                  <a:cubicBezTo>
                    <a:pt x="9949" y="0"/>
                    <a:pt x="9714" y="126"/>
                    <a:pt x="9537" y="282"/>
                  </a:cubicBezTo>
                  <a:lnTo>
                    <a:pt x="7835" y="1698"/>
                  </a:lnTo>
                  <a:cubicBezTo>
                    <a:pt x="7740" y="1496"/>
                    <a:pt x="7537" y="1282"/>
                    <a:pt x="7144" y="1282"/>
                  </a:cubicBezTo>
                  <a:cubicBezTo>
                    <a:pt x="6745" y="1282"/>
                    <a:pt x="6434" y="1280"/>
                    <a:pt x="6185" y="1280"/>
                  </a:cubicBezTo>
                  <a:cubicBezTo>
                    <a:pt x="5437" y="1280"/>
                    <a:pt x="5254" y="1294"/>
                    <a:pt x="4977" y="1401"/>
                  </a:cubicBezTo>
                  <a:lnTo>
                    <a:pt x="3882" y="1853"/>
                  </a:lnTo>
                  <a:lnTo>
                    <a:pt x="3870" y="1806"/>
                  </a:lnTo>
                  <a:cubicBezTo>
                    <a:pt x="3814" y="1665"/>
                    <a:pt x="3669" y="1569"/>
                    <a:pt x="3523" y="1569"/>
                  </a:cubicBezTo>
                  <a:cubicBezTo>
                    <a:pt x="3484" y="1569"/>
                    <a:pt x="3444" y="1576"/>
                    <a:pt x="3406" y="1591"/>
                  </a:cubicBezTo>
                  <a:lnTo>
                    <a:pt x="2596" y="1913"/>
                  </a:lnTo>
                  <a:cubicBezTo>
                    <a:pt x="2239" y="2044"/>
                    <a:pt x="1084" y="2472"/>
                    <a:pt x="298" y="2770"/>
                  </a:cubicBezTo>
                  <a:cubicBezTo>
                    <a:pt x="108" y="2841"/>
                    <a:pt x="1" y="3068"/>
                    <a:pt x="72" y="3258"/>
                  </a:cubicBezTo>
                  <a:lnTo>
                    <a:pt x="1167" y="6139"/>
                  </a:lnTo>
                  <a:cubicBezTo>
                    <a:pt x="1222" y="6285"/>
                    <a:pt x="1368" y="6382"/>
                    <a:pt x="1518" y="6382"/>
                  </a:cubicBezTo>
                  <a:cubicBezTo>
                    <a:pt x="1564" y="6382"/>
                    <a:pt x="1611" y="6373"/>
                    <a:pt x="1656" y="6354"/>
                  </a:cubicBezTo>
                  <a:cubicBezTo>
                    <a:pt x="1906" y="6270"/>
                    <a:pt x="3549" y="5639"/>
                    <a:pt x="3894" y="5508"/>
                  </a:cubicBezTo>
                  <a:lnTo>
                    <a:pt x="4763" y="5175"/>
                  </a:lnTo>
                  <a:cubicBezTo>
                    <a:pt x="4942" y="5104"/>
                    <a:pt x="5049" y="4901"/>
                    <a:pt x="4965" y="4723"/>
                  </a:cubicBezTo>
                  <a:lnTo>
                    <a:pt x="4954" y="4675"/>
                  </a:lnTo>
                  <a:cubicBezTo>
                    <a:pt x="5525" y="4437"/>
                    <a:pt x="5537" y="4413"/>
                    <a:pt x="6120" y="4413"/>
                  </a:cubicBezTo>
                  <a:cubicBezTo>
                    <a:pt x="6204" y="4413"/>
                    <a:pt x="6275" y="4330"/>
                    <a:pt x="6275" y="4246"/>
                  </a:cubicBezTo>
                  <a:cubicBezTo>
                    <a:pt x="6275" y="4151"/>
                    <a:pt x="6204" y="4080"/>
                    <a:pt x="6120" y="4080"/>
                  </a:cubicBezTo>
                  <a:cubicBezTo>
                    <a:pt x="5477" y="4080"/>
                    <a:pt x="5418" y="4127"/>
                    <a:pt x="4834" y="4377"/>
                  </a:cubicBezTo>
                  <a:lnTo>
                    <a:pt x="3989" y="2127"/>
                  </a:lnTo>
                  <a:lnTo>
                    <a:pt x="5073" y="1686"/>
                  </a:lnTo>
                  <a:cubicBezTo>
                    <a:pt x="5294" y="1601"/>
                    <a:pt x="5460" y="1589"/>
                    <a:pt x="6106" y="1589"/>
                  </a:cubicBezTo>
                  <a:cubicBezTo>
                    <a:pt x="6364" y="1589"/>
                    <a:pt x="6699" y="1591"/>
                    <a:pt x="7144" y="1591"/>
                  </a:cubicBezTo>
                  <a:cubicBezTo>
                    <a:pt x="7323" y="1591"/>
                    <a:pt x="7442" y="1651"/>
                    <a:pt x="7513" y="1770"/>
                  </a:cubicBezTo>
                  <a:cubicBezTo>
                    <a:pt x="7573" y="1865"/>
                    <a:pt x="7573" y="1948"/>
                    <a:pt x="7585" y="1984"/>
                  </a:cubicBezTo>
                  <a:cubicBezTo>
                    <a:pt x="7585" y="2044"/>
                    <a:pt x="7549" y="2341"/>
                    <a:pt x="7263" y="2389"/>
                  </a:cubicBezTo>
                  <a:cubicBezTo>
                    <a:pt x="6835" y="2460"/>
                    <a:pt x="5882" y="2591"/>
                    <a:pt x="5882" y="2591"/>
                  </a:cubicBezTo>
                  <a:cubicBezTo>
                    <a:pt x="5787" y="2603"/>
                    <a:pt x="5727" y="2687"/>
                    <a:pt x="5739" y="2770"/>
                  </a:cubicBezTo>
                  <a:cubicBezTo>
                    <a:pt x="5763" y="2841"/>
                    <a:pt x="5823" y="2901"/>
                    <a:pt x="5906" y="2901"/>
                  </a:cubicBezTo>
                  <a:lnTo>
                    <a:pt x="5942" y="2901"/>
                  </a:lnTo>
                  <a:cubicBezTo>
                    <a:pt x="5954" y="2901"/>
                    <a:pt x="6894" y="2770"/>
                    <a:pt x="7335" y="2699"/>
                  </a:cubicBezTo>
                  <a:cubicBezTo>
                    <a:pt x="7740" y="2627"/>
                    <a:pt x="7882" y="2282"/>
                    <a:pt x="7918" y="2056"/>
                  </a:cubicBezTo>
                  <a:lnTo>
                    <a:pt x="9764" y="520"/>
                  </a:lnTo>
                  <a:cubicBezTo>
                    <a:pt x="9875" y="408"/>
                    <a:pt x="10028" y="311"/>
                    <a:pt x="10188" y="311"/>
                  </a:cubicBezTo>
                  <a:cubicBezTo>
                    <a:pt x="10285" y="311"/>
                    <a:pt x="10384" y="347"/>
                    <a:pt x="10478" y="436"/>
                  </a:cubicBezTo>
                  <a:cubicBezTo>
                    <a:pt x="10776" y="734"/>
                    <a:pt x="10502" y="1091"/>
                    <a:pt x="10430" y="1151"/>
                  </a:cubicBezTo>
                  <a:cubicBezTo>
                    <a:pt x="10359" y="1222"/>
                    <a:pt x="8097" y="3651"/>
                    <a:pt x="8097" y="3651"/>
                  </a:cubicBezTo>
                  <a:cubicBezTo>
                    <a:pt x="7763" y="4020"/>
                    <a:pt x="7323" y="4080"/>
                    <a:pt x="7144" y="4092"/>
                  </a:cubicBezTo>
                  <a:lnTo>
                    <a:pt x="6847" y="4092"/>
                  </a:lnTo>
                  <a:cubicBezTo>
                    <a:pt x="6751" y="4092"/>
                    <a:pt x="6680" y="4175"/>
                    <a:pt x="6680" y="4258"/>
                  </a:cubicBezTo>
                  <a:cubicBezTo>
                    <a:pt x="6680" y="4353"/>
                    <a:pt x="6751" y="4425"/>
                    <a:pt x="6847" y="4425"/>
                  </a:cubicBezTo>
                  <a:lnTo>
                    <a:pt x="7156" y="4425"/>
                  </a:lnTo>
                  <a:cubicBezTo>
                    <a:pt x="7382" y="4413"/>
                    <a:pt x="7918" y="4330"/>
                    <a:pt x="8335" y="3877"/>
                  </a:cubicBezTo>
                  <a:cubicBezTo>
                    <a:pt x="10669" y="1377"/>
                    <a:pt x="10669" y="1377"/>
                    <a:pt x="10669" y="1353"/>
                  </a:cubicBezTo>
                  <a:cubicBezTo>
                    <a:pt x="10883" y="1151"/>
                    <a:pt x="11121" y="627"/>
                    <a:pt x="10704" y="210"/>
                  </a:cubicBezTo>
                  <a:cubicBezTo>
                    <a:pt x="10539" y="60"/>
                    <a:pt x="10365" y="0"/>
                    <a:pt x="10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6"/>
          <p:cNvGrpSpPr/>
          <p:nvPr/>
        </p:nvGrpSpPr>
        <p:grpSpPr>
          <a:xfrm>
            <a:off x="6312295" y="1136251"/>
            <a:ext cx="336512" cy="335048"/>
            <a:chOff x="3996113" y="4291176"/>
            <a:chExt cx="336512" cy="335048"/>
          </a:xfrm>
        </p:grpSpPr>
        <p:sp>
          <p:nvSpPr>
            <p:cNvPr id="155" name="Google Shape;155;p26"/>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6"/>
          <p:cNvSpPr txBox="1">
            <a:spLocks noGrp="1"/>
          </p:cNvSpPr>
          <p:nvPr>
            <p:ph type="body" idx="1"/>
          </p:nvPr>
        </p:nvSpPr>
        <p:spPr>
          <a:xfrm>
            <a:off x="720000" y="1017725"/>
            <a:ext cx="7703997" cy="4125775"/>
          </a:xfrm>
          <a:prstGeom prst="rect">
            <a:avLst/>
          </a:prstGeom>
        </p:spPr>
        <p:txBody>
          <a:bodyPr spcFirstLastPara="1" wrap="square" lIns="91425" tIns="91425" rIns="91425" bIns="91425" numCol="2" anchor="t" anchorCtr="0">
            <a:noAutofit/>
          </a:bodyPr>
          <a:lstStyle/>
          <a:p>
            <a:pPr marL="0" lvl="0" indent="0" rtl="0">
              <a:spcBef>
                <a:spcPts val="1000"/>
              </a:spcBef>
              <a:spcAft>
                <a:spcPts val="0"/>
              </a:spcAft>
              <a:buNone/>
            </a:pPr>
            <a:r>
              <a:rPr lang="en-US" b="1" u="sng" dirty="0">
                <a:solidFill>
                  <a:schemeClr val="hlink"/>
                </a:solidFill>
              </a:rPr>
              <a:t>Product line that generated the highest revenue</a:t>
            </a:r>
          </a:p>
          <a:p>
            <a:pPr marL="0" lvl="0" indent="0" rtl="0">
              <a:spcBef>
                <a:spcPts val="1000"/>
              </a:spcBef>
              <a:spcAft>
                <a:spcPts val="0"/>
              </a:spcAft>
              <a:buNone/>
            </a:pPr>
            <a:r>
              <a:rPr lang="en-ZA" dirty="0"/>
              <a:t>Food and beverages	53471.28000000006</a:t>
            </a:r>
          </a:p>
          <a:p>
            <a:pPr marL="0" lvl="0" indent="0" rtl="0">
              <a:spcBef>
                <a:spcPts val="1000"/>
              </a:spcBef>
              <a:spcAft>
                <a:spcPts val="0"/>
              </a:spcAft>
              <a:buNone/>
            </a:pPr>
            <a:endParaRPr lang="en-ZA" dirty="0"/>
          </a:p>
          <a:p>
            <a:pPr marL="0" indent="0">
              <a:spcBef>
                <a:spcPts val="1000"/>
              </a:spcBef>
              <a:buNone/>
            </a:pPr>
            <a:r>
              <a:rPr lang="en-US" b="1" u="sng" dirty="0">
                <a:solidFill>
                  <a:schemeClr val="hlink"/>
                </a:solidFill>
              </a:rPr>
              <a:t>Product line that generates highest sales</a:t>
            </a:r>
          </a:p>
          <a:p>
            <a:pPr marL="0" indent="0">
              <a:spcBef>
                <a:spcPts val="1000"/>
              </a:spcBef>
              <a:buNone/>
            </a:pPr>
            <a:r>
              <a:rPr lang="en-ZA" dirty="0"/>
              <a:t>Food and beverages	56144.844000000005</a:t>
            </a:r>
          </a:p>
          <a:p>
            <a:pPr marL="0" indent="0">
              <a:spcBef>
                <a:spcPts val="1000"/>
              </a:spcBef>
              <a:buNone/>
            </a:pPr>
            <a:endParaRPr lang="en-US" u="sng" dirty="0"/>
          </a:p>
          <a:p>
            <a:pPr marL="0" indent="0">
              <a:spcBef>
                <a:spcPts val="1000"/>
              </a:spcBef>
              <a:buNone/>
            </a:pPr>
            <a:r>
              <a:rPr lang="en-US" b="1" u="sng" dirty="0"/>
              <a:t>Product line that incurred the highest Value Added Tax </a:t>
            </a:r>
          </a:p>
          <a:p>
            <a:pPr marL="0" indent="0">
              <a:spcBef>
                <a:spcPts val="1000"/>
              </a:spcBef>
              <a:buNone/>
            </a:pPr>
            <a:r>
              <a:rPr lang="en-US" dirty="0"/>
              <a:t>Food and beverages	2673.5639999999994</a:t>
            </a:r>
          </a:p>
          <a:p>
            <a:pPr marL="0" indent="0" algn="r">
              <a:spcBef>
                <a:spcPts val="1000"/>
              </a:spcBef>
              <a:buNone/>
            </a:pPr>
            <a:endParaRPr lang="en-ZA" u="sng" dirty="0"/>
          </a:p>
          <a:p>
            <a:pPr marL="0" indent="0">
              <a:spcBef>
                <a:spcPts val="1000"/>
              </a:spcBef>
              <a:buNone/>
            </a:pPr>
            <a:r>
              <a:rPr lang="en-US" b="1" u="sng" dirty="0"/>
              <a:t>Product line that is most frequently associated with each gender </a:t>
            </a:r>
          </a:p>
          <a:p>
            <a:pPr marL="0" indent="0">
              <a:spcBef>
                <a:spcPts val="1000"/>
              </a:spcBef>
              <a:buNone/>
            </a:pPr>
            <a:r>
              <a:rPr lang="en-US" dirty="0"/>
              <a:t>Female : Fashion accessories</a:t>
            </a:r>
          </a:p>
          <a:p>
            <a:pPr marL="0" indent="0">
              <a:spcBef>
                <a:spcPts val="1000"/>
              </a:spcBef>
              <a:buNone/>
            </a:pPr>
            <a:r>
              <a:rPr lang="en-US" dirty="0"/>
              <a:t>Male : Health and beauty</a:t>
            </a:r>
            <a:endParaRPr lang="en-ZA" dirty="0"/>
          </a:p>
          <a:p>
            <a:pPr marL="0" indent="0">
              <a:spcBef>
                <a:spcPts val="1000"/>
              </a:spcBef>
              <a:buNone/>
            </a:pPr>
            <a:r>
              <a:rPr lang="en-ZA" u="sng" dirty="0"/>
              <a:t>                                          </a:t>
            </a:r>
          </a:p>
        </p:txBody>
      </p:sp>
      <p:sp>
        <p:nvSpPr>
          <p:cNvPr id="473" name="Google Shape;47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Product Analysis </a:t>
            </a:r>
            <a:endParaRPr dirty="0"/>
          </a:p>
        </p:txBody>
      </p:sp>
      <p:cxnSp>
        <p:nvCxnSpPr>
          <p:cNvPr id="474" name="Google Shape;474;p46"/>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6"/>
          <p:cNvSpPr txBox="1">
            <a:spLocks noGrp="1"/>
          </p:cNvSpPr>
          <p:nvPr>
            <p:ph type="body" idx="1"/>
          </p:nvPr>
        </p:nvSpPr>
        <p:spPr>
          <a:xfrm>
            <a:off x="720000" y="1215752"/>
            <a:ext cx="7704000" cy="3927748"/>
          </a:xfrm>
          <a:prstGeom prst="rect">
            <a:avLst/>
          </a:prstGeom>
        </p:spPr>
        <p:txBody>
          <a:bodyPr spcFirstLastPara="1" wrap="square" lIns="91425" tIns="91425" rIns="91425" bIns="91425" numCol="2" anchor="t" anchorCtr="0">
            <a:noAutofit/>
          </a:bodyPr>
          <a:lstStyle/>
          <a:p>
            <a:pPr marL="0" indent="0">
              <a:spcBef>
                <a:spcPts val="1000"/>
              </a:spcBef>
              <a:buNone/>
            </a:pPr>
            <a:r>
              <a:rPr lang="en-US" b="1" u="sng" dirty="0"/>
              <a:t>Average rating for each product line</a:t>
            </a:r>
          </a:p>
          <a:p>
            <a:pPr marL="0" indent="0">
              <a:spcBef>
                <a:spcPts val="1000"/>
              </a:spcBef>
              <a:buNone/>
            </a:pPr>
            <a:endParaRPr lang="en-ZA" b="1" u="sng" dirty="0"/>
          </a:p>
          <a:p>
            <a:pPr marL="0" lvl="0" indent="0" rtl="0">
              <a:spcBef>
                <a:spcPts val="1000"/>
              </a:spcBef>
              <a:spcAft>
                <a:spcPts val="0"/>
              </a:spcAft>
              <a:buNone/>
            </a:pPr>
            <a:endParaRPr lang="en-ZA" u="sng" dirty="0"/>
          </a:p>
          <a:p>
            <a:pPr marL="0" indent="0" algn="ctr">
              <a:spcBef>
                <a:spcPts val="1000"/>
              </a:spcBef>
              <a:buNone/>
            </a:pPr>
            <a:endParaRPr lang="en-ZA" u="sng" dirty="0"/>
          </a:p>
          <a:p>
            <a:pPr marL="0" indent="0" algn="ctr">
              <a:spcBef>
                <a:spcPts val="1000"/>
              </a:spcBef>
              <a:buNone/>
            </a:pPr>
            <a:endParaRPr lang="en-ZA" u="sng" dirty="0"/>
          </a:p>
          <a:p>
            <a:pPr marL="0" indent="0" algn="ctr">
              <a:spcBef>
                <a:spcPts val="1000"/>
              </a:spcBef>
              <a:buNone/>
            </a:pPr>
            <a:endParaRPr lang="en-ZA" u="sng" dirty="0"/>
          </a:p>
          <a:p>
            <a:pPr marL="0" indent="0">
              <a:spcBef>
                <a:spcPts val="1000"/>
              </a:spcBef>
              <a:buNone/>
            </a:pPr>
            <a:r>
              <a:rPr lang="en-ZA" b="1" u="sng" dirty="0"/>
              <a:t>Categorised Product line</a:t>
            </a:r>
          </a:p>
          <a:p>
            <a:pPr marL="0" indent="0" algn="ctr">
              <a:spcBef>
                <a:spcPts val="1000"/>
              </a:spcBef>
              <a:buNone/>
            </a:pPr>
            <a:endParaRPr lang="en-ZA" u="sng" dirty="0"/>
          </a:p>
          <a:p>
            <a:pPr marL="0" indent="0">
              <a:spcBef>
                <a:spcPts val="1000"/>
              </a:spcBef>
              <a:buNone/>
            </a:pPr>
            <a:r>
              <a:rPr lang="en-ZA" u="sng" dirty="0"/>
              <a:t>                                          </a:t>
            </a:r>
          </a:p>
        </p:txBody>
      </p:sp>
      <p:sp>
        <p:nvSpPr>
          <p:cNvPr id="473" name="Google Shape;47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Product Analysis </a:t>
            </a:r>
            <a:endParaRPr dirty="0"/>
          </a:p>
        </p:txBody>
      </p:sp>
      <p:cxnSp>
        <p:nvCxnSpPr>
          <p:cNvPr id="474" name="Google Shape;474;p46"/>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graphicFrame>
        <p:nvGraphicFramePr>
          <p:cNvPr id="8" name="Table 7">
            <a:extLst>
              <a:ext uri="{FF2B5EF4-FFF2-40B4-BE49-F238E27FC236}">
                <a16:creationId xmlns:a16="http://schemas.microsoft.com/office/drawing/2014/main" id="{685DBBD8-12E6-04E9-709B-11732EB9B55B}"/>
              </a:ext>
            </a:extLst>
          </p:cNvPr>
          <p:cNvGraphicFramePr>
            <a:graphicFrameLocks noGrp="1"/>
          </p:cNvGraphicFramePr>
          <p:nvPr/>
        </p:nvGraphicFramePr>
        <p:xfrm>
          <a:off x="798990" y="3554883"/>
          <a:ext cx="7226424" cy="1463040"/>
        </p:xfrm>
        <a:graphic>
          <a:graphicData uri="http://schemas.openxmlformats.org/drawingml/2006/table">
            <a:tbl>
              <a:tblPr>
                <a:tableStyleId>{69C7853C-536D-4A76-A0AE-DD22124D55A5}</a:tableStyleId>
              </a:tblPr>
              <a:tblGrid>
                <a:gridCol w="1806606">
                  <a:extLst>
                    <a:ext uri="{9D8B030D-6E8A-4147-A177-3AD203B41FA5}">
                      <a16:colId xmlns:a16="http://schemas.microsoft.com/office/drawing/2014/main" val="845844281"/>
                    </a:ext>
                  </a:extLst>
                </a:gridCol>
                <a:gridCol w="1806606">
                  <a:extLst>
                    <a:ext uri="{9D8B030D-6E8A-4147-A177-3AD203B41FA5}">
                      <a16:colId xmlns:a16="http://schemas.microsoft.com/office/drawing/2014/main" val="3160118004"/>
                    </a:ext>
                  </a:extLst>
                </a:gridCol>
                <a:gridCol w="1806606">
                  <a:extLst>
                    <a:ext uri="{9D8B030D-6E8A-4147-A177-3AD203B41FA5}">
                      <a16:colId xmlns:a16="http://schemas.microsoft.com/office/drawing/2014/main" val="3363652622"/>
                    </a:ext>
                  </a:extLst>
                </a:gridCol>
                <a:gridCol w="1806606">
                  <a:extLst>
                    <a:ext uri="{9D8B030D-6E8A-4147-A177-3AD203B41FA5}">
                      <a16:colId xmlns:a16="http://schemas.microsoft.com/office/drawing/2014/main" val="292886748"/>
                    </a:ext>
                  </a:extLst>
                </a:gridCol>
              </a:tblGrid>
              <a:tr h="239061">
                <a:tc>
                  <a:txBody>
                    <a:bodyPr/>
                    <a:lstStyle/>
                    <a:p>
                      <a:r>
                        <a:rPr lang="en-ZA" sz="1000" dirty="0"/>
                        <a:t>Health and beauty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46851.17999999998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Bad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2522153"/>
                  </a:ext>
                </a:extLst>
              </a:tr>
              <a:tr h="239061">
                <a:tc>
                  <a:txBody>
                    <a:bodyPr/>
                    <a:lstStyle/>
                    <a:p>
                      <a:r>
                        <a:rPr lang="en-ZA" sz="1000"/>
                        <a:t>Electronic 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51750.029999999984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663482"/>
                  </a:ext>
                </a:extLst>
              </a:tr>
              <a:tr h="239061">
                <a:tc>
                  <a:txBody>
                    <a:bodyPr/>
                    <a:lstStyle/>
                    <a:p>
                      <a:r>
                        <a:rPr lang="en-ZA" sz="1000"/>
                        <a:t>Home and lifestyle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51297.05999999998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65191"/>
                  </a:ext>
                </a:extLst>
              </a:tr>
              <a:tr h="239061">
                <a:tc>
                  <a:txBody>
                    <a:bodyPr/>
                    <a:lstStyle/>
                    <a:p>
                      <a:r>
                        <a:rPr lang="en-ZA" sz="1000"/>
                        <a:t>Sports and travel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52497.93000000002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744742"/>
                  </a:ext>
                </a:extLst>
              </a:tr>
              <a:tr h="239061">
                <a:tc>
                  <a:txBody>
                    <a:bodyPr/>
                    <a:lstStyle/>
                    <a:p>
                      <a:r>
                        <a:rPr lang="en-ZA" sz="1000"/>
                        <a:t>Food and beverages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53471.28000000006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054032"/>
                  </a:ext>
                </a:extLst>
              </a:tr>
              <a:tr h="239061">
                <a:tc>
                  <a:txBody>
                    <a:bodyPr/>
                    <a:lstStyle/>
                    <a:p>
                      <a:r>
                        <a:rPr lang="en-ZA" sz="1000" dirty="0"/>
                        <a:t>Fashion 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51719.89999999997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51264.56333333333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3235736"/>
                  </a:ext>
                </a:extLst>
              </a:tr>
            </a:tbl>
          </a:graphicData>
        </a:graphic>
      </p:graphicFrame>
      <p:graphicFrame>
        <p:nvGraphicFramePr>
          <p:cNvPr id="10" name="Table 9">
            <a:extLst>
              <a:ext uri="{FF2B5EF4-FFF2-40B4-BE49-F238E27FC236}">
                <a16:creationId xmlns:a16="http://schemas.microsoft.com/office/drawing/2014/main" id="{841FA294-7396-D40B-9FE5-9534178E58A5}"/>
              </a:ext>
            </a:extLst>
          </p:cNvPr>
          <p:cNvGraphicFramePr>
            <a:graphicFrameLocks noGrp="1"/>
          </p:cNvGraphicFramePr>
          <p:nvPr>
            <p:extLst>
              <p:ext uri="{D42A27DB-BD31-4B8C-83A1-F6EECF244321}">
                <p14:modId xmlns:p14="http://schemas.microsoft.com/office/powerpoint/2010/main" val="3056033238"/>
              </p:ext>
            </p:extLst>
          </p:nvPr>
        </p:nvGraphicFramePr>
        <p:xfrm>
          <a:off x="798990" y="1653798"/>
          <a:ext cx="6247306" cy="1463040"/>
        </p:xfrm>
        <a:graphic>
          <a:graphicData uri="http://schemas.openxmlformats.org/drawingml/2006/table">
            <a:tbl>
              <a:tblPr>
                <a:tableStyleId>{69C7853C-536D-4A76-A0AE-DD22124D55A5}</a:tableStyleId>
              </a:tblPr>
              <a:tblGrid>
                <a:gridCol w="3123653">
                  <a:extLst>
                    <a:ext uri="{9D8B030D-6E8A-4147-A177-3AD203B41FA5}">
                      <a16:colId xmlns:a16="http://schemas.microsoft.com/office/drawing/2014/main" val="429422155"/>
                    </a:ext>
                  </a:extLst>
                </a:gridCol>
                <a:gridCol w="3123653">
                  <a:extLst>
                    <a:ext uri="{9D8B030D-6E8A-4147-A177-3AD203B41FA5}">
                      <a16:colId xmlns:a16="http://schemas.microsoft.com/office/drawing/2014/main" val="3276960484"/>
                    </a:ext>
                  </a:extLst>
                </a:gridCol>
              </a:tblGrid>
              <a:tr h="224557">
                <a:tc>
                  <a:txBody>
                    <a:bodyPr/>
                    <a:lstStyle/>
                    <a:p>
                      <a:r>
                        <a:rPr lang="en-ZA" sz="1000"/>
                        <a:t>Health and beauty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7.003289473684212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0836114"/>
                  </a:ext>
                </a:extLst>
              </a:tr>
              <a:tr h="224557">
                <a:tc>
                  <a:txBody>
                    <a:bodyPr/>
                    <a:lstStyle/>
                    <a:p>
                      <a:r>
                        <a:rPr lang="en-ZA" sz="1000"/>
                        <a:t>Electronic 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6.92470588235294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24769"/>
                  </a:ext>
                </a:extLst>
              </a:tr>
              <a:tr h="224557">
                <a:tc>
                  <a:txBody>
                    <a:bodyPr/>
                    <a:lstStyle/>
                    <a:p>
                      <a:r>
                        <a:rPr lang="en-ZA" sz="1000" dirty="0"/>
                        <a:t>Home and lifestyle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6.8375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177908"/>
                  </a:ext>
                </a:extLst>
              </a:tr>
              <a:tr h="224557">
                <a:tc>
                  <a:txBody>
                    <a:bodyPr/>
                    <a:lstStyle/>
                    <a:p>
                      <a:r>
                        <a:rPr lang="en-ZA" sz="1000"/>
                        <a:t>Sports and travel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6.916265060240964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9980119"/>
                  </a:ext>
                </a:extLst>
              </a:tr>
              <a:tr h="0">
                <a:tc>
                  <a:txBody>
                    <a:bodyPr/>
                    <a:lstStyle/>
                    <a:p>
                      <a:r>
                        <a:rPr lang="en-ZA" sz="1000" dirty="0"/>
                        <a:t>Food and beverages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a:t>7.113218390804598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686508"/>
                  </a:ext>
                </a:extLst>
              </a:tr>
              <a:tr h="224557">
                <a:tc>
                  <a:txBody>
                    <a:bodyPr/>
                    <a:lstStyle/>
                    <a:p>
                      <a:r>
                        <a:rPr lang="en-ZA" sz="1000" dirty="0"/>
                        <a:t>Fashion 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ZA" sz="1000" dirty="0"/>
                        <a:t>7.029213483146067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0727426"/>
                  </a:ext>
                </a:extLst>
              </a:tr>
            </a:tbl>
          </a:graphicData>
        </a:graphic>
      </p:graphicFrame>
    </p:spTree>
    <p:extLst>
      <p:ext uri="{BB962C8B-B14F-4D97-AF65-F5344CB8AC3E}">
        <p14:creationId xmlns:p14="http://schemas.microsoft.com/office/powerpoint/2010/main" val="328438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body" idx="1"/>
          </p:nvPr>
        </p:nvSpPr>
        <p:spPr>
          <a:xfrm>
            <a:off x="719999" y="1215751"/>
            <a:ext cx="7855829" cy="3597657"/>
          </a:xfrm>
          <a:prstGeom prst="rect">
            <a:avLst/>
          </a:prstGeom>
        </p:spPr>
        <p:txBody>
          <a:bodyPr spcFirstLastPara="1" wrap="square" lIns="91425" tIns="91425" rIns="91425" bIns="91425" numCol="2" anchor="t" anchorCtr="0">
            <a:noAutofit/>
          </a:bodyPr>
          <a:lstStyle/>
          <a:p>
            <a:pPr marL="0" lvl="0" indent="0" algn="l" rtl="0">
              <a:spcBef>
                <a:spcPts val="1000"/>
              </a:spcBef>
              <a:spcAft>
                <a:spcPts val="0"/>
              </a:spcAft>
              <a:buNone/>
            </a:pPr>
            <a:r>
              <a:rPr lang="en-US" u="sng" dirty="0">
                <a:solidFill>
                  <a:schemeClr val="hlink"/>
                </a:solidFill>
              </a:rPr>
              <a:t>Monthly Revenue</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r>
              <a:rPr lang="en-US" u="sng" dirty="0">
                <a:solidFill>
                  <a:schemeClr val="hlink"/>
                </a:solidFill>
              </a:rPr>
              <a:t>Peak times and Cost of goods sold</a:t>
            </a:r>
          </a:p>
          <a:p>
            <a:pPr marL="0" lvl="0" indent="0" algn="l" rtl="0">
              <a:spcBef>
                <a:spcPts val="1000"/>
              </a:spcBef>
              <a:spcAft>
                <a:spcPts val="0"/>
              </a:spcAft>
              <a:buNone/>
            </a:pPr>
            <a:endParaRPr lang="en-ZA" dirty="0"/>
          </a:p>
          <a:p>
            <a:pPr marL="0" lvl="0" indent="0" algn="l" rtl="0">
              <a:spcBef>
                <a:spcPts val="1000"/>
              </a:spcBef>
              <a:spcAft>
                <a:spcPts val="0"/>
              </a:spcAft>
              <a:buNone/>
            </a:pPr>
            <a:endParaRPr lang="en-ZA" dirty="0"/>
          </a:p>
          <a:p>
            <a:pPr marL="0" lvl="0" indent="0" algn="l" rtl="0">
              <a:spcBef>
                <a:spcPts val="1000"/>
              </a:spcBef>
              <a:spcAft>
                <a:spcPts val="0"/>
              </a:spcAft>
              <a:buNone/>
            </a:pPr>
            <a:endParaRPr lang="en-ZA" dirty="0"/>
          </a:p>
          <a:p>
            <a:pPr marL="0" indent="0">
              <a:spcBef>
                <a:spcPts val="1000"/>
              </a:spcBef>
              <a:buNone/>
            </a:pPr>
            <a:r>
              <a:rPr lang="en-US" u="sng" dirty="0">
                <a:solidFill>
                  <a:schemeClr val="hlink"/>
                </a:solidFill>
              </a:rPr>
              <a:t>The branch that exceeded the average number of products sold</a:t>
            </a:r>
          </a:p>
          <a:p>
            <a:pPr marL="0" indent="0">
              <a:spcBef>
                <a:spcPts val="1000"/>
              </a:spcBef>
              <a:buNone/>
            </a:pPr>
            <a:endParaRPr lang="en-US" u="sng" dirty="0">
              <a:solidFill>
                <a:schemeClr val="hlink"/>
              </a:solidFill>
            </a:endParaRPr>
          </a:p>
          <a:p>
            <a:pPr marL="0" indent="0">
              <a:spcBef>
                <a:spcPts val="1000"/>
              </a:spcBef>
              <a:buNone/>
            </a:pPr>
            <a:r>
              <a:rPr lang="en-US" u="sng" dirty="0"/>
              <a:t>Count the sales occurrences for each time of day on every weekday</a:t>
            </a:r>
          </a:p>
          <a:p>
            <a:pPr marL="0" indent="0">
              <a:spcBef>
                <a:spcPts val="1000"/>
              </a:spcBef>
              <a:buNone/>
            </a:pPr>
            <a:endParaRPr lang="en-US" u="sng" dirty="0"/>
          </a:p>
          <a:p>
            <a:pPr marL="0" indent="0">
              <a:spcBef>
                <a:spcPts val="1000"/>
              </a:spcBef>
              <a:buNone/>
            </a:pPr>
            <a:endParaRPr lang="en-US" u="sng" dirty="0"/>
          </a:p>
          <a:p>
            <a:pPr marL="0" indent="0">
              <a:spcBef>
                <a:spcPts val="1000"/>
              </a:spcBef>
              <a:buNone/>
            </a:pPr>
            <a:endParaRPr lang="en-US" u="sng" dirty="0"/>
          </a:p>
          <a:p>
            <a:pPr marL="0" indent="0">
              <a:spcBef>
                <a:spcPts val="1000"/>
              </a:spcBef>
              <a:buNone/>
            </a:pPr>
            <a:endParaRPr lang="en-US" u="sng" dirty="0"/>
          </a:p>
          <a:p>
            <a:pPr marL="0" indent="0">
              <a:spcBef>
                <a:spcPts val="1000"/>
              </a:spcBef>
              <a:buNone/>
            </a:pPr>
            <a:r>
              <a:rPr lang="en-US" u="sng" dirty="0"/>
              <a:t>Id</a:t>
            </a:r>
            <a:endParaRPr lang="en-US" sz="1100" dirty="0">
              <a:solidFill>
                <a:schemeClr val="dk1"/>
              </a:solidFill>
            </a:endParaRPr>
          </a:p>
        </p:txBody>
      </p:sp>
      <p:sp>
        <p:nvSpPr>
          <p:cNvPr id="480" name="Google Shape;48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Sales Analysis</a:t>
            </a:r>
            <a:endParaRPr dirty="0"/>
          </a:p>
        </p:txBody>
      </p:sp>
      <p:cxnSp>
        <p:nvCxnSpPr>
          <p:cNvPr id="481" name="Google Shape;481;p47"/>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FE329897-6119-FAC5-B493-4C47F2DE3122}"/>
              </a:ext>
            </a:extLst>
          </p:cNvPr>
          <p:cNvPicPr>
            <a:picLocks noChangeAspect="1"/>
          </p:cNvPicPr>
          <p:nvPr/>
        </p:nvPicPr>
        <p:blipFill>
          <a:blip r:embed="rId3"/>
          <a:stretch>
            <a:fillRect/>
          </a:stretch>
        </p:blipFill>
        <p:spPr>
          <a:xfrm>
            <a:off x="799221" y="1649211"/>
            <a:ext cx="1952625" cy="762000"/>
          </a:xfrm>
          <a:prstGeom prst="rect">
            <a:avLst/>
          </a:prstGeom>
        </p:spPr>
      </p:pic>
      <p:pic>
        <p:nvPicPr>
          <p:cNvPr id="3" name="Picture 2">
            <a:extLst>
              <a:ext uri="{FF2B5EF4-FFF2-40B4-BE49-F238E27FC236}">
                <a16:creationId xmlns:a16="http://schemas.microsoft.com/office/drawing/2014/main" id="{025CC94E-6A78-472E-1EE6-5590EC87C1CF}"/>
              </a:ext>
            </a:extLst>
          </p:cNvPr>
          <p:cNvPicPr>
            <a:picLocks noChangeAspect="1"/>
          </p:cNvPicPr>
          <p:nvPr/>
        </p:nvPicPr>
        <p:blipFill>
          <a:blip r:embed="rId4"/>
          <a:stretch>
            <a:fillRect/>
          </a:stretch>
        </p:blipFill>
        <p:spPr>
          <a:xfrm>
            <a:off x="799221" y="2844670"/>
            <a:ext cx="1971675" cy="828675"/>
          </a:xfrm>
          <a:prstGeom prst="rect">
            <a:avLst/>
          </a:prstGeom>
        </p:spPr>
      </p:pic>
      <p:pic>
        <p:nvPicPr>
          <p:cNvPr id="4" name="Picture 3" descr="A close-up of a website&#10;&#10;Description automatically generated">
            <a:extLst>
              <a:ext uri="{FF2B5EF4-FFF2-40B4-BE49-F238E27FC236}">
                <a16:creationId xmlns:a16="http://schemas.microsoft.com/office/drawing/2014/main" id="{63A301E4-DA5B-42C7-7FEB-C1F4AEF2E4F1}"/>
              </a:ext>
            </a:extLst>
          </p:cNvPr>
          <p:cNvPicPr>
            <a:picLocks noChangeAspect="1"/>
          </p:cNvPicPr>
          <p:nvPr/>
        </p:nvPicPr>
        <p:blipFill>
          <a:blip r:embed="rId5"/>
          <a:stretch>
            <a:fillRect/>
          </a:stretch>
        </p:blipFill>
        <p:spPr>
          <a:xfrm>
            <a:off x="799221" y="4337159"/>
            <a:ext cx="2895600" cy="476250"/>
          </a:xfrm>
          <a:prstGeom prst="rect">
            <a:avLst/>
          </a:prstGeom>
        </p:spPr>
      </p:pic>
      <p:pic>
        <p:nvPicPr>
          <p:cNvPr id="5" name="Picture 4">
            <a:extLst>
              <a:ext uri="{FF2B5EF4-FFF2-40B4-BE49-F238E27FC236}">
                <a16:creationId xmlns:a16="http://schemas.microsoft.com/office/drawing/2014/main" id="{79B32C10-8EF3-F4E1-6906-8A461BF517DE}"/>
              </a:ext>
            </a:extLst>
          </p:cNvPr>
          <p:cNvPicPr>
            <a:picLocks noChangeAspect="1"/>
          </p:cNvPicPr>
          <p:nvPr/>
        </p:nvPicPr>
        <p:blipFill>
          <a:blip r:embed="rId6"/>
          <a:stretch>
            <a:fillRect/>
          </a:stretch>
        </p:blipFill>
        <p:spPr>
          <a:xfrm>
            <a:off x="4647913" y="1957304"/>
            <a:ext cx="2321058" cy="22599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body" idx="1"/>
          </p:nvPr>
        </p:nvSpPr>
        <p:spPr>
          <a:xfrm>
            <a:off x="719999" y="1215751"/>
            <a:ext cx="7855829" cy="3597657"/>
          </a:xfrm>
          <a:prstGeom prst="rect">
            <a:avLst/>
          </a:prstGeom>
        </p:spPr>
        <p:txBody>
          <a:bodyPr spcFirstLastPara="1" wrap="square" lIns="91425" tIns="91425" rIns="91425" bIns="91425" numCol="2" anchor="t" anchorCtr="0">
            <a:noAutofit/>
          </a:bodyPr>
          <a:lstStyle/>
          <a:p>
            <a:pPr marL="0" indent="0">
              <a:spcBef>
                <a:spcPts val="1000"/>
              </a:spcBef>
              <a:buNone/>
            </a:pPr>
            <a:r>
              <a:rPr lang="en-US" u="sng" dirty="0"/>
              <a:t>The customer type with the highest purchase frequency</a:t>
            </a:r>
          </a:p>
          <a:p>
            <a:pPr marL="0" indent="0">
              <a:spcBef>
                <a:spcPts val="1000"/>
              </a:spcBef>
              <a:buNone/>
            </a:pPr>
            <a:endParaRPr lang="en-US" u="sng" dirty="0"/>
          </a:p>
          <a:p>
            <a:pPr marL="0" indent="0">
              <a:spcBef>
                <a:spcPts val="1000"/>
              </a:spcBef>
              <a:buNone/>
            </a:pPr>
            <a:endParaRPr lang="en-US" u="sng" dirty="0"/>
          </a:p>
          <a:p>
            <a:pPr marL="0" indent="0">
              <a:spcBef>
                <a:spcPts val="1000"/>
              </a:spcBef>
              <a:buNone/>
            </a:pPr>
            <a:endParaRPr lang="en-US" u="sng" dirty="0"/>
          </a:p>
          <a:p>
            <a:pPr marL="0" indent="0">
              <a:spcBef>
                <a:spcPts val="1000"/>
              </a:spcBef>
              <a:buNone/>
            </a:pPr>
            <a:r>
              <a:rPr lang="en-US" u="sng" dirty="0"/>
              <a:t>The customer type contributing the highest revenue.</a:t>
            </a:r>
            <a:endParaRPr lang="en-US" sz="1100" dirty="0">
              <a:solidFill>
                <a:schemeClr val="dk1"/>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r>
              <a:rPr lang="en-US" u="sng" dirty="0">
                <a:solidFill>
                  <a:schemeClr val="hlink"/>
                </a:solidFill>
              </a:rPr>
              <a:t>Payment Methods </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r" rtl="0">
              <a:spcBef>
                <a:spcPts val="1000"/>
              </a:spcBef>
              <a:spcAft>
                <a:spcPts val="0"/>
              </a:spcAft>
              <a:buNone/>
            </a:pPr>
            <a:r>
              <a:rPr lang="en-US" u="sng" dirty="0">
                <a:solidFill>
                  <a:schemeClr val="hlink"/>
                </a:solidFill>
              </a:rPr>
              <a:t>City with the highest revenue recorded</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ZA" dirty="0"/>
          </a:p>
        </p:txBody>
      </p:sp>
      <p:sp>
        <p:nvSpPr>
          <p:cNvPr id="480" name="Google Shape;48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Sales Analysis</a:t>
            </a:r>
            <a:endParaRPr dirty="0"/>
          </a:p>
        </p:txBody>
      </p:sp>
      <p:cxnSp>
        <p:nvCxnSpPr>
          <p:cNvPr id="481" name="Google Shape;481;p47"/>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pic>
        <p:nvPicPr>
          <p:cNvPr id="6" name="Picture 5" descr="A screenshot of a computer&#10;&#10;Description automatically generated">
            <a:extLst>
              <a:ext uri="{FF2B5EF4-FFF2-40B4-BE49-F238E27FC236}">
                <a16:creationId xmlns:a16="http://schemas.microsoft.com/office/drawing/2014/main" id="{2C4813F9-A3E0-6E30-2C11-D17B5FF44CDC}"/>
              </a:ext>
            </a:extLst>
          </p:cNvPr>
          <p:cNvPicPr>
            <a:picLocks noChangeAspect="1"/>
          </p:cNvPicPr>
          <p:nvPr/>
        </p:nvPicPr>
        <p:blipFill>
          <a:blip r:embed="rId3"/>
          <a:stretch>
            <a:fillRect/>
          </a:stretch>
        </p:blipFill>
        <p:spPr>
          <a:xfrm>
            <a:off x="783685" y="1909669"/>
            <a:ext cx="2409825" cy="542925"/>
          </a:xfrm>
          <a:prstGeom prst="rect">
            <a:avLst/>
          </a:prstGeom>
        </p:spPr>
      </p:pic>
      <p:pic>
        <p:nvPicPr>
          <p:cNvPr id="7" name="Picture 6" descr="A close-up of a number&#10;&#10;Description automatically generated">
            <a:extLst>
              <a:ext uri="{FF2B5EF4-FFF2-40B4-BE49-F238E27FC236}">
                <a16:creationId xmlns:a16="http://schemas.microsoft.com/office/drawing/2014/main" id="{A5559C42-F08C-D7FE-5D2C-07CF65F328F9}"/>
              </a:ext>
            </a:extLst>
          </p:cNvPr>
          <p:cNvPicPr>
            <a:picLocks noChangeAspect="1"/>
          </p:cNvPicPr>
          <p:nvPr/>
        </p:nvPicPr>
        <p:blipFill>
          <a:blip r:embed="rId4"/>
          <a:stretch>
            <a:fillRect/>
          </a:stretch>
        </p:blipFill>
        <p:spPr>
          <a:xfrm>
            <a:off x="783685" y="3014579"/>
            <a:ext cx="2286000" cy="590550"/>
          </a:xfrm>
          <a:prstGeom prst="rect">
            <a:avLst/>
          </a:prstGeom>
        </p:spPr>
      </p:pic>
      <p:pic>
        <p:nvPicPr>
          <p:cNvPr id="8" name="Picture 7">
            <a:extLst>
              <a:ext uri="{FF2B5EF4-FFF2-40B4-BE49-F238E27FC236}">
                <a16:creationId xmlns:a16="http://schemas.microsoft.com/office/drawing/2014/main" id="{73886654-469A-F957-7CAA-4740F205F2A9}"/>
              </a:ext>
            </a:extLst>
          </p:cNvPr>
          <p:cNvPicPr>
            <a:picLocks noChangeAspect="1"/>
          </p:cNvPicPr>
          <p:nvPr/>
        </p:nvPicPr>
        <p:blipFill>
          <a:blip r:embed="rId5"/>
          <a:stretch>
            <a:fillRect/>
          </a:stretch>
        </p:blipFill>
        <p:spPr>
          <a:xfrm>
            <a:off x="783685" y="4167114"/>
            <a:ext cx="1524000" cy="714375"/>
          </a:xfrm>
          <a:prstGeom prst="rect">
            <a:avLst/>
          </a:prstGeom>
        </p:spPr>
      </p:pic>
      <p:pic>
        <p:nvPicPr>
          <p:cNvPr id="9" name="Picture 8">
            <a:extLst>
              <a:ext uri="{FF2B5EF4-FFF2-40B4-BE49-F238E27FC236}">
                <a16:creationId xmlns:a16="http://schemas.microsoft.com/office/drawing/2014/main" id="{96C9A686-1985-96DC-9760-EA33FF8FF148}"/>
              </a:ext>
            </a:extLst>
          </p:cNvPr>
          <p:cNvPicPr>
            <a:picLocks noChangeAspect="1"/>
          </p:cNvPicPr>
          <p:nvPr/>
        </p:nvPicPr>
        <p:blipFill>
          <a:blip r:embed="rId6"/>
          <a:stretch>
            <a:fillRect/>
          </a:stretch>
        </p:blipFill>
        <p:spPr>
          <a:xfrm>
            <a:off x="5875461" y="1709644"/>
            <a:ext cx="1838325" cy="400050"/>
          </a:xfrm>
          <a:prstGeom prst="rect">
            <a:avLst/>
          </a:prstGeom>
        </p:spPr>
      </p:pic>
    </p:spTree>
    <p:extLst>
      <p:ext uri="{BB962C8B-B14F-4D97-AF65-F5344CB8AC3E}">
        <p14:creationId xmlns:p14="http://schemas.microsoft.com/office/powerpoint/2010/main" val="87749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body" idx="1"/>
          </p:nvPr>
        </p:nvSpPr>
        <p:spPr>
          <a:xfrm>
            <a:off x="720000" y="1215752"/>
            <a:ext cx="7704000" cy="3416400"/>
          </a:xfrm>
          <a:prstGeom prst="rect">
            <a:avLst/>
          </a:prstGeom>
        </p:spPr>
        <p:txBody>
          <a:bodyPr spcFirstLastPara="1" wrap="square" lIns="91425" tIns="91425" rIns="91425" bIns="91425" numCol="2" anchor="t" anchorCtr="0">
            <a:noAutofit/>
          </a:bodyPr>
          <a:lstStyle/>
          <a:p>
            <a:pPr marL="0" lvl="0" indent="0" algn="l" rtl="0">
              <a:spcBef>
                <a:spcPts val="1000"/>
              </a:spcBef>
              <a:spcAft>
                <a:spcPts val="0"/>
              </a:spcAft>
              <a:buNone/>
            </a:pPr>
            <a:r>
              <a:rPr lang="en-US" u="sng" dirty="0">
                <a:solidFill>
                  <a:schemeClr val="hlink"/>
                </a:solidFill>
              </a:rPr>
              <a:t>City with the highest VAT percentage</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dirty="0">
              <a:solidFill>
                <a:schemeClr val="hlink"/>
              </a:solidFill>
            </a:endParaRPr>
          </a:p>
          <a:p>
            <a:pPr marL="0" lvl="0" indent="0" algn="l" rtl="0">
              <a:spcBef>
                <a:spcPts val="1000"/>
              </a:spcBef>
              <a:spcAft>
                <a:spcPts val="0"/>
              </a:spcAft>
              <a:buNone/>
            </a:pPr>
            <a:r>
              <a:rPr lang="en-US" u="sng" dirty="0">
                <a:solidFill>
                  <a:schemeClr val="hlink"/>
                </a:solidFill>
              </a:rPr>
              <a:t>Customer type with the highest VAT payments</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ZA" dirty="0"/>
          </a:p>
          <a:p>
            <a:pPr marL="0" lvl="0" indent="0" algn="l" rtl="0">
              <a:spcBef>
                <a:spcPts val="1000"/>
              </a:spcBef>
              <a:spcAft>
                <a:spcPts val="0"/>
              </a:spcAft>
              <a:buNone/>
            </a:pPr>
            <a:r>
              <a:rPr lang="en-US" u="sng" dirty="0"/>
              <a:t>The predominant gender among customers</a:t>
            </a:r>
          </a:p>
          <a:p>
            <a:pPr marL="0" indent="0">
              <a:spcBef>
                <a:spcPts val="1000"/>
              </a:spcBef>
              <a:buNone/>
            </a:pPr>
            <a:endParaRPr lang="en-US" u="sng" dirty="0"/>
          </a:p>
          <a:p>
            <a:pPr marL="0" indent="0">
              <a:spcBef>
                <a:spcPts val="1000"/>
              </a:spcBef>
              <a:buNone/>
            </a:pPr>
            <a:endParaRPr lang="en-US" u="sng" dirty="0"/>
          </a:p>
          <a:p>
            <a:pPr marL="0" indent="0">
              <a:spcBef>
                <a:spcPts val="1000"/>
              </a:spcBef>
              <a:buNone/>
            </a:pPr>
            <a:endParaRPr lang="en-US" u="sng" dirty="0"/>
          </a:p>
          <a:p>
            <a:pPr marL="0" indent="0">
              <a:spcBef>
                <a:spcPts val="1000"/>
              </a:spcBef>
              <a:buNone/>
            </a:pPr>
            <a:r>
              <a:rPr lang="en-US" u="sng" dirty="0"/>
              <a:t>The customer type with the highest purchase frequency</a:t>
            </a:r>
          </a:p>
          <a:p>
            <a:pPr marL="0" indent="0">
              <a:spcBef>
                <a:spcPts val="1000"/>
              </a:spcBef>
              <a:buNone/>
            </a:pPr>
            <a:endParaRPr lang="en-US" u="sng" dirty="0"/>
          </a:p>
          <a:p>
            <a:pPr marL="0" indent="0">
              <a:spcBef>
                <a:spcPts val="1000"/>
              </a:spcBef>
              <a:buNone/>
            </a:pPr>
            <a:endParaRPr lang="en-US" u="sng" dirty="0"/>
          </a:p>
          <a:p>
            <a:pPr marL="0" indent="0">
              <a:spcBef>
                <a:spcPts val="1000"/>
              </a:spcBef>
              <a:buNone/>
            </a:pPr>
            <a:r>
              <a:rPr lang="en-US" u="sng" dirty="0"/>
              <a:t>Identify the customer type contributing the highest revenue.</a:t>
            </a:r>
          </a:p>
          <a:p>
            <a:pPr marL="0" indent="0">
              <a:spcBef>
                <a:spcPts val="1000"/>
              </a:spcBef>
              <a:buNone/>
            </a:pPr>
            <a:endParaRPr lang="en-US" u="sng" dirty="0"/>
          </a:p>
          <a:p>
            <a:pPr marL="0" indent="0">
              <a:spcBef>
                <a:spcPts val="1000"/>
              </a:spcBef>
              <a:buNone/>
            </a:pPr>
            <a:r>
              <a:rPr lang="en-US" u="sng" dirty="0"/>
              <a:t>T</a:t>
            </a:r>
            <a:r>
              <a:rPr lang="en-US" u="sng" dirty="0">
                <a:solidFill>
                  <a:schemeClr val="dk1"/>
                </a:solidFill>
              </a:rPr>
              <a:t>he distribution of genders within each branch</a:t>
            </a:r>
          </a:p>
        </p:txBody>
      </p:sp>
      <p:sp>
        <p:nvSpPr>
          <p:cNvPr id="480" name="Google Shape;48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Customer Analysis</a:t>
            </a:r>
            <a:endParaRPr dirty="0"/>
          </a:p>
        </p:txBody>
      </p:sp>
      <p:cxnSp>
        <p:nvCxnSpPr>
          <p:cNvPr id="481" name="Google Shape;481;p47"/>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A8FCFE43-FDEC-BE01-4850-AFE6CEA53D70}"/>
              </a:ext>
            </a:extLst>
          </p:cNvPr>
          <p:cNvPicPr>
            <a:picLocks noChangeAspect="1"/>
          </p:cNvPicPr>
          <p:nvPr/>
        </p:nvPicPr>
        <p:blipFill>
          <a:blip r:embed="rId3"/>
          <a:stretch>
            <a:fillRect/>
          </a:stretch>
        </p:blipFill>
        <p:spPr>
          <a:xfrm>
            <a:off x="792101" y="1621469"/>
            <a:ext cx="2162175" cy="5334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ABA821F-CE98-8A07-DDC2-E078197C6D91}"/>
              </a:ext>
            </a:extLst>
          </p:cNvPr>
          <p:cNvPicPr>
            <a:picLocks noChangeAspect="1"/>
          </p:cNvPicPr>
          <p:nvPr/>
        </p:nvPicPr>
        <p:blipFill>
          <a:blip r:embed="rId4"/>
          <a:stretch>
            <a:fillRect/>
          </a:stretch>
        </p:blipFill>
        <p:spPr>
          <a:xfrm>
            <a:off x="792101" y="2590418"/>
            <a:ext cx="2409825" cy="542925"/>
          </a:xfrm>
          <a:prstGeom prst="rect">
            <a:avLst/>
          </a:prstGeom>
        </p:spPr>
      </p:pic>
      <p:pic>
        <p:nvPicPr>
          <p:cNvPr id="5" name="Picture 4" descr="A blue and white rectangular object with black text&#10;&#10;Description automatically generated">
            <a:extLst>
              <a:ext uri="{FF2B5EF4-FFF2-40B4-BE49-F238E27FC236}">
                <a16:creationId xmlns:a16="http://schemas.microsoft.com/office/drawing/2014/main" id="{FBBBD4F7-38AB-CEF1-9B6E-622377BBEFAD}"/>
              </a:ext>
            </a:extLst>
          </p:cNvPr>
          <p:cNvPicPr>
            <a:picLocks noChangeAspect="1"/>
          </p:cNvPicPr>
          <p:nvPr/>
        </p:nvPicPr>
        <p:blipFill>
          <a:blip r:embed="rId5"/>
          <a:stretch>
            <a:fillRect/>
          </a:stretch>
        </p:blipFill>
        <p:spPr>
          <a:xfrm>
            <a:off x="4572000" y="1621469"/>
            <a:ext cx="2105025" cy="657225"/>
          </a:xfrm>
          <a:prstGeom prst="rect">
            <a:avLst/>
          </a:prstGeom>
        </p:spPr>
      </p:pic>
      <p:pic>
        <p:nvPicPr>
          <p:cNvPr id="7" name="Picture 6">
            <a:extLst>
              <a:ext uri="{FF2B5EF4-FFF2-40B4-BE49-F238E27FC236}">
                <a16:creationId xmlns:a16="http://schemas.microsoft.com/office/drawing/2014/main" id="{1D62A92C-A6D6-8F30-E2A8-A9B27E757B85}"/>
              </a:ext>
            </a:extLst>
          </p:cNvPr>
          <p:cNvPicPr>
            <a:picLocks noChangeAspect="1"/>
          </p:cNvPicPr>
          <p:nvPr/>
        </p:nvPicPr>
        <p:blipFill>
          <a:blip r:embed="rId6"/>
          <a:stretch>
            <a:fillRect/>
          </a:stretch>
        </p:blipFill>
        <p:spPr>
          <a:xfrm>
            <a:off x="792101" y="3568892"/>
            <a:ext cx="1729157" cy="64843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B03E949-7AAD-7F4F-8EB4-EA2D4C7136EB}"/>
              </a:ext>
            </a:extLst>
          </p:cNvPr>
          <p:cNvPicPr>
            <a:picLocks noChangeAspect="1"/>
          </p:cNvPicPr>
          <p:nvPr/>
        </p:nvPicPr>
        <p:blipFill>
          <a:blip r:embed="rId7"/>
          <a:stretch>
            <a:fillRect/>
          </a:stretch>
        </p:blipFill>
        <p:spPr>
          <a:xfrm>
            <a:off x="4572000" y="3355802"/>
            <a:ext cx="2171700" cy="1276350"/>
          </a:xfrm>
          <a:prstGeom prst="rect">
            <a:avLst/>
          </a:prstGeom>
        </p:spPr>
      </p:pic>
      <p:pic>
        <p:nvPicPr>
          <p:cNvPr id="9" name="Picture 8" descr="A close-up of a number&#10;&#10;Description automatically generated">
            <a:extLst>
              <a:ext uri="{FF2B5EF4-FFF2-40B4-BE49-F238E27FC236}">
                <a16:creationId xmlns:a16="http://schemas.microsoft.com/office/drawing/2014/main" id="{C5E59BBA-8CDD-A98E-1842-9FE052DFC1F5}"/>
              </a:ext>
            </a:extLst>
          </p:cNvPr>
          <p:cNvPicPr>
            <a:picLocks noChangeAspect="1"/>
          </p:cNvPicPr>
          <p:nvPr/>
        </p:nvPicPr>
        <p:blipFill>
          <a:blip r:embed="rId8"/>
          <a:stretch>
            <a:fillRect/>
          </a:stretch>
        </p:blipFill>
        <p:spPr>
          <a:xfrm>
            <a:off x="5278283" y="2571750"/>
            <a:ext cx="2105025" cy="543798"/>
          </a:xfrm>
          <a:prstGeom prst="rect">
            <a:avLst/>
          </a:prstGeom>
        </p:spPr>
      </p:pic>
    </p:spTree>
    <p:extLst>
      <p:ext uri="{BB962C8B-B14F-4D97-AF65-F5344CB8AC3E}">
        <p14:creationId xmlns:p14="http://schemas.microsoft.com/office/powerpoint/2010/main" val="222591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7"/>
          <p:cNvSpPr txBox="1">
            <a:spLocks noGrp="1"/>
          </p:cNvSpPr>
          <p:nvPr>
            <p:ph type="body" idx="1"/>
          </p:nvPr>
        </p:nvSpPr>
        <p:spPr>
          <a:xfrm>
            <a:off x="720000" y="1215752"/>
            <a:ext cx="7704000" cy="3416400"/>
          </a:xfrm>
          <a:prstGeom prst="rect">
            <a:avLst/>
          </a:prstGeom>
        </p:spPr>
        <p:txBody>
          <a:bodyPr spcFirstLastPara="1" wrap="square" lIns="91425" tIns="91425" rIns="91425" bIns="91425" numCol="2" anchor="t" anchorCtr="0">
            <a:noAutofit/>
          </a:bodyPr>
          <a:lstStyle/>
          <a:p>
            <a:pPr marL="0" lvl="0" indent="0" algn="l" rtl="0">
              <a:spcBef>
                <a:spcPts val="1000"/>
              </a:spcBef>
              <a:spcAft>
                <a:spcPts val="0"/>
              </a:spcAft>
              <a:buNone/>
            </a:pPr>
            <a:r>
              <a:rPr lang="en-US" u="sng" dirty="0">
                <a:solidFill>
                  <a:schemeClr val="hlink"/>
                </a:solidFill>
              </a:rPr>
              <a:t>The time of day when customers provide the most ratings</a:t>
            </a: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endParaRPr lang="en-US" u="sng" dirty="0">
              <a:solidFill>
                <a:schemeClr val="hlink"/>
              </a:solidFill>
            </a:endParaRPr>
          </a:p>
          <a:p>
            <a:pPr marL="0" lvl="0" indent="0" algn="l" rtl="0">
              <a:spcBef>
                <a:spcPts val="1000"/>
              </a:spcBef>
              <a:spcAft>
                <a:spcPts val="0"/>
              </a:spcAft>
              <a:buNone/>
            </a:pPr>
            <a:r>
              <a:rPr lang="en-US" u="sng" dirty="0">
                <a:solidFill>
                  <a:schemeClr val="hlink"/>
                </a:solidFill>
              </a:rPr>
              <a:t>The time of day with the highest customer ratings for each branch</a:t>
            </a:r>
          </a:p>
          <a:p>
            <a:pPr marL="0" lvl="0" indent="0" algn="l" rtl="0">
              <a:spcBef>
                <a:spcPts val="1000"/>
              </a:spcBef>
              <a:spcAft>
                <a:spcPts val="0"/>
              </a:spcAft>
              <a:buNone/>
            </a:pPr>
            <a:endParaRPr lang="en-US" u="sng" dirty="0">
              <a:solidFill>
                <a:schemeClr val="hlink"/>
              </a:solidFill>
            </a:endParaRPr>
          </a:p>
          <a:p>
            <a:pPr marL="0" indent="0">
              <a:spcBef>
                <a:spcPts val="1000"/>
              </a:spcBef>
              <a:buNone/>
            </a:pPr>
            <a:endParaRPr lang="en-US" u="sng" dirty="0">
              <a:solidFill>
                <a:schemeClr val="hlink"/>
              </a:solidFill>
            </a:endParaRPr>
          </a:p>
          <a:p>
            <a:pPr marL="0" indent="0">
              <a:spcBef>
                <a:spcPts val="1000"/>
              </a:spcBef>
              <a:buNone/>
            </a:pPr>
            <a:endParaRPr lang="en-US" u="sng" dirty="0">
              <a:solidFill>
                <a:schemeClr val="hlink"/>
              </a:solidFill>
            </a:endParaRPr>
          </a:p>
          <a:p>
            <a:pPr marL="0" indent="0">
              <a:spcBef>
                <a:spcPts val="1000"/>
              </a:spcBef>
              <a:buNone/>
            </a:pPr>
            <a:endParaRPr lang="en-US" u="sng" dirty="0">
              <a:solidFill>
                <a:schemeClr val="hlink"/>
              </a:solidFill>
            </a:endParaRPr>
          </a:p>
          <a:p>
            <a:pPr marL="0" indent="0">
              <a:spcBef>
                <a:spcPts val="1000"/>
              </a:spcBef>
              <a:buNone/>
            </a:pPr>
            <a:endParaRPr lang="en-US" u="sng" dirty="0">
              <a:solidFill>
                <a:schemeClr val="hlink"/>
              </a:solidFill>
            </a:endParaRPr>
          </a:p>
          <a:p>
            <a:pPr marL="0" indent="0">
              <a:spcBef>
                <a:spcPts val="1000"/>
              </a:spcBef>
              <a:buNone/>
            </a:pPr>
            <a:r>
              <a:rPr lang="en-US" u="sng" dirty="0">
                <a:solidFill>
                  <a:schemeClr val="hlink"/>
                </a:solidFill>
              </a:rPr>
              <a:t>The day of the week with the highest average ratings</a:t>
            </a:r>
          </a:p>
          <a:p>
            <a:pPr marL="0" indent="0">
              <a:spcBef>
                <a:spcPts val="1000"/>
              </a:spcBef>
              <a:buNone/>
            </a:pPr>
            <a:endParaRPr lang="en-US" u="sng" dirty="0">
              <a:solidFill>
                <a:schemeClr val="hlink"/>
              </a:solidFill>
            </a:endParaRPr>
          </a:p>
          <a:p>
            <a:pPr marL="0" indent="0">
              <a:spcBef>
                <a:spcPts val="1000"/>
              </a:spcBef>
              <a:buNone/>
            </a:pPr>
            <a:endParaRPr lang="en-US" u="sng" dirty="0"/>
          </a:p>
          <a:p>
            <a:pPr marL="0" indent="0">
              <a:spcBef>
                <a:spcPts val="1000"/>
              </a:spcBef>
              <a:buNone/>
            </a:pPr>
            <a:r>
              <a:rPr lang="en-US" u="sng" dirty="0"/>
              <a:t>The day of the week with the highest average ratings for each branch.</a:t>
            </a:r>
          </a:p>
          <a:p>
            <a:pPr marL="0" indent="0">
              <a:spcBef>
                <a:spcPts val="1000"/>
              </a:spcBef>
              <a:buNone/>
            </a:pPr>
            <a:endParaRPr lang="en-US" u="sng" dirty="0"/>
          </a:p>
        </p:txBody>
      </p:sp>
      <p:sp>
        <p:nvSpPr>
          <p:cNvPr id="480" name="Google Shape;48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Ratings </a:t>
            </a:r>
            <a:endParaRPr dirty="0"/>
          </a:p>
        </p:txBody>
      </p:sp>
      <p:cxnSp>
        <p:nvCxnSpPr>
          <p:cNvPr id="481" name="Google Shape;481;p47"/>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4F29A7DF-DC6B-3325-AEA1-C32D6977AD42}"/>
              </a:ext>
            </a:extLst>
          </p:cNvPr>
          <p:cNvPicPr>
            <a:picLocks noChangeAspect="1"/>
          </p:cNvPicPr>
          <p:nvPr/>
        </p:nvPicPr>
        <p:blipFill>
          <a:blip r:embed="rId3"/>
          <a:stretch>
            <a:fillRect/>
          </a:stretch>
        </p:blipFill>
        <p:spPr>
          <a:xfrm>
            <a:off x="828860" y="1825424"/>
            <a:ext cx="1733550" cy="409575"/>
          </a:xfrm>
          <a:prstGeom prst="rect">
            <a:avLst/>
          </a:prstGeom>
        </p:spPr>
      </p:pic>
      <p:pic>
        <p:nvPicPr>
          <p:cNvPr id="3" name="Picture 2">
            <a:extLst>
              <a:ext uri="{FF2B5EF4-FFF2-40B4-BE49-F238E27FC236}">
                <a16:creationId xmlns:a16="http://schemas.microsoft.com/office/drawing/2014/main" id="{694DBDA3-FCF5-39FE-2AC8-91F773861794}"/>
              </a:ext>
            </a:extLst>
          </p:cNvPr>
          <p:cNvPicPr>
            <a:picLocks noChangeAspect="1"/>
          </p:cNvPicPr>
          <p:nvPr/>
        </p:nvPicPr>
        <p:blipFill>
          <a:blip r:embed="rId4"/>
          <a:stretch>
            <a:fillRect/>
          </a:stretch>
        </p:blipFill>
        <p:spPr>
          <a:xfrm>
            <a:off x="720000" y="2908502"/>
            <a:ext cx="2714625" cy="1076325"/>
          </a:xfrm>
          <a:prstGeom prst="rect">
            <a:avLst/>
          </a:prstGeom>
        </p:spPr>
      </p:pic>
      <p:pic>
        <p:nvPicPr>
          <p:cNvPr id="4" name="Picture 3">
            <a:extLst>
              <a:ext uri="{FF2B5EF4-FFF2-40B4-BE49-F238E27FC236}">
                <a16:creationId xmlns:a16="http://schemas.microsoft.com/office/drawing/2014/main" id="{DD47A0A0-2EA6-4AD9-FF54-7C0C7C5EB542}"/>
              </a:ext>
            </a:extLst>
          </p:cNvPr>
          <p:cNvPicPr>
            <a:picLocks noChangeAspect="1"/>
          </p:cNvPicPr>
          <p:nvPr/>
        </p:nvPicPr>
        <p:blipFill>
          <a:blip r:embed="rId5"/>
          <a:stretch>
            <a:fillRect/>
          </a:stretch>
        </p:blipFill>
        <p:spPr>
          <a:xfrm>
            <a:off x="4552767" y="1677325"/>
            <a:ext cx="2028825" cy="4572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EEDB235-9F68-1096-B091-8A5EACDDF6DD}"/>
              </a:ext>
            </a:extLst>
          </p:cNvPr>
          <p:cNvPicPr>
            <a:picLocks noChangeAspect="1"/>
          </p:cNvPicPr>
          <p:nvPr/>
        </p:nvPicPr>
        <p:blipFill>
          <a:blip r:embed="rId6"/>
          <a:stretch>
            <a:fillRect/>
          </a:stretch>
        </p:blipFill>
        <p:spPr>
          <a:xfrm>
            <a:off x="4572000" y="2908502"/>
            <a:ext cx="2962275" cy="809625"/>
          </a:xfrm>
          <a:prstGeom prst="rect">
            <a:avLst/>
          </a:prstGeom>
        </p:spPr>
      </p:pic>
    </p:spTree>
    <p:extLst>
      <p:ext uri="{BB962C8B-B14F-4D97-AF65-F5344CB8AC3E}">
        <p14:creationId xmlns:p14="http://schemas.microsoft.com/office/powerpoint/2010/main" val="110270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Sales Based on Product Line Chart</a:t>
            </a:r>
            <a:endParaRPr dirty="0"/>
          </a:p>
        </p:txBody>
      </p:sp>
      <p:sp>
        <p:nvSpPr>
          <p:cNvPr id="413" name="Google Shape;413;p43"/>
          <p:cNvSpPr txBox="1">
            <a:spLocks noGrp="1"/>
          </p:cNvSpPr>
          <p:nvPr>
            <p:ph type="title" idx="4294967295"/>
          </p:nvPr>
        </p:nvSpPr>
        <p:spPr>
          <a:xfrm>
            <a:off x="6749025" y="1398625"/>
            <a:ext cx="1674900" cy="35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ZA" sz="1800" dirty="0">
                <a:effectLst/>
                <a:latin typeface="Aptos" panose="020B0004020202020204" pitchFamily="34" charset="0"/>
                <a:ea typeface="Aptos" panose="020B0004020202020204" pitchFamily="34" charset="0"/>
                <a:cs typeface="Times New Roman" panose="02020603050405020304" pitchFamily="18" charset="0"/>
              </a:rPr>
              <a:t>Food and </a:t>
            </a:r>
            <a:r>
              <a:rPr lang="en-ZA" sz="1800" dirty="0">
                <a:effectLst/>
                <a:latin typeface="Urbanist" panose="020B0604020202020204" charset="0"/>
                <a:ea typeface="Urbanist" panose="020B0604020202020204" charset="0"/>
                <a:cs typeface="Urbanist" panose="020B0604020202020204" charset="0"/>
              </a:rPr>
              <a:t>beverages</a:t>
            </a:r>
            <a:endParaRPr sz="2000" dirty="0">
              <a:latin typeface="Urbanist" panose="020B0604020202020204" charset="0"/>
              <a:ea typeface="Urbanist" panose="020B0604020202020204" charset="0"/>
              <a:cs typeface="Urbanist" panose="020B0604020202020204" charset="0"/>
            </a:endParaRPr>
          </a:p>
        </p:txBody>
      </p:sp>
      <p:sp>
        <p:nvSpPr>
          <p:cNvPr id="414" name="Google Shape;414;p43"/>
          <p:cNvSpPr/>
          <p:nvPr/>
        </p:nvSpPr>
        <p:spPr>
          <a:xfrm>
            <a:off x="6445550" y="1478125"/>
            <a:ext cx="183300" cy="18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txBox="1">
            <a:spLocks noGrp="1"/>
          </p:cNvSpPr>
          <p:nvPr>
            <p:ph type="title" idx="4294967295"/>
          </p:nvPr>
        </p:nvSpPr>
        <p:spPr>
          <a:xfrm>
            <a:off x="6748975" y="1991469"/>
            <a:ext cx="1674900" cy="35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ZA" sz="1800" dirty="0"/>
              <a:t>Sports </a:t>
            </a:r>
            <a:r>
              <a:rPr lang="en-ZA" sz="1800" dirty="0">
                <a:latin typeface="Caladea" panose="02040503050406030204" pitchFamily="18" charset="0"/>
              </a:rPr>
              <a:t>and</a:t>
            </a:r>
            <a:r>
              <a:rPr lang="en-ZA" sz="1800" dirty="0"/>
              <a:t> travel</a:t>
            </a:r>
            <a:endParaRPr sz="1800" dirty="0"/>
          </a:p>
        </p:txBody>
      </p:sp>
      <p:sp>
        <p:nvSpPr>
          <p:cNvPr id="417" name="Google Shape;417;p43"/>
          <p:cNvSpPr/>
          <p:nvPr/>
        </p:nvSpPr>
        <p:spPr>
          <a:xfrm>
            <a:off x="6445550" y="2062594"/>
            <a:ext cx="183300" cy="1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txBox="1">
            <a:spLocks noGrp="1"/>
          </p:cNvSpPr>
          <p:nvPr>
            <p:ph type="title" idx="4294967295"/>
          </p:nvPr>
        </p:nvSpPr>
        <p:spPr>
          <a:xfrm>
            <a:off x="6749025" y="2567562"/>
            <a:ext cx="1674900" cy="35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ZA" sz="1800" dirty="0"/>
              <a:t>Electronic accessories</a:t>
            </a:r>
            <a:endParaRPr sz="1800" dirty="0"/>
          </a:p>
        </p:txBody>
      </p:sp>
      <p:sp>
        <p:nvSpPr>
          <p:cNvPr id="419" name="Google Shape;419;p43"/>
          <p:cNvSpPr/>
          <p:nvPr/>
        </p:nvSpPr>
        <p:spPr>
          <a:xfrm>
            <a:off x="6445550" y="2647062"/>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txBox="1">
            <a:spLocks noGrp="1"/>
          </p:cNvSpPr>
          <p:nvPr>
            <p:ph type="title" idx="4294967295"/>
          </p:nvPr>
        </p:nvSpPr>
        <p:spPr>
          <a:xfrm>
            <a:off x="6749025" y="3152031"/>
            <a:ext cx="1674900" cy="35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ZA" sz="1800" dirty="0"/>
              <a:t>Fashion accessories</a:t>
            </a:r>
            <a:endParaRPr sz="1800" dirty="0"/>
          </a:p>
        </p:txBody>
      </p:sp>
      <p:sp>
        <p:nvSpPr>
          <p:cNvPr id="421" name="Google Shape;421;p43"/>
          <p:cNvSpPr/>
          <p:nvPr/>
        </p:nvSpPr>
        <p:spPr>
          <a:xfrm>
            <a:off x="6445550" y="3231531"/>
            <a:ext cx="183300" cy="18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txBox="1">
            <a:spLocks noGrp="1"/>
          </p:cNvSpPr>
          <p:nvPr>
            <p:ph type="title" idx="4294967295"/>
          </p:nvPr>
        </p:nvSpPr>
        <p:spPr>
          <a:xfrm>
            <a:off x="6749025" y="3736500"/>
            <a:ext cx="1674900" cy="35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ZA" sz="1800" dirty="0"/>
              <a:t>Home and lifestyle</a:t>
            </a:r>
            <a:endParaRPr sz="1800" dirty="0"/>
          </a:p>
        </p:txBody>
      </p:sp>
      <p:sp>
        <p:nvSpPr>
          <p:cNvPr id="423" name="Google Shape;423;p43"/>
          <p:cNvSpPr/>
          <p:nvPr/>
        </p:nvSpPr>
        <p:spPr>
          <a:xfrm>
            <a:off x="6445550" y="3815999"/>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5" name="Google Shape;425;p43"/>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pic>
        <p:nvPicPr>
          <p:cNvPr id="4100" name="Picture 4">
            <a:extLst>
              <a:ext uri="{FF2B5EF4-FFF2-40B4-BE49-F238E27FC236}">
                <a16:creationId xmlns:a16="http://schemas.microsoft.com/office/drawing/2014/main" id="{2D488036-C085-214A-1964-1D9A43363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75" y="991546"/>
            <a:ext cx="5097729" cy="3152031"/>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422;p43">
            <a:extLst>
              <a:ext uri="{FF2B5EF4-FFF2-40B4-BE49-F238E27FC236}">
                <a16:creationId xmlns:a16="http://schemas.microsoft.com/office/drawing/2014/main" id="{D00D67E9-F0A5-5883-978A-5BFBDB11A486}"/>
              </a:ext>
            </a:extLst>
          </p:cNvPr>
          <p:cNvSpPr txBox="1">
            <a:spLocks/>
          </p:cNvSpPr>
          <p:nvPr/>
        </p:nvSpPr>
        <p:spPr>
          <a:xfrm>
            <a:off x="6748975" y="4339675"/>
            <a:ext cx="16749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Urbanist"/>
              <a:buNone/>
              <a:defRPr sz="3000" b="1" i="0" u="none" strike="noStrike" cap="none">
                <a:solidFill>
                  <a:schemeClr val="dk1"/>
                </a:solidFill>
                <a:latin typeface="Urbanist"/>
                <a:ea typeface="Urbanist"/>
                <a:cs typeface="Urbanist"/>
                <a:sym typeface="Urbanist"/>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lvl="0" indent="0" algn="l" rtl="0">
              <a:spcBef>
                <a:spcPts val="0"/>
              </a:spcBef>
              <a:spcAft>
                <a:spcPts val="0"/>
              </a:spcAft>
              <a:buNone/>
            </a:pPr>
            <a:r>
              <a:rPr lang="en-ZA" sz="1600" dirty="0"/>
              <a:t>Health and beauty</a:t>
            </a:r>
          </a:p>
        </p:txBody>
      </p:sp>
      <p:sp>
        <p:nvSpPr>
          <p:cNvPr id="8" name="Google Shape;423;p43">
            <a:extLst>
              <a:ext uri="{FF2B5EF4-FFF2-40B4-BE49-F238E27FC236}">
                <a16:creationId xmlns:a16="http://schemas.microsoft.com/office/drawing/2014/main" id="{27867963-092E-64BE-6B3C-C6A1096DD8A6}"/>
              </a:ext>
            </a:extLst>
          </p:cNvPr>
          <p:cNvSpPr/>
          <p:nvPr/>
        </p:nvSpPr>
        <p:spPr>
          <a:xfrm>
            <a:off x="6445550" y="4427425"/>
            <a:ext cx="183300" cy="183300"/>
          </a:xfrm>
          <a:prstGeom prst="rect">
            <a:avLst/>
          </a:prstGeom>
          <a:solidFill>
            <a:srgbClr val="4C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85"/>
        <p:cNvGrpSpPr/>
        <p:nvPr/>
      </p:nvGrpSpPr>
      <p:grpSpPr>
        <a:xfrm>
          <a:off x="0" y="0"/>
          <a:ext cx="0" cy="0"/>
          <a:chOff x="0" y="0"/>
          <a:chExt cx="0" cy="0"/>
        </a:xfrm>
      </p:grpSpPr>
      <p:sp>
        <p:nvSpPr>
          <p:cNvPr id="486" name="Google Shape;486;p48"/>
          <p:cNvSpPr txBox="1">
            <a:spLocks noGrp="1"/>
          </p:cNvSpPr>
          <p:nvPr>
            <p:ph type="title"/>
          </p:nvPr>
        </p:nvSpPr>
        <p:spPr>
          <a:xfrm>
            <a:off x="716700" y="2697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Insights</a:t>
            </a:r>
            <a:br>
              <a:rPr lang="en-ZA" dirty="0"/>
            </a:br>
            <a:br>
              <a:rPr lang="en-ZA" dirty="0"/>
            </a:br>
            <a:endParaRPr dirty="0"/>
          </a:p>
        </p:txBody>
      </p:sp>
      <p:sp>
        <p:nvSpPr>
          <p:cNvPr id="487" name="Google Shape;487;p48"/>
          <p:cNvSpPr txBox="1"/>
          <p:nvPr/>
        </p:nvSpPr>
        <p:spPr>
          <a:xfrm>
            <a:off x="619045" y="651969"/>
            <a:ext cx="8045560" cy="4221831"/>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rgbClr val="0E2A47"/>
              </a:buClr>
              <a:buSzPts val="1100"/>
              <a:buFont typeface="Arial"/>
              <a:buNone/>
            </a:pPr>
            <a:r>
              <a:rPr lang="en-US" sz="1100" b="1" dirty="0">
                <a:solidFill>
                  <a:schemeClr val="hlink"/>
                </a:solidFill>
              </a:rPr>
              <a:t>     Product Analysis Insights </a:t>
            </a:r>
          </a:p>
          <a:p>
            <a:pPr marL="457200" indent="-298450">
              <a:buClr>
                <a:schemeClr val="lt1"/>
              </a:buClr>
              <a:buSzPts val="1100"/>
              <a:buFont typeface="Arial"/>
              <a:buChar char="●"/>
            </a:pPr>
            <a:r>
              <a:rPr lang="en-US" sz="1100" dirty="0">
                <a:solidFill>
                  <a:schemeClr val="lt1"/>
                </a:solidFill>
              </a:rPr>
              <a:t>Food and Beverages is the product line with the highest sales meaning this product line has strong market performance and demand.</a:t>
            </a:r>
          </a:p>
          <a:p>
            <a:pPr marL="457200" indent="-298450">
              <a:buClr>
                <a:schemeClr val="lt1"/>
              </a:buClr>
              <a:buSzPts val="1100"/>
              <a:buFont typeface="Arial"/>
              <a:buChar char="●"/>
            </a:pPr>
            <a:r>
              <a:rPr lang="en-US" sz="1100" dirty="0">
                <a:solidFill>
                  <a:schemeClr val="lt1"/>
                </a:solidFill>
              </a:rPr>
              <a:t>Food and Beverages incurred the highest VAT, high VAT indicates higher sales or pricing for this product line</a:t>
            </a:r>
          </a:p>
          <a:p>
            <a:pPr marL="457200" indent="-298450">
              <a:buClr>
                <a:schemeClr val="lt1"/>
              </a:buClr>
              <a:buSzPts val="1100"/>
              <a:buFont typeface="Arial"/>
              <a:buChar char="●"/>
            </a:pPr>
            <a:r>
              <a:rPr lang="en-US" sz="1100" dirty="0">
                <a:solidFill>
                  <a:schemeClr val="lt1"/>
                </a:solidFill>
              </a:rPr>
              <a:t>Food and Beverages generated the highest revenue as this product line contributes significantly to the overall revenue.</a:t>
            </a:r>
          </a:p>
          <a:p>
            <a:pPr marL="457200" lvl="0" indent="-298450" algn="l" rtl="0">
              <a:spcBef>
                <a:spcPts val="0"/>
              </a:spcBef>
              <a:spcAft>
                <a:spcPts val="0"/>
              </a:spcAft>
              <a:buClr>
                <a:schemeClr val="lt1"/>
              </a:buClr>
              <a:buSzPts val="1100"/>
              <a:buChar char="●"/>
            </a:pPr>
            <a:r>
              <a:rPr lang="en-US" sz="1100" dirty="0">
                <a:solidFill>
                  <a:schemeClr val="lt1"/>
                </a:solidFill>
              </a:rPr>
              <a:t>Health and Beauty has below-average sales performance, so this product line is underperforming relative to others</a:t>
            </a:r>
          </a:p>
          <a:p>
            <a:pPr marL="457200" lvl="0" indent="-298450" algn="l" rtl="0">
              <a:spcBef>
                <a:spcPts val="0"/>
              </a:spcBef>
              <a:spcAft>
                <a:spcPts val="0"/>
              </a:spcAft>
              <a:buClr>
                <a:schemeClr val="lt1"/>
              </a:buClr>
              <a:buSzPts val="1100"/>
              <a:buChar char="●"/>
            </a:pPr>
            <a:r>
              <a:rPr lang="en-US" sz="1100" dirty="0">
                <a:solidFill>
                  <a:schemeClr val="lt1"/>
                </a:solidFill>
              </a:rPr>
              <a:t>Females frequently use Fashion Accessories, while Males use Health and Beauty. Different product lines appeal to different genders.</a:t>
            </a:r>
          </a:p>
          <a:p>
            <a:pPr marL="0" lvl="0" indent="0" algn="l" rtl="0">
              <a:spcBef>
                <a:spcPts val="1000"/>
              </a:spcBef>
              <a:spcAft>
                <a:spcPts val="0"/>
              </a:spcAft>
              <a:buClr>
                <a:srgbClr val="0E2A47"/>
              </a:buClr>
              <a:buSzPts val="1100"/>
              <a:buFont typeface="Arial"/>
              <a:buNone/>
            </a:pPr>
            <a:r>
              <a:rPr lang="en-US" sz="1100" b="1" dirty="0">
                <a:solidFill>
                  <a:schemeClr val="hlink"/>
                </a:solidFill>
              </a:rPr>
              <a:t> Sales Analysis Insights </a:t>
            </a:r>
          </a:p>
          <a:p>
            <a:pPr marL="457200" indent="-298450">
              <a:buClr>
                <a:schemeClr val="lt1"/>
              </a:buClr>
              <a:buSzPts val="1100"/>
              <a:buFont typeface="Arial"/>
              <a:buChar char="●"/>
            </a:pPr>
            <a:r>
              <a:rPr lang="en-US" sz="1100" dirty="0">
                <a:solidFill>
                  <a:schemeClr val="lt1"/>
                </a:solidFill>
              </a:rPr>
              <a:t>Most revenue is generated during January, followed by March and February due to seasonal trends.</a:t>
            </a:r>
          </a:p>
          <a:p>
            <a:pPr marL="457200" indent="-298450">
              <a:buClr>
                <a:schemeClr val="lt1"/>
              </a:buClr>
              <a:buSzPts val="1100"/>
              <a:buFont typeface="Arial"/>
              <a:buChar char="●"/>
            </a:pPr>
            <a:r>
              <a:rPr lang="en-US" sz="1100" dirty="0">
                <a:solidFill>
                  <a:schemeClr val="lt1"/>
                </a:solidFill>
              </a:rPr>
              <a:t>The cost of goods sold peaked in January. High costs in January is linked to increased sales or seasonal factors like new year and festivals..</a:t>
            </a:r>
          </a:p>
          <a:p>
            <a:pPr marL="457200" indent="-298450">
              <a:buClr>
                <a:schemeClr val="lt1"/>
              </a:buClr>
              <a:buSzPts val="1100"/>
              <a:buFont typeface="Arial"/>
              <a:buChar char="●"/>
            </a:pPr>
            <a:r>
              <a:rPr lang="en-US" sz="1100" dirty="0">
                <a:solidFill>
                  <a:schemeClr val="lt1"/>
                </a:solidFill>
              </a:rPr>
              <a:t>Most sales occur in the afternoon, especially on Wednesdays and Saturdays probably due to break times or work end times.</a:t>
            </a:r>
          </a:p>
          <a:p>
            <a:pPr marL="457200" lvl="0" indent="-298450" algn="l" rtl="0">
              <a:spcBef>
                <a:spcPts val="0"/>
              </a:spcBef>
              <a:spcAft>
                <a:spcPts val="0"/>
              </a:spcAft>
              <a:buClr>
                <a:schemeClr val="lt1"/>
              </a:buClr>
              <a:buSzPts val="1100"/>
              <a:buChar char="●"/>
            </a:pPr>
            <a:r>
              <a:rPr lang="en-US" sz="1100" dirty="0">
                <a:solidFill>
                  <a:schemeClr val="lt1"/>
                </a:solidFill>
              </a:rPr>
              <a:t>Branch A (Yangon) exceeded the average number of products sold.</a:t>
            </a:r>
          </a:p>
          <a:p>
            <a:pPr marL="457200" lvl="0" indent="-298450" algn="l" rtl="0">
              <a:spcBef>
                <a:spcPts val="0"/>
              </a:spcBef>
              <a:spcAft>
                <a:spcPts val="0"/>
              </a:spcAft>
              <a:buClr>
                <a:schemeClr val="lt1"/>
              </a:buClr>
              <a:buSzPts val="1100"/>
              <a:buChar char="●"/>
            </a:pPr>
            <a:r>
              <a:rPr lang="en-US" sz="1100" dirty="0">
                <a:solidFill>
                  <a:schemeClr val="lt1"/>
                </a:solidFill>
              </a:rPr>
              <a:t>E-wallet is the most frequently used payment method.</a:t>
            </a:r>
          </a:p>
          <a:p>
            <a:pPr marL="0" lvl="0" indent="0" algn="l" rtl="0">
              <a:spcBef>
                <a:spcPts val="1000"/>
              </a:spcBef>
              <a:spcAft>
                <a:spcPts val="0"/>
              </a:spcAft>
              <a:buClr>
                <a:srgbClr val="0E2A47"/>
              </a:buClr>
              <a:buSzPts val="1100"/>
              <a:buFont typeface="Arial"/>
              <a:buNone/>
            </a:pPr>
            <a:r>
              <a:rPr lang="en-US" sz="1100" b="1" dirty="0">
                <a:solidFill>
                  <a:schemeClr val="hlink"/>
                </a:solidFill>
              </a:rPr>
              <a:t>Customer Analysis</a:t>
            </a:r>
          </a:p>
          <a:p>
            <a:pPr marL="457200" indent="-298450">
              <a:buClr>
                <a:schemeClr val="lt1"/>
              </a:buClr>
              <a:buSzPts val="1100"/>
              <a:buFont typeface="Arial"/>
              <a:buChar char="●"/>
            </a:pPr>
            <a:r>
              <a:rPr lang="en-US" sz="1100" dirty="0">
                <a:solidFill>
                  <a:schemeClr val="lt1"/>
                </a:solidFill>
              </a:rPr>
              <a:t>Membership customers contribute the most revenue...</a:t>
            </a:r>
          </a:p>
          <a:p>
            <a:pPr marL="457200" lvl="0" indent="-298450" algn="l" rtl="0">
              <a:spcBef>
                <a:spcPts val="0"/>
              </a:spcBef>
              <a:spcAft>
                <a:spcPts val="0"/>
              </a:spcAft>
              <a:buClr>
                <a:schemeClr val="lt1"/>
              </a:buClr>
              <a:buSzPts val="1100"/>
              <a:buChar char="●"/>
            </a:pPr>
            <a:r>
              <a:rPr lang="en-US" sz="1100" dirty="0">
                <a:solidFill>
                  <a:schemeClr val="lt1"/>
                </a:solidFill>
              </a:rPr>
              <a:t>Branch A (Yangon) exceeded the average number of products sold.</a:t>
            </a:r>
          </a:p>
          <a:p>
            <a:pPr marL="457200" lvl="0" indent="-298450" algn="l" rtl="0">
              <a:spcBef>
                <a:spcPts val="0"/>
              </a:spcBef>
              <a:spcAft>
                <a:spcPts val="0"/>
              </a:spcAft>
              <a:buClr>
                <a:schemeClr val="lt1"/>
              </a:buClr>
              <a:buSzPts val="1100"/>
              <a:buChar char="●"/>
            </a:pPr>
            <a:r>
              <a:rPr lang="en-US" sz="1100" dirty="0">
                <a:solidFill>
                  <a:schemeClr val="lt1"/>
                </a:solidFill>
              </a:rPr>
              <a:t>Naypyitaw has the highest VAT percentage and highest sales.</a:t>
            </a:r>
          </a:p>
          <a:p>
            <a:pPr marL="457200" lvl="0" indent="-298450" algn="l" rtl="0">
              <a:spcBef>
                <a:spcPts val="0"/>
              </a:spcBef>
              <a:spcAft>
                <a:spcPts val="0"/>
              </a:spcAft>
              <a:buClr>
                <a:schemeClr val="lt1"/>
              </a:buClr>
              <a:buSzPts val="1100"/>
              <a:buChar char="●"/>
            </a:pPr>
            <a:r>
              <a:rPr lang="en-US" sz="1100" dirty="0">
                <a:solidFill>
                  <a:schemeClr val="lt1"/>
                </a:solidFill>
              </a:rPr>
              <a:t>Females make more purchases compared to males.</a:t>
            </a:r>
          </a:p>
          <a:p>
            <a:pPr marL="457200" lvl="0" indent="-298450" algn="l" rtl="0">
              <a:spcBef>
                <a:spcPts val="0"/>
              </a:spcBef>
              <a:spcAft>
                <a:spcPts val="0"/>
              </a:spcAft>
              <a:buClr>
                <a:schemeClr val="lt1"/>
              </a:buClr>
              <a:buSzPts val="1100"/>
              <a:buChar char="●"/>
            </a:pPr>
            <a:r>
              <a:rPr lang="en-US" sz="1100" dirty="0">
                <a:solidFill>
                  <a:schemeClr val="lt1"/>
                </a:solidFill>
              </a:rPr>
              <a:t>Highest number of males in Branch A and highest number of females in Branch B.</a:t>
            </a:r>
          </a:p>
          <a:p>
            <a:pPr marL="158750" lvl="0" algn="l" rtl="0">
              <a:spcBef>
                <a:spcPts val="0"/>
              </a:spcBef>
              <a:spcAft>
                <a:spcPts val="0"/>
              </a:spcAft>
              <a:buClr>
                <a:schemeClr val="lt1"/>
              </a:buClr>
              <a:buSzPts val="1100"/>
            </a:pPr>
            <a:endParaRPr lang="en-US" sz="1100" dirty="0">
              <a:solidFill>
                <a:schemeClr val="lt1"/>
              </a:solidFill>
            </a:endParaRPr>
          </a:p>
          <a:p>
            <a:pPr marL="158750" lvl="0" algn="l" rtl="0">
              <a:spcBef>
                <a:spcPts val="0"/>
              </a:spcBef>
              <a:spcAft>
                <a:spcPts val="0"/>
              </a:spcAft>
              <a:buClr>
                <a:schemeClr val="lt1"/>
              </a:buClr>
              <a:buSzPts val="1100"/>
            </a:pPr>
            <a:endParaRPr lang="en-US" sz="1100" dirty="0">
              <a:solidFill>
                <a:schemeClr val="lt1"/>
              </a:solidFill>
            </a:endParaRPr>
          </a:p>
          <a:p>
            <a:pPr marL="457200" lvl="0" indent="-298450" algn="l" rtl="0">
              <a:spcBef>
                <a:spcPts val="0"/>
              </a:spcBef>
              <a:spcAft>
                <a:spcPts val="0"/>
              </a:spcAft>
              <a:buClr>
                <a:schemeClr val="lt1"/>
              </a:buClr>
              <a:buSzPts val="1100"/>
              <a:buChar char="●"/>
            </a:pPr>
            <a:endParaRPr lang="en-US" sz="1100" dirty="0">
              <a:solidFill>
                <a:schemeClr val="lt1"/>
              </a:solidFill>
            </a:endParaRPr>
          </a:p>
          <a:p>
            <a:pPr marL="457200" lvl="0" indent="-298450" algn="l" rtl="0">
              <a:spcBef>
                <a:spcPts val="0"/>
              </a:spcBef>
              <a:spcAft>
                <a:spcPts val="0"/>
              </a:spcAft>
              <a:buClr>
                <a:schemeClr val="lt1"/>
              </a:buClr>
              <a:buSzPts val="1100"/>
              <a:buChar char="●"/>
            </a:pPr>
            <a:endParaRPr lang="en-US" sz="1100" dirty="0">
              <a:solidFill>
                <a:schemeClr val="lt1"/>
              </a:solidFill>
            </a:endParaRPr>
          </a:p>
        </p:txBody>
      </p:sp>
      <p:sp>
        <p:nvSpPr>
          <p:cNvPr id="8" name="Rectangle 7">
            <a:extLst>
              <a:ext uri="{FF2B5EF4-FFF2-40B4-BE49-F238E27FC236}">
                <a16:creationId xmlns:a16="http://schemas.microsoft.com/office/drawing/2014/main" id="{01D9C0EA-9C48-B0BB-C6BD-712B61485F8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FD27351A-1198-E309-5C11-43BEBAA70E6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004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85"/>
        <p:cNvGrpSpPr/>
        <p:nvPr/>
      </p:nvGrpSpPr>
      <p:grpSpPr>
        <a:xfrm>
          <a:off x="0" y="0"/>
          <a:ext cx="0" cy="0"/>
          <a:chOff x="0" y="0"/>
          <a:chExt cx="0" cy="0"/>
        </a:xfrm>
      </p:grpSpPr>
      <p:sp>
        <p:nvSpPr>
          <p:cNvPr id="486" name="Google Shape;486;p48"/>
          <p:cNvSpPr txBox="1">
            <a:spLocks noGrp="1"/>
          </p:cNvSpPr>
          <p:nvPr>
            <p:ph type="title"/>
          </p:nvPr>
        </p:nvSpPr>
        <p:spPr>
          <a:xfrm>
            <a:off x="716700" y="169569"/>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Recommendations</a:t>
            </a:r>
            <a:br>
              <a:rPr lang="en-ZA" dirty="0"/>
            </a:br>
            <a:br>
              <a:rPr lang="en-ZA" dirty="0"/>
            </a:br>
            <a:endParaRPr dirty="0"/>
          </a:p>
        </p:txBody>
      </p:sp>
      <p:sp>
        <p:nvSpPr>
          <p:cNvPr id="487" name="Google Shape;487;p48"/>
          <p:cNvSpPr txBox="1"/>
          <p:nvPr/>
        </p:nvSpPr>
        <p:spPr>
          <a:xfrm>
            <a:off x="619045" y="651969"/>
            <a:ext cx="8045560" cy="4221831"/>
          </a:xfrm>
          <a:prstGeom prst="rect">
            <a:avLst/>
          </a:prstGeom>
          <a:noFill/>
          <a:ln>
            <a:noFill/>
          </a:ln>
        </p:spPr>
        <p:txBody>
          <a:bodyPr spcFirstLastPara="1" wrap="square" lIns="91425" tIns="91425" rIns="91425" bIns="91425" anchor="t" anchorCtr="0">
            <a:noAutofit/>
          </a:bodyPr>
          <a:lstStyle/>
          <a:p>
            <a:pPr marL="457200" indent="-298450">
              <a:lnSpc>
                <a:spcPct val="150000"/>
              </a:lnSpc>
              <a:buClr>
                <a:schemeClr val="lt1"/>
              </a:buClr>
              <a:buSzPts val="1100"/>
              <a:buFont typeface="Arial"/>
              <a:buChar char="●"/>
            </a:pPr>
            <a:r>
              <a:rPr lang="en-US" sz="1100" dirty="0">
                <a:solidFill>
                  <a:schemeClr val="lt1"/>
                </a:solidFill>
              </a:rPr>
              <a:t>Consider increasing the inventory and promotional efforts for Food and Beverages. Promote Food and Beverages based on positive customer feedback and maintain high quality.</a:t>
            </a:r>
          </a:p>
          <a:p>
            <a:pPr marL="457200" indent="-298450">
              <a:lnSpc>
                <a:spcPct val="150000"/>
              </a:lnSpc>
              <a:buClr>
                <a:schemeClr val="lt1"/>
              </a:buClr>
              <a:buSzPts val="1100"/>
              <a:buFont typeface="Arial"/>
              <a:buChar char="●"/>
            </a:pPr>
            <a:r>
              <a:rPr lang="en-US" sz="1100" dirty="0">
                <a:solidFill>
                  <a:schemeClr val="lt1"/>
                </a:solidFill>
              </a:rPr>
              <a:t>Evaluate customer preferences and adjust marketing strategies or product offerings for Health and Beauty.</a:t>
            </a:r>
          </a:p>
          <a:p>
            <a:pPr marL="457200" indent="-298450">
              <a:lnSpc>
                <a:spcPct val="150000"/>
              </a:lnSpc>
              <a:buClr>
                <a:schemeClr val="lt1"/>
              </a:buClr>
              <a:buSzPts val="1100"/>
              <a:buFont typeface="Arial"/>
              <a:buChar char="●"/>
            </a:pPr>
            <a:r>
              <a:rPr lang="en-US" sz="1100" dirty="0">
                <a:solidFill>
                  <a:schemeClr val="lt1"/>
                </a:solidFill>
              </a:rPr>
              <a:t>Improve marketing and product positioning based on gender-specific preferences.</a:t>
            </a:r>
          </a:p>
          <a:p>
            <a:pPr marL="457200" indent="-298450">
              <a:lnSpc>
                <a:spcPct val="150000"/>
              </a:lnSpc>
              <a:buClr>
                <a:schemeClr val="lt1"/>
              </a:buClr>
              <a:buSzPts val="1100"/>
              <a:buFont typeface="Arial"/>
              <a:buChar char="●"/>
            </a:pPr>
            <a:endParaRPr lang="en-US" sz="1100" dirty="0">
              <a:solidFill>
                <a:schemeClr val="lt1"/>
              </a:solidFill>
            </a:endParaRP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 Plan marketing campaigns and inventory management or increase promotions around peak revenue months like January.</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Analyze and evaluate successful strategies in Yangon and apply them to other branches to boost their sales.</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Since most sales occur in the afternoon, especially on Wednesdays and Saturdays so  adjust staffing and promotional efforts to align with peak sales times</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Enhance payment options and promotions for digital payment methods.</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Implement offers, rewards, discounts, and other loyalty programs for membership customers to retain and attract customers.</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Encourage ratings and reviews during peak times to maximize feedback collection.</a:t>
            </a:r>
          </a:p>
          <a:p>
            <a:pPr marL="457200" lvl="0" indent="-298450" algn="l" rtl="0">
              <a:lnSpc>
                <a:spcPct val="150000"/>
              </a:lnSpc>
              <a:spcBef>
                <a:spcPts val="0"/>
              </a:spcBef>
              <a:spcAft>
                <a:spcPts val="0"/>
              </a:spcAft>
              <a:buClr>
                <a:schemeClr val="lt1"/>
              </a:buClr>
              <a:buSzPts val="1100"/>
              <a:buChar char="●"/>
            </a:pPr>
            <a:r>
              <a:rPr lang="en-US" sz="1100" dirty="0">
                <a:solidFill>
                  <a:schemeClr val="lt1"/>
                </a:solidFill>
              </a:rPr>
              <a:t>Analyze branch-specific factors affecting ratings and apply successful strategies to other branches</a:t>
            </a:r>
          </a:p>
          <a:p>
            <a:pPr marL="457200" lvl="0" indent="-298450" algn="l" rtl="0">
              <a:spcBef>
                <a:spcPts val="0"/>
              </a:spcBef>
              <a:spcAft>
                <a:spcPts val="0"/>
              </a:spcAft>
              <a:buClr>
                <a:schemeClr val="lt1"/>
              </a:buClr>
              <a:buSzPts val="1100"/>
              <a:buChar char="●"/>
            </a:pPr>
            <a:endParaRPr lang="en-US" sz="1100" dirty="0">
              <a:solidFill>
                <a:schemeClr val="lt1"/>
              </a:solidFill>
            </a:endParaRPr>
          </a:p>
        </p:txBody>
      </p:sp>
      <p:sp>
        <p:nvSpPr>
          <p:cNvPr id="8" name="Rectangle 7">
            <a:extLst>
              <a:ext uri="{FF2B5EF4-FFF2-40B4-BE49-F238E27FC236}">
                <a16:creationId xmlns:a16="http://schemas.microsoft.com/office/drawing/2014/main" id="{01D9C0EA-9C48-B0BB-C6BD-712B61485F8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FD27351A-1198-E309-5C11-43BEBAA70E6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48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1"/>
        <p:cNvGrpSpPr/>
        <p:nvPr/>
      </p:nvGrpSpPr>
      <p:grpSpPr>
        <a:xfrm>
          <a:off x="0" y="0"/>
          <a:ext cx="0" cy="0"/>
          <a:chOff x="0" y="0"/>
          <a:chExt cx="0" cy="0"/>
        </a:xfrm>
      </p:grpSpPr>
      <p:sp>
        <p:nvSpPr>
          <p:cNvPr id="492" name="Google Shape;492;p49"/>
          <p:cNvSpPr txBox="1"/>
          <p:nvPr/>
        </p:nvSpPr>
        <p:spPr>
          <a:xfrm>
            <a:off x="716700" y="1188000"/>
            <a:ext cx="7710600" cy="3444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This study offers a thorough examination of client behavior, product lines, and sales across many outlets. We determined important trends and performance measures by looking at different product lines, customer kinds, payment methods, and cities. According to insights, certain product lines—such as "Food and Beverages"—sell well, and certain branches and clientele make major financial contributions. We also found trends in purchase frequencies, customer ratings, and the effect of VAT. These results provide practical suggestions for boosting client interaction, streamlining sales tactics, and boosting product line success. Resolving data constraints and emphasizing ongoing analysis can help businesses improve their plans and </a:t>
            </a:r>
          </a:p>
          <a:p>
            <a:pPr marL="0" lvl="0" indent="0" algn="l" rtl="0">
              <a:spcBef>
                <a:spcPts val="0"/>
              </a:spcBef>
              <a:spcAft>
                <a:spcPts val="0"/>
              </a:spcAft>
              <a:buClr>
                <a:schemeClr val="dk1"/>
              </a:buClr>
              <a:buSzPts val="1100"/>
              <a:buFont typeface="Arial"/>
              <a:buNone/>
            </a:pPr>
            <a:endParaRPr lang="en-ZA" sz="1000" dirty="0">
              <a:solidFill>
                <a:schemeClr val="lt1"/>
              </a:solidFill>
            </a:endParaRPr>
          </a:p>
        </p:txBody>
      </p:sp>
      <p:sp>
        <p:nvSpPr>
          <p:cNvPr id="493" name="Google Shape;493;p49"/>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0"/>
        <p:cNvGrpSpPr/>
        <p:nvPr/>
      </p:nvGrpSpPr>
      <p:grpSpPr>
        <a:xfrm>
          <a:off x="0" y="0"/>
          <a:ext cx="0" cy="0"/>
          <a:chOff x="0" y="0"/>
          <a:chExt cx="0" cy="0"/>
        </a:xfrm>
      </p:grpSpPr>
      <p:sp>
        <p:nvSpPr>
          <p:cNvPr id="191" name="Google Shape;191;p29"/>
          <p:cNvSpPr/>
          <p:nvPr/>
        </p:nvSpPr>
        <p:spPr>
          <a:xfrm>
            <a:off x="0" y="0"/>
            <a:ext cx="703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rbanist"/>
              <a:ea typeface="Urbanist"/>
              <a:cs typeface="Urbanist"/>
              <a:sym typeface="Urbanist"/>
            </a:endParaRPr>
          </a:p>
        </p:txBody>
      </p:sp>
      <p:sp>
        <p:nvSpPr>
          <p:cNvPr id="192" name="Google Shape;192;p29"/>
          <p:cNvSpPr txBox="1">
            <a:spLocks noGrp="1"/>
          </p:cNvSpPr>
          <p:nvPr>
            <p:ph type="title"/>
          </p:nvPr>
        </p:nvSpPr>
        <p:spPr>
          <a:xfrm>
            <a:off x="713225" y="862800"/>
            <a:ext cx="4294800" cy="111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Introduction</a:t>
            </a:r>
            <a:endParaRPr dirty="0"/>
          </a:p>
        </p:txBody>
      </p:sp>
      <p:sp>
        <p:nvSpPr>
          <p:cNvPr id="193" name="Google Shape;193;p29"/>
          <p:cNvSpPr txBox="1">
            <a:spLocks noGrp="1"/>
          </p:cNvSpPr>
          <p:nvPr>
            <p:ph type="subTitle" idx="1"/>
          </p:nvPr>
        </p:nvSpPr>
        <p:spPr>
          <a:xfrm>
            <a:off x="713225" y="2173075"/>
            <a:ext cx="4294800" cy="229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This project aims to analyze sales data from Amazon’s branches in Mandalay, Yangon, and Naypyitaw to uncover key insights for improving sales performance. By examining 1,000 transactions across various product lines and customer segments, this project seeks to answer critical business questions that impact sales, customer satisfaction, and overall profitability</a:t>
            </a:r>
          </a:p>
          <a:p>
            <a:pPr marL="0" lvl="0" indent="0" algn="just" rtl="0">
              <a:spcBef>
                <a:spcPts val="0"/>
              </a:spcBef>
              <a:spcAft>
                <a:spcPts val="0"/>
              </a:spcAft>
              <a:buClr>
                <a:schemeClr val="dk1"/>
              </a:buClr>
              <a:buSzPts val="1100"/>
              <a:buFont typeface="Arial"/>
              <a:buNone/>
            </a:pPr>
            <a:endParaRPr lang="en-US" dirty="0">
              <a:solidFill>
                <a:schemeClr val="lt1"/>
              </a:solidFill>
            </a:endParaRPr>
          </a:p>
          <a:p>
            <a:pPr marL="0" lvl="0" indent="0" algn="just" rtl="0">
              <a:spcBef>
                <a:spcPts val="0"/>
              </a:spcBef>
              <a:spcAft>
                <a:spcPts val="0"/>
              </a:spcAft>
              <a:buClr>
                <a:schemeClr val="dk1"/>
              </a:buClr>
              <a:buSzPts val="1100"/>
              <a:buFont typeface="Arial"/>
              <a:buNone/>
            </a:pPr>
            <a:r>
              <a:rPr lang="en-US" dirty="0">
                <a:solidFill>
                  <a:schemeClr val="lt1"/>
                </a:solidFill>
              </a:rPr>
              <a:t>By delving into product line performance, customer demographics, and temporal sales patterns, the project provides actionable insights that can enhance Amazon’s sales strategies and operational efficiency across its branches.</a:t>
            </a:r>
          </a:p>
        </p:txBody>
      </p:sp>
      <p:cxnSp>
        <p:nvCxnSpPr>
          <p:cNvPr id="195" name="Google Shape;195;p29"/>
          <p:cNvCxnSpPr/>
          <p:nvPr/>
        </p:nvCxnSpPr>
        <p:spPr>
          <a:xfrm>
            <a:off x="929975" y="0"/>
            <a:ext cx="0" cy="862800"/>
          </a:xfrm>
          <a:prstGeom prst="straightConnector1">
            <a:avLst/>
          </a:prstGeom>
          <a:noFill/>
          <a:ln w="28575"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7A01EDC0-218E-B590-D23F-F4279D91E7D5}"/>
              </a:ext>
            </a:extLst>
          </p:cNvPr>
          <p:cNvPicPr>
            <a:picLocks noChangeAspect="1"/>
          </p:cNvPicPr>
          <p:nvPr/>
        </p:nvPicPr>
        <p:blipFill>
          <a:blip r:embed="rId3"/>
          <a:stretch>
            <a:fillRect/>
          </a:stretch>
        </p:blipFill>
        <p:spPr>
          <a:xfrm>
            <a:off x="5008025" y="0"/>
            <a:ext cx="4064200" cy="22306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the Project</a:t>
            </a:r>
            <a:endParaRPr dirty="0"/>
          </a:p>
        </p:txBody>
      </p:sp>
      <p:sp>
        <p:nvSpPr>
          <p:cNvPr id="173" name="Google Shape;173;p28"/>
          <p:cNvSpPr txBox="1">
            <a:spLocks noGrp="1"/>
          </p:cNvSpPr>
          <p:nvPr>
            <p:ph type="title" idx="2"/>
          </p:nvPr>
        </p:nvSpPr>
        <p:spPr>
          <a:xfrm>
            <a:off x="1618650" y="146250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74" name="Google Shape;174;p28"/>
          <p:cNvSpPr txBox="1">
            <a:spLocks noGrp="1"/>
          </p:cNvSpPr>
          <p:nvPr>
            <p:ph type="title" idx="3"/>
          </p:nvPr>
        </p:nvSpPr>
        <p:spPr>
          <a:xfrm>
            <a:off x="1618650" y="317240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75" name="Google Shape;175;p28"/>
          <p:cNvSpPr txBox="1">
            <a:spLocks noGrp="1"/>
          </p:cNvSpPr>
          <p:nvPr>
            <p:ph type="title" idx="4"/>
          </p:nvPr>
        </p:nvSpPr>
        <p:spPr>
          <a:xfrm>
            <a:off x="4204650" y="146250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76" name="Google Shape;176;p28"/>
          <p:cNvSpPr txBox="1">
            <a:spLocks noGrp="1"/>
          </p:cNvSpPr>
          <p:nvPr>
            <p:ph type="title" idx="5"/>
          </p:nvPr>
        </p:nvSpPr>
        <p:spPr>
          <a:xfrm>
            <a:off x="4204650" y="317240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177" name="Google Shape;177;p28"/>
          <p:cNvSpPr txBox="1">
            <a:spLocks noGrp="1"/>
          </p:cNvSpPr>
          <p:nvPr>
            <p:ph type="title" idx="6"/>
          </p:nvPr>
        </p:nvSpPr>
        <p:spPr>
          <a:xfrm>
            <a:off x="6790650" y="146250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78" name="Google Shape;178;p28"/>
          <p:cNvSpPr txBox="1">
            <a:spLocks noGrp="1"/>
          </p:cNvSpPr>
          <p:nvPr>
            <p:ph type="title" idx="7"/>
          </p:nvPr>
        </p:nvSpPr>
        <p:spPr>
          <a:xfrm>
            <a:off x="6790650" y="317240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179" name="Google Shape;179;p28"/>
          <p:cNvSpPr txBox="1">
            <a:spLocks noGrp="1"/>
          </p:cNvSpPr>
          <p:nvPr>
            <p:ph type="subTitle" idx="1"/>
          </p:nvPr>
        </p:nvSpPr>
        <p:spPr>
          <a:xfrm>
            <a:off x="973950" y="20352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Introduction</a:t>
            </a:r>
            <a:endParaRPr dirty="0"/>
          </a:p>
        </p:txBody>
      </p:sp>
      <p:sp>
        <p:nvSpPr>
          <p:cNvPr id="180" name="Google Shape;180;p28"/>
          <p:cNvSpPr txBox="1">
            <a:spLocks noGrp="1"/>
          </p:cNvSpPr>
          <p:nvPr>
            <p:ph type="subTitle" idx="8"/>
          </p:nvPr>
        </p:nvSpPr>
        <p:spPr>
          <a:xfrm>
            <a:off x="3559950" y="20352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Objectives and Constraints</a:t>
            </a:r>
          </a:p>
          <a:p>
            <a:pPr marL="0" lvl="0" indent="0" algn="ctr" rtl="0">
              <a:spcBef>
                <a:spcPts val="0"/>
              </a:spcBef>
              <a:spcAft>
                <a:spcPts val="0"/>
              </a:spcAft>
              <a:buNone/>
            </a:pPr>
            <a:endParaRPr dirty="0"/>
          </a:p>
        </p:txBody>
      </p:sp>
      <p:sp>
        <p:nvSpPr>
          <p:cNvPr id="181" name="Google Shape;181;p28"/>
          <p:cNvSpPr txBox="1">
            <a:spLocks noGrp="1"/>
          </p:cNvSpPr>
          <p:nvPr>
            <p:ph type="subTitle" idx="9"/>
          </p:nvPr>
        </p:nvSpPr>
        <p:spPr>
          <a:xfrm>
            <a:off x="6145950" y="20352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Data Understanding</a:t>
            </a:r>
            <a:endParaRPr dirty="0"/>
          </a:p>
        </p:txBody>
      </p:sp>
      <p:sp>
        <p:nvSpPr>
          <p:cNvPr id="182" name="Google Shape;182;p28"/>
          <p:cNvSpPr txBox="1">
            <a:spLocks noGrp="1"/>
          </p:cNvSpPr>
          <p:nvPr>
            <p:ph type="subTitle" idx="13"/>
          </p:nvPr>
        </p:nvSpPr>
        <p:spPr>
          <a:xfrm>
            <a:off x="973950" y="37451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EDA</a:t>
            </a:r>
            <a:endParaRPr dirty="0"/>
          </a:p>
        </p:txBody>
      </p:sp>
      <p:sp>
        <p:nvSpPr>
          <p:cNvPr id="183" name="Google Shape;183;p28"/>
          <p:cNvSpPr txBox="1">
            <a:spLocks noGrp="1"/>
          </p:cNvSpPr>
          <p:nvPr>
            <p:ph type="subTitle" idx="14"/>
          </p:nvPr>
        </p:nvSpPr>
        <p:spPr>
          <a:xfrm>
            <a:off x="3559950" y="37451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Insights and Recommendations</a:t>
            </a:r>
            <a:endParaRPr dirty="0"/>
          </a:p>
        </p:txBody>
      </p:sp>
      <p:sp>
        <p:nvSpPr>
          <p:cNvPr id="184" name="Google Shape;184;p28"/>
          <p:cNvSpPr txBox="1">
            <a:spLocks noGrp="1"/>
          </p:cNvSpPr>
          <p:nvPr>
            <p:ph type="subTitle" idx="15"/>
          </p:nvPr>
        </p:nvSpPr>
        <p:spPr>
          <a:xfrm>
            <a:off x="6145950" y="3745100"/>
            <a:ext cx="2024100" cy="7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Conclusion</a:t>
            </a:r>
          </a:p>
        </p:txBody>
      </p:sp>
      <p:cxnSp>
        <p:nvCxnSpPr>
          <p:cNvPr id="185" name="Google Shape;185;p28"/>
          <p:cNvCxnSpPr>
            <a:endCxn id="173" idx="1"/>
          </p:cNvCxnSpPr>
          <p:nvPr/>
        </p:nvCxnSpPr>
        <p:spPr>
          <a:xfrm>
            <a:off x="-42150" y="1748850"/>
            <a:ext cx="1660800" cy="0"/>
          </a:xfrm>
          <a:prstGeom prst="straightConnector1">
            <a:avLst/>
          </a:prstGeom>
          <a:noFill/>
          <a:ln w="28575" cap="flat" cmpd="sng">
            <a:solidFill>
              <a:schemeClr val="dk1"/>
            </a:solidFill>
            <a:prstDash val="solid"/>
            <a:round/>
            <a:headEnd type="none" w="med" len="med"/>
            <a:tailEnd type="none" w="med" len="med"/>
          </a:ln>
        </p:spPr>
      </p:cxnSp>
      <p:cxnSp>
        <p:nvCxnSpPr>
          <p:cNvPr id="186" name="Google Shape;186;p28"/>
          <p:cNvCxnSpPr>
            <a:stCxn id="178" idx="3"/>
          </p:cNvCxnSpPr>
          <p:nvPr/>
        </p:nvCxnSpPr>
        <p:spPr>
          <a:xfrm>
            <a:off x="7525350" y="3458753"/>
            <a:ext cx="1643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subTitle" idx="4"/>
          </p:nvPr>
        </p:nvSpPr>
        <p:spPr>
          <a:xfrm>
            <a:off x="5253863" y="2383201"/>
            <a:ext cx="2505600" cy="5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goal</a:t>
            </a:r>
            <a:endParaRPr/>
          </a:p>
        </p:txBody>
      </p:sp>
      <p:sp>
        <p:nvSpPr>
          <p:cNvPr id="210" name="Google Shape;21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Aim &amp;Goals</a:t>
            </a:r>
            <a:endParaRPr dirty="0"/>
          </a:p>
        </p:txBody>
      </p:sp>
      <p:sp>
        <p:nvSpPr>
          <p:cNvPr id="211" name="Google Shape;211;p31"/>
          <p:cNvSpPr txBox="1">
            <a:spLocks noGrp="1"/>
          </p:cNvSpPr>
          <p:nvPr>
            <p:ph type="subTitle" idx="1"/>
          </p:nvPr>
        </p:nvSpPr>
        <p:spPr>
          <a:xfrm>
            <a:off x="5253862" y="2909825"/>
            <a:ext cx="2505600" cy="146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provide actionable insights that optimize sales strategies, improve customer targeting, and increase overall profitability across all branches.</a:t>
            </a:r>
            <a:endParaRPr dirty="0"/>
          </a:p>
        </p:txBody>
      </p:sp>
      <p:sp>
        <p:nvSpPr>
          <p:cNvPr id="212" name="Google Shape;212;p31"/>
          <p:cNvSpPr txBox="1">
            <a:spLocks noGrp="1"/>
          </p:cNvSpPr>
          <p:nvPr>
            <p:ph type="subTitle" idx="2"/>
          </p:nvPr>
        </p:nvSpPr>
        <p:spPr>
          <a:xfrm>
            <a:off x="1384538" y="2909825"/>
            <a:ext cx="2505600" cy="146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analyze sales data from Amazon’s branches in Mandalay, Yangon, and Naypyitaw to understand the key factors influencing sales performance.</a:t>
            </a:r>
            <a:endParaRPr dirty="0"/>
          </a:p>
        </p:txBody>
      </p:sp>
      <p:sp>
        <p:nvSpPr>
          <p:cNvPr id="213" name="Google Shape;213;p31"/>
          <p:cNvSpPr txBox="1">
            <a:spLocks noGrp="1"/>
          </p:cNvSpPr>
          <p:nvPr>
            <p:ph type="subTitle" idx="3"/>
          </p:nvPr>
        </p:nvSpPr>
        <p:spPr>
          <a:xfrm>
            <a:off x="1384538" y="2383201"/>
            <a:ext cx="2505600" cy="5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aim</a:t>
            </a:r>
            <a:endParaRPr dirty="0"/>
          </a:p>
        </p:txBody>
      </p:sp>
      <p:sp>
        <p:nvSpPr>
          <p:cNvPr id="214" name="Google Shape;214;p31"/>
          <p:cNvSpPr/>
          <p:nvPr/>
        </p:nvSpPr>
        <p:spPr>
          <a:xfrm>
            <a:off x="2311702" y="1588763"/>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6181002" y="1588763"/>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31"/>
          <p:cNvGrpSpPr/>
          <p:nvPr/>
        </p:nvGrpSpPr>
        <p:grpSpPr>
          <a:xfrm>
            <a:off x="2451410" y="1731583"/>
            <a:ext cx="371883" cy="365691"/>
            <a:chOff x="860940" y="2746477"/>
            <a:chExt cx="371883" cy="365691"/>
          </a:xfrm>
        </p:grpSpPr>
        <p:sp>
          <p:nvSpPr>
            <p:cNvPr id="217" name="Google Shape;217;p31"/>
            <p:cNvSpPr/>
            <p:nvPr/>
          </p:nvSpPr>
          <p:spPr>
            <a:xfrm>
              <a:off x="908191" y="3026302"/>
              <a:ext cx="30294" cy="28961"/>
            </a:xfrm>
            <a:custGeom>
              <a:avLst/>
              <a:gdLst/>
              <a:ahLst/>
              <a:cxnLst/>
              <a:rect l="l" t="t" r="r" b="b"/>
              <a:pathLst>
                <a:path w="954" h="912" extrusionOk="0">
                  <a:moveTo>
                    <a:pt x="763" y="1"/>
                  </a:moveTo>
                  <a:cubicBezTo>
                    <a:pt x="718" y="1"/>
                    <a:pt x="674" y="16"/>
                    <a:pt x="644" y="45"/>
                  </a:cubicBezTo>
                  <a:lnTo>
                    <a:pt x="60" y="629"/>
                  </a:lnTo>
                  <a:cubicBezTo>
                    <a:pt x="1" y="688"/>
                    <a:pt x="1" y="807"/>
                    <a:pt x="60" y="867"/>
                  </a:cubicBezTo>
                  <a:cubicBezTo>
                    <a:pt x="90" y="897"/>
                    <a:pt x="135" y="911"/>
                    <a:pt x="179" y="911"/>
                  </a:cubicBezTo>
                  <a:cubicBezTo>
                    <a:pt x="224" y="911"/>
                    <a:pt x="269" y="897"/>
                    <a:pt x="299" y="867"/>
                  </a:cubicBezTo>
                  <a:lnTo>
                    <a:pt x="882" y="283"/>
                  </a:lnTo>
                  <a:cubicBezTo>
                    <a:pt x="953" y="224"/>
                    <a:pt x="953" y="105"/>
                    <a:pt x="882" y="45"/>
                  </a:cubicBezTo>
                  <a:cubicBezTo>
                    <a:pt x="852" y="16"/>
                    <a:pt x="807"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943757" y="3061836"/>
              <a:ext cx="30263" cy="28961"/>
            </a:xfrm>
            <a:custGeom>
              <a:avLst/>
              <a:gdLst/>
              <a:ahLst/>
              <a:cxnLst/>
              <a:rect l="l" t="t" r="r" b="b"/>
              <a:pathLst>
                <a:path w="953" h="912" extrusionOk="0">
                  <a:moveTo>
                    <a:pt x="762" y="1"/>
                  </a:moveTo>
                  <a:cubicBezTo>
                    <a:pt x="717" y="1"/>
                    <a:pt x="673" y="16"/>
                    <a:pt x="643" y="46"/>
                  </a:cubicBezTo>
                  <a:lnTo>
                    <a:pt x="60" y="629"/>
                  </a:lnTo>
                  <a:cubicBezTo>
                    <a:pt x="0" y="688"/>
                    <a:pt x="0" y="807"/>
                    <a:pt x="60" y="867"/>
                  </a:cubicBezTo>
                  <a:cubicBezTo>
                    <a:pt x="89" y="897"/>
                    <a:pt x="134" y="912"/>
                    <a:pt x="179" y="912"/>
                  </a:cubicBezTo>
                  <a:cubicBezTo>
                    <a:pt x="223" y="912"/>
                    <a:pt x="268" y="897"/>
                    <a:pt x="298" y="867"/>
                  </a:cubicBezTo>
                  <a:lnTo>
                    <a:pt x="881" y="284"/>
                  </a:lnTo>
                  <a:cubicBezTo>
                    <a:pt x="953" y="224"/>
                    <a:pt x="953" y="105"/>
                    <a:pt x="881" y="46"/>
                  </a:cubicBezTo>
                  <a:cubicBezTo>
                    <a:pt x="851" y="16"/>
                    <a:pt x="807"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p:nvPr/>
          </p:nvSpPr>
          <p:spPr>
            <a:xfrm>
              <a:off x="926355" y="3044085"/>
              <a:ext cx="29881" cy="28579"/>
            </a:xfrm>
            <a:custGeom>
              <a:avLst/>
              <a:gdLst/>
              <a:ahLst/>
              <a:cxnLst/>
              <a:rect l="l" t="t" r="r" b="b"/>
              <a:pathLst>
                <a:path w="941" h="900" extrusionOk="0">
                  <a:moveTo>
                    <a:pt x="762" y="0"/>
                  </a:moveTo>
                  <a:cubicBezTo>
                    <a:pt x="718" y="0"/>
                    <a:pt x="673" y="15"/>
                    <a:pt x="643" y="45"/>
                  </a:cubicBezTo>
                  <a:lnTo>
                    <a:pt x="60" y="616"/>
                  </a:lnTo>
                  <a:cubicBezTo>
                    <a:pt x="0" y="676"/>
                    <a:pt x="0" y="795"/>
                    <a:pt x="60" y="855"/>
                  </a:cubicBezTo>
                  <a:cubicBezTo>
                    <a:pt x="90" y="884"/>
                    <a:pt x="134" y="899"/>
                    <a:pt x="179" y="899"/>
                  </a:cubicBezTo>
                  <a:cubicBezTo>
                    <a:pt x="224" y="899"/>
                    <a:pt x="268" y="884"/>
                    <a:pt x="298" y="855"/>
                  </a:cubicBezTo>
                  <a:lnTo>
                    <a:pt x="881" y="283"/>
                  </a:lnTo>
                  <a:cubicBezTo>
                    <a:pt x="941" y="224"/>
                    <a:pt x="941" y="116"/>
                    <a:pt x="881" y="45"/>
                  </a:cubicBezTo>
                  <a:cubicBezTo>
                    <a:pt x="852" y="15"/>
                    <a:pt x="807"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1"/>
            <p:cNvSpPr/>
            <p:nvPr/>
          </p:nvSpPr>
          <p:spPr>
            <a:xfrm>
              <a:off x="860940" y="2746477"/>
              <a:ext cx="371883" cy="365691"/>
            </a:xfrm>
            <a:custGeom>
              <a:avLst/>
              <a:gdLst/>
              <a:ahLst/>
              <a:cxnLst/>
              <a:rect l="l" t="t" r="r" b="b"/>
              <a:pathLst>
                <a:path w="11711" h="11516" extrusionOk="0">
                  <a:moveTo>
                    <a:pt x="11312" y="344"/>
                  </a:moveTo>
                  <a:lnTo>
                    <a:pt x="10835" y="1987"/>
                  </a:lnTo>
                  <a:lnTo>
                    <a:pt x="9680" y="821"/>
                  </a:lnTo>
                  <a:lnTo>
                    <a:pt x="11312" y="344"/>
                  </a:lnTo>
                  <a:close/>
                  <a:moveTo>
                    <a:pt x="4882" y="3821"/>
                  </a:moveTo>
                  <a:lnTo>
                    <a:pt x="2822" y="5881"/>
                  </a:lnTo>
                  <a:lnTo>
                    <a:pt x="477" y="5690"/>
                  </a:lnTo>
                  <a:cubicBezTo>
                    <a:pt x="453" y="5690"/>
                    <a:pt x="429" y="5643"/>
                    <a:pt x="465" y="5631"/>
                  </a:cubicBezTo>
                  <a:cubicBezTo>
                    <a:pt x="1477" y="4619"/>
                    <a:pt x="2822" y="4000"/>
                    <a:pt x="4227" y="3881"/>
                  </a:cubicBezTo>
                  <a:lnTo>
                    <a:pt x="4882" y="3821"/>
                  </a:lnTo>
                  <a:close/>
                  <a:moveTo>
                    <a:pt x="2894" y="6297"/>
                  </a:moveTo>
                  <a:lnTo>
                    <a:pt x="3811" y="7226"/>
                  </a:lnTo>
                  <a:lnTo>
                    <a:pt x="3477" y="7571"/>
                  </a:lnTo>
                  <a:lnTo>
                    <a:pt x="2549" y="6643"/>
                  </a:lnTo>
                  <a:lnTo>
                    <a:pt x="2894" y="6297"/>
                  </a:lnTo>
                  <a:close/>
                  <a:moveTo>
                    <a:pt x="2727" y="7333"/>
                  </a:moveTo>
                  <a:lnTo>
                    <a:pt x="3203" y="7810"/>
                  </a:lnTo>
                  <a:lnTo>
                    <a:pt x="2799" y="8226"/>
                  </a:lnTo>
                  <a:cubicBezTo>
                    <a:pt x="2787" y="8238"/>
                    <a:pt x="2763" y="8262"/>
                    <a:pt x="2739" y="8298"/>
                  </a:cubicBezTo>
                  <a:lnTo>
                    <a:pt x="2310" y="7869"/>
                  </a:lnTo>
                  <a:cubicBezTo>
                    <a:pt x="2287" y="7833"/>
                    <a:pt x="2287" y="7774"/>
                    <a:pt x="2310" y="7750"/>
                  </a:cubicBezTo>
                  <a:lnTo>
                    <a:pt x="2727" y="7333"/>
                  </a:lnTo>
                  <a:close/>
                  <a:moveTo>
                    <a:pt x="9311" y="916"/>
                  </a:moveTo>
                  <a:lnTo>
                    <a:pt x="10740" y="2345"/>
                  </a:lnTo>
                  <a:lnTo>
                    <a:pt x="10299" y="3821"/>
                  </a:lnTo>
                  <a:lnTo>
                    <a:pt x="5597" y="8524"/>
                  </a:lnTo>
                  <a:lnTo>
                    <a:pt x="4680" y="7595"/>
                  </a:lnTo>
                  <a:lnTo>
                    <a:pt x="6823" y="5452"/>
                  </a:lnTo>
                  <a:cubicBezTo>
                    <a:pt x="6966" y="5309"/>
                    <a:pt x="7001" y="5035"/>
                    <a:pt x="6811" y="4833"/>
                  </a:cubicBezTo>
                  <a:cubicBezTo>
                    <a:pt x="6728" y="4750"/>
                    <a:pt x="6617" y="4708"/>
                    <a:pt x="6506" y="4708"/>
                  </a:cubicBezTo>
                  <a:cubicBezTo>
                    <a:pt x="6394" y="4708"/>
                    <a:pt x="6281" y="4750"/>
                    <a:pt x="6192" y="4833"/>
                  </a:cubicBezTo>
                  <a:lnTo>
                    <a:pt x="4049" y="6976"/>
                  </a:lnTo>
                  <a:lnTo>
                    <a:pt x="3132" y="6047"/>
                  </a:lnTo>
                  <a:lnTo>
                    <a:pt x="7835" y="1344"/>
                  </a:lnTo>
                  <a:lnTo>
                    <a:pt x="9311" y="916"/>
                  </a:lnTo>
                  <a:close/>
                  <a:moveTo>
                    <a:pt x="6495" y="5047"/>
                  </a:moveTo>
                  <a:cubicBezTo>
                    <a:pt x="6522" y="5047"/>
                    <a:pt x="6549" y="5059"/>
                    <a:pt x="6573" y="5083"/>
                  </a:cubicBezTo>
                  <a:cubicBezTo>
                    <a:pt x="6609" y="5131"/>
                    <a:pt x="6609" y="5178"/>
                    <a:pt x="6573" y="5226"/>
                  </a:cubicBezTo>
                  <a:lnTo>
                    <a:pt x="4311" y="7488"/>
                  </a:lnTo>
                  <a:lnTo>
                    <a:pt x="3203" y="8595"/>
                  </a:lnTo>
                  <a:cubicBezTo>
                    <a:pt x="3180" y="8619"/>
                    <a:pt x="3153" y="8631"/>
                    <a:pt x="3127" y="8631"/>
                  </a:cubicBezTo>
                  <a:cubicBezTo>
                    <a:pt x="3102" y="8631"/>
                    <a:pt x="3078" y="8619"/>
                    <a:pt x="3060" y="8595"/>
                  </a:cubicBezTo>
                  <a:cubicBezTo>
                    <a:pt x="3013" y="8548"/>
                    <a:pt x="3013" y="8488"/>
                    <a:pt x="3060" y="8441"/>
                  </a:cubicBezTo>
                  <a:lnTo>
                    <a:pt x="6418" y="5083"/>
                  </a:lnTo>
                  <a:cubicBezTo>
                    <a:pt x="6442" y="5059"/>
                    <a:pt x="6469" y="5047"/>
                    <a:pt x="6495" y="5047"/>
                  </a:cubicBezTo>
                  <a:close/>
                  <a:moveTo>
                    <a:pt x="4430" y="7857"/>
                  </a:moveTo>
                  <a:lnTo>
                    <a:pt x="5346" y="8786"/>
                  </a:lnTo>
                  <a:lnTo>
                    <a:pt x="5001" y="9119"/>
                  </a:lnTo>
                  <a:lnTo>
                    <a:pt x="4989" y="9119"/>
                  </a:lnTo>
                  <a:lnTo>
                    <a:pt x="4084" y="8202"/>
                  </a:lnTo>
                  <a:lnTo>
                    <a:pt x="4430" y="7857"/>
                  </a:lnTo>
                  <a:close/>
                  <a:moveTo>
                    <a:pt x="3846" y="8429"/>
                  </a:moveTo>
                  <a:lnTo>
                    <a:pt x="4323" y="8905"/>
                  </a:lnTo>
                  <a:lnTo>
                    <a:pt x="3906" y="9322"/>
                  </a:lnTo>
                  <a:cubicBezTo>
                    <a:pt x="3894" y="9334"/>
                    <a:pt x="3858" y="9357"/>
                    <a:pt x="3846" y="9357"/>
                  </a:cubicBezTo>
                  <a:cubicBezTo>
                    <a:pt x="3834" y="9357"/>
                    <a:pt x="3811" y="9357"/>
                    <a:pt x="3787" y="9322"/>
                  </a:cubicBezTo>
                  <a:lnTo>
                    <a:pt x="3358" y="8905"/>
                  </a:lnTo>
                  <a:cubicBezTo>
                    <a:pt x="3382" y="8893"/>
                    <a:pt x="3394" y="8881"/>
                    <a:pt x="3430" y="8845"/>
                  </a:cubicBezTo>
                  <a:lnTo>
                    <a:pt x="3846" y="8429"/>
                  </a:lnTo>
                  <a:close/>
                  <a:moveTo>
                    <a:pt x="11322" y="1"/>
                  </a:moveTo>
                  <a:cubicBezTo>
                    <a:pt x="11295" y="1"/>
                    <a:pt x="11267" y="4"/>
                    <a:pt x="11240" y="11"/>
                  </a:cubicBezTo>
                  <a:cubicBezTo>
                    <a:pt x="10514" y="213"/>
                    <a:pt x="8394" y="844"/>
                    <a:pt x="7704" y="1035"/>
                  </a:cubicBezTo>
                  <a:cubicBezTo>
                    <a:pt x="7668" y="1047"/>
                    <a:pt x="7656" y="1059"/>
                    <a:pt x="7621" y="1083"/>
                  </a:cubicBezTo>
                  <a:lnTo>
                    <a:pt x="5263" y="3440"/>
                  </a:lnTo>
                  <a:lnTo>
                    <a:pt x="4203" y="3535"/>
                  </a:lnTo>
                  <a:cubicBezTo>
                    <a:pt x="2703" y="3654"/>
                    <a:pt x="1286" y="4321"/>
                    <a:pt x="227" y="5381"/>
                  </a:cubicBezTo>
                  <a:cubicBezTo>
                    <a:pt x="1" y="5595"/>
                    <a:pt x="143" y="5988"/>
                    <a:pt x="465" y="6024"/>
                  </a:cubicBezTo>
                  <a:lnTo>
                    <a:pt x="2525" y="6190"/>
                  </a:lnTo>
                  <a:lnTo>
                    <a:pt x="2310" y="6405"/>
                  </a:lnTo>
                  <a:cubicBezTo>
                    <a:pt x="2179" y="6536"/>
                    <a:pt x="2179" y="6750"/>
                    <a:pt x="2310" y="6881"/>
                  </a:cubicBezTo>
                  <a:lnTo>
                    <a:pt x="2525" y="7083"/>
                  </a:lnTo>
                  <a:lnTo>
                    <a:pt x="2108" y="7500"/>
                  </a:lnTo>
                  <a:cubicBezTo>
                    <a:pt x="1941" y="7667"/>
                    <a:pt x="1941" y="7941"/>
                    <a:pt x="2108" y="8095"/>
                  </a:cubicBezTo>
                  <a:lnTo>
                    <a:pt x="3561" y="9560"/>
                  </a:lnTo>
                  <a:cubicBezTo>
                    <a:pt x="3644" y="9643"/>
                    <a:pt x="3751" y="9685"/>
                    <a:pt x="3858" y="9685"/>
                  </a:cubicBezTo>
                  <a:cubicBezTo>
                    <a:pt x="3965" y="9685"/>
                    <a:pt x="4073" y="9643"/>
                    <a:pt x="4156" y="9560"/>
                  </a:cubicBezTo>
                  <a:lnTo>
                    <a:pt x="4573" y="9143"/>
                  </a:lnTo>
                  <a:lnTo>
                    <a:pt x="4763" y="9334"/>
                  </a:lnTo>
                  <a:cubicBezTo>
                    <a:pt x="4835" y="9399"/>
                    <a:pt x="4924" y="9432"/>
                    <a:pt x="5015" y="9432"/>
                  </a:cubicBezTo>
                  <a:cubicBezTo>
                    <a:pt x="5105" y="9432"/>
                    <a:pt x="5198" y="9399"/>
                    <a:pt x="5275" y="9334"/>
                  </a:cubicBezTo>
                  <a:lnTo>
                    <a:pt x="5477" y="9131"/>
                  </a:lnTo>
                  <a:lnTo>
                    <a:pt x="5656" y="11179"/>
                  </a:lnTo>
                  <a:cubicBezTo>
                    <a:pt x="5680" y="11334"/>
                    <a:pt x="5763" y="11453"/>
                    <a:pt x="5894" y="11500"/>
                  </a:cubicBezTo>
                  <a:cubicBezTo>
                    <a:pt x="5935" y="11511"/>
                    <a:pt x="5975" y="11516"/>
                    <a:pt x="6015" y="11516"/>
                  </a:cubicBezTo>
                  <a:cubicBezTo>
                    <a:pt x="6115" y="11516"/>
                    <a:pt x="6210" y="11482"/>
                    <a:pt x="6287" y="11405"/>
                  </a:cubicBezTo>
                  <a:cubicBezTo>
                    <a:pt x="6942" y="10750"/>
                    <a:pt x="7430" y="9977"/>
                    <a:pt x="7763" y="9119"/>
                  </a:cubicBezTo>
                  <a:cubicBezTo>
                    <a:pt x="7787" y="9024"/>
                    <a:pt x="7740" y="8941"/>
                    <a:pt x="7656" y="8893"/>
                  </a:cubicBezTo>
                  <a:cubicBezTo>
                    <a:pt x="7635" y="8885"/>
                    <a:pt x="7614" y="8881"/>
                    <a:pt x="7594" y="8881"/>
                  </a:cubicBezTo>
                  <a:cubicBezTo>
                    <a:pt x="7525" y="8881"/>
                    <a:pt x="7467" y="8926"/>
                    <a:pt x="7430" y="9000"/>
                  </a:cubicBezTo>
                  <a:cubicBezTo>
                    <a:pt x="7132" y="9810"/>
                    <a:pt x="6656" y="10560"/>
                    <a:pt x="6037" y="11167"/>
                  </a:cubicBezTo>
                  <a:cubicBezTo>
                    <a:pt x="6027" y="11172"/>
                    <a:pt x="6015" y="11175"/>
                    <a:pt x="6005" y="11175"/>
                  </a:cubicBezTo>
                  <a:cubicBezTo>
                    <a:pt x="5990" y="11175"/>
                    <a:pt x="5978" y="11169"/>
                    <a:pt x="5978" y="11155"/>
                  </a:cubicBezTo>
                  <a:lnTo>
                    <a:pt x="5763" y="8822"/>
                  </a:lnTo>
                  <a:lnTo>
                    <a:pt x="7835" y="6750"/>
                  </a:lnTo>
                  <a:lnTo>
                    <a:pt x="7835" y="6750"/>
                  </a:lnTo>
                  <a:cubicBezTo>
                    <a:pt x="7763" y="7583"/>
                    <a:pt x="7740" y="7810"/>
                    <a:pt x="7656" y="8238"/>
                  </a:cubicBezTo>
                  <a:cubicBezTo>
                    <a:pt x="7644" y="8322"/>
                    <a:pt x="7680" y="8417"/>
                    <a:pt x="7787" y="8441"/>
                  </a:cubicBezTo>
                  <a:cubicBezTo>
                    <a:pt x="7803" y="8445"/>
                    <a:pt x="7819" y="8447"/>
                    <a:pt x="7834" y="8447"/>
                  </a:cubicBezTo>
                  <a:cubicBezTo>
                    <a:pt x="7909" y="8447"/>
                    <a:pt x="7972" y="8399"/>
                    <a:pt x="8002" y="8310"/>
                  </a:cubicBezTo>
                  <a:cubicBezTo>
                    <a:pt x="8121" y="7786"/>
                    <a:pt x="8121" y="7548"/>
                    <a:pt x="8216" y="6393"/>
                  </a:cubicBezTo>
                  <a:lnTo>
                    <a:pt x="10585" y="4023"/>
                  </a:lnTo>
                  <a:cubicBezTo>
                    <a:pt x="10597" y="4011"/>
                    <a:pt x="10621" y="3976"/>
                    <a:pt x="10633" y="3952"/>
                  </a:cubicBezTo>
                  <a:lnTo>
                    <a:pt x="11109" y="2345"/>
                  </a:lnTo>
                  <a:lnTo>
                    <a:pt x="11669" y="404"/>
                  </a:lnTo>
                  <a:cubicBezTo>
                    <a:pt x="11711" y="193"/>
                    <a:pt x="11529" y="1"/>
                    <a:pt x="1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1070396" y="2832057"/>
              <a:ext cx="90406" cy="69035"/>
            </a:xfrm>
            <a:custGeom>
              <a:avLst/>
              <a:gdLst/>
              <a:ahLst/>
              <a:cxnLst/>
              <a:rect l="l" t="t" r="r" b="b"/>
              <a:pathLst>
                <a:path w="2847" h="2174" extrusionOk="0">
                  <a:moveTo>
                    <a:pt x="1730" y="0"/>
                  </a:moveTo>
                  <a:cubicBezTo>
                    <a:pt x="1668" y="0"/>
                    <a:pt x="1610" y="44"/>
                    <a:pt x="1584" y="114"/>
                  </a:cubicBezTo>
                  <a:cubicBezTo>
                    <a:pt x="1537" y="197"/>
                    <a:pt x="1584" y="293"/>
                    <a:pt x="1668" y="328"/>
                  </a:cubicBezTo>
                  <a:cubicBezTo>
                    <a:pt x="2179" y="554"/>
                    <a:pt x="2299" y="1221"/>
                    <a:pt x="1906" y="1614"/>
                  </a:cubicBezTo>
                  <a:cubicBezTo>
                    <a:pt x="1751" y="1769"/>
                    <a:pt x="1551" y="1846"/>
                    <a:pt x="1350" y="1846"/>
                  </a:cubicBezTo>
                  <a:cubicBezTo>
                    <a:pt x="1150" y="1846"/>
                    <a:pt x="947" y="1769"/>
                    <a:pt x="786" y="1614"/>
                  </a:cubicBezTo>
                  <a:cubicBezTo>
                    <a:pt x="405" y="1221"/>
                    <a:pt x="525" y="566"/>
                    <a:pt x="1025" y="328"/>
                  </a:cubicBezTo>
                  <a:cubicBezTo>
                    <a:pt x="1120" y="293"/>
                    <a:pt x="1144" y="197"/>
                    <a:pt x="1120" y="114"/>
                  </a:cubicBezTo>
                  <a:cubicBezTo>
                    <a:pt x="1083" y="41"/>
                    <a:pt x="1019" y="10"/>
                    <a:pt x="954" y="10"/>
                  </a:cubicBezTo>
                  <a:cubicBezTo>
                    <a:pt x="934" y="10"/>
                    <a:pt x="913" y="13"/>
                    <a:pt x="894" y="19"/>
                  </a:cubicBezTo>
                  <a:cubicBezTo>
                    <a:pt x="179" y="352"/>
                    <a:pt x="1" y="1281"/>
                    <a:pt x="572" y="1852"/>
                  </a:cubicBezTo>
                  <a:cubicBezTo>
                    <a:pt x="786" y="2078"/>
                    <a:pt x="1072" y="2174"/>
                    <a:pt x="1370" y="2174"/>
                  </a:cubicBezTo>
                  <a:cubicBezTo>
                    <a:pt x="2334" y="2162"/>
                    <a:pt x="2846" y="947"/>
                    <a:pt x="2132" y="245"/>
                  </a:cubicBezTo>
                  <a:cubicBezTo>
                    <a:pt x="2037" y="150"/>
                    <a:pt x="1918" y="66"/>
                    <a:pt x="1798" y="19"/>
                  </a:cubicBezTo>
                  <a:cubicBezTo>
                    <a:pt x="1776" y="6"/>
                    <a:pt x="1753" y="0"/>
                    <a:pt x="1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31"/>
          <p:cNvGrpSpPr/>
          <p:nvPr/>
        </p:nvGrpSpPr>
        <p:grpSpPr>
          <a:xfrm>
            <a:off x="6364657" y="1743876"/>
            <a:ext cx="283985" cy="341080"/>
            <a:chOff x="1493849" y="2775533"/>
            <a:chExt cx="283985" cy="341080"/>
          </a:xfrm>
        </p:grpSpPr>
        <p:sp>
          <p:nvSpPr>
            <p:cNvPr id="223" name="Google Shape;223;p31"/>
            <p:cNvSpPr/>
            <p:nvPr/>
          </p:nvSpPr>
          <p:spPr>
            <a:xfrm>
              <a:off x="1493849" y="2775533"/>
              <a:ext cx="283985" cy="341080"/>
            </a:xfrm>
            <a:custGeom>
              <a:avLst/>
              <a:gdLst/>
              <a:ahLst/>
              <a:cxnLst/>
              <a:rect l="l" t="t" r="r" b="b"/>
              <a:pathLst>
                <a:path w="8943" h="10741" extrusionOk="0">
                  <a:moveTo>
                    <a:pt x="8430" y="1013"/>
                  </a:moveTo>
                  <a:cubicBezTo>
                    <a:pt x="8466" y="1013"/>
                    <a:pt x="8514" y="1025"/>
                    <a:pt x="8549" y="1061"/>
                  </a:cubicBezTo>
                  <a:cubicBezTo>
                    <a:pt x="8573" y="1084"/>
                    <a:pt x="8585" y="1132"/>
                    <a:pt x="8585" y="1180"/>
                  </a:cubicBezTo>
                  <a:lnTo>
                    <a:pt x="8585" y="1846"/>
                  </a:lnTo>
                  <a:cubicBezTo>
                    <a:pt x="8585" y="2454"/>
                    <a:pt x="8454" y="2906"/>
                    <a:pt x="8192" y="3204"/>
                  </a:cubicBezTo>
                  <a:cubicBezTo>
                    <a:pt x="7954" y="3466"/>
                    <a:pt x="7633" y="3585"/>
                    <a:pt x="7323" y="3716"/>
                  </a:cubicBezTo>
                  <a:cubicBezTo>
                    <a:pt x="7180" y="3775"/>
                    <a:pt x="7025" y="3835"/>
                    <a:pt x="6894" y="3918"/>
                  </a:cubicBezTo>
                  <a:cubicBezTo>
                    <a:pt x="7037" y="3466"/>
                    <a:pt x="7121" y="2989"/>
                    <a:pt x="7121" y="2501"/>
                  </a:cubicBezTo>
                  <a:lnTo>
                    <a:pt x="7121" y="1811"/>
                  </a:lnTo>
                  <a:cubicBezTo>
                    <a:pt x="7335" y="1811"/>
                    <a:pt x="7549" y="1715"/>
                    <a:pt x="7680" y="1513"/>
                  </a:cubicBezTo>
                  <a:lnTo>
                    <a:pt x="7799" y="1334"/>
                  </a:lnTo>
                  <a:cubicBezTo>
                    <a:pt x="7954" y="1132"/>
                    <a:pt x="8168" y="1013"/>
                    <a:pt x="8430" y="1013"/>
                  </a:cubicBezTo>
                  <a:close/>
                  <a:moveTo>
                    <a:pt x="453" y="1025"/>
                  </a:moveTo>
                  <a:cubicBezTo>
                    <a:pt x="703" y="1025"/>
                    <a:pt x="929" y="1144"/>
                    <a:pt x="1072" y="1358"/>
                  </a:cubicBezTo>
                  <a:lnTo>
                    <a:pt x="1191" y="1537"/>
                  </a:lnTo>
                  <a:cubicBezTo>
                    <a:pt x="1322" y="1703"/>
                    <a:pt x="1537" y="1834"/>
                    <a:pt x="1763" y="1834"/>
                  </a:cubicBezTo>
                  <a:lnTo>
                    <a:pt x="1763" y="2513"/>
                  </a:lnTo>
                  <a:cubicBezTo>
                    <a:pt x="1763" y="2989"/>
                    <a:pt x="1834" y="3466"/>
                    <a:pt x="1977" y="3930"/>
                  </a:cubicBezTo>
                  <a:cubicBezTo>
                    <a:pt x="1846" y="3835"/>
                    <a:pt x="1703" y="3775"/>
                    <a:pt x="1548" y="3716"/>
                  </a:cubicBezTo>
                  <a:cubicBezTo>
                    <a:pt x="1239" y="3597"/>
                    <a:pt x="929" y="3466"/>
                    <a:pt x="691" y="3204"/>
                  </a:cubicBezTo>
                  <a:cubicBezTo>
                    <a:pt x="417" y="2906"/>
                    <a:pt x="286" y="2454"/>
                    <a:pt x="286" y="1846"/>
                  </a:cubicBezTo>
                  <a:lnTo>
                    <a:pt x="286" y="1191"/>
                  </a:lnTo>
                  <a:cubicBezTo>
                    <a:pt x="286" y="1144"/>
                    <a:pt x="298" y="1096"/>
                    <a:pt x="334" y="1072"/>
                  </a:cubicBezTo>
                  <a:cubicBezTo>
                    <a:pt x="358" y="1037"/>
                    <a:pt x="405" y="1025"/>
                    <a:pt x="453" y="1025"/>
                  </a:cubicBezTo>
                  <a:close/>
                  <a:moveTo>
                    <a:pt x="7097" y="299"/>
                  </a:moveTo>
                  <a:lnTo>
                    <a:pt x="7097" y="668"/>
                  </a:lnTo>
                  <a:lnTo>
                    <a:pt x="5739" y="668"/>
                  </a:lnTo>
                  <a:cubicBezTo>
                    <a:pt x="5656" y="668"/>
                    <a:pt x="5585" y="739"/>
                    <a:pt x="5585" y="834"/>
                  </a:cubicBezTo>
                  <a:cubicBezTo>
                    <a:pt x="5585" y="918"/>
                    <a:pt x="5656" y="1001"/>
                    <a:pt x="5739" y="1001"/>
                  </a:cubicBezTo>
                  <a:lnTo>
                    <a:pt x="6775" y="1001"/>
                  </a:lnTo>
                  <a:lnTo>
                    <a:pt x="6775" y="2513"/>
                  </a:lnTo>
                  <a:cubicBezTo>
                    <a:pt x="6787" y="3882"/>
                    <a:pt x="6132" y="5192"/>
                    <a:pt x="5013" y="6014"/>
                  </a:cubicBezTo>
                  <a:lnTo>
                    <a:pt x="4894" y="6097"/>
                  </a:lnTo>
                  <a:cubicBezTo>
                    <a:pt x="4870" y="6097"/>
                    <a:pt x="4835" y="6085"/>
                    <a:pt x="4811" y="6085"/>
                  </a:cubicBezTo>
                  <a:lnTo>
                    <a:pt x="4037" y="6085"/>
                  </a:lnTo>
                  <a:cubicBezTo>
                    <a:pt x="4001" y="6085"/>
                    <a:pt x="3977" y="6085"/>
                    <a:pt x="3942" y="6097"/>
                  </a:cubicBezTo>
                  <a:lnTo>
                    <a:pt x="3823" y="6014"/>
                  </a:lnTo>
                  <a:cubicBezTo>
                    <a:pt x="2727" y="5192"/>
                    <a:pt x="2060" y="3882"/>
                    <a:pt x="2060" y="2513"/>
                  </a:cubicBezTo>
                  <a:lnTo>
                    <a:pt x="2060" y="1001"/>
                  </a:lnTo>
                  <a:lnTo>
                    <a:pt x="5013" y="1001"/>
                  </a:lnTo>
                  <a:cubicBezTo>
                    <a:pt x="5108" y="1001"/>
                    <a:pt x="5180" y="918"/>
                    <a:pt x="5180" y="834"/>
                  </a:cubicBezTo>
                  <a:cubicBezTo>
                    <a:pt x="5180" y="739"/>
                    <a:pt x="5108" y="668"/>
                    <a:pt x="5013" y="668"/>
                  </a:cubicBezTo>
                  <a:lnTo>
                    <a:pt x="1727" y="668"/>
                  </a:lnTo>
                  <a:lnTo>
                    <a:pt x="1727" y="299"/>
                  </a:lnTo>
                  <a:close/>
                  <a:moveTo>
                    <a:pt x="4823" y="6395"/>
                  </a:moveTo>
                  <a:cubicBezTo>
                    <a:pt x="4882" y="6395"/>
                    <a:pt x="4930" y="6442"/>
                    <a:pt x="4930" y="6502"/>
                  </a:cubicBezTo>
                  <a:lnTo>
                    <a:pt x="4930" y="6621"/>
                  </a:lnTo>
                  <a:cubicBezTo>
                    <a:pt x="4930" y="6680"/>
                    <a:pt x="4882" y="6728"/>
                    <a:pt x="4823" y="6728"/>
                  </a:cubicBezTo>
                  <a:lnTo>
                    <a:pt x="4049" y="6728"/>
                  </a:lnTo>
                  <a:cubicBezTo>
                    <a:pt x="3989" y="6728"/>
                    <a:pt x="3942" y="6680"/>
                    <a:pt x="3942" y="6621"/>
                  </a:cubicBezTo>
                  <a:lnTo>
                    <a:pt x="3942" y="6502"/>
                  </a:lnTo>
                  <a:cubicBezTo>
                    <a:pt x="3942" y="6442"/>
                    <a:pt x="3989" y="6395"/>
                    <a:pt x="4049" y="6395"/>
                  </a:cubicBezTo>
                  <a:close/>
                  <a:moveTo>
                    <a:pt x="4620" y="7037"/>
                  </a:moveTo>
                  <a:lnTo>
                    <a:pt x="4620" y="8573"/>
                  </a:lnTo>
                  <a:lnTo>
                    <a:pt x="4239" y="8573"/>
                  </a:lnTo>
                  <a:lnTo>
                    <a:pt x="4239" y="7037"/>
                  </a:lnTo>
                  <a:close/>
                  <a:moveTo>
                    <a:pt x="5418" y="8883"/>
                  </a:moveTo>
                  <a:cubicBezTo>
                    <a:pt x="5525" y="8883"/>
                    <a:pt x="5608" y="8978"/>
                    <a:pt x="5608" y="9073"/>
                  </a:cubicBezTo>
                  <a:lnTo>
                    <a:pt x="5608" y="9252"/>
                  </a:lnTo>
                  <a:lnTo>
                    <a:pt x="4215" y="9252"/>
                  </a:lnTo>
                  <a:cubicBezTo>
                    <a:pt x="4120" y="9252"/>
                    <a:pt x="4049" y="9335"/>
                    <a:pt x="4049" y="9419"/>
                  </a:cubicBezTo>
                  <a:cubicBezTo>
                    <a:pt x="4049" y="9514"/>
                    <a:pt x="4120" y="9585"/>
                    <a:pt x="4215" y="9585"/>
                  </a:cubicBezTo>
                  <a:lnTo>
                    <a:pt x="6370" y="9585"/>
                  </a:lnTo>
                  <a:cubicBezTo>
                    <a:pt x="6382" y="9585"/>
                    <a:pt x="6406" y="9597"/>
                    <a:pt x="6418" y="9609"/>
                  </a:cubicBezTo>
                  <a:lnTo>
                    <a:pt x="6561" y="10371"/>
                  </a:lnTo>
                  <a:cubicBezTo>
                    <a:pt x="6561" y="10383"/>
                    <a:pt x="6561" y="10407"/>
                    <a:pt x="6549" y="10407"/>
                  </a:cubicBezTo>
                  <a:cubicBezTo>
                    <a:pt x="6549" y="10407"/>
                    <a:pt x="6537" y="10419"/>
                    <a:pt x="6525" y="10419"/>
                  </a:cubicBezTo>
                  <a:lnTo>
                    <a:pt x="2370" y="10419"/>
                  </a:lnTo>
                  <a:cubicBezTo>
                    <a:pt x="2358" y="10419"/>
                    <a:pt x="2334" y="10407"/>
                    <a:pt x="2334" y="10407"/>
                  </a:cubicBezTo>
                  <a:cubicBezTo>
                    <a:pt x="2334" y="10407"/>
                    <a:pt x="2322" y="10383"/>
                    <a:pt x="2322" y="10371"/>
                  </a:cubicBezTo>
                  <a:lnTo>
                    <a:pt x="2477" y="9609"/>
                  </a:lnTo>
                  <a:cubicBezTo>
                    <a:pt x="2477" y="9597"/>
                    <a:pt x="2489" y="9585"/>
                    <a:pt x="2513" y="9585"/>
                  </a:cubicBezTo>
                  <a:lnTo>
                    <a:pt x="3489" y="9585"/>
                  </a:lnTo>
                  <a:cubicBezTo>
                    <a:pt x="3573" y="9585"/>
                    <a:pt x="3644" y="9514"/>
                    <a:pt x="3644" y="9419"/>
                  </a:cubicBezTo>
                  <a:cubicBezTo>
                    <a:pt x="3644" y="9335"/>
                    <a:pt x="3573" y="9252"/>
                    <a:pt x="3489" y="9252"/>
                  </a:cubicBezTo>
                  <a:lnTo>
                    <a:pt x="3263" y="9252"/>
                  </a:lnTo>
                  <a:lnTo>
                    <a:pt x="3263" y="9073"/>
                  </a:lnTo>
                  <a:cubicBezTo>
                    <a:pt x="3263" y="8978"/>
                    <a:pt x="3346" y="8883"/>
                    <a:pt x="3453" y="8883"/>
                  </a:cubicBezTo>
                  <a:close/>
                  <a:moveTo>
                    <a:pt x="1739" y="1"/>
                  </a:moveTo>
                  <a:cubicBezTo>
                    <a:pt x="1572" y="1"/>
                    <a:pt x="1441" y="132"/>
                    <a:pt x="1441" y="299"/>
                  </a:cubicBezTo>
                  <a:lnTo>
                    <a:pt x="1441" y="703"/>
                  </a:lnTo>
                  <a:cubicBezTo>
                    <a:pt x="1441" y="858"/>
                    <a:pt x="1572" y="1001"/>
                    <a:pt x="1739" y="1001"/>
                  </a:cubicBezTo>
                  <a:lnTo>
                    <a:pt x="1775" y="1001"/>
                  </a:lnTo>
                  <a:lnTo>
                    <a:pt x="1775" y="1513"/>
                  </a:lnTo>
                  <a:cubicBezTo>
                    <a:pt x="1656" y="1513"/>
                    <a:pt x="1537" y="1453"/>
                    <a:pt x="1477" y="1358"/>
                  </a:cubicBezTo>
                  <a:lnTo>
                    <a:pt x="1358" y="1180"/>
                  </a:lnTo>
                  <a:cubicBezTo>
                    <a:pt x="1156" y="882"/>
                    <a:pt x="822" y="715"/>
                    <a:pt x="477" y="715"/>
                  </a:cubicBezTo>
                  <a:cubicBezTo>
                    <a:pt x="346" y="715"/>
                    <a:pt x="227" y="763"/>
                    <a:pt x="132" y="846"/>
                  </a:cubicBezTo>
                  <a:cubicBezTo>
                    <a:pt x="48" y="941"/>
                    <a:pt x="1" y="1049"/>
                    <a:pt x="1" y="1191"/>
                  </a:cubicBezTo>
                  <a:lnTo>
                    <a:pt x="1" y="1846"/>
                  </a:lnTo>
                  <a:cubicBezTo>
                    <a:pt x="1" y="3418"/>
                    <a:pt x="798" y="3751"/>
                    <a:pt x="1465" y="4013"/>
                  </a:cubicBezTo>
                  <a:cubicBezTo>
                    <a:pt x="1810" y="4168"/>
                    <a:pt x="2144" y="4299"/>
                    <a:pt x="2299" y="4609"/>
                  </a:cubicBezTo>
                  <a:cubicBezTo>
                    <a:pt x="2334" y="4704"/>
                    <a:pt x="2322" y="4775"/>
                    <a:pt x="2263" y="4847"/>
                  </a:cubicBezTo>
                  <a:cubicBezTo>
                    <a:pt x="2212" y="4914"/>
                    <a:pt x="2120" y="4946"/>
                    <a:pt x="2041" y="4946"/>
                  </a:cubicBezTo>
                  <a:cubicBezTo>
                    <a:pt x="2008" y="4946"/>
                    <a:pt x="1978" y="4940"/>
                    <a:pt x="1953" y="4930"/>
                  </a:cubicBezTo>
                  <a:cubicBezTo>
                    <a:pt x="1834" y="4882"/>
                    <a:pt x="1822" y="4728"/>
                    <a:pt x="1834" y="4632"/>
                  </a:cubicBezTo>
                  <a:cubicBezTo>
                    <a:pt x="1834" y="4537"/>
                    <a:pt x="1775" y="4466"/>
                    <a:pt x="1679" y="4466"/>
                  </a:cubicBezTo>
                  <a:cubicBezTo>
                    <a:pt x="1596" y="4466"/>
                    <a:pt x="1513" y="4525"/>
                    <a:pt x="1513" y="4609"/>
                  </a:cubicBezTo>
                  <a:cubicBezTo>
                    <a:pt x="1513" y="4740"/>
                    <a:pt x="1537" y="5085"/>
                    <a:pt x="1834" y="5228"/>
                  </a:cubicBezTo>
                  <a:cubicBezTo>
                    <a:pt x="1906" y="5252"/>
                    <a:pt x="1965" y="5263"/>
                    <a:pt x="2037" y="5263"/>
                  </a:cubicBezTo>
                  <a:cubicBezTo>
                    <a:pt x="2203" y="5263"/>
                    <a:pt x="2382" y="5192"/>
                    <a:pt x="2489" y="5073"/>
                  </a:cubicBezTo>
                  <a:cubicBezTo>
                    <a:pt x="2501" y="5061"/>
                    <a:pt x="2513" y="5049"/>
                    <a:pt x="2513" y="5025"/>
                  </a:cubicBezTo>
                  <a:cubicBezTo>
                    <a:pt x="2811" y="5502"/>
                    <a:pt x="3215" y="5942"/>
                    <a:pt x="3680" y="6275"/>
                  </a:cubicBezTo>
                  <a:lnTo>
                    <a:pt x="3703" y="6299"/>
                  </a:lnTo>
                  <a:cubicBezTo>
                    <a:pt x="3656" y="6347"/>
                    <a:pt x="3644" y="6430"/>
                    <a:pt x="3644" y="6514"/>
                  </a:cubicBezTo>
                  <a:lnTo>
                    <a:pt x="3644" y="6633"/>
                  </a:lnTo>
                  <a:cubicBezTo>
                    <a:pt x="3644" y="6835"/>
                    <a:pt x="3775" y="6990"/>
                    <a:pt x="3965" y="7037"/>
                  </a:cubicBezTo>
                  <a:lnTo>
                    <a:pt x="3965" y="8585"/>
                  </a:lnTo>
                  <a:lnTo>
                    <a:pt x="3489" y="8585"/>
                  </a:lnTo>
                  <a:cubicBezTo>
                    <a:pt x="3203" y="8585"/>
                    <a:pt x="2977" y="8811"/>
                    <a:pt x="2977" y="9085"/>
                  </a:cubicBezTo>
                  <a:lnTo>
                    <a:pt x="2977" y="9264"/>
                  </a:lnTo>
                  <a:lnTo>
                    <a:pt x="2549" y="9264"/>
                  </a:lnTo>
                  <a:cubicBezTo>
                    <a:pt x="2382" y="9264"/>
                    <a:pt x="2239" y="9383"/>
                    <a:pt x="2203" y="9550"/>
                  </a:cubicBezTo>
                  <a:lnTo>
                    <a:pt x="2060" y="10312"/>
                  </a:lnTo>
                  <a:cubicBezTo>
                    <a:pt x="2037" y="10419"/>
                    <a:pt x="2060" y="10514"/>
                    <a:pt x="2132" y="10609"/>
                  </a:cubicBezTo>
                  <a:cubicBezTo>
                    <a:pt x="2203" y="10693"/>
                    <a:pt x="2299" y="10740"/>
                    <a:pt x="2394" y="10740"/>
                  </a:cubicBezTo>
                  <a:lnTo>
                    <a:pt x="6549" y="10740"/>
                  </a:lnTo>
                  <a:cubicBezTo>
                    <a:pt x="6656" y="10740"/>
                    <a:pt x="6763" y="10693"/>
                    <a:pt x="6823" y="10609"/>
                  </a:cubicBezTo>
                  <a:cubicBezTo>
                    <a:pt x="6894" y="10514"/>
                    <a:pt x="6906" y="10419"/>
                    <a:pt x="6894" y="10312"/>
                  </a:cubicBezTo>
                  <a:lnTo>
                    <a:pt x="6740" y="9550"/>
                  </a:lnTo>
                  <a:cubicBezTo>
                    <a:pt x="6716" y="9383"/>
                    <a:pt x="6561" y="9264"/>
                    <a:pt x="6406" y="9264"/>
                  </a:cubicBezTo>
                  <a:lnTo>
                    <a:pt x="5966" y="9264"/>
                  </a:lnTo>
                  <a:lnTo>
                    <a:pt x="5966" y="9085"/>
                  </a:lnTo>
                  <a:cubicBezTo>
                    <a:pt x="5966" y="8811"/>
                    <a:pt x="5751" y="8585"/>
                    <a:pt x="5466" y="8585"/>
                  </a:cubicBezTo>
                  <a:lnTo>
                    <a:pt x="4989" y="8585"/>
                  </a:lnTo>
                  <a:lnTo>
                    <a:pt x="4989" y="7037"/>
                  </a:lnTo>
                  <a:cubicBezTo>
                    <a:pt x="5168" y="6990"/>
                    <a:pt x="5299" y="6835"/>
                    <a:pt x="5299" y="6633"/>
                  </a:cubicBezTo>
                  <a:lnTo>
                    <a:pt x="5299" y="6502"/>
                  </a:lnTo>
                  <a:cubicBezTo>
                    <a:pt x="5299" y="6430"/>
                    <a:pt x="5275" y="6359"/>
                    <a:pt x="5239" y="6275"/>
                  </a:cubicBezTo>
                  <a:lnTo>
                    <a:pt x="5275" y="6264"/>
                  </a:lnTo>
                  <a:cubicBezTo>
                    <a:pt x="5728" y="5918"/>
                    <a:pt x="6132" y="5490"/>
                    <a:pt x="6430" y="5013"/>
                  </a:cubicBezTo>
                  <a:cubicBezTo>
                    <a:pt x="6442" y="5025"/>
                    <a:pt x="6466" y="5049"/>
                    <a:pt x="6466" y="5061"/>
                  </a:cubicBezTo>
                  <a:cubicBezTo>
                    <a:pt x="6585" y="5180"/>
                    <a:pt x="6740" y="5252"/>
                    <a:pt x="6906" y="5252"/>
                  </a:cubicBezTo>
                  <a:cubicBezTo>
                    <a:pt x="6978" y="5252"/>
                    <a:pt x="7061" y="5240"/>
                    <a:pt x="7121" y="5204"/>
                  </a:cubicBezTo>
                  <a:cubicBezTo>
                    <a:pt x="7418" y="5073"/>
                    <a:pt x="7442" y="4751"/>
                    <a:pt x="7430" y="4597"/>
                  </a:cubicBezTo>
                  <a:cubicBezTo>
                    <a:pt x="7430" y="4513"/>
                    <a:pt x="7359" y="4454"/>
                    <a:pt x="7263" y="4454"/>
                  </a:cubicBezTo>
                  <a:cubicBezTo>
                    <a:pt x="7180" y="4454"/>
                    <a:pt x="7121" y="4525"/>
                    <a:pt x="7121" y="4609"/>
                  </a:cubicBezTo>
                  <a:cubicBezTo>
                    <a:pt x="7121" y="4716"/>
                    <a:pt x="7097" y="4871"/>
                    <a:pt x="7002" y="4906"/>
                  </a:cubicBezTo>
                  <a:cubicBezTo>
                    <a:pt x="6975" y="4920"/>
                    <a:pt x="6945" y="4925"/>
                    <a:pt x="6913" y="4925"/>
                  </a:cubicBezTo>
                  <a:cubicBezTo>
                    <a:pt x="6831" y="4925"/>
                    <a:pt x="6740" y="4886"/>
                    <a:pt x="6680" y="4835"/>
                  </a:cubicBezTo>
                  <a:cubicBezTo>
                    <a:pt x="6621" y="4775"/>
                    <a:pt x="6609" y="4692"/>
                    <a:pt x="6656" y="4597"/>
                  </a:cubicBezTo>
                  <a:cubicBezTo>
                    <a:pt x="6799" y="4287"/>
                    <a:pt x="7121" y="4156"/>
                    <a:pt x="7490" y="4001"/>
                  </a:cubicBezTo>
                  <a:cubicBezTo>
                    <a:pt x="8145" y="3739"/>
                    <a:pt x="8942" y="3406"/>
                    <a:pt x="8942" y="1834"/>
                  </a:cubicBezTo>
                  <a:lnTo>
                    <a:pt x="8942" y="1180"/>
                  </a:lnTo>
                  <a:cubicBezTo>
                    <a:pt x="8907" y="1061"/>
                    <a:pt x="8847" y="941"/>
                    <a:pt x="8752" y="846"/>
                  </a:cubicBezTo>
                  <a:cubicBezTo>
                    <a:pt x="8668" y="763"/>
                    <a:pt x="8549" y="715"/>
                    <a:pt x="8406" y="715"/>
                  </a:cubicBezTo>
                  <a:cubicBezTo>
                    <a:pt x="8049" y="715"/>
                    <a:pt x="7728" y="894"/>
                    <a:pt x="7537" y="1180"/>
                  </a:cubicBezTo>
                  <a:lnTo>
                    <a:pt x="7418" y="1358"/>
                  </a:lnTo>
                  <a:cubicBezTo>
                    <a:pt x="7335" y="1453"/>
                    <a:pt x="7240" y="1513"/>
                    <a:pt x="7121" y="1513"/>
                  </a:cubicBezTo>
                  <a:lnTo>
                    <a:pt x="7121" y="1001"/>
                  </a:lnTo>
                  <a:lnTo>
                    <a:pt x="7144" y="1001"/>
                  </a:lnTo>
                  <a:cubicBezTo>
                    <a:pt x="7311" y="1001"/>
                    <a:pt x="7442" y="858"/>
                    <a:pt x="7442" y="703"/>
                  </a:cubicBezTo>
                  <a:lnTo>
                    <a:pt x="7442" y="299"/>
                  </a:lnTo>
                  <a:cubicBezTo>
                    <a:pt x="7442" y="132"/>
                    <a:pt x="7311"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1590638" y="2834153"/>
              <a:ext cx="88501" cy="84754"/>
            </a:xfrm>
            <a:custGeom>
              <a:avLst/>
              <a:gdLst/>
              <a:ahLst/>
              <a:cxnLst/>
              <a:rect l="l" t="t" r="r" b="b"/>
              <a:pathLst>
                <a:path w="2787" h="2669" extrusionOk="0">
                  <a:moveTo>
                    <a:pt x="1358" y="488"/>
                  </a:moveTo>
                  <a:lnTo>
                    <a:pt x="1596" y="977"/>
                  </a:lnTo>
                  <a:cubicBezTo>
                    <a:pt x="1632" y="1036"/>
                    <a:pt x="1668" y="1072"/>
                    <a:pt x="1751" y="1084"/>
                  </a:cubicBezTo>
                  <a:lnTo>
                    <a:pt x="2299" y="1155"/>
                  </a:lnTo>
                  <a:lnTo>
                    <a:pt x="1929" y="1548"/>
                  </a:lnTo>
                  <a:cubicBezTo>
                    <a:pt x="1882" y="1596"/>
                    <a:pt x="1870" y="1655"/>
                    <a:pt x="1870" y="1715"/>
                  </a:cubicBezTo>
                  <a:lnTo>
                    <a:pt x="1953" y="2263"/>
                  </a:lnTo>
                  <a:lnTo>
                    <a:pt x="1465" y="2012"/>
                  </a:lnTo>
                  <a:cubicBezTo>
                    <a:pt x="1429" y="1989"/>
                    <a:pt x="1406" y="1989"/>
                    <a:pt x="1370" y="1989"/>
                  </a:cubicBezTo>
                  <a:cubicBezTo>
                    <a:pt x="1346" y="1989"/>
                    <a:pt x="1310" y="1989"/>
                    <a:pt x="1287" y="2012"/>
                  </a:cubicBezTo>
                  <a:lnTo>
                    <a:pt x="798" y="2263"/>
                  </a:lnTo>
                  <a:lnTo>
                    <a:pt x="882" y="1715"/>
                  </a:lnTo>
                  <a:cubicBezTo>
                    <a:pt x="894" y="1655"/>
                    <a:pt x="870" y="1596"/>
                    <a:pt x="822" y="1548"/>
                  </a:cubicBezTo>
                  <a:lnTo>
                    <a:pt x="417" y="1155"/>
                  </a:lnTo>
                  <a:lnTo>
                    <a:pt x="977" y="1084"/>
                  </a:lnTo>
                  <a:cubicBezTo>
                    <a:pt x="1036" y="1072"/>
                    <a:pt x="1096" y="1036"/>
                    <a:pt x="1120" y="977"/>
                  </a:cubicBezTo>
                  <a:lnTo>
                    <a:pt x="1358" y="488"/>
                  </a:lnTo>
                  <a:close/>
                  <a:moveTo>
                    <a:pt x="1406" y="0"/>
                  </a:moveTo>
                  <a:cubicBezTo>
                    <a:pt x="1334" y="0"/>
                    <a:pt x="1275" y="48"/>
                    <a:pt x="1239" y="107"/>
                  </a:cubicBezTo>
                  <a:lnTo>
                    <a:pt x="917" y="774"/>
                  </a:lnTo>
                  <a:lnTo>
                    <a:pt x="179" y="881"/>
                  </a:lnTo>
                  <a:cubicBezTo>
                    <a:pt x="108" y="893"/>
                    <a:pt x="48" y="941"/>
                    <a:pt x="36" y="1012"/>
                  </a:cubicBezTo>
                  <a:cubicBezTo>
                    <a:pt x="1" y="1084"/>
                    <a:pt x="36" y="1155"/>
                    <a:pt x="84" y="1203"/>
                  </a:cubicBezTo>
                  <a:lnTo>
                    <a:pt x="620" y="1727"/>
                  </a:lnTo>
                  <a:lnTo>
                    <a:pt x="501" y="2453"/>
                  </a:lnTo>
                  <a:cubicBezTo>
                    <a:pt x="477" y="2524"/>
                    <a:pt x="513" y="2608"/>
                    <a:pt x="572" y="2632"/>
                  </a:cubicBezTo>
                  <a:cubicBezTo>
                    <a:pt x="604" y="2657"/>
                    <a:pt x="639" y="2669"/>
                    <a:pt x="674" y="2669"/>
                  </a:cubicBezTo>
                  <a:cubicBezTo>
                    <a:pt x="705" y="2669"/>
                    <a:pt x="735" y="2660"/>
                    <a:pt x="763" y="2644"/>
                  </a:cubicBezTo>
                  <a:lnTo>
                    <a:pt x="1417" y="2310"/>
                  </a:lnTo>
                  <a:lnTo>
                    <a:pt x="2072" y="2644"/>
                  </a:lnTo>
                  <a:cubicBezTo>
                    <a:pt x="2108" y="2667"/>
                    <a:pt x="2132" y="2667"/>
                    <a:pt x="2168" y="2667"/>
                  </a:cubicBezTo>
                  <a:cubicBezTo>
                    <a:pt x="2203" y="2667"/>
                    <a:pt x="2239" y="2644"/>
                    <a:pt x="2263" y="2632"/>
                  </a:cubicBezTo>
                  <a:cubicBezTo>
                    <a:pt x="2322" y="2584"/>
                    <a:pt x="2358" y="2513"/>
                    <a:pt x="2346" y="2453"/>
                  </a:cubicBezTo>
                  <a:lnTo>
                    <a:pt x="2227" y="1727"/>
                  </a:lnTo>
                  <a:lnTo>
                    <a:pt x="2763" y="1203"/>
                  </a:lnTo>
                  <a:cubicBezTo>
                    <a:pt x="2775" y="1155"/>
                    <a:pt x="2787" y="1084"/>
                    <a:pt x="2775" y="1012"/>
                  </a:cubicBezTo>
                  <a:cubicBezTo>
                    <a:pt x="2739" y="941"/>
                    <a:pt x="2703" y="893"/>
                    <a:pt x="2620" y="881"/>
                  </a:cubicBezTo>
                  <a:lnTo>
                    <a:pt x="1894" y="774"/>
                  </a:lnTo>
                  <a:lnTo>
                    <a:pt x="1572" y="107"/>
                  </a:lnTo>
                  <a:cubicBezTo>
                    <a:pt x="1537" y="48"/>
                    <a:pt x="1465" y="0"/>
                    <a:pt x="1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5" name="Google Shape;225;p31"/>
          <p:cNvCxnSpPr>
            <a:endCxn id="214" idx="2"/>
          </p:cNvCxnSpPr>
          <p:nvPr/>
        </p:nvCxnSpPr>
        <p:spPr>
          <a:xfrm>
            <a:off x="-27698" y="1914413"/>
            <a:ext cx="2339400" cy="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31"/>
          <p:cNvCxnSpPr>
            <a:stCxn id="211" idx="3"/>
          </p:cNvCxnSpPr>
          <p:nvPr/>
        </p:nvCxnSpPr>
        <p:spPr>
          <a:xfrm>
            <a:off x="7759462" y="3643625"/>
            <a:ext cx="14040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Objectives </a:t>
            </a:r>
            <a:endParaRPr dirty="0"/>
          </a:p>
        </p:txBody>
      </p:sp>
      <p:sp>
        <p:nvSpPr>
          <p:cNvPr id="232" name="Google Shape;232;p32"/>
          <p:cNvSpPr txBox="1">
            <a:spLocks noGrp="1"/>
          </p:cNvSpPr>
          <p:nvPr>
            <p:ph type="subTitle" idx="4"/>
          </p:nvPr>
        </p:nvSpPr>
        <p:spPr>
          <a:xfrm>
            <a:off x="720000" y="2353575"/>
            <a:ext cx="2333700" cy="49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dirty="0"/>
              <a:t>Product Analysis</a:t>
            </a:r>
            <a:endParaRPr dirty="0"/>
          </a:p>
        </p:txBody>
      </p:sp>
      <p:sp>
        <p:nvSpPr>
          <p:cNvPr id="233" name="Google Shape;233;p32"/>
          <p:cNvSpPr txBox="1">
            <a:spLocks noGrp="1"/>
          </p:cNvSpPr>
          <p:nvPr>
            <p:ph type="subTitle" idx="5"/>
          </p:nvPr>
        </p:nvSpPr>
        <p:spPr>
          <a:xfrm>
            <a:off x="3405151" y="2353575"/>
            <a:ext cx="2333700" cy="49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dirty="0"/>
              <a:t>Sales Analysis</a:t>
            </a:r>
            <a:endParaRPr dirty="0"/>
          </a:p>
        </p:txBody>
      </p:sp>
      <p:sp>
        <p:nvSpPr>
          <p:cNvPr id="234" name="Google Shape;234;p32"/>
          <p:cNvSpPr txBox="1">
            <a:spLocks noGrp="1"/>
          </p:cNvSpPr>
          <p:nvPr>
            <p:ph type="subTitle" idx="1"/>
          </p:nvPr>
        </p:nvSpPr>
        <p:spPr>
          <a:xfrm>
            <a:off x="720000" y="3110575"/>
            <a:ext cx="2333700" cy="15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Identify the top-performing product lines and those requiring improvement by analyzing sales data across all product categories.</a:t>
            </a:r>
            <a:endParaRPr dirty="0"/>
          </a:p>
        </p:txBody>
      </p:sp>
      <p:sp>
        <p:nvSpPr>
          <p:cNvPr id="235" name="Google Shape;235;p32"/>
          <p:cNvSpPr txBox="1">
            <a:spLocks noGrp="1"/>
          </p:cNvSpPr>
          <p:nvPr>
            <p:ph type="subTitle" idx="2"/>
          </p:nvPr>
        </p:nvSpPr>
        <p:spPr>
          <a:xfrm>
            <a:off x="3405151" y="3110575"/>
            <a:ext cx="2333700" cy="15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Evaluate sales trends to measure the effectiveness of current sales strategies and identify opportunities for optimizing sales performance.</a:t>
            </a:r>
            <a:endParaRPr dirty="0"/>
          </a:p>
        </p:txBody>
      </p:sp>
      <p:sp>
        <p:nvSpPr>
          <p:cNvPr id="236" name="Google Shape;236;p32"/>
          <p:cNvSpPr txBox="1">
            <a:spLocks noGrp="1"/>
          </p:cNvSpPr>
          <p:nvPr>
            <p:ph type="subTitle" idx="3"/>
          </p:nvPr>
        </p:nvSpPr>
        <p:spPr>
          <a:xfrm>
            <a:off x="6225904" y="3103621"/>
            <a:ext cx="2333700" cy="15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Segment customers based on purchase behavior to determine the most profitable groups and uncover trends that can inform targeted marketing efforts.</a:t>
            </a:r>
            <a:endParaRPr dirty="0"/>
          </a:p>
        </p:txBody>
      </p:sp>
      <p:sp>
        <p:nvSpPr>
          <p:cNvPr id="237" name="Google Shape;237;p32"/>
          <p:cNvSpPr txBox="1">
            <a:spLocks noGrp="1"/>
          </p:cNvSpPr>
          <p:nvPr>
            <p:ph type="subTitle" idx="6"/>
          </p:nvPr>
        </p:nvSpPr>
        <p:spPr>
          <a:xfrm>
            <a:off x="6225904" y="2636951"/>
            <a:ext cx="2333700" cy="49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dirty="0"/>
              <a:t>Customer Analysis</a:t>
            </a:r>
            <a:endParaRPr dirty="0"/>
          </a:p>
        </p:txBody>
      </p:sp>
      <p:sp>
        <p:nvSpPr>
          <p:cNvPr id="238" name="Google Shape;238;p32"/>
          <p:cNvSpPr/>
          <p:nvPr/>
        </p:nvSpPr>
        <p:spPr>
          <a:xfrm>
            <a:off x="1595256" y="160760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2"/>
          <p:cNvSpPr/>
          <p:nvPr/>
        </p:nvSpPr>
        <p:spPr>
          <a:xfrm>
            <a:off x="4246352" y="160760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6931502" y="1607600"/>
            <a:ext cx="651300" cy="6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32"/>
          <p:cNvGrpSpPr/>
          <p:nvPr/>
        </p:nvGrpSpPr>
        <p:grpSpPr>
          <a:xfrm>
            <a:off x="1715562" y="1795504"/>
            <a:ext cx="360356" cy="343462"/>
            <a:chOff x="6870193" y="2295620"/>
            <a:chExt cx="360356" cy="343462"/>
          </a:xfrm>
        </p:grpSpPr>
        <p:sp>
          <p:nvSpPr>
            <p:cNvPr id="242" name="Google Shape;242;p32"/>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2"/>
          <p:cNvGrpSpPr/>
          <p:nvPr/>
        </p:nvGrpSpPr>
        <p:grpSpPr>
          <a:xfrm>
            <a:off x="7137507" y="1778517"/>
            <a:ext cx="255247" cy="327458"/>
            <a:chOff x="6974158" y="2789537"/>
            <a:chExt cx="255247" cy="327458"/>
          </a:xfrm>
        </p:grpSpPr>
        <p:sp>
          <p:nvSpPr>
            <p:cNvPr id="245" name="Google Shape;245;p32"/>
            <p:cNvSpPr/>
            <p:nvPr/>
          </p:nvSpPr>
          <p:spPr>
            <a:xfrm>
              <a:off x="7066407" y="2897282"/>
              <a:ext cx="9876" cy="14798"/>
            </a:xfrm>
            <a:custGeom>
              <a:avLst/>
              <a:gdLst/>
              <a:ahLst/>
              <a:cxnLst/>
              <a:rect l="l" t="t" r="r" b="b"/>
              <a:pathLst>
                <a:path w="311" h="466" extrusionOk="0">
                  <a:moveTo>
                    <a:pt x="144" y="1"/>
                  </a:moveTo>
                  <a:cubicBezTo>
                    <a:pt x="60" y="1"/>
                    <a:pt x="1" y="84"/>
                    <a:pt x="1" y="155"/>
                  </a:cubicBezTo>
                  <a:lnTo>
                    <a:pt x="1" y="322"/>
                  </a:lnTo>
                  <a:cubicBezTo>
                    <a:pt x="1" y="405"/>
                    <a:pt x="72" y="465"/>
                    <a:pt x="144" y="465"/>
                  </a:cubicBezTo>
                  <a:cubicBezTo>
                    <a:pt x="227" y="465"/>
                    <a:pt x="299" y="394"/>
                    <a:pt x="299" y="322"/>
                  </a:cubicBezTo>
                  <a:lnTo>
                    <a:pt x="299" y="155"/>
                  </a:lnTo>
                  <a:cubicBezTo>
                    <a:pt x="310" y="60"/>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7127662" y="2897282"/>
              <a:ext cx="9495" cy="14798"/>
            </a:xfrm>
            <a:custGeom>
              <a:avLst/>
              <a:gdLst/>
              <a:ahLst/>
              <a:cxnLst/>
              <a:rect l="l" t="t" r="r" b="b"/>
              <a:pathLst>
                <a:path w="299" h="466" extrusionOk="0">
                  <a:moveTo>
                    <a:pt x="155" y="1"/>
                  </a:moveTo>
                  <a:cubicBezTo>
                    <a:pt x="60" y="1"/>
                    <a:pt x="1" y="84"/>
                    <a:pt x="1" y="155"/>
                  </a:cubicBezTo>
                  <a:lnTo>
                    <a:pt x="1" y="322"/>
                  </a:lnTo>
                  <a:cubicBezTo>
                    <a:pt x="1" y="405"/>
                    <a:pt x="84" y="465"/>
                    <a:pt x="155" y="465"/>
                  </a:cubicBezTo>
                  <a:cubicBezTo>
                    <a:pt x="227" y="465"/>
                    <a:pt x="298" y="394"/>
                    <a:pt x="298" y="322"/>
                  </a:cubicBezTo>
                  <a:lnTo>
                    <a:pt x="298" y="155"/>
                  </a:lnTo>
                  <a:cubicBezTo>
                    <a:pt x="298" y="60"/>
                    <a:pt x="239"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7081935" y="2933292"/>
              <a:ext cx="40837" cy="14703"/>
            </a:xfrm>
            <a:custGeom>
              <a:avLst/>
              <a:gdLst/>
              <a:ahLst/>
              <a:cxnLst/>
              <a:rect l="l" t="t" r="r" b="b"/>
              <a:pathLst>
                <a:path w="1286" h="463" extrusionOk="0">
                  <a:moveTo>
                    <a:pt x="162" y="1"/>
                  </a:moveTo>
                  <a:cubicBezTo>
                    <a:pt x="125" y="1"/>
                    <a:pt x="89" y="16"/>
                    <a:pt x="60" y="45"/>
                  </a:cubicBezTo>
                  <a:cubicBezTo>
                    <a:pt x="0" y="105"/>
                    <a:pt x="0" y="200"/>
                    <a:pt x="60" y="260"/>
                  </a:cubicBezTo>
                  <a:cubicBezTo>
                    <a:pt x="191" y="391"/>
                    <a:pt x="417" y="462"/>
                    <a:pt x="655" y="462"/>
                  </a:cubicBezTo>
                  <a:cubicBezTo>
                    <a:pt x="893" y="462"/>
                    <a:pt x="1119" y="391"/>
                    <a:pt x="1250" y="260"/>
                  </a:cubicBezTo>
                  <a:cubicBezTo>
                    <a:pt x="1286" y="200"/>
                    <a:pt x="1286" y="105"/>
                    <a:pt x="1226" y="45"/>
                  </a:cubicBezTo>
                  <a:cubicBezTo>
                    <a:pt x="1197" y="16"/>
                    <a:pt x="1158" y="1"/>
                    <a:pt x="1119" y="1"/>
                  </a:cubicBezTo>
                  <a:cubicBezTo>
                    <a:pt x="1081" y="1"/>
                    <a:pt x="1042" y="16"/>
                    <a:pt x="1012" y="45"/>
                  </a:cubicBezTo>
                  <a:cubicBezTo>
                    <a:pt x="953" y="105"/>
                    <a:pt x="822" y="164"/>
                    <a:pt x="643" y="164"/>
                  </a:cubicBezTo>
                  <a:cubicBezTo>
                    <a:pt x="464" y="164"/>
                    <a:pt x="310" y="105"/>
                    <a:pt x="274" y="45"/>
                  </a:cubicBezTo>
                  <a:cubicBezTo>
                    <a:pt x="238" y="16"/>
                    <a:pt x="199"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974158" y="2789537"/>
              <a:ext cx="255247" cy="327458"/>
            </a:xfrm>
            <a:custGeom>
              <a:avLst/>
              <a:gdLst/>
              <a:ahLst/>
              <a:cxnLst/>
              <a:rect l="l" t="t" r="r" b="b"/>
              <a:pathLst>
                <a:path w="8038" h="10312" extrusionOk="0">
                  <a:moveTo>
                    <a:pt x="6228" y="2167"/>
                  </a:moveTo>
                  <a:lnTo>
                    <a:pt x="6132" y="3239"/>
                  </a:lnTo>
                  <a:lnTo>
                    <a:pt x="6121" y="3239"/>
                  </a:lnTo>
                  <a:cubicBezTo>
                    <a:pt x="6025" y="3239"/>
                    <a:pt x="5942" y="3156"/>
                    <a:pt x="5942" y="3060"/>
                  </a:cubicBezTo>
                  <a:lnTo>
                    <a:pt x="5942" y="2227"/>
                  </a:lnTo>
                  <a:cubicBezTo>
                    <a:pt x="6049" y="2227"/>
                    <a:pt x="6132" y="2191"/>
                    <a:pt x="6228" y="2167"/>
                  </a:cubicBezTo>
                  <a:close/>
                  <a:moveTo>
                    <a:pt x="5787" y="322"/>
                  </a:moveTo>
                  <a:cubicBezTo>
                    <a:pt x="6240" y="322"/>
                    <a:pt x="6609" y="691"/>
                    <a:pt x="6609" y="1131"/>
                  </a:cubicBezTo>
                  <a:cubicBezTo>
                    <a:pt x="6609" y="1584"/>
                    <a:pt x="6240" y="1953"/>
                    <a:pt x="5787" y="1953"/>
                  </a:cubicBezTo>
                  <a:cubicBezTo>
                    <a:pt x="5490" y="1953"/>
                    <a:pt x="5228" y="1786"/>
                    <a:pt x="5073" y="1536"/>
                  </a:cubicBezTo>
                  <a:cubicBezTo>
                    <a:pt x="5048" y="1487"/>
                    <a:pt x="4996" y="1455"/>
                    <a:pt x="4942" y="1455"/>
                  </a:cubicBezTo>
                  <a:cubicBezTo>
                    <a:pt x="4918" y="1455"/>
                    <a:pt x="4893" y="1462"/>
                    <a:pt x="4870" y="1477"/>
                  </a:cubicBezTo>
                  <a:cubicBezTo>
                    <a:pt x="4799" y="1524"/>
                    <a:pt x="4763" y="1608"/>
                    <a:pt x="4811" y="1691"/>
                  </a:cubicBezTo>
                  <a:cubicBezTo>
                    <a:pt x="4823" y="1703"/>
                    <a:pt x="4823" y="1715"/>
                    <a:pt x="4835" y="1727"/>
                  </a:cubicBezTo>
                  <a:cubicBezTo>
                    <a:pt x="4775" y="1763"/>
                    <a:pt x="4716" y="1786"/>
                    <a:pt x="4656" y="1786"/>
                  </a:cubicBezTo>
                  <a:cubicBezTo>
                    <a:pt x="4477" y="1786"/>
                    <a:pt x="4335" y="1643"/>
                    <a:pt x="4335" y="1465"/>
                  </a:cubicBezTo>
                  <a:cubicBezTo>
                    <a:pt x="4335" y="1370"/>
                    <a:pt x="4263" y="1310"/>
                    <a:pt x="4180" y="1310"/>
                  </a:cubicBezTo>
                  <a:cubicBezTo>
                    <a:pt x="4108" y="1310"/>
                    <a:pt x="4037" y="1393"/>
                    <a:pt x="4037" y="1465"/>
                  </a:cubicBezTo>
                  <a:cubicBezTo>
                    <a:pt x="4037" y="1810"/>
                    <a:pt x="4323" y="2108"/>
                    <a:pt x="4680" y="2108"/>
                  </a:cubicBezTo>
                  <a:cubicBezTo>
                    <a:pt x="4811" y="2108"/>
                    <a:pt x="4942" y="2060"/>
                    <a:pt x="5061" y="1965"/>
                  </a:cubicBezTo>
                  <a:cubicBezTo>
                    <a:pt x="5228" y="2120"/>
                    <a:pt x="5442" y="2227"/>
                    <a:pt x="5668" y="2251"/>
                  </a:cubicBezTo>
                  <a:lnTo>
                    <a:pt x="5668" y="3072"/>
                  </a:lnTo>
                  <a:cubicBezTo>
                    <a:pt x="5668" y="3334"/>
                    <a:pt x="5882" y="3548"/>
                    <a:pt x="6144" y="3548"/>
                  </a:cubicBezTo>
                  <a:lnTo>
                    <a:pt x="6382" y="3548"/>
                  </a:lnTo>
                  <a:cubicBezTo>
                    <a:pt x="6454" y="3548"/>
                    <a:pt x="6513" y="3572"/>
                    <a:pt x="6573" y="3632"/>
                  </a:cubicBezTo>
                  <a:cubicBezTo>
                    <a:pt x="6621" y="3691"/>
                    <a:pt x="6656" y="3751"/>
                    <a:pt x="6633" y="3834"/>
                  </a:cubicBezTo>
                  <a:cubicBezTo>
                    <a:pt x="6621" y="3953"/>
                    <a:pt x="6502" y="4049"/>
                    <a:pt x="6371" y="4049"/>
                  </a:cubicBezTo>
                  <a:lnTo>
                    <a:pt x="6299" y="4049"/>
                  </a:lnTo>
                  <a:lnTo>
                    <a:pt x="6299" y="4037"/>
                  </a:lnTo>
                  <a:cubicBezTo>
                    <a:pt x="6299" y="3953"/>
                    <a:pt x="6216" y="3894"/>
                    <a:pt x="6144" y="3894"/>
                  </a:cubicBezTo>
                  <a:cubicBezTo>
                    <a:pt x="6061" y="3894"/>
                    <a:pt x="6001" y="3965"/>
                    <a:pt x="6001" y="4037"/>
                  </a:cubicBezTo>
                  <a:cubicBezTo>
                    <a:pt x="6001" y="5108"/>
                    <a:pt x="5120" y="5977"/>
                    <a:pt x="4049" y="5977"/>
                  </a:cubicBezTo>
                  <a:cubicBezTo>
                    <a:pt x="2953" y="5977"/>
                    <a:pt x="2084" y="5096"/>
                    <a:pt x="2084" y="4025"/>
                  </a:cubicBezTo>
                  <a:cubicBezTo>
                    <a:pt x="2084" y="3929"/>
                    <a:pt x="2013" y="3870"/>
                    <a:pt x="1941" y="3870"/>
                  </a:cubicBezTo>
                  <a:cubicBezTo>
                    <a:pt x="1858" y="3870"/>
                    <a:pt x="1787" y="3953"/>
                    <a:pt x="1787" y="4025"/>
                  </a:cubicBezTo>
                  <a:lnTo>
                    <a:pt x="1787" y="4037"/>
                  </a:lnTo>
                  <a:lnTo>
                    <a:pt x="1703" y="4037"/>
                  </a:lnTo>
                  <a:cubicBezTo>
                    <a:pt x="1620" y="4037"/>
                    <a:pt x="1560" y="4013"/>
                    <a:pt x="1501" y="3953"/>
                  </a:cubicBezTo>
                  <a:cubicBezTo>
                    <a:pt x="1465" y="3894"/>
                    <a:pt x="1429" y="3834"/>
                    <a:pt x="1441" y="3751"/>
                  </a:cubicBezTo>
                  <a:cubicBezTo>
                    <a:pt x="1465" y="3632"/>
                    <a:pt x="1584" y="3537"/>
                    <a:pt x="1715" y="3537"/>
                  </a:cubicBezTo>
                  <a:lnTo>
                    <a:pt x="1941" y="3537"/>
                  </a:lnTo>
                  <a:cubicBezTo>
                    <a:pt x="2203" y="3537"/>
                    <a:pt x="2418" y="3322"/>
                    <a:pt x="2418" y="3060"/>
                  </a:cubicBezTo>
                  <a:lnTo>
                    <a:pt x="2418" y="2358"/>
                  </a:lnTo>
                  <a:cubicBezTo>
                    <a:pt x="2418" y="2084"/>
                    <a:pt x="2632" y="1870"/>
                    <a:pt x="2906" y="1870"/>
                  </a:cubicBezTo>
                  <a:lnTo>
                    <a:pt x="3525" y="1870"/>
                  </a:lnTo>
                  <a:cubicBezTo>
                    <a:pt x="3620" y="1870"/>
                    <a:pt x="3680" y="1786"/>
                    <a:pt x="3680" y="1715"/>
                  </a:cubicBezTo>
                  <a:cubicBezTo>
                    <a:pt x="3680" y="1632"/>
                    <a:pt x="3608" y="1572"/>
                    <a:pt x="3525" y="1572"/>
                  </a:cubicBezTo>
                  <a:lnTo>
                    <a:pt x="2906" y="1572"/>
                  </a:lnTo>
                  <a:cubicBezTo>
                    <a:pt x="2477" y="1572"/>
                    <a:pt x="2120" y="1929"/>
                    <a:pt x="2120" y="2358"/>
                  </a:cubicBezTo>
                  <a:lnTo>
                    <a:pt x="2120" y="3060"/>
                  </a:lnTo>
                  <a:cubicBezTo>
                    <a:pt x="2120" y="3144"/>
                    <a:pt x="2037" y="3239"/>
                    <a:pt x="1941" y="3239"/>
                  </a:cubicBezTo>
                  <a:lnTo>
                    <a:pt x="1906" y="3239"/>
                  </a:lnTo>
                  <a:lnTo>
                    <a:pt x="1739" y="1572"/>
                  </a:lnTo>
                  <a:cubicBezTo>
                    <a:pt x="1715" y="1251"/>
                    <a:pt x="1822" y="929"/>
                    <a:pt x="2025" y="691"/>
                  </a:cubicBezTo>
                  <a:cubicBezTo>
                    <a:pt x="2239" y="453"/>
                    <a:pt x="2549" y="322"/>
                    <a:pt x="2870" y="322"/>
                  </a:cubicBezTo>
                  <a:close/>
                  <a:moveTo>
                    <a:pt x="5013" y="6013"/>
                  </a:moveTo>
                  <a:lnTo>
                    <a:pt x="5013" y="6537"/>
                  </a:lnTo>
                  <a:cubicBezTo>
                    <a:pt x="5013" y="6823"/>
                    <a:pt x="5204" y="7073"/>
                    <a:pt x="5478" y="7144"/>
                  </a:cubicBezTo>
                  <a:lnTo>
                    <a:pt x="5740" y="7227"/>
                  </a:lnTo>
                  <a:cubicBezTo>
                    <a:pt x="5668" y="7478"/>
                    <a:pt x="5537" y="7716"/>
                    <a:pt x="5370" y="7906"/>
                  </a:cubicBezTo>
                  <a:cubicBezTo>
                    <a:pt x="5311" y="7966"/>
                    <a:pt x="5323" y="8073"/>
                    <a:pt x="5382" y="8120"/>
                  </a:cubicBezTo>
                  <a:cubicBezTo>
                    <a:pt x="5418" y="8144"/>
                    <a:pt x="5442" y="8156"/>
                    <a:pt x="5490" y="8156"/>
                  </a:cubicBezTo>
                  <a:cubicBezTo>
                    <a:pt x="5537" y="8156"/>
                    <a:pt x="5585" y="8144"/>
                    <a:pt x="5609" y="8120"/>
                  </a:cubicBezTo>
                  <a:cubicBezTo>
                    <a:pt x="5823" y="7882"/>
                    <a:pt x="5966" y="7608"/>
                    <a:pt x="6061" y="7311"/>
                  </a:cubicBezTo>
                  <a:lnTo>
                    <a:pt x="6382" y="7418"/>
                  </a:lnTo>
                  <a:cubicBezTo>
                    <a:pt x="6204" y="7906"/>
                    <a:pt x="5930" y="8335"/>
                    <a:pt x="5525" y="8668"/>
                  </a:cubicBezTo>
                  <a:cubicBezTo>
                    <a:pt x="5085" y="9013"/>
                    <a:pt x="4573" y="9204"/>
                    <a:pt x="4001" y="9204"/>
                  </a:cubicBezTo>
                  <a:cubicBezTo>
                    <a:pt x="3442" y="9204"/>
                    <a:pt x="2918" y="9025"/>
                    <a:pt x="2489" y="8668"/>
                  </a:cubicBezTo>
                  <a:cubicBezTo>
                    <a:pt x="2096" y="8359"/>
                    <a:pt x="1810" y="7918"/>
                    <a:pt x="1668" y="7442"/>
                  </a:cubicBezTo>
                  <a:lnTo>
                    <a:pt x="2001" y="7347"/>
                  </a:lnTo>
                  <a:cubicBezTo>
                    <a:pt x="2108" y="7739"/>
                    <a:pt x="2358" y="8097"/>
                    <a:pt x="2680" y="8370"/>
                  </a:cubicBezTo>
                  <a:cubicBezTo>
                    <a:pt x="3049" y="8668"/>
                    <a:pt x="3513" y="8847"/>
                    <a:pt x="4001" y="8847"/>
                  </a:cubicBezTo>
                  <a:cubicBezTo>
                    <a:pt x="4382" y="8847"/>
                    <a:pt x="4739" y="8751"/>
                    <a:pt x="5049" y="8561"/>
                  </a:cubicBezTo>
                  <a:cubicBezTo>
                    <a:pt x="5120" y="8513"/>
                    <a:pt x="5132" y="8430"/>
                    <a:pt x="5109" y="8359"/>
                  </a:cubicBezTo>
                  <a:cubicBezTo>
                    <a:pt x="5077" y="8304"/>
                    <a:pt x="5031" y="8280"/>
                    <a:pt x="4979" y="8280"/>
                  </a:cubicBezTo>
                  <a:cubicBezTo>
                    <a:pt x="4952" y="8280"/>
                    <a:pt x="4923" y="8287"/>
                    <a:pt x="4894" y="8299"/>
                  </a:cubicBezTo>
                  <a:cubicBezTo>
                    <a:pt x="4632" y="8442"/>
                    <a:pt x="4311" y="8537"/>
                    <a:pt x="4001" y="8537"/>
                  </a:cubicBezTo>
                  <a:cubicBezTo>
                    <a:pt x="3215" y="8537"/>
                    <a:pt x="2513" y="8001"/>
                    <a:pt x="2299" y="7239"/>
                  </a:cubicBezTo>
                  <a:lnTo>
                    <a:pt x="2596" y="7144"/>
                  </a:lnTo>
                  <a:cubicBezTo>
                    <a:pt x="2858" y="7073"/>
                    <a:pt x="3049" y="6823"/>
                    <a:pt x="3049" y="6537"/>
                  </a:cubicBezTo>
                  <a:lnTo>
                    <a:pt x="3049" y="6013"/>
                  </a:lnTo>
                  <a:cubicBezTo>
                    <a:pt x="3346" y="6168"/>
                    <a:pt x="3680" y="6239"/>
                    <a:pt x="4037" y="6239"/>
                  </a:cubicBezTo>
                  <a:cubicBezTo>
                    <a:pt x="4394" y="6239"/>
                    <a:pt x="4716" y="6168"/>
                    <a:pt x="5013" y="6013"/>
                  </a:cubicBezTo>
                  <a:close/>
                  <a:moveTo>
                    <a:pt x="2870" y="0"/>
                  </a:moveTo>
                  <a:cubicBezTo>
                    <a:pt x="2477" y="0"/>
                    <a:pt x="2084" y="179"/>
                    <a:pt x="1799" y="477"/>
                  </a:cubicBezTo>
                  <a:cubicBezTo>
                    <a:pt x="1537" y="774"/>
                    <a:pt x="1406" y="1179"/>
                    <a:pt x="1429" y="1596"/>
                  </a:cubicBezTo>
                  <a:lnTo>
                    <a:pt x="1596" y="3251"/>
                  </a:lnTo>
                  <a:cubicBezTo>
                    <a:pt x="1358" y="3298"/>
                    <a:pt x="1144" y="3489"/>
                    <a:pt x="1132" y="3739"/>
                  </a:cubicBezTo>
                  <a:cubicBezTo>
                    <a:pt x="1120" y="3894"/>
                    <a:pt x="1168" y="4049"/>
                    <a:pt x="1263" y="4168"/>
                  </a:cubicBezTo>
                  <a:cubicBezTo>
                    <a:pt x="1370" y="4287"/>
                    <a:pt x="1525" y="4346"/>
                    <a:pt x="1680" y="4346"/>
                  </a:cubicBezTo>
                  <a:lnTo>
                    <a:pt x="1799" y="4346"/>
                  </a:lnTo>
                  <a:cubicBezTo>
                    <a:pt x="1894" y="4989"/>
                    <a:pt x="2251" y="5525"/>
                    <a:pt x="2739" y="5882"/>
                  </a:cubicBezTo>
                  <a:lnTo>
                    <a:pt x="2739" y="6585"/>
                  </a:lnTo>
                  <a:cubicBezTo>
                    <a:pt x="2739" y="6727"/>
                    <a:pt x="2632" y="6870"/>
                    <a:pt x="2501" y="6894"/>
                  </a:cubicBezTo>
                  <a:lnTo>
                    <a:pt x="810" y="7406"/>
                  </a:lnTo>
                  <a:cubicBezTo>
                    <a:pt x="322" y="7537"/>
                    <a:pt x="1" y="7978"/>
                    <a:pt x="1" y="8478"/>
                  </a:cubicBezTo>
                  <a:lnTo>
                    <a:pt x="1" y="10168"/>
                  </a:lnTo>
                  <a:cubicBezTo>
                    <a:pt x="1" y="10252"/>
                    <a:pt x="72" y="10311"/>
                    <a:pt x="144" y="10311"/>
                  </a:cubicBezTo>
                  <a:cubicBezTo>
                    <a:pt x="227" y="10311"/>
                    <a:pt x="298" y="10240"/>
                    <a:pt x="298" y="10168"/>
                  </a:cubicBezTo>
                  <a:lnTo>
                    <a:pt x="298" y="8466"/>
                  </a:lnTo>
                  <a:cubicBezTo>
                    <a:pt x="298" y="8109"/>
                    <a:pt x="537" y="7787"/>
                    <a:pt x="882" y="7680"/>
                  </a:cubicBezTo>
                  <a:lnTo>
                    <a:pt x="1370" y="7537"/>
                  </a:lnTo>
                  <a:cubicBezTo>
                    <a:pt x="1513" y="8073"/>
                    <a:pt x="1846" y="8549"/>
                    <a:pt x="2275" y="8906"/>
                  </a:cubicBezTo>
                  <a:cubicBezTo>
                    <a:pt x="2751" y="9287"/>
                    <a:pt x="3358" y="9502"/>
                    <a:pt x="3989" y="9502"/>
                  </a:cubicBezTo>
                  <a:cubicBezTo>
                    <a:pt x="4608" y="9502"/>
                    <a:pt x="5204" y="9287"/>
                    <a:pt x="5704" y="8906"/>
                  </a:cubicBezTo>
                  <a:cubicBezTo>
                    <a:pt x="6144" y="8549"/>
                    <a:pt x="6454" y="8073"/>
                    <a:pt x="6621" y="7537"/>
                  </a:cubicBezTo>
                  <a:lnTo>
                    <a:pt x="7144" y="7680"/>
                  </a:lnTo>
                  <a:cubicBezTo>
                    <a:pt x="7490" y="7787"/>
                    <a:pt x="7728" y="8097"/>
                    <a:pt x="7728" y="8466"/>
                  </a:cubicBezTo>
                  <a:lnTo>
                    <a:pt x="7728" y="10168"/>
                  </a:lnTo>
                  <a:cubicBezTo>
                    <a:pt x="7728" y="10252"/>
                    <a:pt x="7799" y="10311"/>
                    <a:pt x="7871" y="10311"/>
                  </a:cubicBezTo>
                  <a:cubicBezTo>
                    <a:pt x="7966" y="10311"/>
                    <a:pt x="8026" y="10240"/>
                    <a:pt x="8026" y="10168"/>
                  </a:cubicBezTo>
                  <a:lnTo>
                    <a:pt x="8026" y="8466"/>
                  </a:lnTo>
                  <a:cubicBezTo>
                    <a:pt x="8037" y="7966"/>
                    <a:pt x="7716" y="7525"/>
                    <a:pt x="7240" y="7382"/>
                  </a:cubicBezTo>
                  <a:lnTo>
                    <a:pt x="5537" y="6882"/>
                  </a:lnTo>
                  <a:cubicBezTo>
                    <a:pt x="5406" y="6835"/>
                    <a:pt x="5299" y="6704"/>
                    <a:pt x="5299" y="6573"/>
                  </a:cubicBezTo>
                  <a:lnTo>
                    <a:pt x="5299" y="5870"/>
                  </a:lnTo>
                  <a:cubicBezTo>
                    <a:pt x="5811" y="5525"/>
                    <a:pt x="6168" y="4977"/>
                    <a:pt x="6240" y="4334"/>
                  </a:cubicBezTo>
                  <a:lnTo>
                    <a:pt x="6323" y="4334"/>
                  </a:lnTo>
                  <a:cubicBezTo>
                    <a:pt x="6621" y="4334"/>
                    <a:pt x="6871" y="4108"/>
                    <a:pt x="6906" y="3846"/>
                  </a:cubicBezTo>
                  <a:cubicBezTo>
                    <a:pt x="6918" y="3691"/>
                    <a:pt x="6871" y="3525"/>
                    <a:pt x="6775" y="3417"/>
                  </a:cubicBezTo>
                  <a:cubicBezTo>
                    <a:pt x="6680" y="3322"/>
                    <a:pt x="6561" y="3251"/>
                    <a:pt x="6442" y="3239"/>
                  </a:cubicBezTo>
                  <a:lnTo>
                    <a:pt x="6549" y="1941"/>
                  </a:lnTo>
                  <a:cubicBezTo>
                    <a:pt x="6775" y="1727"/>
                    <a:pt x="6906" y="1453"/>
                    <a:pt x="6906" y="1120"/>
                  </a:cubicBezTo>
                  <a:cubicBezTo>
                    <a:pt x="6906" y="512"/>
                    <a:pt x="6394" y="0"/>
                    <a:pt x="5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7061135" y="2881785"/>
              <a:ext cx="20069" cy="9495"/>
            </a:xfrm>
            <a:custGeom>
              <a:avLst/>
              <a:gdLst/>
              <a:ahLst/>
              <a:cxnLst/>
              <a:rect l="l" t="t" r="r" b="b"/>
              <a:pathLst>
                <a:path w="632" h="299" extrusionOk="0">
                  <a:moveTo>
                    <a:pt x="155" y="1"/>
                  </a:moveTo>
                  <a:cubicBezTo>
                    <a:pt x="60" y="1"/>
                    <a:pt x="0" y="72"/>
                    <a:pt x="0" y="155"/>
                  </a:cubicBezTo>
                  <a:cubicBezTo>
                    <a:pt x="0" y="227"/>
                    <a:pt x="72" y="298"/>
                    <a:pt x="155" y="298"/>
                  </a:cubicBezTo>
                  <a:lnTo>
                    <a:pt x="476" y="298"/>
                  </a:lnTo>
                  <a:cubicBezTo>
                    <a:pt x="560" y="298"/>
                    <a:pt x="631" y="227"/>
                    <a:pt x="631" y="155"/>
                  </a:cubicBezTo>
                  <a:cubicBezTo>
                    <a:pt x="631" y="72"/>
                    <a:pt x="572"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7122740" y="2881785"/>
              <a:ext cx="19688" cy="9495"/>
            </a:xfrm>
            <a:custGeom>
              <a:avLst/>
              <a:gdLst/>
              <a:ahLst/>
              <a:cxnLst/>
              <a:rect l="l" t="t" r="r" b="b"/>
              <a:pathLst>
                <a:path w="620" h="299" extrusionOk="0">
                  <a:moveTo>
                    <a:pt x="144" y="1"/>
                  </a:moveTo>
                  <a:cubicBezTo>
                    <a:pt x="60" y="1"/>
                    <a:pt x="1" y="72"/>
                    <a:pt x="1" y="155"/>
                  </a:cubicBezTo>
                  <a:cubicBezTo>
                    <a:pt x="1" y="227"/>
                    <a:pt x="72" y="298"/>
                    <a:pt x="144" y="298"/>
                  </a:cubicBezTo>
                  <a:lnTo>
                    <a:pt x="477" y="298"/>
                  </a:lnTo>
                  <a:cubicBezTo>
                    <a:pt x="560" y="298"/>
                    <a:pt x="620" y="227"/>
                    <a:pt x="620" y="155"/>
                  </a:cubicBezTo>
                  <a:cubicBezTo>
                    <a:pt x="620" y="72"/>
                    <a:pt x="560"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2"/>
          <p:cNvGrpSpPr/>
          <p:nvPr/>
        </p:nvGrpSpPr>
        <p:grpSpPr>
          <a:xfrm>
            <a:off x="4385955" y="1769524"/>
            <a:ext cx="372073" cy="355243"/>
            <a:chOff x="7390435" y="3680868"/>
            <a:chExt cx="372073" cy="355243"/>
          </a:xfrm>
        </p:grpSpPr>
        <p:sp>
          <p:nvSpPr>
            <p:cNvPr id="252" name="Google Shape;252;p32"/>
            <p:cNvSpPr/>
            <p:nvPr/>
          </p:nvSpPr>
          <p:spPr>
            <a:xfrm>
              <a:off x="7390435" y="3744950"/>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7408948" y="3772259"/>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7487986" y="3680868"/>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7691758" y="3789502"/>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7536000" y="3708082"/>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7501228" y="3819415"/>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2"/>
          <p:cNvCxnSpPr>
            <a:endCxn id="234" idx="1"/>
          </p:cNvCxnSpPr>
          <p:nvPr/>
        </p:nvCxnSpPr>
        <p:spPr>
          <a:xfrm>
            <a:off x="2100" y="3904525"/>
            <a:ext cx="717900" cy="0"/>
          </a:xfrm>
          <a:prstGeom prst="straightConnector1">
            <a:avLst/>
          </a:prstGeom>
          <a:noFill/>
          <a:ln w="28575" cap="flat" cmpd="sng">
            <a:solidFill>
              <a:schemeClr val="dk1"/>
            </a:solidFill>
            <a:prstDash val="solid"/>
            <a:round/>
            <a:headEnd type="none" w="med" len="med"/>
            <a:tailEnd type="none" w="med" len="med"/>
          </a:ln>
        </p:spPr>
      </p:cxnSp>
      <p:cxnSp>
        <p:nvCxnSpPr>
          <p:cNvPr id="259" name="Google Shape;259;p32"/>
          <p:cNvCxnSpPr>
            <a:stCxn id="240" idx="6"/>
          </p:cNvCxnSpPr>
          <p:nvPr/>
        </p:nvCxnSpPr>
        <p:spPr>
          <a:xfrm>
            <a:off x="7582802" y="1933250"/>
            <a:ext cx="16104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p:nvPr/>
        </p:nvSpPr>
        <p:spPr>
          <a:xfrm>
            <a:off x="0" y="0"/>
            <a:ext cx="703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Urbanist"/>
              <a:ea typeface="Urbanist"/>
              <a:cs typeface="Urbanist"/>
              <a:sym typeface="Urbanist"/>
            </a:endParaRPr>
          </a:p>
        </p:txBody>
      </p:sp>
      <p:sp>
        <p:nvSpPr>
          <p:cNvPr id="353" name="Google Shape;353;p39"/>
          <p:cNvSpPr txBox="1">
            <a:spLocks noGrp="1"/>
          </p:cNvSpPr>
          <p:nvPr>
            <p:ph type="title"/>
          </p:nvPr>
        </p:nvSpPr>
        <p:spPr>
          <a:xfrm>
            <a:off x="713225" y="709400"/>
            <a:ext cx="3205500" cy="10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	Data </a:t>
            </a:r>
            <a:br>
              <a:rPr lang="en-ZA" dirty="0"/>
            </a:br>
            <a:r>
              <a:rPr lang="en-ZA" dirty="0"/>
              <a:t>Understanding </a:t>
            </a:r>
            <a:endParaRPr dirty="0"/>
          </a:p>
        </p:txBody>
      </p:sp>
      <p:sp>
        <p:nvSpPr>
          <p:cNvPr id="354" name="Google Shape;354;p39"/>
          <p:cNvSpPr txBox="1">
            <a:spLocks noGrp="1"/>
          </p:cNvSpPr>
          <p:nvPr>
            <p:ph type="subTitle" idx="1"/>
          </p:nvPr>
        </p:nvSpPr>
        <p:spPr>
          <a:xfrm>
            <a:off x="713225" y="2000750"/>
            <a:ext cx="4373700" cy="2139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lt1"/>
              </a:buClr>
              <a:buSzPts val="1200"/>
              <a:buAutoNum type="arabicPeriod"/>
            </a:pPr>
            <a:r>
              <a:rPr lang="en-US" sz="1400" dirty="0">
                <a:solidFill>
                  <a:schemeClr val="lt1"/>
                </a:solidFill>
              </a:rPr>
              <a:t>The dataset used in this project consists of sales transactions from Amazon’s three branches located in Mandalay, Yangon, and Naypyitaw. It includes 17 columns and 1,000 rows, capturing various aspects of each transaction, such as product details, customer demographics, sales amounts, and payment methods</a:t>
            </a:r>
          </a:p>
          <a:p>
            <a:pPr marL="457200" lvl="0" indent="-304800" algn="just" rtl="0">
              <a:spcBef>
                <a:spcPts val="0"/>
              </a:spcBef>
              <a:spcAft>
                <a:spcPts val="0"/>
              </a:spcAft>
              <a:buClr>
                <a:schemeClr val="lt1"/>
              </a:buClr>
              <a:buSzPts val="1200"/>
              <a:buAutoNum type="arabicPeriod"/>
            </a:pPr>
            <a:endParaRPr lang="en-US" sz="1400" dirty="0">
              <a:solidFill>
                <a:schemeClr val="lt1"/>
              </a:solidFill>
            </a:endParaRPr>
          </a:p>
          <a:p>
            <a:pPr marL="457200" lvl="0" indent="-304800" algn="just" rtl="0">
              <a:spcBef>
                <a:spcPts val="0"/>
              </a:spcBef>
              <a:spcAft>
                <a:spcPts val="0"/>
              </a:spcAft>
              <a:buClr>
                <a:schemeClr val="lt1"/>
              </a:buClr>
              <a:buSzPts val="1200"/>
              <a:buAutoNum type="arabicPeriod"/>
            </a:pPr>
            <a:r>
              <a:rPr lang="en-US" sz="1400" dirty="0">
                <a:solidFill>
                  <a:schemeClr val="lt1"/>
                </a:solidFill>
              </a:rPr>
              <a:t>There are no NULL Values or empty rows.</a:t>
            </a:r>
          </a:p>
          <a:p>
            <a:pPr marL="152400" lvl="0" indent="0" algn="l" rtl="0">
              <a:spcBef>
                <a:spcPts val="0"/>
              </a:spcBef>
              <a:spcAft>
                <a:spcPts val="0"/>
              </a:spcAft>
              <a:buClr>
                <a:schemeClr val="lt1"/>
              </a:buClr>
              <a:buSzPts val="1200"/>
              <a:buNone/>
            </a:pPr>
            <a:endParaRPr dirty="0">
              <a:solidFill>
                <a:schemeClr val="lt1"/>
              </a:solidFill>
            </a:endParaRPr>
          </a:p>
        </p:txBody>
      </p:sp>
      <p:sp>
        <p:nvSpPr>
          <p:cNvPr id="355" name="Google Shape;355;p39"/>
          <p:cNvSpPr/>
          <p:nvPr/>
        </p:nvSpPr>
        <p:spPr>
          <a:xfrm>
            <a:off x="62287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9"/>
          <p:cNvGrpSpPr/>
          <p:nvPr/>
        </p:nvGrpSpPr>
        <p:grpSpPr>
          <a:xfrm>
            <a:off x="6143601" y="709411"/>
            <a:ext cx="1834973" cy="3724678"/>
            <a:chOff x="5186401" y="494525"/>
            <a:chExt cx="1834973" cy="3724678"/>
          </a:xfrm>
        </p:grpSpPr>
        <p:sp>
          <p:nvSpPr>
            <p:cNvPr id="357" name="Google Shape;357;p39"/>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0" name="Google Shape;360;p39"/>
          <p:cNvCxnSpPr/>
          <p:nvPr/>
        </p:nvCxnSpPr>
        <p:spPr>
          <a:xfrm>
            <a:off x="929975" y="0"/>
            <a:ext cx="0" cy="705000"/>
          </a:xfrm>
          <a:prstGeom prst="straightConnector1">
            <a:avLst/>
          </a:prstGeom>
          <a:noFill/>
          <a:ln w="2857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458B97BB-2BB8-7CD7-954D-C24E5371E8D5}"/>
              </a:ext>
            </a:extLst>
          </p:cNvPr>
          <p:cNvGraphicFramePr>
            <a:graphicFrameLocks noGrp="1"/>
          </p:cNvGraphicFramePr>
          <p:nvPr>
            <p:extLst>
              <p:ext uri="{D42A27DB-BD31-4B8C-83A1-F6EECF244321}">
                <p14:modId xmlns:p14="http://schemas.microsoft.com/office/powerpoint/2010/main" val="1337792675"/>
              </p:ext>
            </p:extLst>
          </p:nvPr>
        </p:nvGraphicFramePr>
        <p:xfrm>
          <a:off x="5225277" y="0"/>
          <a:ext cx="3918722" cy="5143500"/>
        </p:xfrm>
        <a:graphic>
          <a:graphicData uri="http://schemas.openxmlformats.org/drawingml/2006/table">
            <a:tbl>
              <a:tblPr/>
              <a:tblGrid>
                <a:gridCol w="1306241">
                  <a:extLst>
                    <a:ext uri="{9D8B030D-6E8A-4147-A177-3AD203B41FA5}">
                      <a16:colId xmlns:a16="http://schemas.microsoft.com/office/drawing/2014/main" val="2867390729"/>
                    </a:ext>
                  </a:extLst>
                </a:gridCol>
                <a:gridCol w="1329295">
                  <a:extLst>
                    <a:ext uri="{9D8B030D-6E8A-4147-A177-3AD203B41FA5}">
                      <a16:colId xmlns:a16="http://schemas.microsoft.com/office/drawing/2014/main" val="1980652375"/>
                    </a:ext>
                  </a:extLst>
                </a:gridCol>
                <a:gridCol w="1283186">
                  <a:extLst>
                    <a:ext uri="{9D8B030D-6E8A-4147-A177-3AD203B41FA5}">
                      <a16:colId xmlns:a16="http://schemas.microsoft.com/office/drawing/2014/main" val="2717803525"/>
                    </a:ext>
                  </a:extLst>
                </a:gridCol>
              </a:tblGrid>
              <a:tr h="210542">
                <a:tc>
                  <a:txBody>
                    <a:bodyPr/>
                    <a:lstStyle/>
                    <a:p>
                      <a:pPr algn="ctr" rtl="0" fontAlgn="t">
                        <a:spcBef>
                          <a:spcPts val="0"/>
                        </a:spcBef>
                        <a:spcAft>
                          <a:spcPts val="1200"/>
                        </a:spcAft>
                      </a:pPr>
                      <a:r>
                        <a:rPr lang="en-ZA" sz="600">
                          <a:effectLst/>
                        </a:rPr>
                        <a:t>Column</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ZA" sz="600">
                          <a:effectLst/>
                        </a:rPr>
                        <a:t>Description</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1200"/>
                        </a:spcAft>
                      </a:pPr>
                      <a:r>
                        <a:rPr lang="en-ZA" sz="600">
                          <a:effectLst/>
                        </a:rPr>
                        <a:t>Data Type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6055745"/>
                  </a:ext>
                </a:extLst>
              </a:tr>
              <a:tr h="210542">
                <a:tc>
                  <a:txBody>
                    <a:bodyPr/>
                    <a:lstStyle/>
                    <a:p>
                      <a:pPr rtl="0" fontAlgn="t">
                        <a:spcBef>
                          <a:spcPts val="0"/>
                        </a:spcBef>
                        <a:spcAft>
                          <a:spcPts val="1200"/>
                        </a:spcAft>
                      </a:pPr>
                      <a:r>
                        <a:rPr lang="en-ZA" sz="600" dirty="0" err="1">
                          <a:effectLst/>
                        </a:rPr>
                        <a:t>invoice_id</a:t>
                      </a:r>
                      <a:endParaRPr lang="en-ZA" sz="600" dirty="0">
                        <a:effectLst/>
                      </a:endParaRP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Invoice of the sales made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VARCHAR(30)</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7805451"/>
                  </a:ext>
                </a:extLst>
              </a:tr>
              <a:tr h="344730">
                <a:tc>
                  <a:txBody>
                    <a:bodyPr/>
                    <a:lstStyle/>
                    <a:p>
                      <a:pPr rtl="0" fontAlgn="t">
                        <a:spcBef>
                          <a:spcPts val="0"/>
                        </a:spcBef>
                        <a:spcAft>
                          <a:spcPts val="1200"/>
                        </a:spcAft>
                      </a:pPr>
                      <a:r>
                        <a:rPr lang="en-ZA" sz="600">
                          <a:effectLst/>
                        </a:rPr>
                        <a:t>branch</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Branch at which sales were made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VARCHAR(5)</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095126"/>
                  </a:ext>
                </a:extLst>
              </a:tr>
              <a:tr h="210542">
                <a:tc>
                  <a:txBody>
                    <a:bodyPr/>
                    <a:lstStyle/>
                    <a:p>
                      <a:pPr rtl="0" fontAlgn="t">
                        <a:spcBef>
                          <a:spcPts val="0"/>
                        </a:spcBef>
                        <a:spcAft>
                          <a:spcPts val="1200"/>
                        </a:spcAft>
                      </a:pPr>
                      <a:r>
                        <a:rPr lang="en-ZA" sz="600">
                          <a:effectLst/>
                        </a:rPr>
                        <a:t>city</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location of the branch</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VARCHAR(30)</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3963568"/>
                  </a:ext>
                </a:extLst>
              </a:tr>
              <a:tr h="210542">
                <a:tc>
                  <a:txBody>
                    <a:bodyPr/>
                    <a:lstStyle/>
                    <a:p>
                      <a:pPr rtl="0" fontAlgn="t">
                        <a:spcBef>
                          <a:spcPts val="0"/>
                        </a:spcBef>
                        <a:spcAft>
                          <a:spcPts val="1200"/>
                        </a:spcAft>
                      </a:pPr>
                      <a:r>
                        <a:rPr lang="en-ZA" sz="600">
                          <a:effectLst/>
                        </a:rPr>
                        <a:t>customer_type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type of the customer</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VARCHAR(30)</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44810538"/>
                  </a:ext>
                </a:extLst>
              </a:tr>
              <a:tr h="344730">
                <a:tc>
                  <a:txBody>
                    <a:bodyPr/>
                    <a:lstStyle/>
                    <a:p>
                      <a:pPr rtl="0" fontAlgn="t">
                        <a:spcBef>
                          <a:spcPts val="0"/>
                        </a:spcBef>
                        <a:spcAft>
                          <a:spcPts val="1200"/>
                        </a:spcAft>
                      </a:pPr>
                      <a:r>
                        <a:rPr lang="en-ZA" sz="600">
                          <a:effectLst/>
                        </a:rPr>
                        <a:t>gender</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Gender of the customer making purchase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VARCHAR(10)</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0053550"/>
                  </a:ext>
                </a:extLst>
              </a:tr>
              <a:tr h="344730">
                <a:tc>
                  <a:txBody>
                    <a:bodyPr/>
                    <a:lstStyle/>
                    <a:p>
                      <a:pPr rtl="0" fontAlgn="t">
                        <a:spcBef>
                          <a:spcPts val="0"/>
                        </a:spcBef>
                        <a:spcAft>
                          <a:spcPts val="1200"/>
                        </a:spcAft>
                      </a:pPr>
                      <a:r>
                        <a:rPr lang="en-ZA" sz="600">
                          <a:effectLst/>
                        </a:rPr>
                        <a:t>product_line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Product line of the product sold</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VARCHAR(100)</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107957"/>
                  </a:ext>
                </a:extLst>
              </a:tr>
              <a:tr h="280602">
                <a:tc>
                  <a:txBody>
                    <a:bodyPr/>
                    <a:lstStyle/>
                    <a:p>
                      <a:pPr rtl="0" fontAlgn="t">
                        <a:spcBef>
                          <a:spcPts val="0"/>
                        </a:spcBef>
                        <a:spcAft>
                          <a:spcPts val="1200"/>
                        </a:spcAft>
                      </a:pPr>
                      <a:r>
                        <a:rPr lang="en-ZA" sz="600">
                          <a:effectLst/>
                        </a:rPr>
                        <a:t>unit_price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price of each product</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DECIMAL(10, 2)</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0936002"/>
                  </a:ext>
                </a:extLst>
              </a:tr>
              <a:tr h="344730">
                <a:tc>
                  <a:txBody>
                    <a:bodyPr/>
                    <a:lstStyle/>
                    <a:p>
                      <a:pPr rtl="0" fontAlgn="t">
                        <a:spcBef>
                          <a:spcPts val="0"/>
                        </a:spcBef>
                        <a:spcAft>
                          <a:spcPts val="1200"/>
                        </a:spcAft>
                      </a:pPr>
                      <a:r>
                        <a:rPr lang="en-ZA" sz="600">
                          <a:effectLst/>
                        </a:rPr>
                        <a:t>quantity</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amount of the product sold</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INT</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9376052"/>
                  </a:ext>
                </a:extLst>
              </a:tr>
              <a:tr h="344730">
                <a:tc>
                  <a:txBody>
                    <a:bodyPr/>
                    <a:lstStyle/>
                    <a:p>
                      <a:pPr rtl="0" fontAlgn="t">
                        <a:spcBef>
                          <a:spcPts val="0"/>
                        </a:spcBef>
                        <a:spcAft>
                          <a:spcPts val="1200"/>
                        </a:spcAft>
                      </a:pPr>
                      <a:r>
                        <a:rPr lang="en-ZA" sz="600">
                          <a:effectLst/>
                        </a:rPr>
                        <a:t>VAT</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amount of tax on the purchase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FLOAT(6, 4)</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0981684"/>
                  </a:ext>
                </a:extLst>
              </a:tr>
              <a:tr h="344730">
                <a:tc>
                  <a:txBody>
                    <a:bodyPr/>
                    <a:lstStyle/>
                    <a:p>
                      <a:pPr rtl="0" fontAlgn="t">
                        <a:spcBef>
                          <a:spcPts val="0"/>
                        </a:spcBef>
                        <a:spcAft>
                          <a:spcPts val="1200"/>
                        </a:spcAft>
                      </a:pPr>
                      <a:r>
                        <a:rPr lang="en-ZA" sz="600">
                          <a:effectLst/>
                        </a:rPr>
                        <a:t>total</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total cost of the purchase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DECIMAL(10, 2)</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7269732"/>
                  </a:ext>
                </a:extLst>
              </a:tr>
              <a:tr h="344730">
                <a:tc>
                  <a:txBody>
                    <a:bodyPr/>
                    <a:lstStyle/>
                    <a:p>
                      <a:pPr rtl="0" fontAlgn="t">
                        <a:spcBef>
                          <a:spcPts val="0"/>
                        </a:spcBef>
                        <a:spcAft>
                          <a:spcPts val="1200"/>
                        </a:spcAft>
                      </a:pPr>
                      <a:r>
                        <a:rPr lang="en-ZA" sz="600">
                          <a:effectLst/>
                        </a:rPr>
                        <a:t>date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date on which the purchase was made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DATE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612573"/>
                  </a:ext>
                </a:extLst>
              </a:tr>
              <a:tr h="344730">
                <a:tc>
                  <a:txBody>
                    <a:bodyPr/>
                    <a:lstStyle/>
                    <a:p>
                      <a:pPr rtl="0" fontAlgn="t">
                        <a:spcBef>
                          <a:spcPts val="0"/>
                        </a:spcBef>
                        <a:spcAft>
                          <a:spcPts val="1200"/>
                        </a:spcAft>
                      </a:pPr>
                      <a:r>
                        <a:rPr lang="en-ZA" sz="600">
                          <a:effectLst/>
                        </a:rPr>
                        <a:t>time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US" sz="600">
                          <a:effectLst/>
                        </a:rPr>
                        <a:t>The time at which the purchase was made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TIMESTAMP</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9890307"/>
                  </a:ext>
                </a:extLst>
              </a:tr>
              <a:tr h="280602">
                <a:tc>
                  <a:txBody>
                    <a:bodyPr/>
                    <a:lstStyle/>
                    <a:p>
                      <a:pPr rtl="0" fontAlgn="t">
                        <a:spcBef>
                          <a:spcPts val="0"/>
                        </a:spcBef>
                        <a:spcAft>
                          <a:spcPts val="1200"/>
                        </a:spcAft>
                      </a:pPr>
                      <a:r>
                        <a:rPr lang="en-ZA" sz="600">
                          <a:effectLst/>
                        </a:rPr>
                        <a:t>payment_method</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The total amount paid</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DECIMAL(10, 2)</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11859517"/>
                  </a:ext>
                </a:extLst>
              </a:tr>
              <a:tr h="280602">
                <a:tc>
                  <a:txBody>
                    <a:bodyPr/>
                    <a:lstStyle/>
                    <a:p>
                      <a:pPr rtl="0" fontAlgn="t">
                        <a:spcBef>
                          <a:spcPts val="0"/>
                        </a:spcBef>
                        <a:spcAft>
                          <a:spcPts val="1200"/>
                        </a:spcAft>
                      </a:pPr>
                      <a:r>
                        <a:rPr lang="en-ZA" sz="600">
                          <a:effectLst/>
                        </a:rPr>
                        <a:t>cogs</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Cost Of Goods sold</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DECIMAL(10, 2)</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17532"/>
                  </a:ext>
                </a:extLst>
              </a:tr>
              <a:tr h="210542">
                <a:tc>
                  <a:txBody>
                    <a:bodyPr/>
                    <a:lstStyle/>
                    <a:p>
                      <a:pPr rtl="0" fontAlgn="t">
                        <a:spcBef>
                          <a:spcPts val="0"/>
                        </a:spcBef>
                        <a:spcAft>
                          <a:spcPts val="1200"/>
                        </a:spcAft>
                      </a:pPr>
                      <a:r>
                        <a:rPr lang="en-ZA" sz="600">
                          <a:effectLst/>
                        </a:rPr>
                        <a:t>gross_margin_percentage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Gross margin percentage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FLOAT(11, 9)</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0078110"/>
                  </a:ext>
                </a:extLst>
              </a:tr>
              <a:tr h="280602">
                <a:tc>
                  <a:txBody>
                    <a:bodyPr/>
                    <a:lstStyle/>
                    <a:p>
                      <a:pPr rtl="0" fontAlgn="t">
                        <a:spcBef>
                          <a:spcPts val="0"/>
                        </a:spcBef>
                        <a:spcAft>
                          <a:spcPts val="1200"/>
                        </a:spcAft>
                      </a:pPr>
                      <a:r>
                        <a:rPr lang="en-ZA" sz="600">
                          <a:effectLst/>
                        </a:rPr>
                        <a:t>gross_income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Gross Income</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DECIMAL(10, 2)</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5285363"/>
                  </a:ext>
                </a:extLst>
              </a:tr>
              <a:tr h="210542">
                <a:tc>
                  <a:txBody>
                    <a:bodyPr/>
                    <a:lstStyle/>
                    <a:p>
                      <a:pPr rtl="0" fontAlgn="t">
                        <a:spcBef>
                          <a:spcPts val="0"/>
                        </a:spcBef>
                        <a:spcAft>
                          <a:spcPts val="1200"/>
                        </a:spcAft>
                      </a:pPr>
                      <a:r>
                        <a:rPr lang="en-ZA" sz="600">
                          <a:effectLst/>
                        </a:rPr>
                        <a:t>rating</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a:effectLst/>
                        </a:rPr>
                        <a:t>Rating</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t">
                        <a:spcBef>
                          <a:spcPts val="0"/>
                        </a:spcBef>
                        <a:spcAft>
                          <a:spcPts val="1200"/>
                        </a:spcAft>
                      </a:pPr>
                      <a:r>
                        <a:rPr lang="en-ZA" sz="600" dirty="0">
                          <a:effectLst/>
                        </a:rPr>
                        <a:t>FLOAT(2, 1)</a:t>
                      </a:r>
                    </a:p>
                  </a:txBody>
                  <a:tcPr marL="52030" marR="52030" marT="26015" marB="2601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13172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Project </a:t>
            </a:r>
            <a:r>
              <a:rPr lang="en" dirty="0"/>
              <a:t>roadmap</a:t>
            </a:r>
            <a:endParaRPr dirty="0"/>
          </a:p>
        </p:txBody>
      </p:sp>
      <p:sp>
        <p:nvSpPr>
          <p:cNvPr id="366" name="Google Shape;366;p40"/>
          <p:cNvSpPr txBox="1"/>
          <p:nvPr/>
        </p:nvSpPr>
        <p:spPr>
          <a:xfrm flipH="1">
            <a:off x="1006575" y="1349800"/>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200" dirty="0">
                <a:solidFill>
                  <a:schemeClr val="dk1"/>
                </a:solidFill>
                <a:latin typeface="Roboto"/>
                <a:ea typeface="Roboto"/>
                <a:cs typeface="Roboto"/>
                <a:sym typeface="Roboto"/>
              </a:rPr>
              <a:t> </a:t>
            </a:r>
            <a:r>
              <a:rPr lang="en-ZA" sz="1200" b="1" dirty="0">
                <a:solidFill>
                  <a:schemeClr val="dk1"/>
                </a:solidFill>
                <a:latin typeface="Roboto"/>
                <a:ea typeface="Roboto"/>
                <a:cs typeface="Roboto"/>
                <a:sym typeface="Roboto"/>
              </a:rPr>
              <a:t>Building database</a:t>
            </a:r>
          </a:p>
          <a:p>
            <a:pPr marL="0" lvl="0" indent="0" algn="ctr" rtl="0">
              <a:spcBef>
                <a:spcPts val="0"/>
              </a:spcBef>
              <a:spcAft>
                <a:spcPts val="0"/>
              </a:spcAft>
              <a:buNone/>
            </a:pPr>
            <a:r>
              <a:rPr lang="en-US" sz="1200" dirty="0">
                <a:solidFill>
                  <a:schemeClr val="dk1"/>
                </a:solidFill>
                <a:latin typeface="Roboto"/>
                <a:ea typeface="Roboto"/>
                <a:cs typeface="Roboto"/>
                <a:sym typeface="Roboto"/>
              </a:rPr>
              <a:t>Creating a table and inserting the data.</a:t>
            </a:r>
            <a:endParaRPr sz="1200" dirty="0">
              <a:solidFill>
                <a:schemeClr val="dk1"/>
              </a:solidFill>
              <a:latin typeface="Roboto"/>
              <a:ea typeface="Roboto"/>
              <a:cs typeface="Roboto"/>
              <a:sym typeface="Roboto"/>
            </a:endParaRPr>
          </a:p>
        </p:txBody>
      </p:sp>
      <p:sp>
        <p:nvSpPr>
          <p:cNvPr id="367" name="Google Shape;367;p40"/>
          <p:cNvSpPr txBox="1"/>
          <p:nvPr/>
        </p:nvSpPr>
        <p:spPr>
          <a:xfrm flipH="1">
            <a:off x="1042763" y="2286650"/>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200" b="1" dirty="0">
                <a:solidFill>
                  <a:schemeClr val="dk1"/>
                </a:solidFill>
                <a:latin typeface="Roboto"/>
                <a:ea typeface="Roboto"/>
                <a:cs typeface="Roboto"/>
                <a:sym typeface="Roboto"/>
              </a:rPr>
              <a:t>Handling Missing Values</a:t>
            </a:r>
          </a:p>
          <a:p>
            <a:pPr marL="0" lvl="0" indent="0" algn="ctr" rtl="0">
              <a:spcBef>
                <a:spcPts val="0"/>
              </a:spcBef>
              <a:spcAft>
                <a:spcPts val="0"/>
              </a:spcAft>
              <a:buNone/>
            </a:pPr>
            <a:r>
              <a:rPr lang="en-ZA" sz="1200" dirty="0">
                <a:solidFill>
                  <a:schemeClr val="dk1"/>
                </a:solidFill>
                <a:latin typeface="Roboto"/>
                <a:ea typeface="Roboto"/>
                <a:cs typeface="Roboto"/>
                <a:sym typeface="Roboto"/>
              </a:rPr>
              <a:t>Check for missing values and treat</a:t>
            </a:r>
            <a:endParaRPr sz="1200" dirty="0">
              <a:solidFill>
                <a:schemeClr val="dk1"/>
              </a:solidFill>
              <a:latin typeface="Roboto"/>
              <a:ea typeface="Roboto"/>
              <a:cs typeface="Roboto"/>
              <a:sym typeface="Roboto"/>
            </a:endParaRPr>
          </a:p>
        </p:txBody>
      </p:sp>
      <p:sp>
        <p:nvSpPr>
          <p:cNvPr id="368" name="Google Shape;368;p40"/>
          <p:cNvSpPr txBox="1"/>
          <p:nvPr/>
        </p:nvSpPr>
        <p:spPr>
          <a:xfrm flipH="1">
            <a:off x="1042763" y="3544643"/>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Roboto"/>
                <a:ea typeface="Roboto"/>
                <a:cs typeface="Roboto"/>
                <a:sym typeface="Roboto"/>
              </a:rPr>
              <a:t>Feature Engineering</a:t>
            </a:r>
          </a:p>
          <a:p>
            <a:pPr marL="0" lvl="0" indent="0" algn="ctr" rtl="0">
              <a:spcBef>
                <a:spcPts val="0"/>
              </a:spcBef>
              <a:spcAft>
                <a:spcPts val="0"/>
              </a:spcAft>
              <a:buNone/>
            </a:pPr>
            <a:r>
              <a:rPr lang="en-US" sz="1200" dirty="0">
                <a:solidFill>
                  <a:schemeClr val="dk1"/>
                </a:solidFill>
                <a:latin typeface="Roboto"/>
                <a:ea typeface="Roboto"/>
                <a:cs typeface="Roboto"/>
                <a:sym typeface="Roboto"/>
              </a:rPr>
              <a:t>Columns Added: timeofday, dayname, monthname</a:t>
            </a:r>
          </a:p>
          <a:p>
            <a:pPr marL="0" lvl="0" indent="0" algn="ctr" rtl="0">
              <a:spcBef>
                <a:spcPts val="0"/>
              </a:spcBef>
              <a:spcAft>
                <a:spcPts val="0"/>
              </a:spcAft>
              <a:buNone/>
            </a:pPr>
            <a:r>
              <a:rPr lang="en-US" sz="1200" dirty="0">
                <a:solidFill>
                  <a:schemeClr val="dk1"/>
                </a:solidFill>
                <a:latin typeface="Roboto"/>
                <a:ea typeface="Roboto"/>
                <a:cs typeface="Roboto"/>
                <a:sym typeface="Roboto"/>
              </a:rPr>
              <a:t>Removed: Gross Income, Gross Margin Percentage</a:t>
            </a:r>
          </a:p>
        </p:txBody>
      </p:sp>
      <p:sp>
        <p:nvSpPr>
          <p:cNvPr id="369" name="Google Shape;369;p40"/>
          <p:cNvSpPr txBox="1"/>
          <p:nvPr/>
        </p:nvSpPr>
        <p:spPr>
          <a:xfrm flipH="1">
            <a:off x="3806250" y="1349800"/>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200" b="1" dirty="0">
                <a:solidFill>
                  <a:schemeClr val="dk1"/>
                </a:solidFill>
                <a:latin typeface="Roboto"/>
                <a:ea typeface="Roboto"/>
                <a:cs typeface="Roboto"/>
                <a:sym typeface="Roboto"/>
              </a:rPr>
              <a:t>EDA</a:t>
            </a:r>
          </a:p>
          <a:p>
            <a:pPr marL="0" lvl="0" indent="0" algn="ctr" rtl="0">
              <a:spcBef>
                <a:spcPts val="0"/>
              </a:spcBef>
              <a:spcAft>
                <a:spcPts val="0"/>
              </a:spcAft>
              <a:buNone/>
            </a:pPr>
            <a:r>
              <a:rPr lang="en-ZA" sz="1200" dirty="0">
                <a:solidFill>
                  <a:schemeClr val="dk1"/>
                </a:solidFill>
                <a:latin typeface="Roboto"/>
                <a:ea typeface="Roboto"/>
                <a:cs typeface="Roboto"/>
                <a:sym typeface="Roboto"/>
              </a:rPr>
              <a:t>Used SQL Queries to make analysis on customer, sales and Product </a:t>
            </a:r>
            <a:endParaRPr sz="1200" dirty="0">
              <a:solidFill>
                <a:schemeClr val="dk1"/>
              </a:solidFill>
              <a:latin typeface="Roboto"/>
              <a:ea typeface="Roboto"/>
              <a:cs typeface="Roboto"/>
              <a:sym typeface="Roboto"/>
            </a:endParaRPr>
          </a:p>
        </p:txBody>
      </p:sp>
      <p:sp>
        <p:nvSpPr>
          <p:cNvPr id="370" name="Google Shape;370;p40"/>
          <p:cNvSpPr txBox="1"/>
          <p:nvPr/>
        </p:nvSpPr>
        <p:spPr>
          <a:xfrm flipH="1">
            <a:off x="3806250" y="2531775"/>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Roboto"/>
                <a:ea typeface="Roboto"/>
                <a:cs typeface="Roboto"/>
                <a:sym typeface="Roboto"/>
              </a:rPr>
              <a:t>Insights on Analysis </a:t>
            </a:r>
          </a:p>
        </p:txBody>
      </p:sp>
      <p:sp>
        <p:nvSpPr>
          <p:cNvPr id="371" name="Google Shape;371;p40"/>
          <p:cNvSpPr txBox="1"/>
          <p:nvPr/>
        </p:nvSpPr>
        <p:spPr>
          <a:xfrm flipH="1">
            <a:off x="3806250" y="3561350"/>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200" b="1" dirty="0">
                <a:solidFill>
                  <a:schemeClr val="dk1"/>
                </a:solidFill>
                <a:latin typeface="Roboto"/>
                <a:ea typeface="Roboto"/>
                <a:cs typeface="Roboto"/>
                <a:sym typeface="Roboto"/>
              </a:rPr>
              <a:t>Recommendations </a:t>
            </a:r>
            <a:endParaRPr sz="1200" b="1" dirty="0">
              <a:solidFill>
                <a:schemeClr val="dk1"/>
              </a:solidFill>
              <a:latin typeface="Roboto"/>
              <a:ea typeface="Roboto"/>
              <a:cs typeface="Roboto"/>
              <a:sym typeface="Roboto"/>
            </a:endParaRPr>
          </a:p>
        </p:txBody>
      </p:sp>
      <p:sp>
        <p:nvSpPr>
          <p:cNvPr id="372" name="Google Shape;372;p40"/>
          <p:cNvSpPr txBox="1"/>
          <p:nvPr/>
        </p:nvSpPr>
        <p:spPr>
          <a:xfrm flipH="1">
            <a:off x="6328274" y="1773488"/>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ZA" sz="1200" b="1" dirty="0">
                <a:solidFill>
                  <a:schemeClr val="dk1"/>
                </a:solidFill>
                <a:latin typeface="Roboto"/>
                <a:ea typeface="Roboto"/>
                <a:cs typeface="Roboto"/>
                <a:sym typeface="Roboto"/>
              </a:rPr>
              <a:t>Conclusion</a:t>
            </a:r>
            <a:endParaRPr sz="1200" b="1" dirty="0">
              <a:solidFill>
                <a:schemeClr val="dk1"/>
              </a:solidFill>
              <a:latin typeface="Roboto"/>
              <a:ea typeface="Roboto"/>
              <a:cs typeface="Roboto"/>
              <a:sym typeface="Roboto"/>
            </a:endParaRPr>
          </a:p>
        </p:txBody>
      </p:sp>
      <p:sp>
        <p:nvSpPr>
          <p:cNvPr id="373" name="Google Shape;373;p40"/>
          <p:cNvSpPr txBox="1"/>
          <p:nvPr/>
        </p:nvSpPr>
        <p:spPr>
          <a:xfrm flipH="1">
            <a:off x="6618475" y="3051525"/>
            <a:ext cx="1812300" cy="8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Roboto"/>
              <a:ea typeface="Roboto"/>
              <a:cs typeface="Roboto"/>
              <a:sym typeface="Roboto"/>
            </a:endParaRPr>
          </a:p>
        </p:txBody>
      </p:sp>
      <p:sp>
        <p:nvSpPr>
          <p:cNvPr id="374" name="Google Shape;374;p40"/>
          <p:cNvSpPr/>
          <p:nvPr/>
        </p:nvSpPr>
        <p:spPr>
          <a:xfrm>
            <a:off x="720000" y="168205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720000" y="278995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720000" y="389360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3528675" y="168205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3528675" y="278995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3528675" y="3893600"/>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6328350" y="2196125"/>
            <a:ext cx="187500" cy="18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2" name="Google Shape;382;p40"/>
          <p:cNvCxnSpPr>
            <a:stCxn id="374" idx="2"/>
            <a:endCxn id="375" idx="0"/>
          </p:cNvCxnSpPr>
          <p:nvPr/>
        </p:nvCxnSpPr>
        <p:spPr>
          <a:xfrm>
            <a:off x="813750" y="1869550"/>
            <a:ext cx="0" cy="920400"/>
          </a:xfrm>
          <a:prstGeom prst="straightConnector1">
            <a:avLst/>
          </a:prstGeom>
          <a:noFill/>
          <a:ln w="28575" cap="flat" cmpd="sng">
            <a:solidFill>
              <a:schemeClr val="dk1"/>
            </a:solidFill>
            <a:prstDash val="solid"/>
            <a:round/>
            <a:headEnd type="none" w="med" len="med"/>
            <a:tailEnd type="none" w="med" len="med"/>
          </a:ln>
        </p:spPr>
      </p:cxnSp>
      <p:cxnSp>
        <p:nvCxnSpPr>
          <p:cNvPr id="383" name="Google Shape;383;p40"/>
          <p:cNvCxnSpPr>
            <a:stCxn id="375" idx="2"/>
            <a:endCxn id="376" idx="0"/>
          </p:cNvCxnSpPr>
          <p:nvPr/>
        </p:nvCxnSpPr>
        <p:spPr>
          <a:xfrm>
            <a:off x="813750" y="2977450"/>
            <a:ext cx="0" cy="916200"/>
          </a:xfrm>
          <a:prstGeom prst="straightConnector1">
            <a:avLst/>
          </a:prstGeom>
          <a:noFill/>
          <a:ln w="28575" cap="flat" cmpd="sng">
            <a:solidFill>
              <a:schemeClr val="dk1"/>
            </a:solidFill>
            <a:prstDash val="solid"/>
            <a:round/>
            <a:headEnd type="none" w="med" len="med"/>
            <a:tailEnd type="none" w="med" len="med"/>
          </a:ln>
        </p:spPr>
      </p:cxnSp>
      <p:cxnSp>
        <p:nvCxnSpPr>
          <p:cNvPr id="384" name="Google Shape;384;p40"/>
          <p:cNvCxnSpPr>
            <a:stCxn id="377" idx="2"/>
            <a:endCxn id="378" idx="0"/>
          </p:cNvCxnSpPr>
          <p:nvPr/>
        </p:nvCxnSpPr>
        <p:spPr>
          <a:xfrm>
            <a:off x="3622425" y="1869550"/>
            <a:ext cx="0" cy="920400"/>
          </a:xfrm>
          <a:prstGeom prst="straightConnector1">
            <a:avLst/>
          </a:prstGeom>
          <a:noFill/>
          <a:ln w="28575" cap="flat" cmpd="sng">
            <a:solidFill>
              <a:schemeClr val="dk1"/>
            </a:solidFill>
            <a:prstDash val="solid"/>
            <a:round/>
            <a:headEnd type="none" w="med" len="med"/>
            <a:tailEnd type="none" w="med" len="med"/>
          </a:ln>
        </p:spPr>
      </p:cxnSp>
      <p:cxnSp>
        <p:nvCxnSpPr>
          <p:cNvPr id="385" name="Google Shape;385;p40"/>
          <p:cNvCxnSpPr>
            <a:stCxn id="378" idx="2"/>
            <a:endCxn id="379" idx="0"/>
          </p:cNvCxnSpPr>
          <p:nvPr/>
        </p:nvCxnSpPr>
        <p:spPr>
          <a:xfrm>
            <a:off x="3622425" y="2977450"/>
            <a:ext cx="0" cy="916200"/>
          </a:xfrm>
          <a:prstGeom prst="straightConnector1">
            <a:avLst/>
          </a:prstGeom>
          <a:noFill/>
          <a:ln w="28575" cap="flat" cmpd="sng">
            <a:solidFill>
              <a:schemeClr val="dk1"/>
            </a:solidFill>
            <a:prstDash val="solid"/>
            <a:round/>
            <a:headEnd type="none" w="med" len="med"/>
            <a:tailEnd type="none" w="med" len="med"/>
          </a:ln>
        </p:spPr>
      </p:cxnSp>
      <p:cxnSp>
        <p:nvCxnSpPr>
          <p:cNvPr id="387" name="Google Shape;387;p40"/>
          <p:cNvCxnSpPr>
            <a:stCxn id="376" idx="2"/>
            <a:endCxn id="377" idx="0"/>
          </p:cNvCxnSpPr>
          <p:nvPr/>
        </p:nvCxnSpPr>
        <p:spPr>
          <a:xfrm rot="-5400000">
            <a:off x="1018500" y="1477250"/>
            <a:ext cx="2399100" cy="2808600"/>
          </a:xfrm>
          <a:prstGeom prst="bentConnector5">
            <a:avLst>
              <a:gd name="adj1" fmla="val -21815"/>
              <a:gd name="adj2" fmla="val 81118"/>
              <a:gd name="adj3" fmla="val 109924"/>
            </a:avLst>
          </a:prstGeom>
          <a:noFill/>
          <a:ln w="28575" cap="flat" cmpd="sng">
            <a:solidFill>
              <a:schemeClr val="dk1"/>
            </a:solidFill>
            <a:prstDash val="solid"/>
            <a:round/>
            <a:headEnd type="none" w="med" len="med"/>
            <a:tailEnd type="none" w="med" len="med"/>
          </a:ln>
        </p:spPr>
      </p:cxnSp>
      <p:cxnSp>
        <p:nvCxnSpPr>
          <p:cNvPr id="388" name="Google Shape;388;p40"/>
          <p:cNvCxnSpPr>
            <a:stCxn id="379" idx="2"/>
            <a:endCxn id="380" idx="0"/>
          </p:cNvCxnSpPr>
          <p:nvPr/>
        </p:nvCxnSpPr>
        <p:spPr>
          <a:xfrm rot="-5400000">
            <a:off x="4079775" y="1738850"/>
            <a:ext cx="1884900" cy="2799600"/>
          </a:xfrm>
          <a:prstGeom prst="bentConnector5">
            <a:avLst>
              <a:gd name="adj1" fmla="val -27243"/>
              <a:gd name="adj2" fmla="val 81203"/>
              <a:gd name="adj3" fmla="val 140360"/>
            </a:avLst>
          </a:prstGeom>
          <a:noFill/>
          <a:ln w="28575" cap="flat" cmpd="sng">
            <a:solidFill>
              <a:schemeClr val="dk1"/>
            </a:solidFill>
            <a:prstDash val="solid"/>
            <a:round/>
            <a:headEnd type="none" w="med" len="med"/>
            <a:tailEnd type="none" w="med" len="med"/>
          </a:ln>
        </p:spPr>
      </p:cxnSp>
      <p:cxnSp>
        <p:nvCxnSpPr>
          <p:cNvPr id="389" name="Google Shape;389;p40"/>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Constraints </a:t>
            </a:r>
            <a:endParaRPr dirty="0"/>
          </a:p>
        </p:txBody>
      </p:sp>
      <p:sp>
        <p:nvSpPr>
          <p:cNvPr id="266" name="Google Shape;266;p33"/>
          <p:cNvSpPr txBox="1">
            <a:spLocks noGrp="1"/>
          </p:cNvSpPr>
          <p:nvPr>
            <p:ph type="subTitle" idx="1"/>
          </p:nvPr>
        </p:nvSpPr>
        <p:spPr>
          <a:xfrm>
            <a:off x="687102" y="1673296"/>
            <a:ext cx="8033383"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Although the dataset contains 1,000 rows, it may still lack some critical information, such as customer preferences (Reviews , popular products…) or detailed product attributes (Dimensions, Weights), or Order details (Returns, Cancellations), or  Transaction details… limiting the depth of analysis.</a:t>
            </a:r>
            <a:endParaRPr sz="1400" dirty="0"/>
          </a:p>
        </p:txBody>
      </p:sp>
      <p:sp>
        <p:nvSpPr>
          <p:cNvPr id="267" name="Google Shape;267;p33"/>
          <p:cNvSpPr txBox="1">
            <a:spLocks noGrp="1"/>
          </p:cNvSpPr>
          <p:nvPr>
            <p:ph type="subTitle" idx="2"/>
          </p:nvPr>
        </p:nvSpPr>
        <p:spPr>
          <a:xfrm>
            <a:off x="720000" y="3490675"/>
            <a:ext cx="7703999"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dataset represents a specific period, which might not capture seasonal trends or long-term shifts in customer behavior, only represents three-month data from Jan-Mar</a:t>
            </a:r>
            <a:endParaRPr sz="1400" dirty="0"/>
          </a:p>
        </p:txBody>
      </p:sp>
      <p:sp>
        <p:nvSpPr>
          <p:cNvPr id="270" name="Google Shape;270;p33"/>
          <p:cNvSpPr txBox="1">
            <a:spLocks noGrp="1"/>
          </p:cNvSpPr>
          <p:nvPr>
            <p:ph type="subTitle" idx="5"/>
          </p:nvPr>
        </p:nvSpPr>
        <p:spPr>
          <a:xfrm>
            <a:off x="720000" y="1306700"/>
            <a:ext cx="3146700" cy="46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Data Completeness</a:t>
            </a:r>
            <a:endParaRPr dirty="0"/>
          </a:p>
        </p:txBody>
      </p:sp>
      <p:sp>
        <p:nvSpPr>
          <p:cNvPr id="271" name="Google Shape;271;p33"/>
          <p:cNvSpPr txBox="1">
            <a:spLocks noGrp="1"/>
          </p:cNvSpPr>
          <p:nvPr>
            <p:ph type="subTitle" idx="7"/>
          </p:nvPr>
        </p:nvSpPr>
        <p:spPr>
          <a:xfrm>
            <a:off x="5689216" y="2980733"/>
            <a:ext cx="3146700" cy="46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Timeframe Coverage</a:t>
            </a:r>
            <a:endParaRPr dirty="0"/>
          </a:p>
        </p:txBody>
      </p:sp>
      <p:cxnSp>
        <p:nvCxnSpPr>
          <p:cNvPr id="273" name="Google Shape;273;p33"/>
          <p:cNvCxnSpPr/>
          <p:nvPr/>
        </p:nvCxnSpPr>
        <p:spPr>
          <a:xfrm>
            <a:off x="929975" y="0"/>
            <a:ext cx="0" cy="534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More about the Data</a:t>
            </a:r>
            <a:endParaRPr dirty="0"/>
          </a:p>
        </p:txBody>
      </p:sp>
      <p:sp>
        <p:nvSpPr>
          <p:cNvPr id="279" name="Google Shape;279;p34"/>
          <p:cNvSpPr txBox="1">
            <a:spLocks noGrp="1"/>
          </p:cNvSpPr>
          <p:nvPr>
            <p:ph type="subTitle" idx="1"/>
          </p:nvPr>
        </p:nvSpPr>
        <p:spPr>
          <a:xfrm>
            <a:off x="717600" y="1614242"/>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Health and beauty </a:t>
            </a:r>
          </a:p>
          <a:p>
            <a:pPr marL="0" lvl="0" indent="0" algn="ctr" rtl="0">
              <a:spcBef>
                <a:spcPts val="0"/>
              </a:spcBef>
              <a:spcAft>
                <a:spcPts val="0"/>
              </a:spcAft>
              <a:buNone/>
            </a:pPr>
            <a:r>
              <a:rPr lang="en-US" dirty="0"/>
              <a:t>Electronic accessories</a:t>
            </a:r>
          </a:p>
          <a:p>
            <a:pPr marL="0" lvl="0" indent="0" algn="ctr" rtl="0">
              <a:spcBef>
                <a:spcPts val="0"/>
              </a:spcBef>
              <a:spcAft>
                <a:spcPts val="0"/>
              </a:spcAft>
              <a:buNone/>
            </a:pPr>
            <a:r>
              <a:rPr lang="en-US" dirty="0"/>
              <a:t>Home and lifestyle</a:t>
            </a:r>
          </a:p>
          <a:p>
            <a:pPr marL="0" lvl="0" indent="0" algn="ctr" rtl="0">
              <a:spcBef>
                <a:spcPts val="0"/>
              </a:spcBef>
              <a:spcAft>
                <a:spcPts val="0"/>
              </a:spcAft>
              <a:buNone/>
            </a:pPr>
            <a:r>
              <a:rPr lang="en-US" dirty="0"/>
              <a:t>Sports and travel</a:t>
            </a:r>
          </a:p>
          <a:p>
            <a:pPr marL="0" lvl="0" indent="0" algn="ctr" rtl="0">
              <a:spcBef>
                <a:spcPts val="0"/>
              </a:spcBef>
              <a:spcAft>
                <a:spcPts val="0"/>
              </a:spcAft>
              <a:buNone/>
            </a:pPr>
            <a:r>
              <a:rPr lang="en-US" dirty="0"/>
              <a:t>Food and beverages</a:t>
            </a:r>
          </a:p>
          <a:p>
            <a:pPr marL="0" lvl="0" indent="0" algn="ctr" rtl="0">
              <a:spcBef>
                <a:spcPts val="0"/>
              </a:spcBef>
              <a:spcAft>
                <a:spcPts val="0"/>
              </a:spcAft>
              <a:buNone/>
            </a:pPr>
            <a:r>
              <a:rPr lang="en-US" dirty="0"/>
              <a:t>Fashion accessories </a:t>
            </a:r>
          </a:p>
        </p:txBody>
      </p:sp>
      <p:sp>
        <p:nvSpPr>
          <p:cNvPr id="280" name="Google Shape;280;p34"/>
          <p:cNvSpPr txBox="1">
            <a:spLocks noGrp="1"/>
          </p:cNvSpPr>
          <p:nvPr>
            <p:ph type="subTitle" idx="2"/>
          </p:nvPr>
        </p:nvSpPr>
        <p:spPr>
          <a:xfrm>
            <a:off x="3454050" y="1782048"/>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a:t>
            </a:r>
            <a:r>
              <a:rPr lang="en-US" dirty="0">
                <a:sym typeface="Wingdings" panose="05000000000000000000" pitchFamily="2" charset="2"/>
              </a:rPr>
              <a:t> </a:t>
            </a:r>
            <a:r>
              <a:rPr lang="en-US" dirty="0"/>
              <a:t>Yangon</a:t>
            </a:r>
          </a:p>
          <a:p>
            <a:pPr marL="0" lvl="0" indent="0" algn="ctr" rtl="0">
              <a:spcBef>
                <a:spcPts val="0"/>
              </a:spcBef>
              <a:spcAft>
                <a:spcPts val="0"/>
              </a:spcAft>
              <a:buNone/>
            </a:pPr>
            <a:r>
              <a:rPr lang="en-US" dirty="0"/>
              <a:t>  B</a:t>
            </a:r>
            <a:r>
              <a:rPr lang="en-US" dirty="0">
                <a:sym typeface="Wingdings" panose="05000000000000000000" pitchFamily="2" charset="2"/>
              </a:rPr>
              <a:t></a:t>
            </a:r>
            <a:r>
              <a:rPr lang="en-US" dirty="0"/>
              <a:t> Naypyitaw </a:t>
            </a:r>
          </a:p>
          <a:p>
            <a:pPr marL="0" lvl="0" indent="0" algn="ctr" rtl="0">
              <a:spcBef>
                <a:spcPts val="0"/>
              </a:spcBef>
              <a:spcAft>
                <a:spcPts val="0"/>
              </a:spcAft>
              <a:buNone/>
            </a:pPr>
            <a:r>
              <a:rPr lang="en-US" dirty="0"/>
              <a:t>C</a:t>
            </a:r>
            <a:r>
              <a:rPr lang="en-US" dirty="0">
                <a:sym typeface="Wingdings" panose="05000000000000000000" pitchFamily="2" charset="2"/>
              </a:rPr>
              <a:t></a:t>
            </a:r>
            <a:r>
              <a:rPr lang="en-US" dirty="0"/>
              <a:t> Mandalay</a:t>
            </a:r>
          </a:p>
        </p:txBody>
      </p:sp>
      <p:sp>
        <p:nvSpPr>
          <p:cNvPr id="281" name="Google Shape;281;p34"/>
          <p:cNvSpPr txBox="1">
            <a:spLocks noGrp="1"/>
          </p:cNvSpPr>
          <p:nvPr>
            <p:ph type="subTitle" idx="3"/>
          </p:nvPr>
        </p:nvSpPr>
        <p:spPr>
          <a:xfrm>
            <a:off x="717600" y="3687955"/>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E-wallet , Cash and  Credit Card</a:t>
            </a:r>
          </a:p>
        </p:txBody>
      </p:sp>
      <p:sp>
        <p:nvSpPr>
          <p:cNvPr id="282" name="Google Shape;282;p34"/>
          <p:cNvSpPr txBox="1">
            <a:spLocks noGrp="1"/>
          </p:cNvSpPr>
          <p:nvPr>
            <p:ph type="subTitle" idx="4"/>
          </p:nvPr>
        </p:nvSpPr>
        <p:spPr>
          <a:xfrm>
            <a:off x="3460223" y="3702054"/>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Male or Female</a:t>
            </a:r>
            <a:endParaRPr dirty="0"/>
          </a:p>
        </p:txBody>
      </p:sp>
      <p:sp>
        <p:nvSpPr>
          <p:cNvPr id="283" name="Google Shape;283;p34"/>
          <p:cNvSpPr txBox="1">
            <a:spLocks noGrp="1"/>
          </p:cNvSpPr>
          <p:nvPr>
            <p:ph type="subTitle" idx="7"/>
          </p:nvPr>
        </p:nvSpPr>
        <p:spPr>
          <a:xfrm>
            <a:off x="720000" y="1153938"/>
            <a:ext cx="22335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Product Lines </a:t>
            </a:r>
          </a:p>
        </p:txBody>
      </p:sp>
      <p:sp>
        <p:nvSpPr>
          <p:cNvPr id="284" name="Google Shape;284;p34"/>
          <p:cNvSpPr txBox="1">
            <a:spLocks noGrp="1"/>
          </p:cNvSpPr>
          <p:nvPr>
            <p:ph type="subTitle" idx="8"/>
          </p:nvPr>
        </p:nvSpPr>
        <p:spPr>
          <a:xfrm>
            <a:off x="3462623" y="1156245"/>
            <a:ext cx="22311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sz="1800" dirty="0"/>
              <a:t>Cities &amp; Branches</a:t>
            </a:r>
            <a:endParaRPr sz="1800" dirty="0"/>
          </a:p>
        </p:txBody>
      </p:sp>
      <p:sp>
        <p:nvSpPr>
          <p:cNvPr id="285" name="Google Shape;285;p34"/>
          <p:cNvSpPr txBox="1">
            <a:spLocks noGrp="1"/>
          </p:cNvSpPr>
          <p:nvPr>
            <p:ph type="subTitle" idx="9"/>
          </p:nvPr>
        </p:nvSpPr>
        <p:spPr>
          <a:xfrm>
            <a:off x="6190500" y="1153938"/>
            <a:ext cx="22311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Customer Type</a:t>
            </a:r>
            <a:endParaRPr sz="1800" dirty="0"/>
          </a:p>
        </p:txBody>
      </p:sp>
      <p:sp>
        <p:nvSpPr>
          <p:cNvPr id="286" name="Google Shape;286;p34"/>
          <p:cNvSpPr txBox="1">
            <a:spLocks noGrp="1"/>
          </p:cNvSpPr>
          <p:nvPr>
            <p:ph type="subTitle" idx="5"/>
          </p:nvPr>
        </p:nvSpPr>
        <p:spPr>
          <a:xfrm>
            <a:off x="6190500" y="1645848"/>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Member or Normal</a:t>
            </a:r>
            <a:endParaRPr dirty="0"/>
          </a:p>
        </p:txBody>
      </p:sp>
      <p:sp>
        <p:nvSpPr>
          <p:cNvPr id="287" name="Google Shape;287;p34"/>
          <p:cNvSpPr txBox="1">
            <a:spLocks noGrp="1"/>
          </p:cNvSpPr>
          <p:nvPr>
            <p:ph type="subTitle" idx="6"/>
          </p:nvPr>
        </p:nvSpPr>
        <p:spPr>
          <a:xfrm>
            <a:off x="6270399" y="3702054"/>
            <a:ext cx="2233500" cy="116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Morning , Afternoon, Evening </a:t>
            </a:r>
            <a:endParaRPr dirty="0"/>
          </a:p>
        </p:txBody>
      </p:sp>
      <p:sp>
        <p:nvSpPr>
          <p:cNvPr id="288" name="Google Shape;288;p34"/>
          <p:cNvSpPr txBox="1">
            <a:spLocks noGrp="1"/>
          </p:cNvSpPr>
          <p:nvPr>
            <p:ph type="subTitle" idx="13"/>
          </p:nvPr>
        </p:nvSpPr>
        <p:spPr>
          <a:xfrm>
            <a:off x="717600" y="3158454"/>
            <a:ext cx="22335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sz="1800" dirty="0"/>
              <a:t>Payment Methods</a:t>
            </a:r>
            <a:endParaRPr sz="1800" dirty="0"/>
          </a:p>
        </p:txBody>
      </p:sp>
      <p:sp>
        <p:nvSpPr>
          <p:cNvPr id="289" name="Google Shape;289;p34"/>
          <p:cNvSpPr txBox="1">
            <a:spLocks noGrp="1"/>
          </p:cNvSpPr>
          <p:nvPr>
            <p:ph type="subTitle" idx="14"/>
          </p:nvPr>
        </p:nvSpPr>
        <p:spPr>
          <a:xfrm>
            <a:off x="3452850" y="3158454"/>
            <a:ext cx="22311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sz="1800" dirty="0"/>
              <a:t>Gender</a:t>
            </a:r>
            <a:endParaRPr sz="1800" dirty="0"/>
          </a:p>
        </p:txBody>
      </p:sp>
      <p:sp>
        <p:nvSpPr>
          <p:cNvPr id="290" name="Google Shape;290;p34"/>
          <p:cNvSpPr txBox="1">
            <a:spLocks noGrp="1"/>
          </p:cNvSpPr>
          <p:nvPr>
            <p:ph type="subTitle" idx="15"/>
          </p:nvPr>
        </p:nvSpPr>
        <p:spPr>
          <a:xfrm>
            <a:off x="6270399" y="3203545"/>
            <a:ext cx="2231100" cy="49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ZA" sz="1800" dirty="0"/>
              <a:t>Timeofday</a:t>
            </a:r>
            <a:endParaRPr sz="1800" dirty="0"/>
          </a:p>
        </p:txBody>
      </p:sp>
      <p:cxnSp>
        <p:nvCxnSpPr>
          <p:cNvPr id="291" name="Google Shape;291;p34"/>
          <p:cNvCxnSpPr>
            <a:cxnSpLocks/>
          </p:cNvCxnSpPr>
          <p:nvPr/>
        </p:nvCxnSpPr>
        <p:spPr>
          <a:xfrm>
            <a:off x="4550645" y="0"/>
            <a:ext cx="0" cy="490500"/>
          </a:xfrm>
          <a:prstGeom prst="straightConnector1">
            <a:avLst/>
          </a:prstGeom>
          <a:noFill/>
          <a:ln w="28575" cap="flat" cmpd="sng">
            <a:solidFill>
              <a:schemeClr val="dk1"/>
            </a:solidFill>
            <a:prstDash val="solid"/>
            <a:round/>
            <a:headEnd type="none" w="med" len="med"/>
            <a:tailEnd type="none" w="med" len="med"/>
          </a:ln>
        </p:spPr>
      </p:cxnSp>
      <p:cxnSp>
        <p:nvCxnSpPr>
          <p:cNvPr id="292" name="Google Shape;292;p34"/>
          <p:cNvCxnSpPr>
            <a:cxnSpLocks/>
          </p:cNvCxnSpPr>
          <p:nvPr/>
        </p:nvCxnSpPr>
        <p:spPr>
          <a:xfrm>
            <a:off x="4576973" y="4599900"/>
            <a:ext cx="0" cy="543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Pricing Strategies Proposal by Slidesgo">
  <a:themeElements>
    <a:clrScheme name="Simple Light">
      <a:dk1>
        <a:srgbClr val="005E88"/>
      </a:dk1>
      <a:lt1>
        <a:srgbClr val="F3F3F3"/>
      </a:lt1>
      <a:dk2>
        <a:srgbClr val="E8E8E8"/>
      </a:dk2>
      <a:lt2>
        <a:srgbClr val="99B5CE"/>
      </a:lt2>
      <a:accent1>
        <a:srgbClr val="297AB8"/>
      </a:accent1>
      <a:accent2>
        <a:srgbClr val="063C53"/>
      </a:accent2>
      <a:accent3>
        <a:srgbClr val="FFFFFF"/>
      </a:accent3>
      <a:accent4>
        <a:srgbClr val="FFFFFF"/>
      </a:accent4>
      <a:accent5>
        <a:srgbClr val="FFFFFF"/>
      </a:accent5>
      <a:accent6>
        <a:srgbClr val="FFFFFF"/>
      </a:accent6>
      <a:hlink>
        <a:srgbClr val="005E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1543</Words>
  <Application>Microsoft Office PowerPoint</Application>
  <PresentationFormat>On-screen Show (16:9)</PresentationFormat>
  <Paragraphs>290</Paragraphs>
  <Slides>19</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Roboto</vt:lpstr>
      <vt:lpstr>Bebas Neue</vt:lpstr>
      <vt:lpstr>Caladea</vt:lpstr>
      <vt:lpstr>Proxima Nova</vt:lpstr>
      <vt:lpstr>Arial</vt:lpstr>
      <vt:lpstr>Anaheim</vt:lpstr>
      <vt:lpstr>Aptos</vt:lpstr>
      <vt:lpstr>Nunito Light</vt:lpstr>
      <vt:lpstr>Urbanist</vt:lpstr>
      <vt:lpstr>Wingdings</vt:lpstr>
      <vt:lpstr>Pricing Strategies Proposal by Slidesgo</vt:lpstr>
      <vt:lpstr>Slidesgo Final Pages</vt:lpstr>
      <vt:lpstr>Unlocking Sales Potential</vt:lpstr>
      <vt:lpstr>Introduction</vt:lpstr>
      <vt:lpstr>Contents of the Project</vt:lpstr>
      <vt:lpstr>Aim &amp;Goals</vt:lpstr>
      <vt:lpstr>Objectives </vt:lpstr>
      <vt:lpstr> Data  Understanding </vt:lpstr>
      <vt:lpstr>Project roadmap</vt:lpstr>
      <vt:lpstr>Constraints </vt:lpstr>
      <vt:lpstr>More about the Data</vt:lpstr>
      <vt:lpstr>Product Analysis </vt:lpstr>
      <vt:lpstr>Product Analysis </vt:lpstr>
      <vt:lpstr>Sales Analysis</vt:lpstr>
      <vt:lpstr>Sales Analysis</vt:lpstr>
      <vt:lpstr>Customer Analysis</vt:lpstr>
      <vt:lpstr>Ratings </vt:lpstr>
      <vt:lpstr>Sales Based on Product Line Chart</vt:lpstr>
      <vt:lpstr>Insights  </vt:lpstr>
      <vt:lpstr>Recommendations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Leesha Sarayu Kolapalli</cp:lastModifiedBy>
  <cp:revision>1</cp:revision>
  <dcterms:modified xsi:type="dcterms:W3CDTF">2024-10-10T08:42:28Z</dcterms:modified>
</cp:coreProperties>
</file>