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2"/>
  </p:notesMasterIdLst>
  <p:sldIdLst>
    <p:sldId id="256" r:id="rId2"/>
    <p:sldId id="264" r:id="rId3"/>
    <p:sldId id="260" r:id="rId4"/>
    <p:sldId id="306" r:id="rId5"/>
    <p:sldId id="305" r:id="rId6"/>
    <p:sldId id="259" r:id="rId7"/>
    <p:sldId id="261" r:id="rId8"/>
    <p:sldId id="262" r:id="rId9"/>
    <p:sldId id="268" r:id="rId10"/>
    <p:sldId id="266" r:id="rId11"/>
    <p:sldId id="274" r:id="rId12"/>
    <p:sldId id="307" r:id="rId13"/>
    <p:sldId id="308" r:id="rId14"/>
    <p:sldId id="309" r:id="rId15"/>
    <p:sldId id="310" r:id="rId16"/>
    <p:sldId id="313" r:id="rId17"/>
    <p:sldId id="315" r:id="rId18"/>
    <p:sldId id="316" r:id="rId19"/>
    <p:sldId id="317" r:id="rId20"/>
    <p:sldId id="318" r:id="rId21"/>
    <p:sldId id="319" r:id="rId22"/>
    <p:sldId id="320" r:id="rId23"/>
    <p:sldId id="321" r:id="rId24"/>
    <p:sldId id="322" r:id="rId25"/>
    <p:sldId id="323" r:id="rId26"/>
    <p:sldId id="324" r:id="rId27"/>
    <p:sldId id="325" r:id="rId28"/>
    <p:sldId id="312" r:id="rId29"/>
    <p:sldId id="272" r:id="rId30"/>
    <p:sldId id="263" r:id="rId31"/>
    <p:sldId id="326" r:id="rId32"/>
    <p:sldId id="270" r:id="rId33"/>
    <p:sldId id="330" r:id="rId34"/>
    <p:sldId id="327" r:id="rId35"/>
    <p:sldId id="329" r:id="rId36"/>
    <p:sldId id="328" r:id="rId37"/>
    <p:sldId id="331" r:id="rId38"/>
    <p:sldId id="271" r:id="rId39"/>
    <p:sldId id="332" r:id="rId40"/>
    <p:sldId id="333" r:id="rId41"/>
  </p:sldIdLst>
  <p:sldSz cx="9144000" cy="5143500" type="screen16x9"/>
  <p:notesSz cx="6858000" cy="9144000"/>
  <p:embeddedFontLst>
    <p:embeddedFont>
      <p:font typeface="Bebas Neue" panose="020B0606020202050201" pitchFamily="34" charset="0"/>
      <p:regular r:id="rId43"/>
    </p:embeddedFont>
    <p:embeddedFont>
      <p:font typeface="Mulish" panose="020B0604020202020204" charset="0"/>
      <p:regular r:id="rId44"/>
      <p:bold r:id="rId45"/>
      <p:italic r:id="rId46"/>
      <p:boldItalic r:id="rId47"/>
    </p:embeddedFont>
    <p:embeddedFont>
      <p:font typeface="Nunito Light" pitchFamily="2" charset="0"/>
      <p:regular r:id="rId48"/>
      <p:italic r:id="rId49"/>
    </p:embeddedFont>
    <p:embeddedFont>
      <p:font typeface="PT Sans" panose="020B0503020203020204" pitchFamily="34" charset="0"/>
      <p:regular r:id="rId50"/>
      <p:bold r:id="rId51"/>
      <p:italic r:id="rId52"/>
      <p:boldItalic r:id="rId53"/>
    </p:embeddedFont>
    <p:embeddedFont>
      <p:font typeface="Quicksand" panose="020B0604020202020204" charset="0"/>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F18B6A-3F08-46B2-82E7-17024A4ADC6F}">
  <a:tblStyle styleId="{9BF18B6A-3F08-46B2-82E7-17024A4ADC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4660"/>
  </p:normalViewPr>
  <p:slideViewPr>
    <p:cSldViewPr snapToGrid="0">
      <p:cViewPr>
        <p:scale>
          <a:sx n="125" d="100"/>
          <a:sy n="125" d="100"/>
        </p:scale>
        <p:origin x="63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219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148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17b8719ec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17b8719ec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646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dd46dd1d67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dd46dd1d67_2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952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568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32"/>
        <p:cNvGrpSpPr/>
        <p:nvPr/>
      </p:nvGrpSpPr>
      <p:grpSpPr>
        <a:xfrm>
          <a:off x="0" y="0"/>
          <a:ext cx="0" cy="0"/>
          <a:chOff x="0" y="0"/>
          <a:chExt cx="0" cy="0"/>
        </a:xfrm>
      </p:grpSpPr>
      <p:sp>
        <p:nvSpPr>
          <p:cNvPr id="133" name="Google Shape;133;p1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1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35" name="Google Shape;135;p1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1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37" name="Google Shape;137;p1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38" name="Google Shape;138;p1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39" name="Google Shape;139;p1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40" name="Google Shape;140;p15"/>
          <p:cNvSpPr txBox="1">
            <a:spLocks noGrp="1"/>
          </p:cNvSpPr>
          <p:nvPr>
            <p:ph type="title"/>
          </p:nvPr>
        </p:nvSpPr>
        <p:spPr>
          <a:xfrm>
            <a:off x="720000" y="1148563"/>
            <a:ext cx="3944700" cy="1607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1" name="Google Shape;141;p15"/>
          <p:cNvSpPr txBox="1">
            <a:spLocks noGrp="1"/>
          </p:cNvSpPr>
          <p:nvPr>
            <p:ph type="subTitle" idx="1"/>
          </p:nvPr>
        </p:nvSpPr>
        <p:spPr>
          <a:xfrm>
            <a:off x="720000" y="2878638"/>
            <a:ext cx="39447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15"/>
          <p:cNvSpPr>
            <a:spLocks noGrp="1"/>
          </p:cNvSpPr>
          <p:nvPr>
            <p:ph type="pic" idx="2"/>
          </p:nvPr>
        </p:nvSpPr>
        <p:spPr>
          <a:xfrm>
            <a:off x="5149825" y="691038"/>
            <a:ext cx="3070800" cy="3761400"/>
          </a:xfrm>
          <a:prstGeom prst="ellipse">
            <a:avLst/>
          </a:prstGeom>
          <a:noFill/>
          <a:ln w="19050" cap="flat" cmpd="sng">
            <a:solidFill>
              <a:schemeClr val="dk2"/>
            </a:solidFill>
            <a:prstDash val="solid"/>
            <a:round/>
            <a:headEnd type="none" w="sm" len="sm"/>
            <a:tailEnd type="none" w="sm" len="sm"/>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1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71" name="Google Shape;171;p1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 name="Google Shape;172;p1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73" name="Google Shape;173;p1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74" name="Google Shape;174;p1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75" name="Google Shape;175;p1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76" name="Google Shape;17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8"/>
          <p:cNvSpPr txBox="1">
            <a:spLocks noGrp="1"/>
          </p:cNvSpPr>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8" name="Google Shape;178;p18"/>
          <p:cNvSpPr txBox="1">
            <a:spLocks noGrp="1"/>
          </p:cNvSpPr>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9" name="Google Shape;179;p18"/>
          <p:cNvSpPr txBox="1">
            <a:spLocks noGrp="1"/>
          </p:cNvSpPr>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80" name="Google Shape;180;p18"/>
          <p:cNvSpPr txBox="1">
            <a:spLocks noGrp="1"/>
          </p:cNvSpPr>
          <p:nvPr>
            <p:ph type="subTitle" idx="4"/>
          </p:nvPr>
        </p:nvSpPr>
        <p:spPr>
          <a:xfrm>
            <a:off x="720025" y="1241274"/>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1" name="Google Shape;181;p18"/>
          <p:cNvSpPr txBox="1">
            <a:spLocks noGrp="1"/>
          </p:cNvSpPr>
          <p:nvPr>
            <p:ph type="subTitle" idx="5"/>
          </p:nvPr>
        </p:nvSpPr>
        <p:spPr>
          <a:xfrm>
            <a:off x="720025" y="23501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2" name="Google Shape;182;p18"/>
          <p:cNvSpPr txBox="1">
            <a:spLocks noGrp="1"/>
          </p:cNvSpPr>
          <p:nvPr>
            <p:ph type="subTitle" idx="6"/>
          </p:nvPr>
        </p:nvSpPr>
        <p:spPr>
          <a:xfrm>
            <a:off x="720025" y="34706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19"/>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19"/>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86" name="Google Shape;186;p19"/>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19"/>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88" name="Google Shape;188;p19"/>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89" name="Google Shape;189;p1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90" name="Google Shape;190;p19"/>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91" name="Google Shape;19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19"/>
          <p:cNvSpPr txBox="1">
            <a:spLocks noGrp="1"/>
          </p:cNvSpPr>
          <p:nvPr>
            <p:ph type="subTitle" idx="1"/>
          </p:nvPr>
        </p:nvSpPr>
        <p:spPr>
          <a:xfrm>
            <a:off x="1381625" y="1718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3" name="Google Shape;193;p19"/>
          <p:cNvSpPr txBox="1">
            <a:spLocks noGrp="1"/>
          </p:cNvSpPr>
          <p:nvPr>
            <p:ph type="subTitle" idx="2"/>
          </p:nvPr>
        </p:nvSpPr>
        <p:spPr>
          <a:xfrm>
            <a:off x="1381635" y="2861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4" name="Google Shape;194;p19"/>
          <p:cNvSpPr txBox="1">
            <a:spLocks noGrp="1"/>
          </p:cNvSpPr>
          <p:nvPr>
            <p:ph type="subTitle" idx="3"/>
          </p:nvPr>
        </p:nvSpPr>
        <p:spPr>
          <a:xfrm>
            <a:off x="1381635" y="4004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5" name="Google Shape;195;p19"/>
          <p:cNvSpPr txBox="1">
            <a:spLocks noGrp="1"/>
          </p:cNvSpPr>
          <p:nvPr>
            <p:ph type="subTitle" idx="4"/>
          </p:nvPr>
        </p:nvSpPr>
        <p:spPr>
          <a:xfrm>
            <a:off x="1381625" y="14060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6" name="Google Shape;196;p19"/>
          <p:cNvSpPr txBox="1">
            <a:spLocks noGrp="1"/>
          </p:cNvSpPr>
          <p:nvPr>
            <p:ph type="subTitle" idx="5"/>
          </p:nvPr>
        </p:nvSpPr>
        <p:spPr>
          <a:xfrm>
            <a:off x="1381625" y="252657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7" name="Google Shape;197;p19"/>
          <p:cNvSpPr txBox="1">
            <a:spLocks noGrp="1"/>
          </p:cNvSpPr>
          <p:nvPr>
            <p:ph type="subTitle" idx="6"/>
          </p:nvPr>
        </p:nvSpPr>
        <p:spPr>
          <a:xfrm>
            <a:off x="1381625" y="36471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15"/>
        <p:cNvGrpSpPr/>
        <p:nvPr/>
      </p:nvGrpSpPr>
      <p:grpSpPr>
        <a:xfrm>
          <a:off x="0" y="0"/>
          <a:ext cx="0" cy="0"/>
          <a:chOff x="0" y="0"/>
          <a:chExt cx="0" cy="0"/>
        </a:xfrm>
      </p:grpSpPr>
      <p:sp>
        <p:nvSpPr>
          <p:cNvPr id="216" name="Google Shape;216;p2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 name="Google Shape;217;p2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18" name="Google Shape;218;p2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2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0" name="Google Shape;220;p2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21" name="Google Shape;221;p2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22" name="Google Shape;222;p2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23" name="Google Shape;22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21"/>
          <p:cNvSpPr txBox="1">
            <a:spLocks noGrp="1"/>
          </p:cNvSpPr>
          <p:nvPr>
            <p:ph type="subTitle" idx="1"/>
          </p:nvPr>
        </p:nvSpPr>
        <p:spPr>
          <a:xfrm>
            <a:off x="903950" y="2149201"/>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5" name="Google Shape;225;p21"/>
          <p:cNvSpPr txBox="1">
            <a:spLocks noGrp="1"/>
          </p:cNvSpPr>
          <p:nvPr>
            <p:ph type="subTitle" idx="2"/>
          </p:nvPr>
        </p:nvSpPr>
        <p:spPr>
          <a:xfrm>
            <a:off x="3478550" y="2149201"/>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21"/>
          <p:cNvSpPr txBox="1">
            <a:spLocks noGrp="1"/>
          </p:cNvSpPr>
          <p:nvPr>
            <p:ph type="subTitle" idx="3"/>
          </p:nvPr>
        </p:nvSpPr>
        <p:spPr>
          <a:xfrm>
            <a:off x="903950" y="3579425"/>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7" name="Google Shape;227;p21"/>
          <p:cNvSpPr txBox="1">
            <a:spLocks noGrp="1"/>
          </p:cNvSpPr>
          <p:nvPr>
            <p:ph type="subTitle" idx="4"/>
          </p:nvPr>
        </p:nvSpPr>
        <p:spPr>
          <a:xfrm>
            <a:off x="3478550" y="3579425"/>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8" name="Google Shape;228;p21"/>
          <p:cNvSpPr txBox="1">
            <a:spLocks noGrp="1"/>
          </p:cNvSpPr>
          <p:nvPr>
            <p:ph type="subTitle" idx="5"/>
          </p:nvPr>
        </p:nvSpPr>
        <p:spPr>
          <a:xfrm>
            <a:off x="6048850" y="2149201"/>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9" name="Google Shape;229;p21"/>
          <p:cNvSpPr txBox="1">
            <a:spLocks noGrp="1"/>
          </p:cNvSpPr>
          <p:nvPr>
            <p:ph type="subTitle" idx="6"/>
          </p:nvPr>
        </p:nvSpPr>
        <p:spPr>
          <a:xfrm>
            <a:off x="6048850" y="3579425"/>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0" name="Google Shape;230;p21"/>
          <p:cNvSpPr txBox="1">
            <a:spLocks noGrp="1"/>
          </p:cNvSpPr>
          <p:nvPr>
            <p:ph type="subTitle" idx="7"/>
          </p:nvPr>
        </p:nvSpPr>
        <p:spPr>
          <a:xfrm>
            <a:off x="908250" y="16566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1" name="Google Shape;231;p21"/>
          <p:cNvSpPr txBox="1">
            <a:spLocks noGrp="1"/>
          </p:cNvSpPr>
          <p:nvPr>
            <p:ph type="subTitle" idx="8"/>
          </p:nvPr>
        </p:nvSpPr>
        <p:spPr>
          <a:xfrm>
            <a:off x="3482836" y="16566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2" name="Google Shape;232;p21"/>
          <p:cNvSpPr txBox="1">
            <a:spLocks noGrp="1"/>
          </p:cNvSpPr>
          <p:nvPr>
            <p:ph type="subTitle" idx="9"/>
          </p:nvPr>
        </p:nvSpPr>
        <p:spPr>
          <a:xfrm>
            <a:off x="6053173" y="16566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3" name="Google Shape;233;p21"/>
          <p:cNvSpPr txBox="1">
            <a:spLocks noGrp="1"/>
          </p:cNvSpPr>
          <p:nvPr>
            <p:ph type="subTitle" idx="13"/>
          </p:nvPr>
        </p:nvSpPr>
        <p:spPr>
          <a:xfrm>
            <a:off x="908250" y="30868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4" name="Google Shape;234;p21"/>
          <p:cNvSpPr txBox="1">
            <a:spLocks noGrp="1"/>
          </p:cNvSpPr>
          <p:nvPr>
            <p:ph type="subTitle" idx="14"/>
          </p:nvPr>
        </p:nvSpPr>
        <p:spPr>
          <a:xfrm>
            <a:off x="3482836" y="30868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5" name="Google Shape;235;p21"/>
          <p:cNvSpPr txBox="1">
            <a:spLocks noGrp="1"/>
          </p:cNvSpPr>
          <p:nvPr>
            <p:ph type="subTitle" idx="15"/>
          </p:nvPr>
        </p:nvSpPr>
        <p:spPr>
          <a:xfrm>
            <a:off x="6053173" y="30868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236"/>
        <p:cNvGrpSpPr/>
        <p:nvPr/>
      </p:nvGrpSpPr>
      <p:grpSpPr>
        <a:xfrm>
          <a:off x="0" y="0"/>
          <a:ext cx="0" cy="0"/>
          <a:chOff x="0" y="0"/>
          <a:chExt cx="0" cy="0"/>
        </a:xfrm>
      </p:grpSpPr>
      <p:sp>
        <p:nvSpPr>
          <p:cNvPr id="237" name="Google Shape;237;p2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22"/>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39" name="Google Shape;239;p22"/>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22"/>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41" name="Google Shape;241;p22"/>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42" name="Google Shape;242;p2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3" name="Google Shape;243;p22"/>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44" name="Google Shape;244;p22"/>
          <p:cNvSpPr txBox="1">
            <a:spLocks noGrp="1"/>
          </p:cNvSpPr>
          <p:nvPr>
            <p:ph type="title" hasCustomPrompt="1"/>
          </p:nvPr>
        </p:nvSpPr>
        <p:spPr>
          <a:xfrm>
            <a:off x="2223600" y="552112"/>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5" name="Google Shape;245;p22"/>
          <p:cNvSpPr txBox="1">
            <a:spLocks noGrp="1"/>
          </p:cNvSpPr>
          <p:nvPr>
            <p:ph type="subTitle" idx="1"/>
          </p:nvPr>
        </p:nvSpPr>
        <p:spPr>
          <a:xfrm>
            <a:off x="2223600" y="1364275"/>
            <a:ext cx="4696800" cy="428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6" name="Google Shape;246;p22"/>
          <p:cNvSpPr txBox="1">
            <a:spLocks noGrp="1"/>
          </p:cNvSpPr>
          <p:nvPr>
            <p:ph type="title" idx="2" hasCustomPrompt="1"/>
          </p:nvPr>
        </p:nvSpPr>
        <p:spPr>
          <a:xfrm>
            <a:off x="2223600" y="190436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7" name="Google Shape;247;p22"/>
          <p:cNvSpPr txBox="1">
            <a:spLocks noGrp="1"/>
          </p:cNvSpPr>
          <p:nvPr>
            <p:ph type="subTitle" idx="3"/>
          </p:nvPr>
        </p:nvSpPr>
        <p:spPr>
          <a:xfrm>
            <a:off x="2223600" y="2716527"/>
            <a:ext cx="4696800" cy="446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8" name="Google Shape;248;p22"/>
          <p:cNvSpPr txBox="1">
            <a:spLocks noGrp="1"/>
          </p:cNvSpPr>
          <p:nvPr>
            <p:ph type="title" idx="4" hasCustomPrompt="1"/>
          </p:nvPr>
        </p:nvSpPr>
        <p:spPr>
          <a:xfrm>
            <a:off x="2223600" y="3256624"/>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9" name="Google Shape;249;p22"/>
          <p:cNvSpPr txBox="1">
            <a:spLocks noGrp="1"/>
          </p:cNvSpPr>
          <p:nvPr>
            <p:ph type="subTitle" idx="5"/>
          </p:nvPr>
        </p:nvSpPr>
        <p:spPr>
          <a:xfrm>
            <a:off x="2223600" y="4068797"/>
            <a:ext cx="4696800" cy="446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52" name="Google Shape;52;p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6"/>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54" name="Google Shape;54;p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55" name="Google Shape;55;p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56" name="Google Shape;56;p6"/>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71" name="Google Shape;71;p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72" name="Google Shape;72;p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74" name="Google Shape;74;p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75" name="Google Shape;75;p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76" name="Google Shape;76;p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1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87" name="Google Shape;87;p1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89" name="Google Shape;89;p1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90" name="Google Shape;90;p1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91" name="Google Shape;91;p1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92" name="Google Shape;92;p11"/>
          <p:cNvSpPr txBox="1">
            <a:spLocks noGrp="1"/>
          </p:cNvSpPr>
          <p:nvPr>
            <p:ph type="title" hasCustomPrompt="1"/>
          </p:nvPr>
        </p:nvSpPr>
        <p:spPr>
          <a:xfrm>
            <a:off x="1284000" y="1429725"/>
            <a:ext cx="6576000" cy="14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a:spLocks noGrp="1"/>
          </p:cNvSpPr>
          <p:nvPr>
            <p:ph type="subTitle" idx="1"/>
          </p:nvPr>
        </p:nvSpPr>
        <p:spPr>
          <a:xfrm>
            <a:off x="1284000" y="2985500"/>
            <a:ext cx="6576000" cy="4971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25" name="Google Shape;125;p1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1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27" name="Google Shape;127;p1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8" name="Google Shape;128;p1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29" name="Google Shape;129;p1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30" name="Google Shape;130;p14"/>
          <p:cNvSpPr txBox="1">
            <a:spLocks noGrp="1"/>
          </p:cNvSpPr>
          <p:nvPr>
            <p:ph type="title"/>
          </p:nvPr>
        </p:nvSpPr>
        <p:spPr>
          <a:xfrm>
            <a:off x="969900" y="3387600"/>
            <a:ext cx="7204200" cy="531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1" name="Google Shape;131;p14"/>
          <p:cNvSpPr txBox="1">
            <a:spLocks noGrp="1"/>
          </p:cNvSpPr>
          <p:nvPr>
            <p:ph type="subTitle" idx="1"/>
          </p:nvPr>
        </p:nvSpPr>
        <p:spPr>
          <a:xfrm>
            <a:off x="969900" y="1312625"/>
            <a:ext cx="7204200" cy="147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60" r:id="rId9"/>
    <p:sldLayoutId id="2147483661" r:id="rId10"/>
    <p:sldLayoutId id="2147483664" r:id="rId11"/>
    <p:sldLayoutId id="2147483665" r:id="rId12"/>
    <p:sldLayoutId id="2147483667" r:id="rId13"/>
    <p:sldLayoutId id="2147483668" r:id="rId14"/>
    <p:sldLayoutId id="2147483670" r:id="rId15"/>
    <p:sldLayoutId id="214748367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1609200" y="1424875"/>
            <a:ext cx="5925600" cy="20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sz="6700" dirty="0"/>
              <a:t>Smart Price</a:t>
            </a:r>
            <a:endParaRPr lang="en-ZA" sz="5900" dirty="0">
              <a:solidFill>
                <a:schemeClr val="dk2"/>
              </a:solidFill>
            </a:endParaRPr>
          </a:p>
        </p:txBody>
      </p:sp>
      <p:sp>
        <p:nvSpPr>
          <p:cNvPr id="286" name="Google Shape;286;p29"/>
          <p:cNvSpPr txBox="1">
            <a:spLocks noGrp="1"/>
          </p:cNvSpPr>
          <p:nvPr>
            <p:ph type="subTitle" idx="1"/>
          </p:nvPr>
        </p:nvSpPr>
        <p:spPr>
          <a:xfrm>
            <a:off x="1609200" y="3573775"/>
            <a:ext cx="5942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Leveraging Machine Learning to Predict Laptop Costs</a:t>
            </a:r>
            <a:endParaRPr dirty="0"/>
          </a:p>
        </p:txBody>
      </p:sp>
      <p:cxnSp>
        <p:nvCxnSpPr>
          <p:cNvPr id="287" name="Google Shape;287;p29"/>
          <p:cNvCxnSpPr/>
          <p:nvPr/>
        </p:nvCxnSpPr>
        <p:spPr>
          <a:xfrm rot="10800000" flipH="1">
            <a:off x="1674941" y="3110123"/>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288" name="Google Shape;288;p29"/>
          <p:cNvCxnSpPr/>
          <p:nvPr/>
        </p:nvCxnSpPr>
        <p:spPr>
          <a:xfrm rot="10800000" flipH="1">
            <a:off x="1633521" y="1760776"/>
            <a:ext cx="5942700" cy="6600"/>
          </a:xfrm>
          <a:prstGeom prst="straightConnector1">
            <a:avLst/>
          </a:prstGeom>
          <a:noFill/>
          <a:ln w="19050" cap="flat" cmpd="sng">
            <a:solidFill>
              <a:schemeClr val="lt1"/>
            </a:solidFill>
            <a:prstDash val="solid"/>
            <a:round/>
            <a:headEnd type="oval" w="med" len="med"/>
            <a:tailEnd type="oval" w="med" len="med"/>
          </a:ln>
        </p:spPr>
      </p:cxnSp>
      <p:sp>
        <p:nvSpPr>
          <p:cNvPr id="289" name="Google Shape;289;p29"/>
          <p:cNvSpPr/>
          <p:nvPr/>
        </p:nvSpPr>
        <p:spPr>
          <a:xfrm>
            <a:off x="1917486" y="2360076"/>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7039154" y="2360076"/>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dirty="0"/>
              <a:t>Feature </a:t>
            </a:r>
            <a:r>
              <a:rPr lang="en-ZA" dirty="0">
                <a:solidFill>
                  <a:schemeClr val="dk2"/>
                </a:solidFill>
              </a:rPr>
              <a:t>Engineering</a:t>
            </a:r>
          </a:p>
        </p:txBody>
      </p:sp>
      <p:sp>
        <p:nvSpPr>
          <p:cNvPr id="398" name="Google Shape;398;p3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cxnSp>
        <p:nvCxnSpPr>
          <p:cNvPr id="399" name="Google Shape;399;p39"/>
          <p:cNvCxnSpPr/>
          <p:nvPr/>
        </p:nvCxnSpPr>
        <p:spPr>
          <a:xfrm>
            <a:off x="735963" y="1702737"/>
            <a:ext cx="7516200" cy="0"/>
          </a:xfrm>
          <a:prstGeom prst="straightConnector1">
            <a:avLst/>
          </a:prstGeom>
          <a:noFill/>
          <a:ln w="19050" cap="flat" cmpd="sng">
            <a:solidFill>
              <a:schemeClr val="lt1"/>
            </a:solidFill>
            <a:prstDash val="solid"/>
            <a:round/>
            <a:headEnd type="oval" w="med" len="med"/>
            <a:tailEnd type="oval" w="med" len="med"/>
          </a:ln>
        </p:spPr>
      </p:cxnSp>
      <p:cxnSp>
        <p:nvCxnSpPr>
          <p:cNvPr id="400" name="Google Shape;400;p39"/>
          <p:cNvCxnSpPr/>
          <p:nvPr/>
        </p:nvCxnSpPr>
        <p:spPr>
          <a:xfrm>
            <a:off x="813900" y="3268825"/>
            <a:ext cx="7516200" cy="0"/>
          </a:xfrm>
          <a:prstGeom prst="straightConnector1">
            <a:avLst/>
          </a:prstGeom>
          <a:noFill/>
          <a:ln w="19050" cap="flat" cmpd="sng">
            <a:solidFill>
              <a:schemeClr val="lt1"/>
            </a:solidFill>
            <a:prstDash val="solid"/>
            <a:round/>
            <a:headEnd type="oval" w="med" len="med"/>
            <a:tailEnd type="oval" w="med" len="med"/>
          </a:ln>
        </p:spPr>
      </p:cxnSp>
      <p:sp>
        <p:nvSpPr>
          <p:cNvPr id="401" name="Google Shape;401;p39"/>
          <p:cNvSpPr/>
          <p:nvPr/>
        </p:nvSpPr>
        <p:spPr>
          <a:xfrm>
            <a:off x="891838" y="245205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8012763" y="245205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549" name="Google Shape;549;p47"/>
          <p:cNvSpPr/>
          <p:nvPr/>
        </p:nvSpPr>
        <p:spPr>
          <a:xfrm>
            <a:off x="2383368" y="3954250"/>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7"/>
          <p:cNvSpPr/>
          <p:nvPr/>
        </p:nvSpPr>
        <p:spPr>
          <a:xfrm>
            <a:off x="2374642" y="3010332"/>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7"/>
          <p:cNvSpPr/>
          <p:nvPr/>
        </p:nvSpPr>
        <p:spPr>
          <a:xfrm>
            <a:off x="2383368" y="2112699"/>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7"/>
          <p:cNvSpPr/>
          <p:nvPr/>
        </p:nvSpPr>
        <p:spPr>
          <a:xfrm>
            <a:off x="2383368" y="1192000"/>
            <a:ext cx="585300" cy="585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txBox="1"/>
          <p:nvPr/>
        </p:nvSpPr>
        <p:spPr>
          <a:xfrm>
            <a:off x="5402972" y="731375"/>
            <a:ext cx="3860875" cy="1013163"/>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ZA" sz="1200" b="1" dirty="0">
                <a:solidFill>
                  <a:schemeClr val="dk1"/>
                </a:solidFill>
                <a:latin typeface="Mulish"/>
                <a:ea typeface="Mulish"/>
                <a:cs typeface="Mulish"/>
                <a:sym typeface="Mulish"/>
              </a:rPr>
              <a:t>RAM , Weight </a:t>
            </a:r>
            <a:r>
              <a:rPr lang="en-ZA" sz="1200" dirty="0">
                <a:solidFill>
                  <a:schemeClr val="dk1"/>
                </a:solidFill>
                <a:latin typeface="Mulish"/>
                <a:ea typeface="Mulish"/>
                <a:cs typeface="Mulish"/>
                <a:sym typeface="Wingdings" panose="05000000000000000000" pitchFamily="2" charset="2"/>
              </a:rPr>
              <a:t> Removing UNITS </a:t>
            </a:r>
            <a:r>
              <a:rPr lang="en-ZA" sz="1200" b="1" dirty="0">
                <a:solidFill>
                  <a:schemeClr val="dk1"/>
                </a:solidFill>
                <a:latin typeface="Mulish"/>
                <a:ea typeface="Mulish"/>
                <a:cs typeface="Mulish"/>
                <a:sym typeface="Wingdings" panose="05000000000000000000" pitchFamily="2" charset="2"/>
              </a:rPr>
              <a:t>GB , KG,GHZ</a:t>
            </a:r>
          </a:p>
          <a:p>
            <a:pPr marL="0" lvl="0" indent="0" rtl="0">
              <a:lnSpc>
                <a:spcPct val="115000"/>
              </a:lnSpc>
              <a:spcBef>
                <a:spcPts val="0"/>
              </a:spcBef>
              <a:spcAft>
                <a:spcPts val="0"/>
              </a:spcAft>
              <a:buNone/>
            </a:pPr>
            <a:r>
              <a:rPr lang="en-ZA" sz="1200" b="1" dirty="0">
                <a:solidFill>
                  <a:schemeClr val="dk1"/>
                </a:solidFill>
                <a:latin typeface="Mulish"/>
                <a:ea typeface="Mulish"/>
                <a:cs typeface="Mulish"/>
                <a:sym typeface="Mulish"/>
              </a:rPr>
              <a:t>ScreenResolution</a:t>
            </a:r>
            <a:r>
              <a:rPr lang="en-ZA" sz="1200" dirty="0">
                <a:solidFill>
                  <a:schemeClr val="dk1"/>
                </a:solidFill>
                <a:latin typeface="Mulish"/>
                <a:ea typeface="Mulish"/>
                <a:cs typeface="Mulish"/>
                <a:sym typeface="Mulish"/>
              </a:rPr>
              <a:t> </a:t>
            </a:r>
            <a:r>
              <a:rPr lang="en-ZA" sz="1200" dirty="0">
                <a:solidFill>
                  <a:schemeClr val="dk1"/>
                </a:solidFill>
                <a:latin typeface="Mulish"/>
                <a:ea typeface="Mulish"/>
                <a:cs typeface="Mulish"/>
                <a:sym typeface="Wingdings" panose="05000000000000000000" pitchFamily="2" charset="2"/>
              </a:rPr>
              <a:t> ResolutionType, IPS, Touchscreen, Width , Height </a:t>
            </a:r>
          </a:p>
          <a:p>
            <a:pPr marL="0" lvl="0" indent="0" rtl="0">
              <a:lnSpc>
                <a:spcPct val="115000"/>
              </a:lnSpc>
              <a:spcBef>
                <a:spcPts val="0"/>
              </a:spcBef>
              <a:spcAft>
                <a:spcPts val="0"/>
              </a:spcAft>
              <a:buNone/>
            </a:pPr>
            <a:r>
              <a:rPr lang="en-ZA" sz="1200" b="1" dirty="0">
                <a:solidFill>
                  <a:schemeClr val="dk1"/>
                </a:solidFill>
                <a:latin typeface="Mulish"/>
                <a:ea typeface="Mulish"/>
                <a:cs typeface="Mulish"/>
                <a:sym typeface="Mulish"/>
              </a:rPr>
              <a:t>CPU</a:t>
            </a:r>
            <a:r>
              <a:rPr lang="en-ZA" sz="1200" dirty="0">
                <a:solidFill>
                  <a:schemeClr val="dk1"/>
                </a:solidFill>
                <a:latin typeface="Mulish"/>
                <a:ea typeface="Mulish"/>
                <a:cs typeface="Mulish"/>
                <a:sym typeface="Wingdings" panose="05000000000000000000" pitchFamily="2" charset="2"/>
              </a:rPr>
              <a:t>Cpu_Brand, Cpu_Series, Cpu_Clockspeed,</a:t>
            </a:r>
          </a:p>
          <a:p>
            <a:pPr marL="0" lvl="0" indent="0" rtl="0">
              <a:lnSpc>
                <a:spcPct val="115000"/>
              </a:lnSpc>
              <a:spcBef>
                <a:spcPts val="0"/>
              </a:spcBef>
              <a:spcAft>
                <a:spcPts val="0"/>
              </a:spcAft>
              <a:buNone/>
            </a:pPr>
            <a:r>
              <a:rPr lang="en-ZA" sz="1200" b="1" dirty="0">
                <a:solidFill>
                  <a:schemeClr val="dk1"/>
                </a:solidFill>
                <a:latin typeface="Mulish"/>
                <a:ea typeface="Mulish"/>
                <a:cs typeface="Mulish"/>
                <a:sym typeface="Wingdings" panose="05000000000000000000" pitchFamily="2" charset="2"/>
              </a:rPr>
              <a:t>GPU</a:t>
            </a:r>
            <a:r>
              <a:rPr lang="en-ZA" sz="1200" dirty="0">
                <a:solidFill>
                  <a:schemeClr val="dk1"/>
                </a:solidFill>
                <a:latin typeface="Mulish"/>
                <a:ea typeface="Mulish"/>
                <a:cs typeface="Mulish"/>
                <a:sym typeface="Wingdings" panose="05000000000000000000" pitchFamily="2" charset="2"/>
              </a:rPr>
              <a:t> Gpu_Brand, GPU_Series</a:t>
            </a:r>
          </a:p>
          <a:p>
            <a:pPr marL="0" lvl="0" indent="0" rtl="0">
              <a:lnSpc>
                <a:spcPct val="115000"/>
              </a:lnSpc>
              <a:spcBef>
                <a:spcPts val="0"/>
              </a:spcBef>
              <a:spcAft>
                <a:spcPts val="0"/>
              </a:spcAft>
              <a:buNone/>
            </a:pPr>
            <a:r>
              <a:rPr lang="en-ZA" sz="1200" b="1" dirty="0">
                <a:solidFill>
                  <a:schemeClr val="dk1"/>
                </a:solidFill>
                <a:latin typeface="Mulish"/>
                <a:ea typeface="Mulish"/>
                <a:cs typeface="Mulish"/>
                <a:sym typeface="Wingdings" panose="05000000000000000000" pitchFamily="2" charset="2"/>
              </a:rPr>
              <a:t>Meomory</a:t>
            </a:r>
            <a:r>
              <a:rPr lang="en-ZA" sz="1200" dirty="0">
                <a:solidFill>
                  <a:schemeClr val="dk1"/>
                </a:solidFill>
                <a:latin typeface="Mulish"/>
                <a:ea typeface="Mulish"/>
                <a:cs typeface="Mulish"/>
                <a:sym typeface="Wingdings" panose="05000000000000000000" pitchFamily="2" charset="2"/>
              </a:rPr>
              <a:t>Primary and Secondary Storage</a:t>
            </a:r>
          </a:p>
          <a:p>
            <a:pPr marL="0" lvl="0" indent="0" algn="l" rtl="0">
              <a:lnSpc>
                <a:spcPct val="115000"/>
              </a:lnSpc>
              <a:spcBef>
                <a:spcPts val="0"/>
              </a:spcBef>
              <a:spcAft>
                <a:spcPts val="0"/>
              </a:spcAft>
              <a:buNone/>
            </a:pPr>
            <a:endParaRPr lang="en-ZA" sz="1200" dirty="0">
              <a:solidFill>
                <a:schemeClr val="dk1"/>
              </a:solidFill>
              <a:latin typeface="Mulish"/>
              <a:ea typeface="Mulish"/>
              <a:cs typeface="Mulish"/>
              <a:sym typeface="Mulish"/>
            </a:endParaRPr>
          </a:p>
        </p:txBody>
      </p:sp>
      <p:sp>
        <p:nvSpPr>
          <p:cNvPr id="554" name="Google Shape;554;p47"/>
          <p:cNvSpPr txBox="1"/>
          <p:nvPr/>
        </p:nvSpPr>
        <p:spPr>
          <a:xfrm>
            <a:off x="5250578" y="2053892"/>
            <a:ext cx="3293100" cy="70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ZA" sz="1200" dirty="0">
                <a:solidFill>
                  <a:schemeClr val="dk1"/>
                </a:solidFill>
                <a:latin typeface="Mulish"/>
                <a:ea typeface="Mulish"/>
                <a:cs typeface="Mulish"/>
                <a:sym typeface="Mulish"/>
              </a:rPr>
              <a:t>PPI, </a:t>
            </a:r>
            <a:r>
              <a:rPr lang="en-ZA" sz="1200" dirty="0">
                <a:solidFill>
                  <a:schemeClr val="dk1"/>
                </a:solidFill>
                <a:latin typeface="Mulish"/>
                <a:ea typeface="Mulish"/>
                <a:cs typeface="Mulish"/>
                <a:sym typeface="Wingdings" panose="05000000000000000000" pitchFamily="2" charset="2"/>
              </a:rPr>
              <a:t>Cpu_Series, Cpu_Clockspeed, ResolutionType, Touchscreen, Width , Height, Primary and Secondary Storage</a:t>
            </a:r>
            <a:endParaRPr sz="1200" dirty="0">
              <a:solidFill>
                <a:schemeClr val="dk1"/>
              </a:solidFill>
              <a:latin typeface="Mulish"/>
              <a:ea typeface="Mulish"/>
              <a:cs typeface="Mulish"/>
              <a:sym typeface="Mulish"/>
            </a:endParaRPr>
          </a:p>
        </p:txBody>
      </p:sp>
      <p:sp>
        <p:nvSpPr>
          <p:cNvPr id="555" name="Google Shape;555;p47"/>
          <p:cNvSpPr txBox="1"/>
          <p:nvPr/>
        </p:nvSpPr>
        <p:spPr>
          <a:xfrm>
            <a:off x="5250575" y="2973008"/>
            <a:ext cx="3293100" cy="69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ZA" sz="1200" dirty="0">
                <a:solidFill>
                  <a:schemeClr val="dk1"/>
                </a:solidFill>
                <a:latin typeface="Mulish"/>
                <a:ea typeface="Mulish"/>
                <a:cs typeface="Mulish"/>
                <a:sym typeface="Mulish"/>
              </a:rPr>
              <a:t>Str </a:t>
            </a:r>
            <a:r>
              <a:rPr lang="en-ZA" sz="1200" dirty="0">
                <a:solidFill>
                  <a:schemeClr val="dk1"/>
                </a:solidFill>
                <a:latin typeface="Mulish"/>
                <a:ea typeface="Mulish"/>
                <a:cs typeface="Mulish"/>
                <a:sym typeface="Wingdings" panose="05000000000000000000" pitchFamily="2" charset="2"/>
              </a:rPr>
              <a:t> Float(</a:t>
            </a:r>
            <a:r>
              <a:rPr lang="en-US" sz="1200" dirty="0">
                <a:solidFill>
                  <a:schemeClr val="dk1"/>
                </a:solidFill>
                <a:latin typeface="Mulish"/>
                <a:ea typeface="Mulish"/>
                <a:cs typeface="Mulish"/>
                <a:sym typeface="Wingdings" panose="05000000000000000000" pitchFamily="2" charset="2"/>
              </a:rPr>
              <a:t>Weight, Inches ,Cpu Clockspeed, Width and Height)</a:t>
            </a:r>
          </a:p>
          <a:p>
            <a:pPr marL="0" lvl="0" indent="0" algn="l" rtl="0">
              <a:lnSpc>
                <a:spcPct val="115000"/>
              </a:lnSpc>
              <a:spcBef>
                <a:spcPts val="0"/>
              </a:spcBef>
              <a:spcAft>
                <a:spcPts val="0"/>
              </a:spcAft>
              <a:buNone/>
            </a:pPr>
            <a:r>
              <a:rPr lang="en-ZA" sz="1200" dirty="0">
                <a:solidFill>
                  <a:schemeClr val="dk1"/>
                </a:solidFill>
                <a:latin typeface="Mulish"/>
                <a:ea typeface="Mulish"/>
                <a:cs typeface="Mulish"/>
                <a:sym typeface="Mulish"/>
              </a:rPr>
              <a:t>Str </a:t>
            </a:r>
            <a:r>
              <a:rPr lang="en-ZA" sz="1200" dirty="0">
                <a:solidFill>
                  <a:schemeClr val="dk1"/>
                </a:solidFill>
                <a:latin typeface="Mulish"/>
                <a:ea typeface="Mulish"/>
                <a:cs typeface="Mulish"/>
                <a:sym typeface="Wingdings" panose="05000000000000000000" pitchFamily="2" charset="2"/>
              </a:rPr>
              <a:t> Int(RAM)</a:t>
            </a:r>
            <a:endParaRPr sz="1200" dirty="0">
              <a:solidFill>
                <a:schemeClr val="dk1"/>
              </a:solidFill>
              <a:latin typeface="Mulish"/>
              <a:ea typeface="Mulish"/>
              <a:cs typeface="Mulish"/>
              <a:sym typeface="Mulish"/>
            </a:endParaRPr>
          </a:p>
        </p:txBody>
      </p:sp>
      <p:sp>
        <p:nvSpPr>
          <p:cNvPr id="556" name="Google Shape;556;p47"/>
          <p:cNvSpPr txBox="1"/>
          <p:nvPr/>
        </p:nvSpPr>
        <p:spPr>
          <a:xfrm>
            <a:off x="5332634" y="3838043"/>
            <a:ext cx="3293100" cy="71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dirty="0">
                <a:solidFill>
                  <a:schemeClr val="dk1"/>
                </a:solidFill>
                <a:latin typeface="Mulish"/>
                <a:ea typeface="Mulish"/>
                <a:cs typeface="Mulish"/>
                <a:sym typeface="Mulish"/>
              </a:rPr>
              <a:t>Removed Original Columns after the split to avoid Data Redundancy and filled few rows containing ‘?’ With Data Imputation (Mean Mode). </a:t>
            </a:r>
            <a:endParaRPr sz="1200" dirty="0">
              <a:solidFill>
                <a:schemeClr val="dk1"/>
              </a:solidFill>
              <a:latin typeface="Mulish"/>
              <a:ea typeface="Mulish"/>
              <a:cs typeface="Mulish"/>
              <a:sym typeface="Mulish"/>
            </a:endParaRPr>
          </a:p>
        </p:txBody>
      </p:sp>
      <p:sp>
        <p:nvSpPr>
          <p:cNvPr id="557" name="Google Shape;557;p47"/>
          <p:cNvSpPr txBox="1"/>
          <p:nvPr/>
        </p:nvSpPr>
        <p:spPr>
          <a:xfrm>
            <a:off x="235010" y="2565308"/>
            <a:ext cx="1374900" cy="478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ZA" sz="2000" b="1" dirty="0">
                <a:solidFill>
                  <a:schemeClr val="dk2"/>
                </a:solidFill>
                <a:latin typeface="Quicksand"/>
                <a:ea typeface="Quicksand"/>
                <a:cs typeface="Quicksand"/>
                <a:sym typeface="Quicksand"/>
              </a:rPr>
              <a:t>Data</a:t>
            </a:r>
            <a:endParaRPr sz="2000" b="1" dirty="0">
              <a:solidFill>
                <a:schemeClr val="dk2"/>
              </a:solidFill>
              <a:latin typeface="Quicksand"/>
              <a:ea typeface="Quicksand"/>
              <a:cs typeface="Quicksand"/>
              <a:sym typeface="Quicksand"/>
            </a:endParaRPr>
          </a:p>
        </p:txBody>
      </p:sp>
      <p:cxnSp>
        <p:nvCxnSpPr>
          <p:cNvPr id="558" name="Google Shape;558;p47"/>
          <p:cNvCxnSpPr>
            <a:stCxn id="557" idx="0"/>
            <a:endCxn id="552" idx="2"/>
          </p:cNvCxnSpPr>
          <p:nvPr/>
        </p:nvCxnSpPr>
        <p:spPr>
          <a:xfrm rot="5400000" flipH="1" flipV="1">
            <a:off x="1112585" y="1294525"/>
            <a:ext cx="1080658" cy="1460908"/>
          </a:xfrm>
          <a:prstGeom prst="bentConnector2">
            <a:avLst/>
          </a:prstGeom>
          <a:noFill/>
          <a:ln w="19050" cap="flat" cmpd="sng">
            <a:solidFill>
              <a:schemeClr val="lt1"/>
            </a:solidFill>
            <a:prstDash val="solid"/>
            <a:round/>
            <a:headEnd type="none" w="med" len="med"/>
            <a:tailEnd type="oval" w="med" len="med"/>
          </a:ln>
        </p:spPr>
      </p:cxnSp>
      <p:cxnSp>
        <p:nvCxnSpPr>
          <p:cNvPr id="559" name="Google Shape;559;p47"/>
          <p:cNvCxnSpPr>
            <a:stCxn id="557" idx="2"/>
            <a:endCxn id="549" idx="2"/>
          </p:cNvCxnSpPr>
          <p:nvPr/>
        </p:nvCxnSpPr>
        <p:spPr>
          <a:xfrm rot="16200000" flipH="1">
            <a:off x="1051218" y="2914750"/>
            <a:ext cx="1203392" cy="1460908"/>
          </a:xfrm>
          <a:prstGeom prst="bentConnector2">
            <a:avLst/>
          </a:prstGeom>
          <a:noFill/>
          <a:ln w="19050" cap="flat" cmpd="sng">
            <a:solidFill>
              <a:schemeClr val="lt1"/>
            </a:solidFill>
            <a:prstDash val="solid"/>
            <a:round/>
            <a:headEnd type="none" w="med" len="med"/>
            <a:tailEnd type="oval" w="med" len="med"/>
          </a:ln>
        </p:spPr>
      </p:cxnSp>
      <p:cxnSp>
        <p:nvCxnSpPr>
          <p:cNvPr id="560" name="Google Shape;560;p47"/>
          <p:cNvCxnSpPr>
            <a:stCxn id="557" idx="3"/>
            <a:endCxn id="551" idx="2"/>
          </p:cNvCxnSpPr>
          <p:nvPr/>
        </p:nvCxnSpPr>
        <p:spPr>
          <a:xfrm flipV="1">
            <a:off x="1609910" y="2405349"/>
            <a:ext cx="773458" cy="399059"/>
          </a:xfrm>
          <a:prstGeom prst="bentConnector3">
            <a:avLst>
              <a:gd name="adj1" fmla="val 50000"/>
            </a:avLst>
          </a:prstGeom>
          <a:noFill/>
          <a:ln w="19050" cap="flat" cmpd="sng">
            <a:solidFill>
              <a:schemeClr val="lt1"/>
            </a:solidFill>
            <a:prstDash val="solid"/>
            <a:round/>
            <a:headEnd type="none" w="med" len="med"/>
            <a:tailEnd type="oval" w="med" len="med"/>
          </a:ln>
        </p:spPr>
      </p:cxnSp>
      <p:cxnSp>
        <p:nvCxnSpPr>
          <p:cNvPr id="561" name="Google Shape;561;p47"/>
          <p:cNvCxnSpPr>
            <a:cxnSpLocks/>
            <a:endCxn id="550" idx="2"/>
          </p:cNvCxnSpPr>
          <p:nvPr/>
        </p:nvCxnSpPr>
        <p:spPr>
          <a:xfrm>
            <a:off x="1601184" y="2868598"/>
            <a:ext cx="773458" cy="434384"/>
          </a:xfrm>
          <a:prstGeom prst="bentConnector3">
            <a:avLst>
              <a:gd name="adj1" fmla="val 50000"/>
            </a:avLst>
          </a:prstGeom>
          <a:noFill/>
          <a:ln w="19050" cap="flat" cmpd="sng">
            <a:solidFill>
              <a:schemeClr val="lt1"/>
            </a:solidFill>
            <a:prstDash val="solid"/>
            <a:round/>
            <a:headEnd type="none" w="med" len="med"/>
            <a:tailEnd type="oval" w="med" len="med"/>
          </a:ln>
        </p:spPr>
      </p:cxnSp>
      <p:sp>
        <p:nvSpPr>
          <p:cNvPr id="562" name="Google Shape;562;p47"/>
          <p:cNvSpPr txBox="1"/>
          <p:nvPr/>
        </p:nvSpPr>
        <p:spPr>
          <a:xfrm>
            <a:off x="3030623" y="1204075"/>
            <a:ext cx="2121813"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ZA" sz="1800" b="1" dirty="0">
                <a:solidFill>
                  <a:schemeClr val="dk2"/>
                </a:solidFill>
                <a:latin typeface="Quicksand"/>
                <a:ea typeface="Quicksand"/>
                <a:cs typeface="Quicksand"/>
                <a:sym typeface="Quicksand"/>
              </a:rPr>
              <a:t>Splitting Columns</a:t>
            </a:r>
            <a:endParaRPr sz="1800" b="1" dirty="0">
              <a:solidFill>
                <a:schemeClr val="dk2"/>
              </a:solidFill>
              <a:latin typeface="Quicksand"/>
              <a:ea typeface="Quicksand"/>
              <a:cs typeface="Quicksand"/>
              <a:sym typeface="Quicksand"/>
            </a:endParaRPr>
          </a:p>
        </p:txBody>
      </p:sp>
      <p:sp>
        <p:nvSpPr>
          <p:cNvPr id="563" name="Google Shape;563;p47"/>
          <p:cNvSpPr txBox="1"/>
          <p:nvPr/>
        </p:nvSpPr>
        <p:spPr>
          <a:xfrm>
            <a:off x="3030624" y="2127842"/>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ZA" sz="1800" b="1" dirty="0">
                <a:solidFill>
                  <a:schemeClr val="dk2"/>
                </a:solidFill>
                <a:latin typeface="Quicksand"/>
                <a:ea typeface="Quicksand"/>
                <a:cs typeface="Quicksand"/>
                <a:sym typeface="Quicksand"/>
              </a:rPr>
              <a:t>Making new Columns</a:t>
            </a:r>
            <a:endParaRPr sz="1800" b="1" dirty="0">
              <a:solidFill>
                <a:schemeClr val="dk2"/>
              </a:solidFill>
              <a:latin typeface="Quicksand"/>
              <a:ea typeface="Quicksand"/>
              <a:cs typeface="Quicksand"/>
              <a:sym typeface="Quicksand"/>
            </a:endParaRPr>
          </a:p>
        </p:txBody>
      </p:sp>
      <p:sp>
        <p:nvSpPr>
          <p:cNvPr id="564" name="Google Shape;564;p47"/>
          <p:cNvSpPr txBox="1"/>
          <p:nvPr/>
        </p:nvSpPr>
        <p:spPr>
          <a:xfrm>
            <a:off x="3030624" y="3043508"/>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ZA" sz="1800" b="1" dirty="0">
                <a:solidFill>
                  <a:schemeClr val="dk2"/>
                </a:solidFill>
                <a:latin typeface="Quicksand"/>
                <a:ea typeface="Quicksand"/>
                <a:cs typeface="Quicksand"/>
                <a:sym typeface="Quicksand"/>
              </a:rPr>
              <a:t>Changing Data types</a:t>
            </a:r>
            <a:endParaRPr sz="1800" b="1" dirty="0">
              <a:solidFill>
                <a:schemeClr val="dk2"/>
              </a:solidFill>
              <a:latin typeface="Quicksand"/>
              <a:ea typeface="Quicksand"/>
              <a:cs typeface="Quicksand"/>
              <a:sym typeface="Quicksand"/>
            </a:endParaRPr>
          </a:p>
        </p:txBody>
      </p:sp>
      <p:sp>
        <p:nvSpPr>
          <p:cNvPr id="565" name="Google Shape;565;p47"/>
          <p:cNvSpPr txBox="1"/>
          <p:nvPr/>
        </p:nvSpPr>
        <p:spPr>
          <a:xfrm>
            <a:off x="3037570" y="4154013"/>
            <a:ext cx="1946100" cy="55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ZA" sz="1800" b="1" dirty="0">
                <a:solidFill>
                  <a:schemeClr val="dk2"/>
                </a:solidFill>
                <a:latin typeface="Quicksand"/>
                <a:ea typeface="Quicksand"/>
                <a:cs typeface="Quicksand"/>
                <a:sym typeface="Quicksand"/>
              </a:rPr>
              <a:t>Removing the extra columns and Gibberish</a:t>
            </a:r>
            <a:endParaRPr sz="1800" b="1" dirty="0">
              <a:solidFill>
                <a:schemeClr val="dk2"/>
              </a:solidFill>
              <a:latin typeface="Quicksand"/>
              <a:ea typeface="Quicksand"/>
              <a:cs typeface="Quicksand"/>
              <a:sym typeface="Quicksand"/>
            </a:endParaRPr>
          </a:p>
        </p:txBody>
      </p:sp>
      <p:sp>
        <p:nvSpPr>
          <p:cNvPr id="566" name="Google Shape;566;p4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cxnSp>
        <p:nvCxnSpPr>
          <p:cNvPr id="567" name="Google Shape;567;p47"/>
          <p:cNvCxnSpPr>
            <a:cxnSpLocks/>
            <a:stCxn id="562" idx="3"/>
            <a:endCxn id="553" idx="1"/>
          </p:cNvCxnSpPr>
          <p:nvPr/>
        </p:nvCxnSpPr>
        <p:spPr>
          <a:xfrm flipV="1">
            <a:off x="5152436" y="1237957"/>
            <a:ext cx="250536" cy="245568"/>
          </a:xfrm>
          <a:prstGeom prst="bentConnector3">
            <a:avLst>
              <a:gd name="adj1" fmla="val 50000"/>
            </a:avLst>
          </a:prstGeom>
          <a:noFill/>
          <a:ln w="19050" cap="flat" cmpd="sng">
            <a:solidFill>
              <a:schemeClr val="lt1"/>
            </a:solidFill>
            <a:prstDash val="solid"/>
            <a:round/>
            <a:headEnd type="none" w="med" len="med"/>
            <a:tailEnd type="oval" w="med" len="med"/>
          </a:ln>
        </p:spPr>
      </p:cxnSp>
      <p:cxnSp>
        <p:nvCxnSpPr>
          <p:cNvPr id="568" name="Google Shape;568;p47"/>
          <p:cNvCxnSpPr>
            <a:stCxn id="563" idx="3"/>
            <a:endCxn id="554" idx="1"/>
          </p:cNvCxnSpPr>
          <p:nvPr/>
        </p:nvCxnSpPr>
        <p:spPr>
          <a:xfrm>
            <a:off x="4976724" y="2407292"/>
            <a:ext cx="273900" cy="600"/>
          </a:xfrm>
          <a:prstGeom prst="bentConnector3">
            <a:avLst>
              <a:gd name="adj1" fmla="val 49992"/>
            </a:avLst>
          </a:prstGeom>
          <a:noFill/>
          <a:ln w="19050" cap="flat" cmpd="sng">
            <a:solidFill>
              <a:schemeClr val="lt1"/>
            </a:solidFill>
            <a:prstDash val="solid"/>
            <a:round/>
            <a:headEnd type="none" w="med" len="med"/>
            <a:tailEnd type="oval" w="med" len="med"/>
          </a:ln>
        </p:spPr>
      </p:cxnSp>
      <p:cxnSp>
        <p:nvCxnSpPr>
          <p:cNvPr id="569" name="Google Shape;569;p47"/>
          <p:cNvCxnSpPr>
            <a:stCxn id="564" idx="3"/>
            <a:endCxn id="555" idx="1"/>
          </p:cNvCxnSpPr>
          <p:nvPr/>
        </p:nvCxnSpPr>
        <p:spPr>
          <a:xfrm>
            <a:off x="4976724" y="3322958"/>
            <a:ext cx="273900" cy="600"/>
          </a:xfrm>
          <a:prstGeom prst="bentConnector3">
            <a:avLst>
              <a:gd name="adj1" fmla="val 49991"/>
            </a:avLst>
          </a:prstGeom>
          <a:noFill/>
          <a:ln w="19050" cap="flat" cmpd="sng">
            <a:solidFill>
              <a:schemeClr val="lt1"/>
            </a:solidFill>
            <a:prstDash val="solid"/>
            <a:round/>
            <a:headEnd type="none" w="med" len="med"/>
            <a:tailEnd type="oval" w="med" len="med"/>
          </a:ln>
        </p:spPr>
      </p:cxnSp>
      <p:cxnSp>
        <p:nvCxnSpPr>
          <p:cNvPr id="570" name="Google Shape;570;p47"/>
          <p:cNvCxnSpPr>
            <a:stCxn id="565" idx="3"/>
            <a:endCxn id="556" idx="1"/>
          </p:cNvCxnSpPr>
          <p:nvPr/>
        </p:nvCxnSpPr>
        <p:spPr>
          <a:xfrm flipV="1">
            <a:off x="4983670" y="4196093"/>
            <a:ext cx="348964" cy="237370"/>
          </a:xfrm>
          <a:prstGeom prst="bentConnector3">
            <a:avLst>
              <a:gd name="adj1" fmla="val 50000"/>
            </a:avLst>
          </a:prstGeom>
          <a:noFill/>
          <a:ln w="19050" cap="flat" cmpd="sng">
            <a:solidFill>
              <a:schemeClr val="lt1"/>
            </a:solidFill>
            <a:prstDash val="solid"/>
            <a:round/>
            <a:headEnd type="none" w="med" len="med"/>
            <a:tailEnd type="oval" w="med" len="med"/>
          </a:ln>
        </p:spPr>
      </p:cxnSp>
      <p:sp>
        <p:nvSpPr>
          <p:cNvPr id="571" name="Google Shape;571;p47"/>
          <p:cNvSpPr/>
          <p:nvPr/>
        </p:nvSpPr>
        <p:spPr>
          <a:xfrm>
            <a:off x="2485416" y="1328417"/>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47"/>
          <p:cNvGrpSpPr/>
          <p:nvPr/>
        </p:nvGrpSpPr>
        <p:grpSpPr>
          <a:xfrm>
            <a:off x="2540413" y="3134580"/>
            <a:ext cx="271213" cy="383088"/>
            <a:chOff x="1333682" y="3344330"/>
            <a:chExt cx="271213" cy="383088"/>
          </a:xfrm>
        </p:grpSpPr>
        <p:sp>
          <p:nvSpPr>
            <p:cNvPr id="573" name="Google Shape;573;p47"/>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47"/>
          <p:cNvGrpSpPr/>
          <p:nvPr/>
        </p:nvGrpSpPr>
        <p:grpSpPr>
          <a:xfrm>
            <a:off x="2515949" y="2209887"/>
            <a:ext cx="320143" cy="392581"/>
            <a:chOff x="3086313" y="2877049"/>
            <a:chExt cx="320143" cy="392581"/>
          </a:xfrm>
        </p:grpSpPr>
        <p:sp>
          <p:nvSpPr>
            <p:cNvPr id="585" name="Google Shape;585;p47"/>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7"/>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7"/>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7"/>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7"/>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7"/>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47"/>
          <p:cNvGrpSpPr/>
          <p:nvPr/>
        </p:nvGrpSpPr>
        <p:grpSpPr>
          <a:xfrm>
            <a:off x="2494909" y="4066347"/>
            <a:ext cx="362223" cy="361108"/>
            <a:chOff x="3513010" y="3816134"/>
            <a:chExt cx="362223" cy="361108"/>
          </a:xfrm>
        </p:grpSpPr>
        <p:sp>
          <p:nvSpPr>
            <p:cNvPr id="598" name="Google Shape;598;p47"/>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7"/>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7"/>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7"/>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2"/>
                </a:solidFill>
              </a:rPr>
              <a:t>Data Visualization</a:t>
            </a:r>
            <a:endParaRPr lang="en-ZA" dirty="0">
              <a:solidFill>
                <a:schemeClr val="dk2"/>
              </a:solidFill>
            </a:endParaRPr>
          </a:p>
        </p:txBody>
      </p:sp>
      <p:sp>
        <p:nvSpPr>
          <p:cNvPr id="398" name="Google Shape;398;p3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cxnSp>
        <p:nvCxnSpPr>
          <p:cNvPr id="399" name="Google Shape;399;p39"/>
          <p:cNvCxnSpPr/>
          <p:nvPr/>
        </p:nvCxnSpPr>
        <p:spPr>
          <a:xfrm>
            <a:off x="735963" y="1702737"/>
            <a:ext cx="7516200" cy="0"/>
          </a:xfrm>
          <a:prstGeom prst="straightConnector1">
            <a:avLst/>
          </a:prstGeom>
          <a:noFill/>
          <a:ln w="19050" cap="flat" cmpd="sng">
            <a:solidFill>
              <a:schemeClr val="lt1"/>
            </a:solidFill>
            <a:prstDash val="solid"/>
            <a:round/>
            <a:headEnd type="oval" w="med" len="med"/>
            <a:tailEnd type="oval" w="med" len="med"/>
          </a:ln>
        </p:spPr>
      </p:cxnSp>
      <p:cxnSp>
        <p:nvCxnSpPr>
          <p:cNvPr id="400" name="Google Shape;400;p39"/>
          <p:cNvCxnSpPr/>
          <p:nvPr/>
        </p:nvCxnSpPr>
        <p:spPr>
          <a:xfrm>
            <a:off x="813900" y="3268825"/>
            <a:ext cx="7516200" cy="0"/>
          </a:xfrm>
          <a:prstGeom prst="straightConnector1">
            <a:avLst/>
          </a:prstGeom>
          <a:noFill/>
          <a:ln w="19050" cap="flat" cmpd="sng">
            <a:solidFill>
              <a:schemeClr val="lt1"/>
            </a:solidFill>
            <a:prstDash val="solid"/>
            <a:round/>
            <a:headEnd type="oval" w="med" len="med"/>
            <a:tailEnd type="oval" w="med" len="med"/>
          </a:ln>
        </p:spPr>
      </p:cxnSp>
      <p:sp>
        <p:nvSpPr>
          <p:cNvPr id="401" name="Google Shape;401;p39"/>
          <p:cNvSpPr/>
          <p:nvPr/>
        </p:nvSpPr>
        <p:spPr>
          <a:xfrm>
            <a:off x="891838" y="245205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8012763" y="245205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66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B71C64-C391-6803-09D0-2C1C2AE105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71A24121-0B07-A610-D54A-13AEB6653690}"/>
              </a:ext>
            </a:extLst>
          </p:cNvPr>
          <p:cNvPicPr>
            <a:picLocks noChangeAspect="1"/>
          </p:cNvPicPr>
          <p:nvPr/>
        </p:nvPicPr>
        <p:blipFill>
          <a:blip r:embed="rId2"/>
          <a:stretch>
            <a:fillRect/>
          </a:stretch>
        </p:blipFill>
        <p:spPr>
          <a:xfrm>
            <a:off x="399456" y="538018"/>
            <a:ext cx="6063868" cy="4064857"/>
          </a:xfrm>
          <a:prstGeom prst="rect">
            <a:avLst/>
          </a:prstGeom>
        </p:spPr>
      </p:pic>
    </p:spTree>
    <p:extLst>
      <p:ext uri="{BB962C8B-B14F-4D97-AF65-F5344CB8AC3E}">
        <p14:creationId xmlns:p14="http://schemas.microsoft.com/office/powerpoint/2010/main" val="213569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B71C64-C391-6803-09D0-2C1C2AE105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B5856DF6-8A92-84DF-B551-81D137C68711}"/>
              </a:ext>
            </a:extLst>
          </p:cNvPr>
          <p:cNvPicPr>
            <a:picLocks noChangeAspect="1"/>
          </p:cNvPicPr>
          <p:nvPr/>
        </p:nvPicPr>
        <p:blipFill>
          <a:blip r:embed="rId2"/>
          <a:stretch>
            <a:fillRect/>
          </a:stretch>
        </p:blipFill>
        <p:spPr>
          <a:xfrm>
            <a:off x="433084" y="479799"/>
            <a:ext cx="4413266" cy="4183902"/>
          </a:xfrm>
          <a:prstGeom prst="rect">
            <a:avLst/>
          </a:prstGeom>
        </p:spPr>
      </p:pic>
    </p:spTree>
    <p:extLst>
      <p:ext uri="{BB962C8B-B14F-4D97-AF65-F5344CB8AC3E}">
        <p14:creationId xmlns:p14="http://schemas.microsoft.com/office/powerpoint/2010/main" val="879544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B71C64-C391-6803-09D0-2C1C2AE105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4" name="Picture 3">
            <a:extLst>
              <a:ext uri="{FF2B5EF4-FFF2-40B4-BE49-F238E27FC236}">
                <a16:creationId xmlns:a16="http://schemas.microsoft.com/office/drawing/2014/main" id="{EF2B6895-3427-BA1E-E26C-A56049003E43}"/>
              </a:ext>
            </a:extLst>
          </p:cNvPr>
          <p:cNvPicPr>
            <a:picLocks noChangeAspect="1"/>
          </p:cNvPicPr>
          <p:nvPr/>
        </p:nvPicPr>
        <p:blipFill>
          <a:blip r:embed="rId2"/>
          <a:stretch>
            <a:fillRect/>
          </a:stretch>
        </p:blipFill>
        <p:spPr>
          <a:xfrm>
            <a:off x="802625" y="468980"/>
            <a:ext cx="7538750" cy="4205539"/>
          </a:xfrm>
          <a:prstGeom prst="rect">
            <a:avLst/>
          </a:prstGeom>
        </p:spPr>
      </p:pic>
    </p:spTree>
    <p:extLst>
      <p:ext uri="{BB962C8B-B14F-4D97-AF65-F5344CB8AC3E}">
        <p14:creationId xmlns:p14="http://schemas.microsoft.com/office/powerpoint/2010/main" val="106227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B71C64-C391-6803-09D0-2C1C2AE105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D3B5046B-8A7D-5C71-7EB8-D89BF509E942}"/>
              </a:ext>
            </a:extLst>
          </p:cNvPr>
          <p:cNvPicPr>
            <a:picLocks noChangeAspect="1"/>
          </p:cNvPicPr>
          <p:nvPr/>
        </p:nvPicPr>
        <p:blipFill>
          <a:blip r:embed="rId2"/>
          <a:stretch>
            <a:fillRect/>
          </a:stretch>
        </p:blipFill>
        <p:spPr>
          <a:xfrm>
            <a:off x="763491" y="430680"/>
            <a:ext cx="7617017" cy="4282139"/>
          </a:xfrm>
          <a:prstGeom prst="rect">
            <a:avLst/>
          </a:prstGeom>
        </p:spPr>
      </p:pic>
    </p:spTree>
    <p:extLst>
      <p:ext uri="{BB962C8B-B14F-4D97-AF65-F5344CB8AC3E}">
        <p14:creationId xmlns:p14="http://schemas.microsoft.com/office/powerpoint/2010/main" val="2656814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B71C64-C391-6803-09D0-2C1C2AE105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ED86AC57-12EF-8862-F48D-AA3D6AC0A163}"/>
              </a:ext>
            </a:extLst>
          </p:cNvPr>
          <p:cNvPicPr>
            <a:picLocks noChangeAspect="1"/>
          </p:cNvPicPr>
          <p:nvPr/>
        </p:nvPicPr>
        <p:blipFill>
          <a:blip r:embed="rId2"/>
          <a:stretch>
            <a:fillRect/>
          </a:stretch>
        </p:blipFill>
        <p:spPr>
          <a:xfrm>
            <a:off x="390769" y="930128"/>
            <a:ext cx="8482541" cy="3118241"/>
          </a:xfrm>
          <a:prstGeom prst="rect">
            <a:avLst/>
          </a:prstGeom>
        </p:spPr>
      </p:pic>
    </p:spTree>
    <p:extLst>
      <p:ext uri="{BB962C8B-B14F-4D97-AF65-F5344CB8AC3E}">
        <p14:creationId xmlns:p14="http://schemas.microsoft.com/office/powerpoint/2010/main" val="2336323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B71C64-C391-6803-09D0-2C1C2AE105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4" name="Picture 3">
            <a:extLst>
              <a:ext uri="{FF2B5EF4-FFF2-40B4-BE49-F238E27FC236}">
                <a16:creationId xmlns:a16="http://schemas.microsoft.com/office/drawing/2014/main" id="{ED86AC57-12EF-8862-F48D-AA3D6AC0A163}"/>
              </a:ext>
            </a:extLst>
          </p:cNvPr>
          <p:cNvPicPr>
            <a:picLocks noChangeAspect="1"/>
          </p:cNvPicPr>
          <p:nvPr/>
        </p:nvPicPr>
        <p:blipFill>
          <a:blip r:embed="rId2"/>
          <a:stretch>
            <a:fillRect/>
          </a:stretch>
        </p:blipFill>
        <p:spPr>
          <a:xfrm>
            <a:off x="390769" y="930128"/>
            <a:ext cx="8482541" cy="3118241"/>
          </a:xfrm>
          <a:prstGeom prst="rect">
            <a:avLst/>
          </a:prstGeom>
        </p:spPr>
      </p:pic>
    </p:spTree>
    <p:extLst>
      <p:ext uri="{BB962C8B-B14F-4D97-AF65-F5344CB8AC3E}">
        <p14:creationId xmlns:p14="http://schemas.microsoft.com/office/powerpoint/2010/main" val="2458353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DEBF-DEA2-2E64-1C91-2B3E97E77C8B}"/>
              </a:ext>
            </a:extLst>
          </p:cNvPr>
          <p:cNvSpPr>
            <a:spLocks noGrp="1"/>
          </p:cNvSpPr>
          <p:nvPr>
            <p:ph type="title"/>
          </p:nvPr>
        </p:nvSpPr>
        <p:spPr/>
        <p:txBody>
          <a:bodyPr/>
          <a:lstStyle/>
          <a:p>
            <a:endParaRPr lang="en-ZA" dirty="0"/>
          </a:p>
        </p:txBody>
      </p:sp>
      <p:sp>
        <p:nvSpPr>
          <p:cNvPr id="3" name="Slide Number Placeholder 2">
            <a:extLst>
              <a:ext uri="{FF2B5EF4-FFF2-40B4-BE49-F238E27FC236}">
                <a16:creationId xmlns:a16="http://schemas.microsoft.com/office/drawing/2014/main" id="{BCCCC09D-B692-8FC1-6595-8AA22458E1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7" name="Picture 6">
            <a:extLst>
              <a:ext uri="{FF2B5EF4-FFF2-40B4-BE49-F238E27FC236}">
                <a16:creationId xmlns:a16="http://schemas.microsoft.com/office/drawing/2014/main" id="{5533F264-4F2E-8083-B46C-3562B983C5D6}"/>
              </a:ext>
            </a:extLst>
          </p:cNvPr>
          <p:cNvPicPr>
            <a:picLocks noChangeAspect="1"/>
          </p:cNvPicPr>
          <p:nvPr/>
        </p:nvPicPr>
        <p:blipFill>
          <a:blip r:embed="rId2"/>
          <a:stretch>
            <a:fillRect/>
          </a:stretch>
        </p:blipFill>
        <p:spPr>
          <a:xfrm>
            <a:off x="387412" y="133344"/>
            <a:ext cx="8033306" cy="2382691"/>
          </a:xfrm>
          <a:prstGeom prst="rect">
            <a:avLst/>
          </a:prstGeom>
        </p:spPr>
      </p:pic>
      <p:pic>
        <p:nvPicPr>
          <p:cNvPr id="9" name="Picture 8">
            <a:extLst>
              <a:ext uri="{FF2B5EF4-FFF2-40B4-BE49-F238E27FC236}">
                <a16:creationId xmlns:a16="http://schemas.microsoft.com/office/drawing/2014/main" id="{78681647-E368-7E37-2984-F5DE7AE6FC2E}"/>
              </a:ext>
            </a:extLst>
          </p:cNvPr>
          <p:cNvPicPr>
            <a:picLocks noChangeAspect="1"/>
          </p:cNvPicPr>
          <p:nvPr/>
        </p:nvPicPr>
        <p:blipFill>
          <a:blip r:embed="rId3"/>
          <a:stretch>
            <a:fillRect/>
          </a:stretch>
        </p:blipFill>
        <p:spPr>
          <a:xfrm>
            <a:off x="387412" y="2493729"/>
            <a:ext cx="7975050" cy="2407722"/>
          </a:xfrm>
          <a:prstGeom prst="rect">
            <a:avLst/>
          </a:prstGeom>
        </p:spPr>
      </p:pic>
    </p:spTree>
    <p:extLst>
      <p:ext uri="{BB962C8B-B14F-4D97-AF65-F5344CB8AC3E}">
        <p14:creationId xmlns:p14="http://schemas.microsoft.com/office/powerpoint/2010/main" val="33730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37"/>
          <p:cNvSpPr txBox="1">
            <a:spLocks noGrp="1"/>
          </p:cNvSpPr>
          <p:nvPr>
            <p:ph type="title"/>
          </p:nvPr>
        </p:nvSpPr>
        <p:spPr>
          <a:xfrm>
            <a:off x="352950" y="426379"/>
            <a:ext cx="3944700" cy="5293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82" name="Google Shape;382;p37"/>
          <p:cNvSpPr txBox="1">
            <a:spLocks noGrp="1"/>
          </p:cNvSpPr>
          <p:nvPr>
            <p:ph type="subTitle" idx="1"/>
          </p:nvPr>
        </p:nvSpPr>
        <p:spPr>
          <a:xfrm>
            <a:off x="352950" y="1024184"/>
            <a:ext cx="5473937" cy="2565789"/>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t>In today's fast-changing tech world, predicting laptop prices accurately is crucial for both buyers and makers. Partnering with SmartTech Co., we aim to develop a machine-learning model to forecast laptop prices. This project will help consumers understand fair prices and help manufacturers better position their products and comprehend brand impact on pricing. Our model will offer real-time, easy-to-understand price predictions, aiding informed decisions in the dynamic laptop market.</a:t>
            </a:r>
          </a:p>
        </p:txBody>
      </p:sp>
      <p:sp>
        <p:nvSpPr>
          <p:cNvPr id="383" name="Google Shape;383;p3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15" name="Picture Placeholder 14" descr="A laptops with a keyboard&#10;&#10;Description automatically generated with medium confidence">
            <a:extLst>
              <a:ext uri="{FF2B5EF4-FFF2-40B4-BE49-F238E27FC236}">
                <a16:creationId xmlns:a16="http://schemas.microsoft.com/office/drawing/2014/main" id="{4CE199ED-1B06-ABE7-1D65-09D5D1A9CE9A}"/>
              </a:ext>
            </a:extLst>
          </p:cNvPr>
          <p:cNvPicPr>
            <a:picLocks noGrp="1" noChangeAspect="1"/>
          </p:cNvPicPr>
          <p:nvPr>
            <p:ph type="pic" idx="2"/>
          </p:nvPr>
        </p:nvPicPr>
        <p:blipFill>
          <a:blip r:embed="rId3"/>
          <a:srcRect l="12379" r="12379"/>
          <a:stretch>
            <a:fillRect/>
          </a:stretch>
        </p:blipFill>
        <p:spPr>
          <a:xfrm>
            <a:off x="5826887" y="612884"/>
            <a:ext cx="3070800" cy="37614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DEBF-DEA2-2E64-1C91-2B3E97E77C8B}"/>
              </a:ext>
            </a:extLst>
          </p:cNvPr>
          <p:cNvSpPr>
            <a:spLocks noGrp="1"/>
          </p:cNvSpPr>
          <p:nvPr>
            <p:ph type="title"/>
          </p:nvPr>
        </p:nvSpPr>
        <p:spPr/>
        <p:txBody>
          <a:bodyPr/>
          <a:lstStyle/>
          <a:p>
            <a:endParaRPr lang="en-ZA" dirty="0"/>
          </a:p>
        </p:txBody>
      </p:sp>
      <p:sp>
        <p:nvSpPr>
          <p:cNvPr id="3" name="Slide Number Placeholder 2">
            <a:extLst>
              <a:ext uri="{FF2B5EF4-FFF2-40B4-BE49-F238E27FC236}">
                <a16:creationId xmlns:a16="http://schemas.microsoft.com/office/drawing/2014/main" id="{BCCCC09D-B692-8FC1-6595-8AA22458E1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7" name="Picture 6">
            <a:extLst>
              <a:ext uri="{FF2B5EF4-FFF2-40B4-BE49-F238E27FC236}">
                <a16:creationId xmlns:a16="http://schemas.microsoft.com/office/drawing/2014/main" id="{5533F264-4F2E-8083-B46C-3562B983C5D6}"/>
              </a:ext>
            </a:extLst>
          </p:cNvPr>
          <p:cNvPicPr>
            <a:picLocks noChangeAspect="1"/>
          </p:cNvPicPr>
          <p:nvPr/>
        </p:nvPicPr>
        <p:blipFill>
          <a:blip r:embed="rId2"/>
          <a:stretch>
            <a:fillRect/>
          </a:stretch>
        </p:blipFill>
        <p:spPr>
          <a:xfrm>
            <a:off x="387412" y="133344"/>
            <a:ext cx="8033306" cy="2382691"/>
          </a:xfrm>
          <a:prstGeom prst="rect">
            <a:avLst/>
          </a:prstGeom>
        </p:spPr>
      </p:pic>
      <p:pic>
        <p:nvPicPr>
          <p:cNvPr id="9" name="Picture 8">
            <a:extLst>
              <a:ext uri="{FF2B5EF4-FFF2-40B4-BE49-F238E27FC236}">
                <a16:creationId xmlns:a16="http://schemas.microsoft.com/office/drawing/2014/main" id="{78681647-E368-7E37-2984-F5DE7AE6FC2E}"/>
              </a:ext>
            </a:extLst>
          </p:cNvPr>
          <p:cNvPicPr>
            <a:picLocks noChangeAspect="1"/>
          </p:cNvPicPr>
          <p:nvPr/>
        </p:nvPicPr>
        <p:blipFill>
          <a:blip r:embed="rId3"/>
          <a:stretch>
            <a:fillRect/>
          </a:stretch>
        </p:blipFill>
        <p:spPr>
          <a:xfrm>
            <a:off x="387412" y="2493729"/>
            <a:ext cx="7975050" cy="2407722"/>
          </a:xfrm>
          <a:prstGeom prst="rect">
            <a:avLst/>
          </a:prstGeom>
        </p:spPr>
      </p:pic>
    </p:spTree>
    <p:extLst>
      <p:ext uri="{BB962C8B-B14F-4D97-AF65-F5344CB8AC3E}">
        <p14:creationId xmlns:p14="http://schemas.microsoft.com/office/powerpoint/2010/main" val="4228584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CCC09D-B692-8FC1-6595-8AA22458E1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5" name="Picture 4">
            <a:extLst>
              <a:ext uri="{FF2B5EF4-FFF2-40B4-BE49-F238E27FC236}">
                <a16:creationId xmlns:a16="http://schemas.microsoft.com/office/drawing/2014/main" id="{4C0C6C85-C9AD-A103-7F43-D9ECDF9FC095}"/>
              </a:ext>
            </a:extLst>
          </p:cNvPr>
          <p:cNvPicPr>
            <a:picLocks noChangeAspect="1"/>
          </p:cNvPicPr>
          <p:nvPr/>
        </p:nvPicPr>
        <p:blipFill>
          <a:blip r:embed="rId2"/>
          <a:stretch>
            <a:fillRect/>
          </a:stretch>
        </p:blipFill>
        <p:spPr>
          <a:xfrm>
            <a:off x="174156" y="797169"/>
            <a:ext cx="4612294" cy="3008923"/>
          </a:xfrm>
          <a:prstGeom prst="rect">
            <a:avLst/>
          </a:prstGeom>
        </p:spPr>
      </p:pic>
      <p:pic>
        <p:nvPicPr>
          <p:cNvPr id="8" name="Picture 7">
            <a:extLst>
              <a:ext uri="{FF2B5EF4-FFF2-40B4-BE49-F238E27FC236}">
                <a16:creationId xmlns:a16="http://schemas.microsoft.com/office/drawing/2014/main" id="{2CAA5D93-40A3-30CF-D0A8-C1E5A04BBBE6}"/>
              </a:ext>
            </a:extLst>
          </p:cNvPr>
          <p:cNvPicPr>
            <a:picLocks noChangeAspect="1"/>
          </p:cNvPicPr>
          <p:nvPr/>
        </p:nvPicPr>
        <p:blipFill>
          <a:blip r:embed="rId3"/>
          <a:stretch>
            <a:fillRect/>
          </a:stretch>
        </p:blipFill>
        <p:spPr>
          <a:xfrm>
            <a:off x="4464700" y="835555"/>
            <a:ext cx="4354881" cy="2932150"/>
          </a:xfrm>
          <a:prstGeom prst="rect">
            <a:avLst/>
          </a:prstGeom>
        </p:spPr>
      </p:pic>
    </p:spTree>
    <p:extLst>
      <p:ext uri="{BB962C8B-B14F-4D97-AF65-F5344CB8AC3E}">
        <p14:creationId xmlns:p14="http://schemas.microsoft.com/office/powerpoint/2010/main" val="126307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CCC09D-B692-8FC1-6595-8AA22458E1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4" name="Picture 3">
            <a:extLst>
              <a:ext uri="{FF2B5EF4-FFF2-40B4-BE49-F238E27FC236}">
                <a16:creationId xmlns:a16="http://schemas.microsoft.com/office/drawing/2014/main" id="{5DC992AE-4C00-EF07-5409-E421960464BF}"/>
              </a:ext>
            </a:extLst>
          </p:cNvPr>
          <p:cNvPicPr>
            <a:picLocks noChangeAspect="1"/>
          </p:cNvPicPr>
          <p:nvPr/>
        </p:nvPicPr>
        <p:blipFill>
          <a:blip r:embed="rId2"/>
          <a:stretch>
            <a:fillRect/>
          </a:stretch>
        </p:blipFill>
        <p:spPr>
          <a:xfrm>
            <a:off x="255940" y="481186"/>
            <a:ext cx="5840060" cy="4121689"/>
          </a:xfrm>
          <a:prstGeom prst="rect">
            <a:avLst/>
          </a:prstGeom>
        </p:spPr>
      </p:pic>
    </p:spTree>
    <p:extLst>
      <p:ext uri="{BB962C8B-B14F-4D97-AF65-F5344CB8AC3E}">
        <p14:creationId xmlns:p14="http://schemas.microsoft.com/office/powerpoint/2010/main" val="3185483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814F-51B2-C4E4-E5A1-C063DBFDD554}"/>
              </a:ext>
            </a:extLst>
          </p:cNvPr>
          <p:cNvSpPr>
            <a:spLocks noGrp="1"/>
          </p:cNvSpPr>
          <p:nvPr>
            <p:ph type="title"/>
          </p:nvPr>
        </p:nvSpPr>
        <p:spPr/>
        <p:txBody>
          <a:bodyPr/>
          <a:lstStyle/>
          <a:p>
            <a:endParaRPr lang="en-ZA"/>
          </a:p>
        </p:txBody>
      </p:sp>
      <p:sp>
        <p:nvSpPr>
          <p:cNvPr id="3" name="Slide Number Placeholder 2">
            <a:extLst>
              <a:ext uri="{FF2B5EF4-FFF2-40B4-BE49-F238E27FC236}">
                <a16:creationId xmlns:a16="http://schemas.microsoft.com/office/drawing/2014/main" id="{F469BB72-6517-D7DD-9BC5-22177D65E0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5" name="Picture 4">
            <a:extLst>
              <a:ext uri="{FF2B5EF4-FFF2-40B4-BE49-F238E27FC236}">
                <a16:creationId xmlns:a16="http://schemas.microsoft.com/office/drawing/2014/main" id="{634F3179-DB68-3915-B883-3483C4F66DB0}"/>
              </a:ext>
            </a:extLst>
          </p:cNvPr>
          <p:cNvPicPr>
            <a:picLocks noChangeAspect="1"/>
          </p:cNvPicPr>
          <p:nvPr/>
        </p:nvPicPr>
        <p:blipFill>
          <a:blip r:embed="rId2"/>
          <a:stretch>
            <a:fillRect/>
          </a:stretch>
        </p:blipFill>
        <p:spPr>
          <a:xfrm>
            <a:off x="417874" y="0"/>
            <a:ext cx="8308251" cy="5143500"/>
          </a:xfrm>
          <a:prstGeom prst="rect">
            <a:avLst/>
          </a:prstGeom>
        </p:spPr>
      </p:pic>
    </p:spTree>
    <p:extLst>
      <p:ext uri="{BB962C8B-B14F-4D97-AF65-F5344CB8AC3E}">
        <p14:creationId xmlns:p14="http://schemas.microsoft.com/office/powerpoint/2010/main" val="1841747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BD2606-9CFC-4985-9E55-2F4A8291D40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5" name="Picture 4">
            <a:extLst>
              <a:ext uri="{FF2B5EF4-FFF2-40B4-BE49-F238E27FC236}">
                <a16:creationId xmlns:a16="http://schemas.microsoft.com/office/drawing/2014/main" id="{89A0D531-BEB1-2ED3-01E9-8BCB66CDCDD5}"/>
              </a:ext>
            </a:extLst>
          </p:cNvPr>
          <p:cNvPicPr>
            <a:picLocks noChangeAspect="1"/>
          </p:cNvPicPr>
          <p:nvPr/>
        </p:nvPicPr>
        <p:blipFill>
          <a:blip r:embed="rId2"/>
          <a:stretch>
            <a:fillRect/>
          </a:stretch>
        </p:blipFill>
        <p:spPr>
          <a:xfrm>
            <a:off x="179637" y="0"/>
            <a:ext cx="8784726" cy="5143500"/>
          </a:xfrm>
          <a:prstGeom prst="rect">
            <a:avLst/>
          </a:prstGeom>
        </p:spPr>
      </p:pic>
    </p:spTree>
    <p:extLst>
      <p:ext uri="{BB962C8B-B14F-4D97-AF65-F5344CB8AC3E}">
        <p14:creationId xmlns:p14="http://schemas.microsoft.com/office/powerpoint/2010/main" val="3085919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57203A2-F2DA-8C84-D235-31AE21A4A0F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6014FF64-4D23-2F6C-FD52-9330FC866363}"/>
              </a:ext>
            </a:extLst>
          </p:cNvPr>
          <p:cNvPicPr>
            <a:picLocks noChangeAspect="1"/>
          </p:cNvPicPr>
          <p:nvPr/>
        </p:nvPicPr>
        <p:blipFill>
          <a:blip r:embed="rId2"/>
          <a:stretch>
            <a:fillRect/>
          </a:stretch>
        </p:blipFill>
        <p:spPr>
          <a:xfrm>
            <a:off x="1426794" y="359688"/>
            <a:ext cx="6290412" cy="4424124"/>
          </a:xfrm>
          <a:prstGeom prst="rect">
            <a:avLst/>
          </a:prstGeom>
        </p:spPr>
      </p:pic>
    </p:spTree>
    <p:extLst>
      <p:ext uri="{BB962C8B-B14F-4D97-AF65-F5344CB8AC3E}">
        <p14:creationId xmlns:p14="http://schemas.microsoft.com/office/powerpoint/2010/main" val="262169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76CC1C-B0C2-F622-B782-D4AADB9FEB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7" name="Picture 6">
            <a:extLst>
              <a:ext uri="{FF2B5EF4-FFF2-40B4-BE49-F238E27FC236}">
                <a16:creationId xmlns:a16="http://schemas.microsoft.com/office/drawing/2014/main" id="{3B13C8F7-30CC-73A8-5AE8-39A0D5F22662}"/>
              </a:ext>
            </a:extLst>
          </p:cNvPr>
          <p:cNvPicPr>
            <a:picLocks noChangeAspect="1"/>
          </p:cNvPicPr>
          <p:nvPr/>
        </p:nvPicPr>
        <p:blipFill>
          <a:blip r:embed="rId2"/>
          <a:stretch>
            <a:fillRect/>
          </a:stretch>
        </p:blipFill>
        <p:spPr>
          <a:xfrm>
            <a:off x="212982" y="429744"/>
            <a:ext cx="4359018" cy="4389800"/>
          </a:xfrm>
          <a:prstGeom prst="rect">
            <a:avLst/>
          </a:prstGeom>
        </p:spPr>
      </p:pic>
      <p:pic>
        <p:nvPicPr>
          <p:cNvPr id="5" name="Picture 4">
            <a:extLst>
              <a:ext uri="{FF2B5EF4-FFF2-40B4-BE49-F238E27FC236}">
                <a16:creationId xmlns:a16="http://schemas.microsoft.com/office/drawing/2014/main" id="{EE0E95F9-BD12-9A31-159E-7551C5E0B2FF}"/>
              </a:ext>
            </a:extLst>
          </p:cNvPr>
          <p:cNvPicPr>
            <a:picLocks noChangeAspect="1"/>
          </p:cNvPicPr>
          <p:nvPr/>
        </p:nvPicPr>
        <p:blipFill>
          <a:blip r:embed="rId3"/>
          <a:stretch>
            <a:fillRect/>
          </a:stretch>
        </p:blipFill>
        <p:spPr>
          <a:xfrm>
            <a:off x="4572001" y="429744"/>
            <a:ext cx="4262772" cy="4506731"/>
          </a:xfrm>
          <a:prstGeom prst="rect">
            <a:avLst/>
          </a:prstGeom>
        </p:spPr>
      </p:pic>
    </p:spTree>
    <p:extLst>
      <p:ext uri="{BB962C8B-B14F-4D97-AF65-F5344CB8AC3E}">
        <p14:creationId xmlns:p14="http://schemas.microsoft.com/office/powerpoint/2010/main" val="100836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64E88D-3CFC-4E6D-9801-457A1995588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5" name="Picture 4">
            <a:extLst>
              <a:ext uri="{FF2B5EF4-FFF2-40B4-BE49-F238E27FC236}">
                <a16:creationId xmlns:a16="http://schemas.microsoft.com/office/drawing/2014/main" id="{89F1CE21-7D16-24CD-F107-2C1D2DF1CF15}"/>
              </a:ext>
            </a:extLst>
          </p:cNvPr>
          <p:cNvPicPr>
            <a:picLocks noChangeAspect="1"/>
          </p:cNvPicPr>
          <p:nvPr/>
        </p:nvPicPr>
        <p:blipFill>
          <a:blip r:embed="rId2"/>
          <a:stretch>
            <a:fillRect/>
          </a:stretch>
        </p:blipFill>
        <p:spPr>
          <a:xfrm>
            <a:off x="1715466" y="263396"/>
            <a:ext cx="5713068" cy="4616707"/>
          </a:xfrm>
          <a:prstGeom prst="rect">
            <a:avLst/>
          </a:prstGeom>
        </p:spPr>
      </p:pic>
    </p:spTree>
    <p:extLst>
      <p:ext uri="{BB962C8B-B14F-4D97-AF65-F5344CB8AC3E}">
        <p14:creationId xmlns:p14="http://schemas.microsoft.com/office/powerpoint/2010/main" val="2237700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2"/>
                </a:solidFill>
              </a:rPr>
              <a:t>Data Encoding</a:t>
            </a:r>
            <a:endParaRPr lang="en-ZA" dirty="0">
              <a:solidFill>
                <a:schemeClr val="dk2"/>
              </a:solidFill>
            </a:endParaRPr>
          </a:p>
        </p:txBody>
      </p:sp>
      <p:sp>
        <p:nvSpPr>
          <p:cNvPr id="398" name="Google Shape;398;p3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cxnSp>
        <p:nvCxnSpPr>
          <p:cNvPr id="399" name="Google Shape;399;p39"/>
          <p:cNvCxnSpPr/>
          <p:nvPr/>
        </p:nvCxnSpPr>
        <p:spPr>
          <a:xfrm>
            <a:off x="735963" y="1702737"/>
            <a:ext cx="7516200" cy="0"/>
          </a:xfrm>
          <a:prstGeom prst="straightConnector1">
            <a:avLst/>
          </a:prstGeom>
          <a:noFill/>
          <a:ln w="19050" cap="flat" cmpd="sng">
            <a:solidFill>
              <a:schemeClr val="lt1"/>
            </a:solidFill>
            <a:prstDash val="solid"/>
            <a:round/>
            <a:headEnd type="oval" w="med" len="med"/>
            <a:tailEnd type="oval" w="med" len="med"/>
          </a:ln>
        </p:spPr>
      </p:cxnSp>
      <p:cxnSp>
        <p:nvCxnSpPr>
          <p:cNvPr id="400" name="Google Shape;400;p39"/>
          <p:cNvCxnSpPr/>
          <p:nvPr/>
        </p:nvCxnSpPr>
        <p:spPr>
          <a:xfrm>
            <a:off x="813900" y="3268825"/>
            <a:ext cx="7516200" cy="0"/>
          </a:xfrm>
          <a:prstGeom prst="straightConnector1">
            <a:avLst/>
          </a:prstGeom>
          <a:noFill/>
          <a:ln w="19050" cap="flat" cmpd="sng">
            <a:solidFill>
              <a:schemeClr val="lt1"/>
            </a:solidFill>
            <a:prstDash val="solid"/>
            <a:round/>
            <a:headEnd type="oval" w="med" len="med"/>
            <a:tailEnd type="oval" w="med" len="med"/>
          </a:ln>
        </p:spPr>
      </p:cxnSp>
      <p:sp>
        <p:nvSpPr>
          <p:cNvPr id="401" name="Google Shape;401;p39"/>
          <p:cNvSpPr/>
          <p:nvPr/>
        </p:nvSpPr>
        <p:spPr>
          <a:xfrm>
            <a:off x="891838" y="245205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8012763" y="245205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255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Theoretical framework</a:t>
            </a:r>
            <a:endParaRPr/>
          </a:p>
        </p:txBody>
      </p:sp>
      <p:sp>
        <p:nvSpPr>
          <p:cNvPr id="511" name="Google Shape;511;p45"/>
          <p:cNvSpPr txBox="1"/>
          <p:nvPr/>
        </p:nvSpPr>
        <p:spPr>
          <a:xfrm>
            <a:off x="3867750" y="2188950"/>
            <a:ext cx="1739400" cy="7656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Quicksand"/>
                <a:ea typeface="Quicksand"/>
                <a:cs typeface="Quicksand"/>
                <a:sym typeface="Quicksand"/>
              </a:rPr>
              <a:t>Data Framework</a:t>
            </a:r>
            <a:endParaRPr sz="2000" b="1" dirty="0">
              <a:solidFill>
                <a:schemeClr val="dk2"/>
              </a:solidFill>
              <a:latin typeface="Quicksand"/>
              <a:ea typeface="Quicksand"/>
              <a:cs typeface="Quicksand"/>
              <a:sym typeface="Quicksand"/>
            </a:endParaRPr>
          </a:p>
        </p:txBody>
      </p:sp>
      <p:sp>
        <p:nvSpPr>
          <p:cNvPr id="512" name="Google Shape;512;p45"/>
          <p:cNvSpPr txBox="1"/>
          <p:nvPr/>
        </p:nvSpPr>
        <p:spPr>
          <a:xfrm>
            <a:off x="6061800" y="3621865"/>
            <a:ext cx="2800846" cy="4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dk2"/>
                </a:solidFill>
                <a:latin typeface="Quicksand"/>
                <a:ea typeface="Quicksand"/>
                <a:cs typeface="Quicksand"/>
                <a:sym typeface="Quicksand"/>
              </a:rPr>
              <a:t>Numerical Columns</a:t>
            </a:r>
            <a:endParaRPr sz="2000" b="1" dirty="0">
              <a:solidFill>
                <a:schemeClr val="dk2"/>
              </a:solidFill>
              <a:latin typeface="Quicksand"/>
              <a:ea typeface="Quicksand"/>
              <a:cs typeface="Quicksand"/>
              <a:sym typeface="Quicksand"/>
            </a:endParaRPr>
          </a:p>
        </p:txBody>
      </p:sp>
      <p:sp>
        <p:nvSpPr>
          <p:cNvPr id="513" name="Google Shape;513;p45"/>
          <p:cNvSpPr txBox="1"/>
          <p:nvPr/>
        </p:nvSpPr>
        <p:spPr>
          <a:xfrm>
            <a:off x="6061799" y="1137050"/>
            <a:ext cx="2957151" cy="4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dk2"/>
                </a:solidFill>
                <a:latin typeface="Quicksand"/>
                <a:ea typeface="Quicksand"/>
                <a:cs typeface="Quicksand"/>
                <a:sym typeface="Quicksand"/>
              </a:rPr>
              <a:t>Categorical Columns</a:t>
            </a:r>
            <a:endParaRPr sz="2000" b="1" dirty="0">
              <a:solidFill>
                <a:schemeClr val="dk2"/>
              </a:solidFill>
              <a:latin typeface="Quicksand"/>
              <a:ea typeface="Quicksand"/>
              <a:cs typeface="Quicksand"/>
              <a:sym typeface="Quicksand"/>
            </a:endParaRPr>
          </a:p>
        </p:txBody>
      </p:sp>
      <p:sp>
        <p:nvSpPr>
          <p:cNvPr id="514" name="Google Shape;514;p45"/>
          <p:cNvSpPr txBox="1"/>
          <p:nvPr/>
        </p:nvSpPr>
        <p:spPr>
          <a:xfrm>
            <a:off x="6061800" y="3945000"/>
            <a:ext cx="2143200" cy="657600"/>
          </a:xfrm>
          <a:prstGeom prst="rect">
            <a:avLst/>
          </a:prstGeom>
          <a:noFill/>
          <a:ln>
            <a:noFill/>
          </a:ln>
        </p:spPr>
        <p:txBody>
          <a:bodyPr spcFirstLastPara="1" wrap="square" lIns="91425" tIns="91425" rIns="91425" bIns="91425" anchor="t" anchorCtr="0">
            <a:noAutofit/>
          </a:bodyPr>
          <a:lstStyle/>
          <a:p>
            <a:pPr marL="285750" lvl="0" indent="-285750" algn="ctr" rtl="0">
              <a:lnSpc>
                <a:spcPct val="115000"/>
              </a:lnSpc>
              <a:spcBef>
                <a:spcPts val="0"/>
              </a:spcBef>
              <a:spcAft>
                <a:spcPts val="0"/>
              </a:spcAft>
              <a:buClr>
                <a:schemeClr val="dk2"/>
              </a:buClr>
              <a:buSzPts val="1400"/>
              <a:buFont typeface="Arial" panose="020B0604020202020204" pitchFamily="34" charset="0"/>
              <a:buChar char="•"/>
            </a:pPr>
            <a:r>
              <a:rPr lang="en-US" dirty="0">
                <a:solidFill>
                  <a:schemeClr val="dk1"/>
                </a:solidFill>
                <a:latin typeface="Mulish"/>
                <a:ea typeface="Mulish"/>
                <a:cs typeface="Mulish"/>
                <a:sym typeface="Mulish"/>
              </a:rPr>
              <a:t>Scaling</a:t>
            </a:r>
            <a:endParaRPr dirty="0">
              <a:solidFill>
                <a:schemeClr val="dk1"/>
              </a:solidFill>
              <a:latin typeface="Mulish"/>
              <a:ea typeface="Mulish"/>
              <a:cs typeface="Mulish"/>
              <a:sym typeface="Mulish"/>
            </a:endParaRPr>
          </a:p>
        </p:txBody>
      </p:sp>
      <p:sp>
        <p:nvSpPr>
          <p:cNvPr id="515" name="Google Shape;515;p45"/>
          <p:cNvSpPr txBox="1"/>
          <p:nvPr/>
        </p:nvSpPr>
        <p:spPr>
          <a:xfrm>
            <a:off x="6141400" y="1580213"/>
            <a:ext cx="21432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Quicksand"/>
                <a:ea typeface="Quicksand"/>
                <a:cs typeface="Quicksand"/>
                <a:sym typeface="Quicksand"/>
              </a:rPr>
              <a:t>Nominal </a:t>
            </a:r>
            <a:endParaRPr sz="1600" b="1" dirty="0">
              <a:solidFill>
                <a:schemeClr val="dk2"/>
              </a:solidFill>
              <a:latin typeface="Quicksand"/>
              <a:ea typeface="Quicksand"/>
              <a:cs typeface="Quicksand"/>
              <a:sym typeface="Quicksand"/>
            </a:endParaRPr>
          </a:p>
        </p:txBody>
      </p:sp>
      <p:sp>
        <p:nvSpPr>
          <p:cNvPr id="516" name="Google Shape;516;p45"/>
          <p:cNvSpPr txBox="1"/>
          <p:nvPr/>
        </p:nvSpPr>
        <p:spPr>
          <a:xfrm>
            <a:off x="6061800" y="1888888"/>
            <a:ext cx="2362200" cy="602700"/>
          </a:xfrm>
          <a:prstGeom prst="rect">
            <a:avLst/>
          </a:prstGeom>
          <a:noFill/>
          <a:ln>
            <a:noFill/>
          </a:ln>
        </p:spPr>
        <p:txBody>
          <a:bodyPr spcFirstLastPara="1" wrap="square" lIns="91425" tIns="91425" rIns="91425" bIns="91425" anchor="ctr" anchorCtr="0">
            <a:noAutofit/>
          </a:bodyPr>
          <a:lstStyle/>
          <a:p>
            <a:pPr marL="285750" lvl="0" indent="-285750" algn="ctr" rtl="0">
              <a:lnSpc>
                <a:spcPct val="115000"/>
              </a:lnSpc>
              <a:spcBef>
                <a:spcPts val="0"/>
              </a:spcBef>
              <a:spcAft>
                <a:spcPts val="0"/>
              </a:spcAft>
              <a:buFont typeface="Arial" panose="020B0604020202020204" pitchFamily="34" charset="0"/>
              <a:buChar char="•"/>
            </a:pPr>
            <a:r>
              <a:rPr lang="en-US" dirty="0">
                <a:solidFill>
                  <a:schemeClr val="dk1"/>
                </a:solidFill>
                <a:latin typeface="Mulish"/>
                <a:ea typeface="Mulish"/>
                <a:cs typeface="Mulish"/>
                <a:sym typeface="Mulish"/>
              </a:rPr>
              <a:t>One-Hot Encoder </a:t>
            </a:r>
            <a:endParaRPr dirty="0">
              <a:solidFill>
                <a:schemeClr val="dk1"/>
              </a:solidFill>
              <a:latin typeface="Mulish"/>
              <a:ea typeface="Mulish"/>
              <a:cs typeface="Mulish"/>
              <a:sym typeface="Mulish"/>
            </a:endParaRPr>
          </a:p>
        </p:txBody>
      </p:sp>
      <p:sp>
        <p:nvSpPr>
          <p:cNvPr id="517" name="Google Shape;517;p45"/>
          <p:cNvSpPr txBox="1"/>
          <p:nvPr/>
        </p:nvSpPr>
        <p:spPr>
          <a:xfrm>
            <a:off x="6141400" y="2491598"/>
            <a:ext cx="21432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dk2"/>
                </a:solidFill>
                <a:latin typeface="Quicksand"/>
                <a:ea typeface="Quicksand"/>
                <a:cs typeface="Quicksand"/>
                <a:sym typeface="Quicksand"/>
              </a:rPr>
              <a:t>Ordinal </a:t>
            </a:r>
            <a:endParaRPr sz="1600" b="1" dirty="0">
              <a:solidFill>
                <a:schemeClr val="dk2"/>
              </a:solidFill>
              <a:latin typeface="Quicksand"/>
              <a:ea typeface="Quicksand"/>
              <a:cs typeface="Quicksand"/>
              <a:sym typeface="Quicksand"/>
            </a:endParaRPr>
          </a:p>
        </p:txBody>
      </p:sp>
      <p:sp>
        <p:nvSpPr>
          <p:cNvPr id="518" name="Google Shape;518;p45"/>
          <p:cNvSpPr txBox="1"/>
          <p:nvPr/>
        </p:nvSpPr>
        <p:spPr>
          <a:xfrm>
            <a:off x="6061800" y="2800275"/>
            <a:ext cx="2362200" cy="602700"/>
          </a:xfrm>
          <a:prstGeom prst="rect">
            <a:avLst/>
          </a:prstGeom>
          <a:noFill/>
          <a:ln>
            <a:noFill/>
          </a:ln>
        </p:spPr>
        <p:txBody>
          <a:bodyPr spcFirstLastPara="1" wrap="square" lIns="91425" tIns="91425" rIns="91425" bIns="91425" anchor="ctr" anchorCtr="0">
            <a:noAutofit/>
          </a:bodyPr>
          <a:lstStyle/>
          <a:p>
            <a:pPr marL="285750" lvl="0" indent="-285750" algn="ctr" rtl="0">
              <a:lnSpc>
                <a:spcPct val="115000"/>
              </a:lnSpc>
              <a:spcBef>
                <a:spcPts val="0"/>
              </a:spcBef>
              <a:spcAft>
                <a:spcPts val="0"/>
              </a:spcAft>
              <a:buFont typeface="Arial" panose="020B0604020202020204" pitchFamily="34" charset="0"/>
              <a:buChar char="•"/>
            </a:pPr>
            <a:r>
              <a:rPr lang="en-US" dirty="0">
                <a:solidFill>
                  <a:schemeClr val="dk1"/>
                </a:solidFill>
                <a:latin typeface="Mulish"/>
                <a:ea typeface="Mulish"/>
                <a:cs typeface="Mulish"/>
                <a:sym typeface="Mulish"/>
              </a:rPr>
              <a:t>Ordinal Encoding </a:t>
            </a:r>
          </a:p>
          <a:p>
            <a:pPr marL="285750" lvl="0" indent="-285750" algn="ctr" rtl="0">
              <a:lnSpc>
                <a:spcPct val="115000"/>
              </a:lnSpc>
              <a:spcBef>
                <a:spcPts val="0"/>
              </a:spcBef>
              <a:spcAft>
                <a:spcPts val="0"/>
              </a:spcAft>
              <a:buFont typeface="Arial" panose="020B0604020202020204" pitchFamily="34" charset="0"/>
              <a:buChar char="•"/>
            </a:pPr>
            <a:r>
              <a:rPr lang="en-US" dirty="0">
                <a:solidFill>
                  <a:schemeClr val="dk1"/>
                </a:solidFill>
                <a:latin typeface="Mulish"/>
                <a:ea typeface="Mulish"/>
                <a:cs typeface="Mulish"/>
                <a:sym typeface="Mulish"/>
              </a:rPr>
              <a:t>Label Encoding</a:t>
            </a:r>
            <a:endParaRPr dirty="0">
              <a:solidFill>
                <a:schemeClr val="dk1"/>
              </a:solidFill>
              <a:latin typeface="Mulish"/>
              <a:ea typeface="Mulish"/>
              <a:cs typeface="Mulish"/>
              <a:sym typeface="Mulish"/>
            </a:endParaRPr>
          </a:p>
        </p:txBody>
      </p:sp>
      <p:sp>
        <p:nvSpPr>
          <p:cNvPr id="519" name="Google Shape;519;p4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cxnSp>
        <p:nvCxnSpPr>
          <p:cNvPr id="520" name="Google Shape;520;p45"/>
          <p:cNvCxnSpPr>
            <a:cxnSpLocks/>
            <a:stCxn id="513" idx="1"/>
            <a:endCxn id="511" idx="3"/>
          </p:cNvCxnSpPr>
          <p:nvPr/>
        </p:nvCxnSpPr>
        <p:spPr>
          <a:xfrm rot="10800000" flipV="1">
            <a:off x="5607151" y="1348400"/>
            <a:ext cx="454649" cy="1223350"/>
          </a:xfrm>
          <a:prstGeom prst="bentConnector3">
            <a:avLst>
              <a:gd name="adj1" fmla="val 50000"/>
            </a:avLst>
          </a:prstGeom>
          <a:noFill/>
          <a:ln w="19050" cap="flat" cmpd="sng">
            <a:solidFill>
              <a:schemeClr val="lt1"/>
            </a:solidFill>
            <a:prstDash val="solid"/>
            <a:round/>
            <a:headEnd type="oval" w="med" len="med"/>
            <a:tailEnd type="none" w="med" len="med"/>
          </a:ln>
        </p:spPr>
      </p:cxnSp>
      <p:cxnSp>
        <p:nvCxnSpPr>
          <p:cNvPr id="521" name="Google Shape;521;p45"/>
          <p:cNvCxnSpPr>
            <a:cxnSpLocks/>
            <a:stCxn id="511" idx="3"/>
            <a:endCxn id="512" idx="1"/>
          </p:cNvCxnSpPr>
          <p:nvPr/>
        </p:nvCxnSpPr>
        <p:spPr>
          <a:xfrm>
            <a:off x="5607150" y="2571750"/>
            <a:ext cx="454650" cy="1261465"/>
          </a:xfrm>
          <a:prstGeom prst="bentConnector3">
            <a:avLst>
              <a:gd name="adj1" fmla="val 50000"/>
            </a:avLst>
          </a:prstGeom>
          <a:noFill/>
          <a:ln w="19050" cap="flat" cmpd="sng">
            <a:solidFill>
              <a:schemeClr val="lt1"/>
            </a:solidFill>
            <a:prstDash val="solid"/>
            <a:round/>
            <a:headEnd type="none" w="med" len="med"/>
            <a:tailEnd type="oval" w="med" len="med"/>
          </a:ln>
        </p:spPr>
      </p:cxnSp>
      <p:sp>
        <p:nvSpPr>
          <p:cNvPr id="522" name="Google Shape;522;p45"/>
          <p:cNvSpPr txBox="1"/>
          <p:nvPr/>
        </p:nvSpPr>
        <p:spPr>
          <a:xfrm>
            <a:off x="630779" y="1068486"/>
            <a:ext cx="2693100" cy="527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dk2"/>
                </a:solidFill>
                <a:latin typeface="Quicksand"/>
                <a:ea typeface="Quicksand"/>
                <a:cs typeface="Quicksand"/>
                <a:sym typeface="Quicksand"/>
              </a:rPr>
              <a:t>Target Variable </a:t>
            </a:r>
            <a:endParaRPr sz="2000" b="1" dirty="0">
              <a:solidFill>
                <a:schemeClr val="dk2"/>
              </a:solidFill>
              <a:latin typeface="Quicksand"/>
              <a:ea typeface="Quicksand"/>
              <a:cs typeface="Quicksand"/>
              <a:sym typeface="Quicksand"/>
            </a:endParaRPr>
          </a:p>
        </p:txBody>
      </p:sp>
      <p:sp>
        <p:nvSpPr>
          <p:cNvPr id="523" name="Google Shape;523;p45"/>
          <p:cNvSpPr txBox="1"/>
          <p:nvPr/>
        </p:nvSpPr>
        <p:spPr>
          <a:xfrm>
            <a:off x="2153249" y="1902420"/>
            <a:ext cx="1485495" cy="107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a:solidFill>
                  <a:schemeClr val="dk1"/>
                </a:solidFill>
                <a:latin typeface="Mulish"/>
                <a:ea typeface="Mulish"/>
                <a:cs typeface="Mulish"/>
                <a:sym typeface="Mulish"/>
              </a:rPr>
              <a:t>  Normalization </a:t>
            </a:r>
            <a:r>
              <a:rPr lang="en-US" dirty="0">
                <a:solidFill>
                  <a:schemeClr val="dk1"/>
                </a:solidFill>
                <a:latin typeface="Mulish"/>
                <a:ea typeface="Mulish"/>
                <a:cs typeface="Mulish"/>
                <a:sym typeface="Mulish"/>
              </a:rPr>
              <a:t> </a:t>
            </a:r>
          </a:p>
          <a:p>
            <a:pPr marL="0" lvl="0" indent="0" algn="ctr" rtl="0">
              <a:lnSpc>
                <a:spcPct val="115000"/>
              </a:lnSpc>
              <a:spcBef>
                <a:spcPts val="0"/>
              </a:spcBef>
              <a:spcAft>
                <a:spcPts val="0"/>
              </a:spcAft>
              <a:buNone/>
            </a:pPr>
            <a:r>
              <a:rPr lang="en-US" dirty="0">
                <a:solidFill>
                  <a:schemeClr val="dk1"/>
                </a:solidFill>
                <a:latin typeface="Mulish"/>
                <a:ea typeface="Mulish"/>
                <a:cs typeface="Mulish"/>
                <a:sym typeface="Mulish"/>
              </a:rPr>
              <a:t>Used Log Transformation to fix the right skewed graph </a:t>
            </a:r>
            <a:endParaRPr dirty="0">
              <a:solidFill>
                <a:schemeClr val="dk1"/>
              </a:solidFill>
              <a:latin typeface="Mulish"/>
              <a:ea typeface="Mulish"/>
              <a:cs typeface="Mulish"/>
              <a:sym typeface="Mulish"/>
            </a:endParaRPr>
          </a:p>
        </p:txBody>
      </p:sp>
      <p:cxnSp>
        <p:nvCxnSpPr>
          <p:cNvPr id="524" name="Google Shape;524;p45"/>
          <p:cNvCxnSpPr/>
          <p:nvPr/>
        </p:nvCxnSpPr>
        <p:spPr>
          <a:xfrm>
            <a:off x="3638750" y="1348400"/>
            <a:ext cx="0" cy="2975400"/>
          </a:xfrm>
          <a:prstGeom prst="straightConnector1">
            <a:avLst/>
          </a:prstGeom>
          <a:noFill/>
          <a:ln w="19050" cap="flat" cmpd="sng">
            <a:solidFill>
              <a:schemeClr val="lt1"/>
            </a:solidFill>
            <a:prstDash val="solid"/>
            <a:round/>
            <a:headEnd type="oval" w="med" len="med"/>
            <a:tailEnd type="oval" w="med" len="med"/>
          </a:ln>
        </p:spPr>
      </p:cxnSp>
      <p:pic>
        <p:nvPicPr>
          <p:cNvPr id="6" name="Picture 5">
            <a:extLst>
              <a:ext uri="{FF2B5EF4-FFF2-40B4-BE49-F238E27FC236}">
                <a16:creationId xmlns:a16="http://schemas.microsoft.com/office/drawing/2014/main" id="{0A2C8BD2-730A-A68A-2C66-F886BA38DB4D}"/>
              </a:ext>
            </a:extLst>
          </p:cNvPr>
          <p:cNvPicPr>
            <a:picLocks noChangeAspect="1"/>
          </p:cNvPicPr>
          <p:nvPr/>
        </p:nvPicPr>
        <p:blipFill>
          <a:blip r:embed="rId3"/>
          <a:stretch>
            <a:fillRect/>
          </a:stretch>
        </p:blipFill>
        <p:spPr>
          <a:xfrm>
            <a:off x="491379" y="1965314"/>
            <a:ext cx="1706646" cy="1336504"/>
          </a:xfrm>
          <a:prstGeom prst="rect">
            <a:avLst/>
          </a:prstGeom>
        </p:spPr>
      </p:pic>
      <p:pic>
        <p:nvPicPr>
          <p:cNvPr id="8" name="Picture 7">
            <a:extLst>
              <a:ext uri="{FF2B5EF4-FFF2-40B4-BE49-F238E27FC236}">
                <a16:creationId xmlns:a16="http://schemas.microsoft.com/office/drawing/2014/main" id="{F557C90B-A805-DA0B-4A05-CB2D2B10A723}"/>
              </a:ext>
            </a:extLst>
          </p:cNvPr>
          <p:cNvPicPr>
            <a:picLocks noChangeAspect="1"/>
          </p:cNvPicPr>
          <p:nvPr/>
        </p:nvPicPr>
        <p:blipFill>
          <a:blip r:embed="rId4"/>
          <a:stretch>
            <a:fillRect/>
          </a:stretch>
        </p:blipFill>
        <p:spPr>
          <a:xfrm>
            <a:off x="426699" y="3301818"/>
            <a:ext cx="1771326" cy="13365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Objectives </a:t>
            </a:r>
            <a:endParaRPr dirty="0"/>
          </a:p>
        </p:txBody>
      </p:sp>
      <p:sp>
        <p:nvSpPr>
          <p:cNvPr id="342" name="Google Shape;342;p33"/>
          <p:cNvSpPr txBox="1">
            <a:spLocks noGrp="1"/>
          </p:cNvSpPr>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can a model be developed to accurately predict laptop prices based on various features, helping our clients stay competitive in the market?</a:t>
            </a:r>
            <a:endParaRPr dirty="0"/>
          </a:p>
        </p:txBody>
      </p:sp>
      <p:sp>
        <p:nvSpPr>
          <p:cNvPr id="343" name="Google Shape;343;p33"/>
          <p:cNvSpPr txBox="1">
            <a:spLocks noGrp="1"/>
          </p:cNvSpPr>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what ways do different features contribute to laptop pricing, and how can this understanding enable SmartTech Co. to strategically position its laptops in the market?</a:t>
            </a:r>
            <a:endParaRPr dirty="0"/>
          </a:p>
        </p:txBody>
      </p:sp>
      <p:sp>
        <p:nvSpPr>
          <p:cNvPr id="344" name="Google Shape;344;p33"/>
          <p:cNvSpPr txBox="1">
            <a:spLocks noGrp="1"/>
          </p:cNvSpPr>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does brand reputation impact laptop pricing, and what insights can this provide into brand perception and market demand?</a:t>
            </a:r>
            <a:endParaRPr dirty="0"/>
          </a:p>
        </p:txBody>
      </p:sp>
      <p:sp>
        <p:nvSpPr>
          <p:cNvPr id="345" name="Google Shape;345;p33"/>
          <p:cNvSpPr txBox="1">
            <a:spLocks noGrp="1"/>
          </p:cNvSpPr>
          <p:nvPr>
            <p:ph type="subTitle" idx="4"/>
          </p:nvPr>
        </p:nvSpPr>
        <p:spPr>
          <a:xfrm>
            <a:off x="720025" y="1241274"/>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ZA" dirty="0"/>
              <a:t>• Accurate Pricing</a:t>
            </a:r>
          </a:p>
        </p:txBody>
      </p:sp>
      <p:sp>
        <p:nvSpPr>
          <p:cNvPr id="346" name="Google Shape;346;p33"/>
          <p:cNvSpPr txBox="1">
            <a:spLocks noGrp="1"/>
          </p:cNvSpPr>
          <p:nvPr>
            <p:ph type="subTitle" idx="5"/>
          </p:nvPr>
        </p:nvSpPr>
        <p:spPr>
          <a:xfrm>
            <a:off x="720025" y="2350125"/>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ZA" dirty="0"/>
              <a:t>• Market Positioning: </a:t>
            </a:r>
          </a:p>
        </p:txBody>
      </p:sp>
      <p:sp>
        <p:nvSpPr>
          <p:cNvPr id="347" name="Google Shape;347;p33"/>
          <p:cNvSpPr txBox="1">
            <a:spLocks noGrp="1"/>
          </p:cNvSpPr>
          <p:nvPr>
            <p:ph type="subTitle" idx="6"/>
          </p:nvPr>
        </p:nvSpPr>
        <p:spPr>
          <a:xfrm>
            <a:off x="720025" y="3470625"/>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ZA" dirty="0"/>
              <a:t>• Brand Influence</a:t>
            </a:r>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6"/>
          <p:cNvSpPr txBox="1">
            <a:spLocks noGrp="1"/>
          </p:cNvSpPr>
          <p:nvPr>
            <p:ph type="subTitle" idx="1"/>
          </p:nvPr>
        </p:nvSpPr>
        <p:spPr>
          <a:xfrm>
            <a:off x="2223600" y="1364275"/>
            <a:ext cx="4696800" cy="4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Correlation</a:t>
            </a:r>
            <a:r>
              <a:rPr lang="en-US" dirty="0"/>
              <a:t> to remove columns</a:t>
            </a:r>
            <a:endParaRPr dirty="0"/>
          </a:p>
        </p:txBody>
      </p:sp>
      <p:sp>
        <p:nvSpPr>
          <p:cNvPr id="370" name="Google Shape;370;p36"/>
          <p:cNvSpPr txBox="1">
            <a:spLocks noGrp="1"/>
          </p:cNvSpPr>
          <p:nvPr>
            <p:ph type="title"/>
          </p:nvPr>
        </p:nvSpPr>
        <p:spPr>
          <a:xfrm>
            <a:off x="1994938" y="544489"/>
            <a:ext cx="5154123" cy="7688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Before Encoding</a:t>
            </a:r>
            <a:endParaRPr dirty="0"/>
          </a:p>
        </p:txBody>
      </p:sp>
      <p:sp>
        <p:nvSpPr>
          <p:cNvPr id="371" name="Google Shape;371;p36"/>
          <p:cNvSpPr txBox="1">
            <a:spLocks noGrp="1"/>
          </p:cNvSpPr>
          <p:nvPr>
            <p:ph type="title" idx="2"/>
          </p:nvPr>
        </p:nvSpPr>
        <p:spPr>
          <a:xfrm>
            <a:off x="2223600" y="1860249"/>
            <a:ext cx="46968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After Encoding</a:t>
            </a:r>
            <a:endParaRPr dirty="0"/>
          </a:p>
        </p:txBody>
      </p:sp>
      <p:sp>
        <p:nvSpPr>
          <p:cNvPr id="372" name="Google Shape;372;p36"/>
          <p:cNvSpPr txBox="1">
            <a:spLocks noGrp="1"/>
          </p:cNvSpPr>
          <p:nvPr>
            <p:ph type="subTitle" idx="3"/>
          </p:nvPr>
        </p:nvSpPr>
        <p:spPr>
          <a:xfrm>
            <a:off x="2223600" y="2619161"/>
            <a:ext cx="4696800" cy="5424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Variance</a:t>
            </a:r>
            <a:r>
              <a:rPr lang="en-US" dirty="0"/>
              <a:t> </a:t>
            </a:r>
            <a:r>
              <a:rPr lang="en-US" b="1" dirty="0"/>
              <a:t>Threshold</a:t>
            </a:r>
            <a:r>
              <a:rPr lang="en-US" dirty="0"/>
              <a:t> method to remove more columns 62</a:t>
            </a:r>
            <a:r>
              <a:rPr lang="en-US" dirty="0">
                <a:sym typeface="Wingdings" panose="05000000000000000000" pitchFamily="2" charset="2"/>
              </a:rPr>
              <a:t>35 columns</a:t>
            </a:r>
            <a:endParaRPr dirty="0"/>
          </a:p>
        </p:txBody>
      </p:sp>
      <p:sp>
        <p:nvSpPr>
          <p:cNvPr id="373" name="Google Shape;373;p36"/>
          <p:cNvSpPr txBox="1">
            <a:spLocks noGrp="1"/>
          </p:cNvSpPr>
          <p:nvPr>
            <p:ph type="title" idx="4"/>
          </p:nvPr>
        </p:nvSpPr>
        <p:spPr>
          <a:xfrm>
            <a:off x="959399" y="3194388"/>
            <a:ext cx="72252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After Model Evaluation</a:t>
            </a:r>
            <a:endParaRPr dirty="0"/>
          </a:p>
        </p:txBody>
      </p:sp>
      <p:sp>
        <p:nvSpPr>
          <p:cNvPr id="374" name="Google Shape;374;p36"/>
          <p:cNvSpPr txBox="1">
            <a:spLocks noGrp="1"/>
          </p:cNvSpPr>
          <p:nvPr>
            <p:ph type="subTitle" idx="5"/>
          </p:nvPr>
        </p:nvSpPr>
        <p:spPr>
          <a:xfrm>
            <a:off x="2156799" y="3877994"/>
            <a:ext cx="4818062" cy="607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Feature Importance </a:t>
            </a:r>
            <a:r>
              <a:rPr lang="en-US" dirty="0"/>
              <a:t>to check which columns contribute more to Price Pred</a:t>
            </a:r>
            <a:endParaRPr b="1" dirty="0"/>
          </a:p>
        </p:txBody>
      </p:sp>
      <p:sp>
        <p:nvSpPr>
          <p:cNvPr id="375" name="Google Shape;375;p3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528114" y="2101138"/>
            <a:ext cx="7931898" cy="8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2"/>
                </a:solidFill>
              </a:rPr>
              <a:t>Model Development </a:t>
            </a:r>
            <a:endParaRPr lang="en-ZA" dirty="0">
              <a:solidFill>
                <a:schemeClr val="dk2"/>
              </a:solidFill>
            </a:endParaRPr>
          </a:p>
        </p:txBody>
      </p:sp>
      <p:sp>
        <p:nvSpPr>
          <p:cNvPr id="398" name="Google Shape;398;p3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cxnSp>
        <p:nvCxnSpPr>
          <p:cNvPr id="399" name="Google Shape;399;p39"/>
          <p:cNvCxnSpPr/>
          <p:nvPr/>
        </p:nvCxnSpPr>
        <p:spPr>
          <a:xfrm>
            <a:off x="735963" y="1702737"/>
            <a:ext cx="7516200" cy="0"/>
          </a:xfrm>
          <a:prstGeom prst="straightConnector1">
            <a:avLst/>
          </a:prstGeom>
          <a:noFill/>
          <a:ln w="19050" cap="flat" cmpd="sng">
            <a:solidFill>
              <a:schemeClr val="lt1"/>
            </a:solidFill>
            <a:prstDash val="solid"/>
            <a:round/>
            <a:headEnd type="oval" w="med" len="med"/>
            <a:tailEnd type="oval" w="med" len="med"/>
          </a:ln>
        </p:spPr>
      </p:cxnSp>
      <p:cxnSp>
        <p:nvCxnSpPr>
          <p:cNvPr id="400" name="Google Shape;400;p39"/>
          <p:cNvCxnSpPr/>
          <p:nvPr/>
        </p:nvCxnSpPr>
        <p:spPr>
          <a:xfrm>
            <a:off x="813900" y="3268825"/>
            <a:ext cx="7516200" cy="0"/>
          </a:xfrm>
          <a:prstGeom prst="straightConnector1">
            <a:avLst/>
          </a:prstGeom>
          <a:noFill/>
          <a:ln w="19050" cap="flat" cmpd="sng">
            <a:solidFill>
              <a:schemeClr val="lt1"/>
            </a:solidFill>
            <a:prstDash val="solid"/>
            <a:round/>
            <a:headEnd type="oval" w="med" len="med"/>
            <a:tailEnd type="oval" w="med" len="med"/>
          </a:ln>
        </p:spPr>
      </p:cxnSp>
      <p:sp>
        <p:nvSpPr>
          <p:cNvPr id="401" name="Google Shape;401;p39"/>
          <p:cNvSpPr/>
          <p:nvPr/>
        </p:nvSpPr>
        <p:spPr>
          <a:xfrm>
            <a:off x="444588" y="2301238"/>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8330100" y="233235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5533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Regression Models</a:t>
            </a:r>
            <a:endParaRPr dirty="0"/>
          </a:p>
        </p:txBody>
      </p:sp>
      <p:sp>
        <p:nvSpPr>
          <p:cNvPr id="486" name="Google Shape;486;p43"/>
          <p:cNvSpPr txBox="1">
            <a:spLocks noGrp="1"/>
          </p:cNvSpPr>
          <p:nvPr>
            <p:ph type="subTitle" idx="1"/>
          </p:nvPr>
        </p:nvSpPr>
        <p:spPr>
          <a:xfrm>
            <a:off x="288653" y="1899430"/>
            <a:ext cx="2595032" cy="4978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assumes a linear relationship between features and the target variable</a:t>
            </a:r>
            <a:r>
              <a:rPr lang="en-ZA" dirty="0"/>
              <a:t>highly sensitive to outliers</a:t>
            </a:r>
            <a:endParaRPr dirty="0"/>
          </a:p>
        </p:txBody>
      </p:sp>
      <p:sp>
        <p:nvSpPr>
          <p:cNvPr id="488" name="Google Shape;488;p43"/>
          <p:cNvSpPr txBox="1">
            <a:spLocks noGrp="1"/>
          </p:cNvSpPr>
          <p:nvPr>
            <p:ph type="subTitle" idx="13"/>
          </p:nvPr>
        </p:nvSpPr>
        <p:spPr>
          <a:xfrm>
            <a:off x="387237" y="3180583"/>
            <a:ext cx="2347441" cy="5726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dirty="0"/>
              <a:t>Gradient Boosting</a:t>
            </a:r>
          </a:p>
        </p:txBody>
      </p:sp>
      <p:sp>
        <p:nvSpPr>
          <p:cNvPr id="489" name="Google Shape;489;p43"/>
          <p:cNvSpPr txBox="1">
            <a:spLocks noGrp="1"/>
          </p:cNvSpPr>
          <p:nvPr>
            <p:ph type="subTitle" idx="8"/>
          </p:nvPr>
        </p:nvSpPr>
        <p:spPr>
          <a:xfrm>
            <a:off x="3400752" y="1202444"/>
            <a:ext cx="2124427" cy="6945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dirty="0"/>
              <a:t>Decision Tree</a:t>
            </a:r>
          </a:p>
        </p:txBody>
      </p:sp>
      <p:sp>
        <p:nvSpPr>
          <p:cNvPr id="490" name="Google Shape;490;p43"/>
          <p:cNvSpPr txBox="1">
            <a:spLocks noGrp="1"/>
          </p:cNvSpPr>
          <p:nvPr>
            <p:ph type="subTitle" idx="7"/>
          </p:nvPr>
        </p:nvSpPr>
        <p:spPr>
          <a:xfrm>
            <a:off x="389003" y="1235632"/>
            <a:ext cx="2201640" cy="6948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Linear Regression</a:t>
            </a:r>
            <a:endParaRPr dirty="0"/>
          </a:p>
        </p:txBody>
      </p:sp>
      <p:sp>
        <p:nvSpPr>
          <p:cNvPr id="493" name="Google Shape;493;p43"/>
          <p:cNvSpPr txBox="1">
            <a:spLocks noGrp="1"/>
          </p:cNvSpPr>
          <p:nvPr>
            <p:ph type="subTitle" idx="5"/>
          </p:nvPr>
        </p:nvSpPr>
        <p:spPr>
          <a:xfrm>
            <a:off x="6119945" y="1875176"/>
            <a:ext cx="21999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Uses multiple decision tress but computationally expensive and slow</a:t>
            </a:r>
            <a:endParaRPr dirty="0"/>
          </a:p>
        </p:txBody>
      </p:sp>
      <p:sp>
        <p:nvSpPr>
          <p:cNvPr id="494" name="Google Shape;494;p43"/>
          <p:cNvSpPr txBox="1">
            <a:spLocks noGrp="1"/>
          </p:cNvSpPr>
          <p:nvPr>
            <p:ph type="subTitle" idx="6"/>
          </p:nvPr>
        </p:nvSpPr>
        <p:spPr>
          <a:xfrm>
            <a:off x="5666502" y="3734217"/>
            <a:ext cx="3555652"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built-in regularization which controls model complexity and prevents overfitting, improving generalization.</a:t>
            </a:r>
            <a:endParaRPr dirty="0"/>
          </a:p>
        </p:txBody>
      </p:sp>
      <p:sp>
        <p:nvSpPr>
          <p:cNvPr id="495" name="Google Shape;495;p43"/>
          <p:cNvSpPr txBox="1">
            <a:spLocks noGrp="1"/>
          </p:cNvSpPr>
          <p:nvPr>
            <p:ph type="subTitle" idx="9"/>
          </p:nvPr>
        </p:nvSpPr>
        <p:spPr>
          <a:xfrm>
            <a:off x="6119946" y="1216788"/>
            <a:ext cx="2124427" cy="694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dirty="0"/>
              <a:t>Random Forest</a:t>
            </a:r>
          </a:p>
        </p:txBody>
      </p:sp>
      <p:sp>
        <p:nvSpPr>
          <p:cNvPr id="496" name="Google Shape;496;p43"/>
          <p:cNvSpPr txBox="1">
            <a:spLocks noGrp="1"/>
          </p:cNvSpPr>
          <p:nvPr>
            <p:ph type="subTitle" idx="14"/>
          </p:nvPr>
        </p:nvSpPr>
        <p:spPr>
          <a:xfrm>
            <a:off x="3518739" y="3180583"/>
            <a:ext cx="2310482"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SVR</a:t>
            </a:r>
            <a:endParaRPr lang="en-ZA" dirty="0"/>
          </a:p>
        </p:txBody>
      </p:sp>
      <p:sp>
        <p:nvSpPr>
          <p:cNvPr id="497" name="Google Shape;497;p43"/>
          <p:cNvSpPr txBox="1">
            <a:spLocks noGrp="1"/>
          </p:cNvSpPr>
          <p:nvPr>
            <p:ph type="subTitle" idx="15"/>
          </p:nvPr>
        </p:nvSpPr>
        <p:spPr>
          <a:xfrm>
            <a:off x="6151056" y="3180585"/>
            <a:ext cx="2124428" cy="5726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dirty="0"/>
              <a:t>XGBoost</a:t>
            </a:r>
          </a:p>
        </p:txBody>
      </p:sp>
      <p:sp>
        <p:nvSpPr>
          <p:cNvPr id="498" name="Google Shape;498;p4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a:p>
        </p:txBody>
      </p:sp>
      <p:sp>
        <p:nvSpPr>
          <p:cNvPr id="3" name="Subtitle 2">
            <a:extLst>
              <a:ext uri="{FF2B5EF4-FFF2-40B4-BE49-F238E27FC236}">
                <a16:creationId xmlns:a16="http://schemas.microsoft.com/office/drawing/2014/main" id="{4382ECFF-7C85-7072-44A4-15E09BCD792C}"/>
              </a:ext>
            </a:extLst>
          </p:cNvPr>
          <p:cNvSpPr>
            <a:spLocks noGrp="1"/>
          </p:cNvSpPr>
          <p:nvPr>
            <p:ph type="subTitle" idx="3"/>
          </p:nvPr>
        </p:nvSpPr>
        <p:spPr>
          <a:xfrm>
            <a:off x="55673" y="3753282"/>
            <a:ext cx="2868300" cy="1114752"/>
          </a:xfrm>
        </p:spPr>
        <p:txBody>
          <a:bodyPr/>
          <a:lstStyle/>
          <a:p>
            <a:r>
              <a:rPr lang="en-US" dirty="0"/>
              <a:t>sensitive to noisy data and outliers sensitive to noisy data and outliers</a:t>
            </a:r>
            <a:endParaRPr lang="en-ZA" dirty="0"/>
          </a:p>
        </p:txBody>
      </p:sp>
      <p:sp>
        <p:nvSpPr>
          <p:cNvPr id="5" name="Subtitle 4">
            <a:extLst>
              <a:ext uri="{FF2B5EF4-FFF2-40B4-BE49-F238E27FC236}">
                <a16:creationId xmlns:a16="http://schemas.microsoft.com/office/drawing/2014/main" id="{64010B9B-35F7-6D9F-E43B-AFA8E301DF32}"/>
              </a:ext>
            </a:extLst>
          </p:cNvPr>
          <p:cNvSpPr>
            <a:spLocks noGrp="1"/>
          </p:cNvSpPr>
          <p:nvPr>
            <p:ph type="subTitle" idx="4"/>
          </p:nvPr>
        </p:nvSpPr>
        <p:spPr>
          <a:xfrm>
            <a:off x="3215474" y="3605044"/>
            <a:ext cx="2644081" cy="1269855"/>
          </a:xfrm>
        </p:spPr>
        <p:txBody>
          <a:bodyPr/>
          <a:lstStyle/>
          <a:p>
            <a:r>
              <a:rPr lang="en-US" dirty="0"/>
              <a:t>computationally expensive and memory-intensive, particularly for large datasets</a:t>
            </a:r>
            <a:endParaRPr lang="en-ZA" dirty="0"/>
          </a:p>
        </p:txBody>
      </p:sp>
      <p:sp>
        <p:nvSpPr>
          <p:cNvPr id="7" name="Subtitle 6">
            <a:extLst>
              <a:ext uri="{FF2B5EF4-FFF2-40B4-BE49-F238E27FC236}">
                <a16:creationId xmlns:a16="http://schemas.microsoft.com/office/drawing/2014/main" id="{FF3F1A64-26E7-45BF-D997-D877772076EC}"/>
              </a:ext>
            </a:extLst>
          </p:cNvPr>
          <p:cNvSpPr>
            <a:spLocks noGrp="1"/>
          </p:cNvSpPr>
          <p:nvPr>
            <p:ph type="subTitle" idx="2"/>
          </p:nvPr>
        </p:nvSpPr>
        <p:spPr>
          <a:xfrm>
            <a:off x="3400752" y="1911647"/>
            <a:ext cx="2124427" cy="1175151"/>
          </a:xfrm>
        </p:spPr>
        <p:txBody>
          <a:bodyPr/>
          <a:lstStyle/>
          <a:p>
            <a:r>
              <a:rPr lang="en-ZA" dirty="0"/>
              <a:t>Effected by High Variance, easy to get overfit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28BCFC-E9DF-1481-7613-59F1AA1488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
        <p:nvSpPr>
          <p:cNvPr id="3" name="Title 2">
            <a:extLst>
              <a:ext uri="{FF2B5EF4-FFF2-40B4-BE49-F238E27FC236}">
                <a16:creationId xmlns:a16="http://schemas.microsoft.com/office/drawing/2014/main" id="{11DC39E0-33F2-3334-EFD4-B0E2277BAE3F}"/>
              </a:ext>
            </a:extLst>
          </p:cNvPr>
          <p:cNvSpPr>
            <a:spLocks noGrp="1"/>
          </p:cNvSpPr>
          <p:nvPr>
            <p:ph type="title"/>
          </p:nvPr>
        </p:nvSpPr>
        <p:spPr/>
        <p:txBody>
          <a:bodyPr/>
          <a:lstStyle/>
          <a:p>
            <a:r>
              <a:rPr lang="en-US" dirty="0"/>
              <a:t>Model Evaluation</a:t>
            </a:r>
            <a:endParaRPr lang="en-ZA" dirty="0"/>
          </a:p>
        </p:txBody>
      </p:sp>
      <p:sp>
        <p:nvSpPr>
          <p:cNvPr id="19" name="TextBox 18">
            <a:extLst>
              <a:ext uri="{FF2B5EF4-FFF2-40B4-BE49-F238E27FC236}">
                <a16:creationId xmlns:a16="http://schemas.microsoft.com/office/drawing/2014/main" id="{A5873D3E-B884-D713-CF46-534043603C1A}"/>
              </a:ext>
            </a:extLst>
          </p:cNvPr>
          <p:cNvSpPr txBox="1"/>
          <p:nvPr/>
        </p:nvSpPr>
        <p:spPr>
          <a:xfrm>
            <a:off x="2286000" y="1124711"/>
            <a:ext cx="4572000" cy="307777"/>
          </a:xfrm>
          <a:prstGeom prst="rect">
            <a:avLst/>
          </a:prstGeom>
          <a:noFill/>
        </p:spPr>
        <p:txBody>
          <a:bodyPr wrap="square">
            <a:spAutoFit/>
          </a:bodyPr>
          <a:lstStyle/>
          <a:p>
            <a:r>
              <a:rPr lang="en-ZA" dirty="0"/>
              <a:t> </a:t>
            </a:r>
          </a:p>
        </p:txBody>
      </p:sp>
      <p:pic>
        <p:nvPicPr>
          <p:cNvPr id="23" name="Picture 22">
            <a:extLst>
              <a:ext uri="{FF2B5EF4-FFF2-40B4-BE49-F238E27FC236}">
                <a16:creationId xmlns:a16="http://schemas.microsoft.com/office/drawing/2014/main" id="{FCBC5E33-8F88-9B09-C8ED-332AF465CDFA}"/>
              </a:ext>
            </a:extLst>
          </p:cNvPr>
          <p:cNvPicPr>
            <a:picLocks noChangeAspect="1"/>
          </p:cNvPicPr>
          <p:nvPr/>
        </p:nvPicPr>
        <p:blipFill>
          <a:blip r:embed="rId2"/>
          <a:stretch>
            <a:fillRect/>
          </a:stretch>
        </p:blipFill>
        <p:spPr>
          <a:xfrm>
            <a:off x="880547" y="1666748"/>
            <a:ext cx="7382905" cy="1810003"/>
          </a:xfrm>
          <a:prstGeom prst="rect">
            <a:avLst/>
          </a:prstGeom>
        </p:spPr>
      </p:pic>
      <p:sp>
        <p:nvSpPr>
          <p:cNvPr id="33" name="TextBox 32">
            <a:extLst>
              <a:ext uri="{FF2B5EF4-FFF2-40B4-BE49-F238E27FC236}">
                <a16:creationId xmlns:a16="http://schemas.microsoft.com/office/drawing/2014/main" id="{491E8F25-14DC-13A4-7B21-F9513099479B}"/>
              </a:ext>
            </a:extLst>
          </p:cNvPr>
          <p:cNvSpPr txBox="1"/>
          <p:nvPr/>
        </p:nvSpPr>
        <p:spPr>
          <a:xfrm>
            <a:off x="719999" y="3646733"/>
            <a:ext cx="7703999" cy="568810"/>
          </a:xfrm>
          <a:prstGeom prst="rect">
            <a:avLst/>
          </a:prstGeom>
          <a:noFill/>
        </p:spPr>
        <p:txBody>
          <a:bodyPr wrap="square">
            <a:spAutoFit/>
          </a:bodyPr>
          <a:lstStyle/>
          <a:p>
            <a:pPr marL="0" marR="0" lvl="0" indent="0" algn="ctr" defTabSz="914400" rtl="0" eaLnBrk="1" fontAlgn="auto" latinLnBrk="0" hangingPunct="1">
              <a:lnSpc>
                <a:spcPct val="115000"/>
              </a:lnSpc>
              <a:spcBef>
                <a:spcPts val="0"/>
              </a:spcBef>
              <a:spcAft>
                <a:spcPts val="0"/>
              </a:spcAft>
              <a:buClr>
                <a:srgbClr val="5C5C5F"/>
              </a:buClr>
              <a:buSzPts val="1400"/>
              <a:buFont typeface="Mulish"/>
              <a:buNone/>
              <a:tabLst/>
              <a:defRPr/>
            </a:pPr>
            <a:r>
              <a:rPr lang="en-US" dirty="0">
                <a:solidFill>
                  <a:srgbClr val="5C5C5F"/>
                </a:solidFill>
                <a:latin typeface="Mulish"/>
                <a:sym typeface="Mulish"/>
              </a:rPr>
              <a:t>XGBOOST is the best model compared to others as it has lower error Metrics and Best Fit to Data about 88.25% of the variance in the target variable</a:t>
            </a:r>
          </a:p>
        </p:txBody>
      </p:sp>
    </p:spTree>
    <p:extLst>
      <p:ext uri="{BB962C8B-B14F-4D97-AF65-F5344CB8AC3E}">
        <p14:creationId xmlns:p14="http://schemas.microsoft.com/office/powerpoint/2010/main" val="634609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528114" y="2101138"/>
            <a:ext cx="7931898" cy="8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2"/>
                </a:solidFill>
              </a:rPr>
              <a:t>Hyperparameter Tuning</a:t>
            </a:r>
            <a:endParaRPr lang="en-ZA" dirty="0">
              <a:solidFill>
                <a:schemeClr val="dk2"/>
              </a:solidFill>
            </a:endParaRPr>
          </a:p>
        </p:txBody>
      </p:sp>
      <p:sp>
        <p:nvSpPr>
          <p:cNvPr id="398" name="Google Shape;398;p3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34</a:t>
            </a:fld>
            <a:endParaRPr/>
          </a:p>
        </p:txBody>
      </p:sp>
      <p:cxnSp>
        <p:nvCxnSpPr>
          <p:cNvPr id="399" name="Google Shape;399;p39"/>
          <p:cNvCxnSpPr/>
          <p:nvPr/>
        </p:nvCxnSpPr>
        <p:spPr>
          <a:xfrm>
            <a:off x="735963" y="1702737"/>
            <a:ext cx="7516200" cy="0"/>
          </a:xfrm>
          <a:prstGeom prst="straightConnector1">
            <a:avLst/>
          </a:prstGeom>
          <a:noFill/>
          <a:ln w="19050" cap="flat" cmpd="sng">
            <a:solidFill>
              <a:schemeClr val="lt1"/>
            </a:solidFill>
            <a:prstDash val="solid"/>
            <a:round/>
            <a:headEnd type="oval" w="med" len="med"/>
            <a:tailEnd type="oval" w="med" len="med"/>
          </a:ln>
        </p:spPr>
      </p:cxnSp>
      <p:cxnSp>
        <p:nvCxnSpPr>
          <p:cNvPr id="400" name="Google Shape;400;p39"/>
          <p:cNvCxnSpPr/>
          <p:nvPr/>
        </p:nvCxnSpPr>
        <p:spPr>
          <a:xfrm>
            <a:off x="813900" y="3268825"/>
            <a:ext cx="7516200" cy="0"/>
          </a:xfrm>
          <a:prstGeom prst="straightConnector1">
            <a:avLst/>
          </a:prstGeom>
          <a:noFill/>
          <a:ln w="19050" cap="flat" cmpd="sng">
            <a:solidFill>
              <a:schemeClr val="lt1"/>
            </a:solidFill>
            <a:prstDash val="solid"/>
            <a:round/>
            <a:headEnd type="oval" w="med" len="med"/>
            <a:tailEnd type="oval" w="med" len="med"/>
          </a:ln>
        </p:spPr>
      </p:cxnSp>
      <p:sp>
        <p:nvSpPr>
          <p:cNvPr id="401" name="Google Shape;401;p39"/>
          <p:cNvSpPr/>
          <p:nvPr/>
        </p:nvSpPr>
        <p:spPr>
          <a:xfrm>
            <a:off x="444588" y="2301238"/>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8330100" y="233235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1388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2DEF54-C545-2FA2-788A-8E9ACC9B11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pic>
        <p:nvPicPr>
          <p:cNvPr id="17" name="Picture 16">
            <a:extLst>
              <a:ext uri="{FF2B5EF4-FFF2-40B4-BE49-F238E27FC236}">
                <a16:creationId xmlns:a16="http://schemas.microsoft.com/office/drawing/2014/main" id="{9117A8D6-DEBC-2BF5-B3FC-A58A82546B4E}"/>
              </a:ext>
            </a:extLst>
          </p:cNvPr>
          <p:cNvPicPr>
            <a:picLocks noChangeAspect="1"/>
          </p:cNvPicPr>
          <p:nvPr/>
        </p:nvPicPr>
        <p:blipFill>
          <a:blip r:embed="rId2"/>
          <a:stretch>
            <a:fillRect/>
          </a:stretch>
        </p:blipFill>
        <p:spPr>
          <a:xfrm>
            <a:off x="119871" y="1465808"/>
            <a:ext cx="8904257" cy="1105942"/>
          </a:xfrm>
          <a:prstGeom prst="rect">
            <a:avLst/>
          </a:prstGeom>
        </p:spPr>
      </p:pic>
      <p:sp>
        <p:nvSpPr>
          <p:cNvPr id="19" name="TextBox 18">
            <a:extLst>
              <a:ext uri="{FF2B5EF4-FFF2-40B4-BE49-F238E27FC236}">
                <a16:creationId xmlns:a16="http://schemas.microsoft.com/office/drawing/2014/main" id="{863660E5-129F-242C-864E-06C3DCA1F76B}"/>
              </a:ext>
            </a:extLst>
          </p:cNvPr>
          <p:cNvSpPr txBox="1"/>
          <p:nvPr/>
        </p:nvSpPr>
        <p:spPr>
          <a:xfrm>
            <a:off x="2379785" y="3046115"/>
            <a:ext cx="4572000" cy="568810"/>
          </a:xfrm>
          <a:prstGeom prst="rect">
            <a:avLst/>
          </a:prstGeom>
          <a:noFill/>
        </p:spPr>
        <p:txBody>
          <a:bodyPr wrap="square">
            <a:spAutoFit/>
          </a:bodyPr>
          <a:lstStyle/>
          <a:p>
            <a:pPr marL="0" marR="0" lvl="0" indent="0" algn="ctr" defTabSz="914400" rtl="0" eaLnBrk="1" fontAlgn="auto" latinLnBrk="0" hangingPunct="1">
              <a:lnSpc>
                <a:spcPct val="115000"/>
              </a:lnSpc>
              <a:spcBef>
                <a:spcPts val="0"/>
              </a:spcBef>
              <a:spcAft>
                <a:spcPts val="0"/>
              </a:spcAft>
              <a:buClr>
                <a:srgbClr val="5C5C5F"/>
              </a:buClr>
              <a:buSzPts val="1400"/>
              <a:buFont typeface="Mulish"/>
              <a:buNone/>
              <a:tabLst/>
              <a:defRPr/>
            </a:pPr>
            <a:r>
              <a:rPr lang="en-US" dirty="0">
                <a:solidFill>
                  <a:srgbClr val="5C5C5F"/>
                </a:solidFill>
                <a:latin typeface="Mulish"/>
                <a:sym typeface="Mulish"/>
              </a:rPr>
              <a:t>Best parameters for XGBoost and Random Forest after tuning the data using GridSearch   </a:t>
            </a:r>
          </a:p>
        </p:txBody>
      </p:sp>
    </p:spTree>
    <p:extLst>
      <p:ext uri="{BB962C8B-B14F-4D97-AF65-F5344CB8AC3E}">
        <p14:creationId xmlns:p14="http://schemas.microsoft.com/office/powerpoint/2010/main" val="963300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AB1020-786F-333B-4A79-962CBE7FE5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pic>
        <p:nvPicPr>
          <p:cNvPr id="5" name="Picture 4">
            <a:extLst>
              <a:ext uri="{FF2B5EF4-FFF2-40B4-BE49-F238E27FC236}">
                <a16:creationId xmlns:a16="http://schemas.microsoft.com/office/drawing/2014/main" id="{88F62F10-B65B-3EAF-F555-B913380CE25A}"/>
              </a:ext>
            </a:extLst>
          </p:cNvPr>
          <p:cNvPicPr>
            <a:picLocks noChangeAspect="1"/>
          </p:cNvPicPr>
          <p:nvPr/>
        </p:nvPicPr>
        <p:blipFill>
          <a:blip r:embed="rId2"/>
          <a:stretch>
            <a:fillRect/>
          </a:stretch>
        </p:blipFill>
        <p:spPr>
          <a:xfrm>
            <a:off x="31262" y="0"/>
            <a:ext cx="6722696" cy="5118582"/>
          </a:xfrm>
          <a:prstGeom prst="rect">
            <a:avLst/>
          </a:prstGeom>
        </p:spPr>
      </p:pic>
      <p:sp>
        <p:nvSpPr>
          <p:cNvPr id="11" name="TextBox 10">
            <a:extLst>
              <a:ext uri="{FF2B5EF4-FFF2-40B4-BE49-F238E27FC236}">
                <a16:creationId xmlns:a16="http://schemas.microsoft.com/office/drawing/2014/main" id="{E3305858-2482-CF00-57DA-62467E5922E9}"/>
              </a:ext>
            </a:extLst>
          </p:cNvPr>
          <p:cNvSpPr txBox="1"/>
          <p:nvPr/>
        </p:nvSpPr>
        <p:spPr>
          <a:xfrm>
            <a:off x="6753958" y="49313"/>
            <a:ext cx="2582985" cy="553998"/>
          </a:xfrm>
          <a:prstGeom prst="rect">
            <a:avLst/>
          </a:prstGeom>
          <a:noFill/>
        </p:spPr>
        <p:txBody>
          <a:bodyPr wrap="square">
            <a:spAutoFit/>
          </a:bodyPr>
          <a:lstStyle/>
          <a:p>
            <a:pPr marL="0" lvl="0" indent="0" algn="l" rtl="0">
              <a:spcBef>
                <a:spcPts val="0"/>
              </a:spcBef>
              <a:spcAft>
                <a:spcPts val="0"/>
              </a:spcAft>
              <a:buClr>
                <a:srgbClr val="000000"/>
              </a:buClr>
              <a:buSzPts val="1100"/>
              <a:buFont typeface="Arial"/>
              <a:buNone/>
            </a:pPr>
            <a:r>
              <a:rPr lang="en-ZA" sz="1600" b="1" dirty="0">
                <a:solidFill>
                  <a:schemeClr val="dk1"/>
                </a:solidFill>
                <a:latin typeface="Quicksand"/>
                <a:ea typeface="Quicksand"/>
                <a:cs typeface="Quicksand"/>
                <a:sym typeface="Quicksand"/>
              </a:rPr>
              <a:t>Significant Features</a:t>
            </a:r>
          </a:p>
          <a:p>
            <a:pPr marL="0" lvl="0" indent="0" algn="l" rtl="0">
              <a:spcBef>
                <a:spcPts val="0"/>
              </a:spcBef>
              <a:spcAft>
                <a:spcPts val="0"/>
              </a:spcAft>
              <a:buClr>
                <a:srgbClr val="000000"/>
              </a:buClr>
              <a:buSzPts val="1100"/>
              <a:buFont typeface="Arial"/>
              <a:buNone/>
            </a:pPr>
            <a:endParaRPr lang="en-ZA" sz="1400" b="1" dirty="0">
              <a:solidFill>
                <a:schemeClr val="dk1"/>
              </a:solidFill>
              <a:latin typeface="Quicksand"/>
              <a:ea typeface="Quicksand"/>
              <a:cs typeface="Quicksand"/>
              <a:sym typeface="Quicksand"/>
            </a:endParaRPr>
          </a:p>
        </p:txBody>
      </p:sp>
      <p:sp>
        <p:nvSpPr>
          <p:cNvPr id="13" name="TextBox 12">
            <a:extLst>
              <a:ext uri="{FF2B5EF4-FFF2-40B4-BE49-F238E27FC236}">
                <a16:creationId xmlns:a16="http://schemas.microsoft.com/office/drawing/2014/main" id="{3B503BFD-B0DF-216F-3DC1-2222488DFDBE}"/>
              </a:ext>
            </a:extLst>
          </p:cNvPr>
          <p:cNvSpPr txBox="1"/>
          <p:nvPr/>
        </p:nvSpPr>
        <p:spPr>
          <a:xfrm>
            <a:off x="6648939" y="872904"/>
            <a:ext cx="2276230" cy="321050"/>
          </a:xfrm>
          <a:prstGeom prst="rect">
            <a:avLst/>
          </a:prstGeom>
          <a:noFill/>
        </p:spPr>
        <p:txBody>
          <a:bodyPr wrap="square">
            <a:spAutoFit/>
          </a:bodyPr>
          <a:lstStyle/>
          <a:p>
            <a:pPr marL="0" lvl="0" indent="0" algn="l" rtl="0">
              <a:lnSpc>
                <a:spcPct val="115000"/>
              </a:lnSpc>
              <a:spcBef>
                <a:spcPts val="0"/>
              </a:spcBef>
              <a:spcAft>
                <a:spcPts val="0"/>
              </a:spcAft>
              <a:buNone/>
            </a:pPr>
            <a:endParaRPr lang="en-US" sz="1400" dirty="0">
              <a:solidFill>
                <a:schemeClr val="dk1"/>
              </a:solidFill>
              <a:latin typeface="Mulish"/>
              <a:ea typeface="Mulish"/>
              <a:cs typeface="Mulish"/>
              <a:sym typeface="Mulish"/>
            </a:endParaRPr>
          </a:p>
        </p:txBody>
      </p:sp>
      <p:sp>
        <p:nvSpPr>
          <p:cNvPr id="17" name="TextBox 16">
            <a:extLst>
              <a:ext uri="{FF2B5EF4-FFF2-40B4-BE49-F238E27FC236}">
                <a16:creationId xmlns:a16="http://schemas.microsoft.com/office/drawing/2014/main" id="{5110164D-EEED-E23B-0790-C05B9656AAA2}"/>
              </a:ext>
            </a:extLst>
          </p:cNvPr>
          <p:cNvSpPr txBox="1"/>
          <p:nvPr/>
        </p:nvSpPr>
        <p:spPr>
          <a:xfrm>
            <a:off x="6753958" y="539186"/>
            <a:ext cx="2225920" cy="4040209"/>
          </a:xfrm>
          <a:prstGeom prst="rect">
            <a:avLst/>
          </a:prstGeom>
          <a:noFill/>
        </p:spPr>
        <p:txBody>
          <a:bodyPr wrap="square">
            <a:spAutoFit/>
          </a:bodyPr>
          <a:lstStyle/>
          <a:p>
            <a:pPr marL="0" lvl="0" indent="0" algn="ctr" rtl="0">
              <a:lnSpc>
                <a:spcPct val="115000"/>
              </a:lnSpc>
              <a:spcBef>
                <a:spcPts val="0"/>
              </a:spcBef>
              <a:spcAft>
                <a:spcPts val="0"/>
              </a:spcAft>
              <a:buNone/>
            </a:pPr>
            <a:r>
              <a:rPr lang="en-US" sz="1400" b="1" dirty="0">
                <a:solidFill>
                  <a:schemeClr val="dk1"/>
                </a:solidFill>
                <a:latin typeface="Mulish"/>
                <a:ea typeface="Mulish"/>
                <a:cs typeface="Mulish"/>
                <a:sym typeface="Mulish"/>
              </a:rPr>
              <a:t>RAM</a:t>
            </a:r>
            <a:r>
              <a:rPr lang="en-US" sz="1400" dirty="0">
                <a:solidFill>
                  <a:schemeClr val="dk1"/>
                </a:solidFill>
                <a:latin typeface="Mulish"/>
                <a:ea typeface="Mulish"/>
                <a:cs typeface="Mulish"/>
                <a:sym typeface="Mulish"/>
              </a:rPr>
              <a:t>: </a:t>
            </a:r>
            <a:r>
              <a:rPr lang="en-US" sz="1200" dirty="0">
                <a:solidFill>
                  <a:schemeClr val="dk1"/>
                </a:solidFill>
                <a:latin typeface="Mulish"/>
                <a:ea typeface="Mulish"/>
                <a:cs typeface="Mulish"/>
                <a:sym typeface="Mulish"/>
              </a:rPr>
              <a:t>RAM has the highest feature importance, indicating it is the most significant predictor of laptop prices.</a:t>
            </a:r>
          </a:p>
          <a:p>
            <a:pPr marL="0" lvl="0" indent="0" algn="ctr" rtl="0">
              <a:lnSpc>
                <a:spcPct val="115000"/>
              </a:lnSpc>
              <a:spcBef>
                <a:spcPts val="0"/>
              </a:spcBef>
              <a:spcAft>
                <a:spcPts val="0"/>
              </a:spcAft>
              <a:buNone/>
            </a:pPr>
            <a:endParaRPr lang="en-US" sz="1200" dirty="0">
              <a:solidFill>
                <a:schemeClr val="dk1"/>
              </a:solidFill>
              <a:latin typeface="Mulish"/>
              <a:ea typeface="Mulish"/>
              <a:cs typeface="Mulish"/>
              <a:sym typeface="Mulish"/>
            </a:endParaRPr>
          </a:p>
          <a:p>
            <a:pPr marL="0" lvl="0" indent="0" algn="ctr" rtl="0">
              <a:lnSpc>
                <a:spcPct val="115000"/>
              </a:lnSpc>
              <a:spcBef>
                <a:spcPts val="0"/>
              </a:spcBef>
              <a:spcAft>
                <a:spcPts val="0"/>
              </a:spcAft>
              <a:buNone/>
            </a:pPr>
            <a:r>
              <a:rPr lang="en-US" sz="1400" b="1" dirty="0">
                <a:solidFill>
                  <a:schemeClr val="dk1"/>
                </a:solidFill>
                <a:latin typeface="Mulish"/>
                <a:ea typeface="Mulish"/>
                <a:cs typeface="Mulish"/>
                <a:sym typeface="Mulish"/>
              </a:rPr>
              <a:t>CPU Series (Intel Core</a:t>
            </a:r>
            <a:r>
              <a:rPr lang="en-US" sz="1400" dirty="0">
                <a:solidFill>
                  <a:schemeClr val="dk1"/>
                </a:solidFill>
                <a:latin typeface="Mulish"/>
                <a:ea typeface="Mulish"/>
                <a:cs typeface="Mulish"/>
                <a:sym typeface="Mulish"/>
              </a:rPr>
              <a:t>): </a:t>
            </a:r>
            <a:r>
              <a:rPr lang="en-US" sz="1200" dirty="0">
                <a:solidFill>
                  <a:schemeClr val="dk1"/>
                </a:solidFill>
                <a:latin typeface="Mulish"/>
                <a:ea typeface="Mulish"/>
                <a:cs typeface="Mulish"/>
                <a:sym typeface="Mulish"/>
              </a:rPr>
              <a:t>This is also a critical feature, particularly when identifying higher-end processors like Intel Core.</a:t>
            </a:r>
          </a:p>
          <a:p>
            <a:pPr marL="0" lvl="0" indent="0" algn="ctr" rtl="0">
              <a:lnSpc>
                <a:spcPct val="115000"/>
              </a:lnSpc>
              <a:spcBef>
                <a:spcPts val="0"/>
              </a:spcBef>
              <a:spcAft>
                <a:spcPts val="0"/>
              </a:spcAft>
              <a:buNone/>
            </a:pPr>
            <a:endParaRPr lang="en-US" sz="1200" dirty="0">
              <a:solidFill>
                <a:schemeClr val="dk1"/>
              </a:solidFill>
              <a:latin typeface="Mulish"/>
              <a:ea typeface="Mulish"/>
              <a:cs typeface="Mulish"/>
              <a:sym typeface="Mulish"/>
            </a:endParaRPr>
          </a:p>
          <a:p>
            <a:pPr marL="0" lvl="0" indent="0" algn="ctr" rtl="0">
              <a:lnSpc>
                <a:spcPct val="115000"/>
              </a:lnSpc>
              <a:spcBef>
                <a:spcPts val="0"/>
              </a:spcBef>
              <a:spcAft>
                <a:spcPts val="0"/>
              </a:spcAft>
              <a:buNone/>
            </a:pPr>
            <a:r>
              <a:rPr lang="en-US" sz="1400" b="1" dirty="0">
                <a:solidFill>
                  <a:schemeClr val="dk1"/>
                </a:solidFill>
                <a:latin typeface="Mulish"/>
                <a:ea typeface="Mulish"/>
                <a:cs typeface="Mulish"/>
                <a:sym typeface="Mulish"/>
              </a:rPr>
              <a:t>Primary Storage and PPI (Pixels Per Inch): </a:t>
            </a:r>
            <a:r>
              <a:rPr lang="en-US" sz="1200" dirty="0">
                <a:solidFill>
                  <a:schemeClr val="dk1"/>
                </a:solidFill>
                <a:latin typeface="Mulish"/>
                <a:ea typeface="Mulish"/>
                <a:cs typeface="Mulish"/>
                <a:sym typeface="Mulish"/>
              </a:rPr>
              <a:t>Both features show considerable importance, they play a vital role in determining laptop prices. </a:t>
            </a:r>
          </a:p>
        </p:txBody>
      </p:sp>
    </p:spTree>
    <p:extLst>
      <p:ext uri="{BB962C8B-B14F-4D97-AF65-F5344CB8AC3E}">
        <p14:creationId xmlns:p14="http://schemas.microsoft.com/office/powerpoint/2010/main" val="1835197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57A463-3F8E-1FE5-9E2D-8018AD9AB20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37</a:t>
            </a:fld>
            <a:endParaRPr lang="en"/>
          </a:p>
        </p:txBody>
      </p:sp>
      <p:sp>
        <p:nvSpPr>
          <p:cNvPr id="3" name="Title 2">
            <a:extLst>
              <a:ext uri="{FF2B5EF4-FFF2-40B4-BE49-F238E27FC236}">
                <a16:creationId xmlns:a16="http://schemas.microsoft.com/office/drawing/2014/main" id="{468E5C81-577E-F5B5-75B2-CAC264BA8379}"/>
              </a:ext>
            </a:extLst>
          </p:cNvPr>
          <p:cNvSpPr>
            <a:spLocks noGrp="1"/>
          </p:cNvSpPr>
          <p:nvPr>
            <p:ph type="title"/>
          </p:nvPr>
        </p:nvSpPr>
        <p:spPr/>
        <p:txBody>
          <a:bodyPr/>
          <a:lstStyle/>
          <a:p>
            <a:r>
              <a:rPr lang="en-ZA" dirty="0"/>
              <a:t>Prediction of lesser-known brands</a:t>
            </a:r>
          </a:p>
        </p:txBody>
      </p:sp>
      <p:sp>
        <p:nvSpPr>
          <p:cNvPr id="4" name="Text Placeholder 3">
            <a:extLst>
              <a:ext uri="{FF2B5EF4-FFF2-40B4-BE49-F238E27FC236}">
                <a16:creationId xmlns:a16="http://schemas.microsoft.com/office/drawing/2014/main" id="{63ADDBB5-87B6-AED3-EAE7-5FE6091D8993}"/>
              </a:ext>
            </a:extLst>
          </p:cNvPr>
          <p:cNvSpPr>
            <a:spLocks noGrp="1"/>
          </p:cNvSpPr>
          <p:nvPr>
            <p:ph type="body" idx="1"/>
          </p:nvPr>
        </p:nvSpPr>
        <p:spPr>
          <a:xfrm>
            <a:off x="720000" y="1215750"/>
            <a:ext cx="7704000" cy="1171250"/>
          </a:xfrm>
        </p:spPr>
        <p:txBody>
          <a:bodyPr/>
          <a:lstStyle/>
          <a:p>
            <a:r>
              <a:rPr lang="en-US" dirty="0"/>
              <a:t>The low feature importance of brand-related features like </a:t>
            </a:r>
            <a:r>
              <a:rPr lang="en-US" dirty="0" err="1"/>
              <a:t>Company_Toshiba</a:t>
            </a:r>
            <a:r>
              <a:rPr lang="en-US" dirty="0"/>
              <a:t> and </a:t>
            </a:r>
            <a:r>
              <a:rPr lang="en-US" dirty="0" err="1"/>
              <a:t>Company_MSI</a:t>
            </a:r>
            <a:r>
              <a:rPr lang="en-US" dirty="0"/>
              <a:t> indicates that the model doesn't rely heavily on the brand to predict prices. However, predicting prices for lesser-known brands may still be difficult if the training data is biased towards popular brands.</a:t>
            </a:r>
            <a:endParaRPr lang="en-ZA" dirty="0"/>
          </a:p>
        </p:txBody>
      </p:sp>
      <p:sp>
        <p:nvSpPr>
          <p:cNvPr id="5" name="Title 2">
            <a:extLst>
              <a:ext uri="{FF2B5EF4-FFF2-40B4-BE49-F238E27FC236}">
                <a16:creationId xmlns:a16="http://schemas.microsoft.com/office/drawing/2014/main" id="{53076869-9030-5DE3-0314-77798587412E}"/>
              </a:ext>
            </a:extLst>
          </p:cNvPr>
          <p:cNvSpPr txBox="1">
            <a:spLocks/>
          </p:cNvSpPr>
          <p:nvPr/>
        </p:nvSpPr>
        <p:spPr>
          <a:xfrm>
            <a:off x="720000" y="2387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1pPr>
            <a:lvl2pPr marR="0" lvl="1"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2pPr>
            <a:lvl3pPr marR="0" lvl="2"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3pPr>
            <a:lvl4pPr marR="0" lvl="3"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4pPr>
            <a:lvl5pPr marR="0" lvl="4"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5pPr>
            <a:lvl6pPr marR="0" lvl="5"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6pPr>
            <a:lvl7pPr marR="0" lvl="6"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7pPr>
            <a:lvl8pPr marR="0" lvl="7"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8pPr>
            <a:lvl9pPr marR="0" lvl="8" algn="l" rtl="0">
              <a:lnSpc>
                <a:spcPct val="100000"/>
              </a:lnSpc>
              <a:spcBef>
                <a:spcPts val="0"/>
              </a:spcBef>
              <a:spcAft>
                <a:spcPts val="0"/>
              </a:spcAft>
              <a:buClr>
                <a:schemeClr val="dk1"/>
              </a:buClr>
              <a:buSzPts val="3000"/>
              <a:buFont typeface="Quicksand"/>
              <a:buNone/>
              <a:defRPr sz="3000" b="1" i="0" u="none" strike="noStrike" cap="none">
                <a:solidFill>
                  <a:schemeClr val="dk1"/>
                </a:solidFill>
                <a:latin typeface="Quicksand"/>
                <a:ea typeface="Quicksand"/>
                <a:cs typeface="Quicksand"/>
                <a:sym typeface="Quicksand"/>
              </a:defRPr>
            </a:lvl9pPr>
          </a:lstStyle>
          <a:p>
            <a:r>
              <a:rPr lang="en-ZA" dirty="0"/>
              <a:t>Influence of Brand on Laptop price</a:t>
            </a:r>
          </a:p>
        </p:txBody>
      </p:sp>
      <p:sp>
        <p:nvSpPr>
          <p:cNvPr id="11" name="TextBox 10">
            <a:extLst>
              <a:ext uri="{FF2B5EF4-FFF2-40B4-BE49-F238E27FC236}">
                <a16:creationId xmlns:a16="http://schemas.microsoft.com/office/drawing/2014/main" id="{A441148E-9D66-0A05-9766-36C09FB5448F}"/>
              </a:ext>
            </a:extLst>
          </p:cNvPr>
          <p:cNvSpPr txBox="1"/>
          <p:nvPr/>
        </p:nvSpPr>
        <p:spPr>
          <a:xfrm>
            <a:off x="558800" y="3026085"/>
            <a:ext cx="7704000" cy="106433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927C71"/>
              </a:buClr>
              <a:buSzPts val="8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The brand does seem to have some influence, as seen in the feature importance of different companies (e.g., </a:t>
            </a:r>
            <a:r>
              <a:rPr kumimoji="0" lang="en-US" sz="1400" b="0" i="0" u="none" strike="noStrike" kern="0" cap="none" spc="0" normalizeH="0" baseline="0" noProof="0" dirty="0" err="1">
                <a:ln>
                  <a:noFill/>
                </a:ln>
                <a:solidFill>
                  <a:srgbClr val="5C5C5F"/>
                </a:solidFill>
                <a:effectLst/>
                <a:uLnTx/>
                <a:uFillTx/>
                <a:latin typeface="Mulish"/>
                <a:sym typeface="Mulish"/>
              </a:rPr>
              <a:t>Company_Apple</a:t>
            </a:r>
            <a:r>
              <a:rPr kumimoji="0" lang="en-US" sz="1400" b="0" i="0" u="none" strike="noStrike" kern="0" cap="none" spc="0" normalizeH="0" baseline="0" noProof="0" dirty="0">
                <a:ln>
                  <a:noFill/>
                </a:ln>
                <a:solidFill>
                  <a:srgbClr val="5C5C5F"/>
                </a:solidFill>
                <a:effectLst/>
                <a:uLnTx/>
                <a:uFillTx/>
                <a:latin typeface="Mulish"/>
                <a:sym typeface="Mulish"/>
              </a:rPr>
              <a:t>, </a:t>
            </a:r>
            <a:r>
              <a:rPr kumimoji="0" lang="en-US" sz="1400" b="0" i="0" u="none" strike="noStrike" kern="0" cap="none" spc="0" normalizeH="0" baseline="0" noProof="0" dirty="0" err="1">
                <a:ln>
                  <a:noFill/>
                </a:ln>
                <a:solidFill>
                  <a:srgbClr val="5C5C5F"/>
                </a:solidFill>
                <a:effectLst/>
                <a:uLnTx/>
                <a:uFillTx/>
                <a:latin typeface="Mulish"/>
                <a:sym typeface="Mulish"/>
              </a:rPr>
              <a:t>Company_Asus</a:t>
            </a:r>
            <a:r>
              <a:rPr kumimoji="0" lang="en-US" sz="1400" b="0" i="0" u="none" strike="noStrike" kern="0" cap="none" spc="0" normalizeH="0" baseline="0" noProof="0" dirty="0">
                <a:ln>
                  <a:noFill/>
                </a:ln>
                <a:solidFill>
                  <a:srgbClr val="5C5C5F"/>
                </a:solidFill>
                <a:effectLst/>
                <a:uLnTx/>
                <a:uFillTx/>
                <a:latin typeface="Mulish"/>
                <a:sym typeface="Mulish"/>
              </a:rPr>
              <a:t>). However, compared to other technical specifications like RAM and CPU, the influence of the brand appears less significant.</a:t>
            </a:r>
            <a:endParaRPr kumimoji="0" lang="en-ZA" sz="1400" b="0" i="0" u="none" strike="noStrike" kern="0" cap="none" spc="0" normalizeH="0" baseline="0" noProof="0" dirty="0">
              <a:ln>
                <a:noFill/>
              </a:ln>
              <a:solidFill>
                <a:srgbClr val="5C5C5F"/>
              </a:solidFill>
              <a:effectLst/>
              <a:uLnTx/>
              <a:uFillTx/>
              <a:latin typeface="Mulish"/>
              <a:sym typeface="Mulish"/>
            </a:endParaRPr>
          </a:p>
        </p:txBody>
      </p:sp>
    </p:spTree>
    <p:extLst>
      <p:ext uri="{BB962C8B-B14F-4D97-AF65-F5344CB8AC3E}">
        <p14:creationId xmlns:p14="http://schemas.microsoft.com/office/powerpoint/2010/main" val="86364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38</a:t>
            </a:fld>
            <a:endParaRPr/>
          </a:p>
        </p:txBody>
      </p:sp>
      <p:pic>
        <p:nvPicPr>
          <p:cNvPr id="3" name="Picture 2">
            <a:extLst>
              <a:ext uri="{FF2B5EF4-FFF2-40B4-BE49-F238E27FC236}">
                <a16:creationId xmlns:a16="http://schemas.microsoft.com/office/drawing/2014/main" id="{163FEB79-1C0B-F0F9-8F0C-B33F686A3EA8}"/>
              </a:ext>
            </a:extLst>
          </p:cNvPr>
          <p:cNvPicPr>
            <a:picLocks noChangeAspect="1"/>
          </p:cNvPicPr>
          <p:nvPr/>
        </p:nvPicPr>
        <p:blipFill>
          <a:blip r:embed="rId3"/>
          <a:stretch>
            <a:fillRect/>
          </a:stretch>
        </p:blipFill>
        <p:spPr>
          <a:xfrm>
            <a:off x="211123" y="467457"/>
            <a:ext cx="8721753" cy="392478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23FBE-222F-67BD-30A1-B3F0835CFC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39</a:t>
            </a:fld>
            <a:endParaRPr lang="en"/>
          </a:p>
        </p:txBody>
      </p:sp>
      <p:sp>
        <p:nvSpPr>
          <p:cNvPr id="3" name="Title 2">
            <a:extLst>
              <a:ext uri="{FF2B5EF4-FFF2-40B4-BE49-F238E27FC236}">
                <a16:creationId xmlns:a16="http://schemas.microsoft.com/office/drawing/2014/main" id="{CBCF5DEC-4DA5-33E9-F632-0F642D9C2295}"/>
              </a:ext>
            </a:extLst>
          </p:cNvPr>
          <p:cNvSpPr>
            <a:spLocks noGrp="1"/>
          </p:cNvSpPr>
          <p:nvPr>
            <p:ph type="title"/>
          </p:nvPr>
        </p:nvSpPr>
        <p:spPr>
          <a:xfrm>
            <a:off x="102092" y="288718"/>
            <a:ext cx="8939815" cy="572700"/>
          </a:xfrm>
        </p:spPr>
        <p:txBody>
          <a:bodyPr/>
          <a:lstStyle/>
          <a:p>
            <a:r>
              <a:rPr lang="en-ZA" dirty="0"/>
              <a:t>Model Performance on high-end specifications and Budget laptops</a:t>
            </a:r>
          </a:p>
        </p:txBody>
      </p:sp>
      <p:sp>
        <p:nvSpPr>
          <p:cNvPr id="5" name="Rectangle 1">
            <a:extLst>
              <a:ext uri="{FF2B5EF4-FFF2-40B4-BE49-F238E27FC236}">
                <a16:creationId xmlns:a16="http://schemas.microsoft.com/office/drawing/2014/main" id="{B2A1155D-3125-C712-DA65-8CF37FBC2517}"/>
              </a:ext>
            </a:extLst>
          </p:cNvPr>
          <p:cNvSpPr>
            <a:spLocks noGrp="1" noChangeArrowheads="1"/>
          </p:cNvSpPr>
          <p:nvPr>
            <p:ph type="body" idx="1"/>
          </p:nvPr>
        </p:nvSpPr>
        <p:spPr bwMode="auto">
          <a:xfrm>
            <a:off x="102092" y="1353355"/>
            <a:ext cx="870413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High-End Laptops</a:t>
            </a:r>
            <a:r>
              <a:rPr kumimoji="0" lang="en-US" altLang="en-US" sz="1800" b="0" i="0" u="none" strike="noStrike" cap="none" normalizeH="0" baseline="0" dirty="0">
                <a:ln>
                  <a:noFill/>
                </a:ln>
                <a:solidFill>
                  <a:schemeClr val="tx1"/>
                </a:solidFill>
                <a:effectLst/>
                <a:latin typeface="Arial" panose="020B0604020202020204" pitchFamily="34" charset="0"/>
              </a:rPr>
              <a:t>: RAM &gt;= 16GB, SSD storage, Intel Core i7 or higher.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Budget Laptops</a:t>
            </a:r>
            <a:r>
              <a:rPr kumimoji="0" lang="en-US" altLang="en-US" sz="1800" b="0" i="0" u="none" strike="noStrike" cap="none" normalizeH="0" baseline="0" dirty="0">
                <a:ln>
                  <a:noFill/>
                </a:ln>
                <a:solidFill>
                  <a:schemeClr val="tx1"/>
                </a:solidFill>
                <a:effectLst/>
                <a:latin typeface="Arial" panose="020B0604020202020204" pitchFamily="34" charset="0"/>
              </a:rPr>
              <a:t>: RAM &lt;= 4GB, HDD storage, Intel Celeron/Pentium or AMD equivalent.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scatter plot shows that points for high-end laptops are more spread out from the red line, indicating the model struggles to predict prices accurately in this range. There is a tendency for the model to </a:t>
            </a:r>
            <a:r>
              <a:rPr kumimoji="0" lang="en-US" altLang="en-US" sz="1800" b="1" i="0" u="none" strike="noStrike" cap="none" normalizeH="0" baseline="0" dirty="0">
                <a:ln>
                  <a:noFill/>
                </a:ln>
                <a:solidFill>
                  <a:schemeClr val="tx1"/>
                </a:solidFill>
                <a:effectLst/>
                <a:latin typeface="Arial" panose="020B0604020202020204" pitchFamily="34" charset="0"/>
              </a:rPr>
              <a:t>underestimate</a:t>
            </a:r>
            <a:r>
              <a:rPr kumimoji="0" lang="en-US" altLang="en-US" sz="1800" b="0" i="0" u="none" strike="noStrike" cap="none" normalizeH="0" baseline="0" dirty="0">
                <a:ln>
                  <a:noFill/>
                </a:ln>
                <a:solidFill>
                  <a:schemeClr val="tx1"/>
                </a:solidFill>
                <a:effectLst/>
                <a:latin typeface="Arial" panose="020B0604020202020204" pitchFamily="34" charset="0"/>
              </a:rPr>
              <a:t> the prices of some high-end laptops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budget laptop predictions show a noticeable spread around the ideal line, indicating prediction errors. They tend to slightly </a:t>
            </a:r>
            <a:r>
              <a:rPr kumimoji="0" lang="en-US" altLang="en-US" sz="1800" b="1" i="0" u="none" strike="noStrike" cap="none" normalizeH="0" baseline="0" dirty="0">
                <a:ln>
                  <a:noFill/>
                </a:ln>
                <a:solidFill>
                  <a:schemeClr val="tx1"/>
                </a:solidFill>
                <a:effectLst/>
                <a:latin typeface="Arial" panose="020B0604020202020204" pitchFamily="34" charset="0"/>
              </a:rPr>
              <a:t>overestimate</a:t>
            </a:r>
            <a:r>
              <a:rPr kumimoji="0" lang="en-US" altLang="en-US" sz="1800" b="0" i="0" u="none" strike="noStrike" cap="none" normalizeH="0" baseline="0" dirty="0">
                <a:ln>
                  <a:noFill/>
                </a:ln>
                <a:solidFill>
                  <a:schemeClr val="tx1"/>
                </a:solidFill>
                <a:effectLst/>
                <a:latin typeface="Arial" panose="020B0604020202020204" pitchFamily="34" charset="0"/>
              </a:rPr>
              <a:t> prices, even though there are fewer data points for budget laptops compared to high-end models.</a:t>
            </a:r>
          </a:p>
        </p:txBody>
      </p:sp>
    </p:spTree>
    <p:extLst>
      <p:ext uri="{BB962C8B-B14F-4D97-AF65-F5344CB8AC3E}">
        <p14:creationId xmlns:p14="http://schemas.microsoft.com/office/powerpoint/2010/main" val="38229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Main Challenges:</a:t>
            </a:r>
            <a:endParaRPr dirty="0"/>
          </a:p>
        </p:txBody>
      </p:sp>
      <p:sp>
        <p:nvSpPr>
          <p:cNvPr id="342" name="Google Shape;342;p33"/>
          <p:cNvSpPr txBox="1">
            <a:spLocks noGrp="1"/>
          </p:cNvSpPr>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dataset includes laptops with a broad spectrum of specifications, presenting a challenge to develop a model that effectively generalizes across diverse features.</a:t>
            </a:r>
          </a:p>
        </p:txBody>
      </p:sp>
      <p:sp>
        <p:nvSpPr>
          <p:cNvPr id="343" name="Google Shape;343;p33"/>
          <p:cNvSpPr txBox="1">
            <a:spLocks noGrp="1"/>
          </p:cNvSpPr>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model must be capable of predicting prices for newly launched laptops, mirroring the rapidly evolving tech industry.</a:t>
            </a:r>
            <a:endParaRPr dirty="0"/>
          </a:p>
        </p:txBody>
      </p:sp>
      <p:sp>
        <p:nvSpPr>
          <p:cNvPr id="344" name="Google Shape;344;p33"/>
          <p:cNvSpPr txBox="1">
            <a:spLocks noGrp="1"/>
          </p:cNvSpPr>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Ensuring the model is interpretable is essential so that SmartTech Co. can comprehend the reasoning behind the pricing predictions.</a:t>
            </a:r>
            <a:endParaRPr dirty="0"/>
          </a:p>
        </p:txBody>
      </p:sp>
      <p:sp>
        <p:nvSpPr>
          <p:cNvPr id="345" name="Google Shape;345;p33"/>
          <p:cNvSpPr txBox="1">
            <a:spLocks noGrp="1"/>
          </p:cNvSpPr>
          <p:nvPr>
            <p:ph type="subTitle" idx="4"/>
          </p:nvPr>
        </p:nvSpPr>
        <p:spPr>
          <a:xfrm>
            <a:off x="720025" y="1241274"/>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ZA" dirty="0"/>
              <a:t>• Varied Specifications</a:t>
            </a:r>
          </a:p>
        </p:txBody>
      </p:sp>
      <p:sp>
        <p:nvSpPr>
          <p:cNvPr id="346" name="Google Shape;346;p33"/>
          <p:cNvSpPr txBox="1">
            <a:spLocks noGrp="1"/>
          </p:cNvSpPr>
          <p:nvPr>
            <p:ph type="subTitle" idx="5"/>
          </p:nvPr>
        </p:nvSpPr>
        <p:spPr>
          <a:xfrm>
            <a:off x="720025" y="2350125"/>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ZA" dirty="0"/>
              <a:t>• Real-time Forecasting</a:t>
            </a:r>
          </a:p>
        </p:txBody>
      </p:sp>
      <p:sp>
        <p:nvSpPr>
          <p:cNvPr id="347" name="Google Shape;347;p33"/>
          <p:cNvSpPr txBox="1">
            <a:spLocks noGrp="1"/>
          </p:cNvSpPr>
          <p:nvPr>
            <p:ph type="subTitle" idx="6"/>
          </p:nvPr>
        </p:nvSpPr>
        <p:spPr>
          <a:xfrm>
            <a:off x="720025" y="3470625"/>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ZA" dirty="0"/>
              <a:t>• Interpretability</a:t>
            </a:r>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026123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43372-7D4D-3041-A504-E51E16C7D3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40</a:t>
            </a:fld>
            <a:endParaRPr lang="en"/>
          </a:p>
        </p:txBody>
      </p:sp>
      <p:sp>
        <p:nvSpPr>
          <p:cNvPr id="3" name="Title 2">
            <a:extLst>
              <a:ext uri="{FF2B5EF4-FFF2-40B4-BE49-F238E27FC236}">
                <a16:creationId xmlns:a16="http://schemas.microsoft.com/office/drawing/2014/main" id="{F0963EAA-889D-F111-2FD8-83074301A437}"/>
              </a:ext>
            </a:extLst>
          </p:cNvPr>
          <p:cNvSpPr>
            <a:spLocks noGrp="1"/>
          </p:cNvSpPr>
          <p:nvPr>
            <p:ph type="title"/>
          </p:nvPr>
        </p:nvSpPr>
        <p:spPr/>
        <p:txBody>
          <a:bodyPr/>
          <a:lstStyle/>
          <a:p>
            <a:r>
              <a:rPr lang="en-ZA" dirty="0"/>
              <a:t>Limitations</a:t>
            </a:r>
          </a:p>
        </p:txBody>
      </p:sp>
      <p:sp>
        <p:nvSpPr>
          <p:cNvPr id="4" name="Text Placeholder 3">
            <a:extLst>
              <a:ext uri="{FF2B5EF4-FFF2-40B4-BE49-F238E27FC236}">
                <a16:creationId xmlns:a16="http://schemas.microsoft.com/office/drawing/2014/main" id="{27466C90-CB01-303A-044C-468ECB536388}"/>
              </a:ext>
            </a:extLst>
          </p:cNvPr>
          <p:cNvSpPr>
            <a:spLocks noGrp="1"/>
          </p:cNvSpPr>
          <p:nvPr>
            <p:ph type="body" idx="1"/>
          </p:nvPr>
        </p:nvSpPr>
        <p:spPr>
          <a:xfrm>
            <a:off x="337046" y="1193749"/>
            <a:ext cx="8650646" cy="3504725"/>
          </a:xfrm>
        </p:spPr>
        <p:txBody>
          <a:bodyPr/>
          <a:lstStyle/>
          <a:p>
            <a:pPr marL="342900" lvl="0" indent="-342900">
              <a:lnSpc>
                <a:spcPct val="115000"/>
              </a:lnSpc>
              <a:buSzPts val="1000"/>
              <a:buFont typeface="Symbol" panose="05050102010706020507" pitchFamily="18" charset="2"/>
              <a:buChar char=""/>
              <a:tabLst>
                <a:tab pos="457200" algn="l"/>
              </a:tabLst>
            </a:pPr>
            <a:r>
              <a:rPr lang="en-ZA" sz="1800" b="1" kern="100" dirty="0">
                <a:effectLst/>
                <a:latin typeface="Aptos" panose="020B0004020202020204" pitchFamily="34" charset="0"/>
                <a:ea typeface="Aptos" panose="020B0004020202020204" pitchFamily="34" charset="0"/>
                <a:cs typeface="Times New Roman" panose="02020603050405020304" pitchFamily="18" charset="0"/>
              </a:rPr>
              <a:t>Feature Representation</a:t>
            </a:r>
            <a:r>
              <a:rPr lang="en-ZA" sz="1800" kern="100" dirty="0">
                <a:effectLst/>
                <a:latin typeface="Aptos" panose="020B0004020202020204" pitchFamily="34" charset="0"/>
                <a:ea typeface="Aptos" panose="020B0004020202020204" pitchFamily="34" charset="0"/>
                <a:cs typeface="Times New Roman" panose="02020603050405020304" pitchFamily="18" charset="0"/>
              </a:rPr>
              <a:t>: not all features are equally important, which could lead to underfitting or overfitting if the model doesn't balance these effectively.</a:t>
            </a:r>
          </a:p>
          <a:p>
            <a:pPr marL="342900" lvl="0" indent="-342900">
              <a:lnSpc>
                <a:spcPct val="115000"/>
              </a:lnSpc>
              <a:buSzPts val="1000"/>
              <a:buFont typeface="Symbol" panose="05050102010706020507" pitchFamily="18" charset="2"/>
              <a:buChar char=""/>
              <a:tabLst>
                <a:tab pos="457200" algn="l"/>
              </a:tabLst>
            </a:pP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ZA" sz="1800" b="1" kern="100" dirty="0">
                <a:effectLst/>
                <a:latin typeface="Aptos" panose="020B0004020202020204" pitchFamily="34" charset="0"/>
                <a:ea typeface="Aptos" panose="020B0004020202020204" pitchFamily="34" charset="0"/>
                <a:cs typeface="Times New Roman" panose="02020603050405020304" pitchFamily="18" charset="0"/>
              </a:rPr>
              <a:t>Brand Influence</a:t>
            </a:r>
            <a:r>
              <a:rPr lang="en-ZA" sz="1800" kern="100" dirty="0">
                <a:effectLst/>
                <a:latin typeface="Aptos" panose="020B0004020202020204" pitchFamily="34" charset="0"/>
                <a:ea typeface="Aptos" panose="020B0004020202020204" pitchFamily="34" charset="0"/>
                <a:cs typeface="Times New Roman" panose="02020603050405020304" pitchFamily="18" charset="0"/>
              </a:rPr>
              <a:t>: Lesser-known brands are not be well-represented in the training data </a:t>
            </a:r>
            <a:r>
              <a:rPr lang="en-ZA" sz="1800" kern="100" dirty="0">
                <a:effectLst/>
                <a:latin typeface="Aptos" panose="020B0004020202020204" pitchFamily="34" charset="0"/>
                <a:ea typeface="Aptos" panose="020B0004020202020204" pitchFamily="34" charset="0"/>
                <a:cs typeface="Times New Roman" panose="02020603050405020304" pitchFamily="18" charset="0"/>
                <a:sym typeface="Wingdings" panose="05000000000000000000" pitchFamily="2" charset="2"/>
              </a:rPr>
              <a:t> </a:t>
            </a:r>
            <a:r>
              <a:rPr lang="en-ZA" sz="1800" kern="100" dirty="0">
                <a:effectLst/>
                <a:latin typeface="Aptos" panose="020B0004020202020204" pitchFamily="34" charset="0"/>
                <a:ea typeface="Aptos" panose="020B0004020202020204" pitchFamily="34" charset="0"/>
                <a:cs typeface="Times New Roman" panose="02020603050405020304" pitchFamily="18" charset="0"/>
              </a:rPr>
              <a:t>poorer predictions</a:t>
            </a:r>
          </a:p>
          <a:p>
            <a:pPr marL="342900" lvl="0" indent="-342900">
              <a:lnSpc>
                <a:spcPct val="115000"/>
              </a:lnSpc>
              <a:buSzPts val="1000"/>
              <a:buFont typeface="Symbol" panose="05050102010706020507" pitchFamily="18" charset="2"/>
              <a:buChar char=""/>
              <a:tabLst>
                <a:tab pos="457200" algn="l"/>
              </a:tabLst>
            </a:pPr>
            <a:endParaRPr lang="en-ZA" sz="1800" b="1"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ZA" sz="1800" b="1" kern="100" dirty="0">
                <a:effectLst/>
                <a:latin typeface="Aptos" panose="020B0004020202020204" pitchFamily="34" charset="0"/>
                <a:ea typeface="Aptos" panose="020B0004020202020204" pitchFamily="34" charset="0"/>
                <a:cs typeface="Times New Roman" panose="02020603050405020304" pitchFamily="18" charset="0"/>
              </a:rPr>
              <a:t>Market Dynamics</a:t>
            </a:r>
            <a:r>
              <a:rPr lang="en-ZA" sz="1800" kern="100" dirty="0">
                <a:effectLst/>
                <a:latin typeface="Aptos" panose="020B0004020202020204" pitchFamily="34" charset="0"/>
                <a:ea typeface="Aptos" panose="020B0004020202020204" pitchFamily="34" charset="0"/>
                <a:cs typeface="Times New Roman" panose="02020603050405020304" pitchFamily="18" charset="0"/>
              </a:rPr>
              <a:t>: no account for recent price changes or market dynamics like demand and supply fluctuations, discounts, or promotions.</a:t>
            </a:r>
          </a:p>
          <a:p>
            <a:pPr marL="342900" lvl="0" indent="-342900">
              <a:lnSpc>
                <a:spcPct val="115000"/>
              </a:lnSpc>
              <a:buSzPts val="1000"/>
              <a:buFont typeface="Symbol" panose="05050102010706020507" pitchFamily="18" charset="2"/>
              <a:buChar char=""/>
              <a:tabLst>
                <a:tab pos="457200" algn="l"/>
              </a:tabLst>
            </a:pP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ZA" sz="1800" b="1" kern="100" dirty="0">
                <a:effectLst/>
                <a:latin typeface="Aptos" panose="020B0004020202020204" pitchFamily="34" charset="0"/>
                <a:ea typeface="Aptos" panose="020B0004020202020204" pitchFamily="34" charset="0"/>
                <a:cs typeface="Times New Roman" panose="02020603050405020304" pitchFamily="18" charset="0"/>
              </a:rPr>
              <a:t>Specification Complexity</a:t>
            </a:r>
            <a:r>
              <a:rPr lang="en-ZA" sz="1800" kern="100" dirty="0">
                <a:effectLst/>
                <a:latin typeface="Aptos" panose="020B0004020202020204" pitchFamily="34" charset="0"/>
                <a:ea typeface="Aptos" panose="020B0004020202020204" pitchFamily="34" charset="0"/>
                <a:cs typeface="Times New Roman" panose="02020603050405020304" pitchFamily="18" charset="0"/>
              </a:rPr>
              <a:t>: Laptops of similar specs but different brands or other subtle differences have price variations that are hard to capture.</a:t>
            </a:r>
          </a:p>
          <a:p>
            <a:endParaRPr lang="en-ZA" dirty="0"/>
          </a:p>
        </p:txBody>
      </p:sp>
    </p:spTree>
    <p:extLst>
      <p:ext uri="{BB962C8B-B14F-4D97-AF65-F5344CB8AC3E}">
        <p14:creationId xmlns:p14="http://schemas.microsoft.com/office/powerpoint/2010/main" val="209656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89444BF-66CB-677F-4F7D-C3F95414C65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1032" name="Picture 8">
            <a:extLst>
              <a:ext uri="{FF2B5EF4-FFF2-40B4-BE49-F238E27FC236}">
                <a16:creationId xmlns:a16="http://schemas.microsoft.com/office/drawing/2014/main" id="{64E2F6F3-20A9-A0AB-EC18-6669C9D21B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81"/>
          <a:stretch/>
        </p:blipFill>
        <p:spPr bwMode="auto">
          <a:xfrm>
            <a:off x="319167" y="491015"/>
            <a:ext cx="8505666" cy="4111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27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1497933" y="1812034"/>
            <a:ext cx="629251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dirty="0"/>
              <a:t>Data Understanding</a:t>
            </a:r>
            <a:endParaRPr dirty="0"/>
          </a:p>
        </p:txBody>
      </p:sp>
      <p:sp>
        <p:nvSpPr>
          <p:cNvPr id="331" name="Google Shape;331;p32"/>
          <p:cNvSpPr txBox="1">
            <a:spLocks noGrp="1"/>
          </p:cNvSpPr>
          <p:nvPr>
            <p:ph type="title" idx="2"/>
          </p:nvPr>
        </p:nvSpPr>
        <p:spPr>
          <a:xfrm>
            <a:off x="599682" y="1854025"/>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cxnSp>
        <p:nvCxnSpPr>
          <p:cNvPr id="333" name="Google Shape;333;p32"/>
          <p:cNvCxnSpPr/>
          <p:nvPr/>
        </p:nvCxnSpPr>
        <p:spPr>
          <a:xfrm rot="10800000" flipH="1">
            <a:off x="1600600" y="2984436"/>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577200" y="1481432"/>
            <a:ext cx="5942700" cy="6600"/>
          </a:xfrm>
          <a:prstGeom prst="straightConnector1">
            <a:avLst/>
          </a:prstGeom>
          <a:noFill/>
          <a:ln w="19050" cap="flat" cmpd="sng">
            <a:solidFill>
              <a:schemeClr val="lt1"/>
            </a:solidFill>
            <a:prstDash val="solid"/>
            <a:round/>
            <a:headEnd type="oval" w="med" len="med"/>
            <a:tailEnd type="oval" w="med" len="med"/>
          </a:ln>
        </p:spPr>
      </p:cxnSp>
      <p:sp>
        <p:nvSpPr>
          <p:cNvPr id="335" name="Google Shape;335;p32"/>
          <p:cNvSpPr/>
          <p:nvPr/>
        </p:nvSpPr>
        <p:spPr>
          <a:xfrm>
            <a:off x="1600600" y="22179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ubTitle" idx="1"/>
          </p:nvPr>
        </p:nvSpPr>
        <p:spPr>
          <a:xfrm>
            <a:off x="765716" y="1152266"/>
            <a:ext cx="7746381" cy="3137236"/>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Unnamed: 0.1</a:t>
            </a:r>
            <a:r>
              <a:rPr kumimoji="0" lang="en-US" altLang="en-US" sz="1050" b="0" i="0" u="none" strike="noStrike" cap="none" normalizeH="0" baseline="0" dirty="0">
                <a:ln>
                  <a:noFill/>
                </a:ln>
                <a:solidFill>
                  <a:schemeClr val="tx1"/>
                </a:solidFill>
                <a:effectLst/>
              </a:rPr>
              <a:t>:  Typically, an extra index or placeholder column that might have been created during data export. It often contains redundant or duplicate index information.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Unnamed: 0</a:t>
            </a:r>
            <a:r>
              <a:rPr kumimoji="0" lang="en-US" altLang="en-US" sz="1050" b="0" i="0" u="none" strike="noStrike" cap="none" normalizeH="0" baseline="0" dirty="0">
                <a:ln>
                  <a:noFill/>
                </a:ln>
                <a:solidFill>
                  <a:schemeClr val="tx1"/>
                </a:solidFill>
                <a:effectLst/>
              </a:rPr>
              <a:t>: Similar to </a:t>
            </a:r>
            <a:r>
              <a:rPr kumimoji="0" lang="en-US" altLang="en-US" sz="1050" b="0" i="0" u="none" strike="noStrike" cap="none" normalizeH="0" baseline="0" dirty="0">
                <a:ln>
                  <a:noFill/>
                </a:ln>
                <a:solidFill>
                  <a:schemeClr val="tx1"/>
                </a:solidFill>
                <a:effectLst/>
                <a:latin typeface="Arial Unicode MS"/>
              </a:rPr>
              <a:t>Unnamed: 0.1</a:t>
            </a:r>
            <a:r>
              <a:rPr kumimoji="0" lang="en-US" altLang="en-US" sz="1050" b="0" i="0" u="none" strike="noStrike" cap="none" normalizeH="0" baseline="0" dirty="0">
                <a:ln>
                  <a:noFill/>
                </a:ln>
                <a:solidFill>
                  <a:schemeClr val="tx1"/>
                </a:solidFill>
                <a:effectLst/>
              </a:rPr>
              <a:t>, this is usually an extra index or placeholder column created during data export, often serving the same purpose as </a:t>
            </a:r>
            <a:r>
              <a:rPr kumimoji="0" lang="en-US" altLang="en-US" sz="1050" b="0" i="0" u="none" strike="noStrike" cap="none" normalizeH="0" baseline="0" dirty="0">
                <a:ln>
                  <a:noFill/>
                </a:ln>
                <a:solidFill>
                  <a:schemeClr val="tx1"/>
                </a:solidFill>
                <a:effectLst/>
                <a:latin typeface="Arial Unicode MS"/>
              </a:rPr>
              <a:t>Unnamed: 0.1</a:t>
            </a:r>
            <a:r>
              <a:rPr kumimoji="0" lang="en-US" altLang="en-US" sz="1050" b="0" i="0" u="none" strike="noStrike" cap="none" normalizeH="0" baseline="0" dirty="0">
                <a:ln>
                  <a:noFill/>
                </a:ln>
                <a:solidFill>
                  <a:schemeClr val="tx1"/>
                </a:solidFill>
                <a:effectLst/>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Company</a:t>
            </a:r>
            <a:r>
              <a:rPr kumimoji="0" lang="en-US" altLang="en-US" sz="1050" b="0" i="0" u="none" strike="noStrike" cap="none" normalizeH="0" baseline="0" dirty="0">
                <a:ln>
                  <a:noFill/>
                </a:ln>
                <a:solidFill>
                  <a:schemeClr val="tx1"/>
                </a:solidFill>
                <a:effectLst/>
              </a:rPr>
              <a:t>: The brand or manufacturer of the laptop (e.g., Dell, Apple, HP).</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TypeName</a:t>
            </a:r>
            <a:r>
              <a:rPr kumimoji="0" lang="en-US" altLang="en-US" sz="1050" b="0" i="0" u="none" strike="noStrike" cap="none" normalizeH="0" baseline="0" dirty="0">
                <a:ln>
                  <a:noFill/>
                </a:ln>
                <a:solidFill>
                  <a:schemeClr val="tx1"/>
                </a:solidFill>
                <a:effectLst/>
              </a:rPr>
              <a:t>: The type or category of the laptop (e.g., Ultrabook, Gaming, Notebook).</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Inches</a:t>
            </a:r>
            <a:r>
              <a:rPr kumimoji="0" lang="en-US" altLang="en-US" sz="1050" b="0" i="0" u="none" strike="noStrike" cap="none" normalizeH="0" baseline="0" dirty="0">
                <a:ln>
                  <a:noFill/>
                </a:ln>
                <a:solidFill>
                  <a:schemeClr val="tx1"/>
                </a:solidFill>
                <a:effectLst/>
              </a:rPr>
              <a:t>: The size of the laptop screen measured diagonally in inches.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ScreenResolution</a:t>
            </a:r>
            <a:r>
              <a:rPr kumimoji="0" lang="en-US" altLang="en-US" sz="1050" b="0" i="0" u="none" strike="noStrike" cap="none" normalizeH="0" baseline="0" dirty="0">
                <a:ln>
                  <a:noFill/>
                </a:ln>
                <a:solidFill>
                  <a:schemeClr val="tx1"/>
                </a:solidFill>
                <a:effectLst/>
              </a:rPr>
              <a:t>: The resolution of the laptop screen (e.g., Full HD, 4K), specifying the number of pixels displayed on the screen.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Cpu</a:t>
            </a:r>
            <a:r>
              <a:rPr kumimoji="0" lang="en-US" altLang="en-US" sz="1050" b="0" i="0" u="none" strike="noStrike" cap="none" normalizeH="0" baseline="0" dirty="0">
                <a:ln>
                  <a:noFill/>
                </a:ln>
                <a:solidFill>
                  <a:schemeClr val="tx1"/>
                </a:solidFill>
                <a:effectLst/>
              </a:rPr>
              <a:t>: The model and specifications of the laptop's central processing unit (CPU).</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Ram</a:t>
            </a:r>
            <a:r>
              <a:rPr kumimoji="0" lang="en-US" altLang="en-US" sz="1050" b="0" i="0" u="none" strike="noStrike" cap="none" normalizeH="0" baseline="0" dirty="0">
                <a:ln>
                  <a:noFill/>
                </a:ln>
                <a:solidFill>
                  <a:schemeClr val="tx1"/>
                </a:solidFill>
                <a:effectLst/>
              </a:rPr>
              <a:t>: The amount of Random Access Memory (RAM) installed in the laptop, typically measured in gigabytes (GB).</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Memory</a:t>
            </a:r>
            <a:r>
              <a:rPr kumimoji="0" lang="en-US" altLang="en-US" sz="1050" b="0" i="0" u="none" strike="noStrike" cap="none" normalizeH="0" baseline="0" dirty="0">
                <a:ln>
                  <a:noFill/>
                </a:ln>
                <a:solidFill>
                  <a:schemeClr val="tx1"/>
                </a:solidFill>
                <a:effectLst/>
              </a:rPr>
              <a:t>: The storage capacity of the laptop, which could include HDD, SSD, or other types of storage, often specified in gigabytes (GB) or terabytes (TB).</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Gpu</a:t>
            </a:r>
            <a:r>
              <a:rPr kumimoji="0" lang="en-US" altLang="en-US" sz="1050" b="0" i="0" u="none" strike="noStrike" cap="none" normalizeH="0" baseline="0" dirty="0">
                <a:ln>
                  <a:noFill/>
                </a:ln>
                <a:solidFill>
                  <a:schemeClr val="tx1"/>
                </a:solidFill>
                <a:effectLst/>
              </a:rPr>
              <a:t>: The model and specifications of the laptop's graphics processing unit (GPU), which handles rendering of images and videos.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OpSys</a:t>
            </a:r>
            <a:r>
              <a:rPr kumimoji="0" lang="en-US" altLang="en-US" sz="1050" b="0" i="0" u="none" strike="noStrike" cap="none" normalizeH="0" baseline="0" dirty="0">
                <a:ln>
                  <a:noFill/>
                </a:ln>
                <a:solidFill>
                  <a:schemeClr val="tx1"/>
                </a:solidFill>
                <a:effectLst/>
              </a:rPr>
              <a:t>: The operating system installed on the laptop (e.g., Windows 10, macOS, Linux).</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Weight</a:t>
            </a:r>
            <a:r>
              <a:rPr kumimoji="0" lang="en-US" altLang="en-US" sz="1050" b="0" i="0" u="none" strike="noStrike" cap="none" normalizeH="0" baseline="0" dirty="0">
                <a:ln>
                  <a:noFill/>
                </a:ln>
                <a:solidFill>
                  <a:schemeClr val="tx1"/>
                </a:solidFill>
                <a:effectLst/>
              </a:rPr>
              <a:t>: The weight of the laptop, usually measured in kilograms (kg) or pounds (lb).</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Unicode MS"/>
              </a:rPr>
              <a:t>Price</a:t>
            </a:r>
            <a:r>
              <a:rPr kumimoji="0" lang="en-US" altLang="en-US" sz="1050" b="0" i="0" u="none" strike="noStrike" cap="none" normalizeH="0" baseline="0" dirty="0">
                <a:ln>
                  <a:noFill/>
                </a:ln>
                <a:solidFill>
                  <a:schemeClr val="tx1"/>
                </a:solidFill>
                <a:effectLst/>
              </a:rPr>
              <a:t>: The retail price of the laptop, typically in the local currency or USD.(</a:t>
            </a:r>
            <a:r>
              <a:rPr kumimoji="0" lang="en-US" altLang="en-US" sz="1050" b="1" i="0" u="none" strike="noStrike" cap="none" normalizeH="0" baseline="0" dirty="0">
                <a:ln>
                  <a:noFill/>
                </a:ln>
                <a:solidFill>
                  <a:schemeClr val="tx1"/>
                </a:solidFill>
                <a:effectLst/>
              </a:rPr>
              <a:t>Target Variable</a:t>
            </a:r>
            <a:r>
              <a:rPr kumimoji="0" lang="en-US" altLang="en-US" sz="1050" b="0" i="0" u="none" strike="noStrike" cap="none" normalizeH="0" baseline="0" dirty="0">
                <a:ln>
                  <a:noFill/>
                </a:ln>
                <a:solidFill>
                  <a:schemeClr val="tx1"/>
                </a:solidFill>
                <a:effectLst/>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354" name="Google Shape;354;p34"/>
          <p:cNvSpPr txBox="1">
            <a:spLocks noGrp="1"/>
          </p:cNvSpPr>
          <p:nvPr>
            <p:ph type="title"/>
          </p:nvPr>
        </p:nvSpPr>
        <p:spPr>
          <a:xfrm>
            <a:off x="987783" y="473260"/>
            <a:ext cx="7204200" cy="5319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Information</a:t>
            </a:r>
            <a:endParaRPr dirty="0"/>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cxnSp>
        <p:nvCxnSpPr>
          <p:cNvPr id="356" name="Google Shape;356;p34"/>
          <p:cNvCxnSpPr/>
          <p:nvPr/>
        </p:nvCxnSpPr>
        <p:spPr>
          <a:xfrm rot="10800000" flipH="1">
            <a:off x="2553150" y="540168"/>
            <a:ext cx="4037700" cy="6600"/>
          </a:xfrm>
          <a:prstGeom prst="straightConnector1">
            <a:avLst/>
          </a:prstGeom>
          <a:noFill/>
          <a:ln w="19050" cap="flat" cmpd="sng">
            <a:solidFill>
              <a:schemeClr val="lt1"/>
            </a:solidFill>
            <a:prstDash val="solid"/>
            <a:round/>
            <a:headEnd type="oval" w="med" len="med"/>
            <a:tailEnd type="oval" w="med" len="med"/>
          </a:ln>
        </p:spPr>
      </p:cxnSp>
      <p:cxnSp>
        <p:nvCxnSpPr>
          <p:cNvPr id="357" name="Google Shape;357;p34"/>
          <p:cNvCxnSpPr/>
          <p:nvPr/>
        </p:nvCxnSpPr>
        <p:spPr>
          <a:xfrm rot="10800000" flipH="1">
            <a:off x="2553150" y="1075413"/>
            <a:ext cx="4037700" cy="66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5"/>
          <p:cNvSpPr txBox="1">
            <a:spLocks noGrp="1"/>
          </p:cNvSpPr>
          <p:nvPr>
            <p:ph type="title"/>
          </p:nvPr>
        </p:nvSpPr>
        <p:spPr>
          <a:xfrm>
            <a:off x="1284000" y="1660183"/>
            <a:ext cx="6576000" cy="14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A" dirty="0"/>
              <a:t>Data Cleaning</a:t>
            </a:r>
            <a:endParaRPr lang="en" dirty="0"/>
          </a:p>
        </p:txBody>
      </p:sp>
      <p:sp>
        <p:nvSpPr>
          <p:cNvPr id="364" name="Google Shape;364;p3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8" name="Google Shape;448;p41"/>
          <p:cNvSpPr txBox="1">
            <a:spLocks noGrp="1"/>
          </p:cNvSpPr>
          <p:nvPr>
            <p:ph type="subTitle" idx="1"/>
          </p:nvPr>
        </p:nvSpPr>
        <p:spPr>
          <a:xfrm>
            <a:off x="219846" y="827794"/>
            <a:ext cx="7042500" cy="527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Unnecessary Columns : </a:t>
            </a:r>
            <a:r>
              <a:rPr lang="nn-NO" dirty="0"/>
              <a:t> Unnamed: 0.1 , Unnamed: 0 </a:t>
            </a:r>
          </a:p>
          <a:p>
            <a:pPr marL="285750" lvl="0" indent="-285750" algn="l" rtl="0">
              <a:spcBef>
                <a:spcPts val="0"/>
              </a:spcBef>
              <a:spcAft>
                <a:spcPts val="0"/>
              </a:spcAft>
              <a:buFont typeface="Arial" panose="020B0604020202020204" pitchFamily="34" charset="0"/>
              <a:buChar char="•"/>
            </a:pPr>
            <a:r>
              <a:rPr lang="nn-NO" dirty="0"/>
              <a:t>Empty rows and Duplicates  </a:t>
            </a:r>
          </a:p>
          <a:p>
            <a:pPr marL="285750" lvl="0" indent="-285750" algn="l" rtl="0">
              <a:spcBef>
                <a:spcPts val="0"/>
              </a:spcBef>
              <a:spcAft>
                <a:spcPts val="0"/>
              </a:spcAft>
              <a:buFont typeface="Arial" panose="020B0604020202020204" pitchFamily="34" charset="0"/>
              <a:buChar char="•"/>
            </a:pPr>
            <a:r>
              <a:rPr lang="en" dirty="0"/>
              <a:t>Unrealistic Laptop sizes of 10 Inches and below or 17.3 Inches and above</a:t>
            </a:r>
          </a:p>
          <a:p>
            <a:pPr marL="0" lvl="0" indent="0" algn="l" rtl="0">
              <a:spcBef>
                <a:spcPts val="0"/>
              </a:spcBef>
              <a:spcAft>
                <a:spcPts val="0"/>
              </a:spcAft>
              <a:buNone/>
            </a:pPr>
            <a:endParaRPr dirty="0"/>
          </a:p>
        </p:txBody>
      </p:sp>
      <p:sp>
        <p:nvSpPr>
          <p:cNvPr id="449" name="Google Shape;449;p41"/>
          <p:cNvSpPr txBox="1">
            <a:spLocks noGrp="1"/>
          </p:cNvSpPr>
          <p:nvPr>
            <p:ph type="subTitle" idx="2"/>
          </p:nvPr>
        </p:nvSpPr>
        <p:spPr>
          <a:xfrm>
            <a:off x="219846" y="2360536"/>
            <a:ext cx="7042500" cy="5277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ZA" dirty="0"/>
              <a:t>To preserve Data Set Size</a:t>
            </a:r>
          </a:p>
          <a:p>
            <a:pPr marL="285750" lvl="0" indent="-285750" algn="just" rtl="0">
              <a:spcBef>
                <a:spcPts val="0"/>
              </a:spcBef>
              <a:spcAft>
                <a:spcPts val="0"/>
              </a:spcAft>
              <a:buFont typeface="Arial" panose="020B0604020202020204" pitchFamily="34" charset="0"/>
              <a:buChar char="•"/>
            </a:pPr>
            <a:r>
              <a:rPr lang="en-US" dirty="0"/>
              <a:t>To reduce the impact of outliers </a:t>
            </a:r>
          </a:p>
          <a:p>
            <a:pPr marL="0" lvl="0" indent="0" algn="just" rtl="0">
              <a:spcBef>
                <a:spcPts val="0"/>
              </a:spcBef>
              <a:spcAft>
                <a:spcPts val="0"/>
              </a:spcAft>
            </a:pPr>
            <a:r>
              <a:rPr lang="en-US" dirty="0"/>
              <a:t>on the model without completely</a:t>
            </a:r>
          </a:p>
          <a:p>
            <a:pPr marL="0" lvl="0" indent="0" algn="just" rtl="0">
              <a:spcBef>
                <a:spcPts val="0"/>
              </a:spcBef>
              <a:spcAft>
                <a:spcPts val="0"/>
              </a:spcAft>
            </a:pPr>
            <a:r>
              <a:rPr lang="en-US" dirty="0"/>
              <a:t>removing them</a:t>
            </a:r>
          </a:p>
          <a:p>
            <a:pPr marL="285750" lvl="0" indent="-285750" algn="just" rtl="0">
              <a:spcBef>
                <a:spcPts val="0"/>
              </a:spcBef>
              <a:spcAft>
                <a:spcPts val="0"/>
              </a:spcAft>
              <a:buFont typeface="Arial" panose="020B0604020202020204" pitchFamily="34" charset="0"/>
              <a:buChar char="•"/>
            </a:pPr>
            <a:r>
              <a:rPr lang="en-US" dirty="0"/>
              <a:t>The presence of outliers may </a:t>
            </a:r>
          </a:p>
          <a:p>
            <a:pPr marL="0" lvl="0" indent="0" algn="just" rtl="0">
              <a:spcBef>
                <a:spcPts val="0"/>
              </a:spcBef>
              <a:spcAft>
                <a:spcPts val="0"/>
              </a:spcAft>
            </a:pPr>
            <a:r>
              <a:rPr lang="en-US" dirty="0"/>
              <a:t>      impact the model</a:t>
            </a:r>
          </a:p>
          <a:p>
            <a:pPr marL="285750" lvl="0" indent="-285750" algn="just" rtl="0">
              <a:spcBef>
                <a:spcPts val="0"/>
              </a:spcBef>
              <a:spcAft>
                <a:spcPts val="0"/>
              </a:spcAft>
              <a:buFont typeface="Arial" panose="020B0604020202020204" pitchFamily="34" charset="0"/>
              <a:buChar char="•"/>
            </a:pPr>
            <a:r>
              <a:rPr lang="en-US" dirty="0"/>
              <a:t>hold valuable information</a:t>
            </a:r>
            <a:endParaRPr dirty="0"/>
          </a:p>
        </p:txBody>
      </p:sp>
      <p:sp>
        <p:nvSpPr>
          <p:cNvPr id="451" name="Google Shape;451;p41"/>
          <p:cNvSpPr/>
          <p:nvPr/>
        </p:nvSpPr>
        <p:spPr>
          <a:xfrm>
            <a:off x="219846" y="472931"/>
            <a:ext cx="429000" cy="429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dk2"/>
                </a:solidFill>
                <a:latin typeface="Quicksand"/>
                <a:ea typeface="Quicksand"/>
                <a:cs typeface="Quicksand"/>
                <a:sym typeface="Quicksand"/>
              </a:rPr>
              <a:t>1</a:t>
            </a:r>
            <a:endParaRPr sz="2100" b="1" dirty="0">
              <a:solidFill>
                <a:schemeClr val="dk2"/>
              </a:solidFill>
              <a:latin typeface="Quicksand"/>
              <a:ea typeface="Quicksand"/>
              <a:cs typeface="Quicksand"/>
              <a:sym typeface="Quicksand"/>
            </a:endParaRPr>
          </a:p>
        </p:txBody>
      </p:sp>
      <p:sp>
        <p:nvSpPr>
          <p:cNvPr id="452" name="Google Shape;452;p41"/>
          <p:cNvSpPr/>
          <p:nvPr/>
        </p:nvSpPr>
        <p:spPr>
          <a:xfrm>
            <a:off x="219846" y="1926659"/>
            <a:ext cx="429000" cy="429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dk2"/>
                </a:solidFill>
                <a:latin typeface="Quicksand"/>
                <a:ea typeface="Quicksand"/>
                <a:cs typeface="Quicksand"/>
                <a:sym typeface="Quicksand"/>
              </a:rPr>
              <a:t>2</a:t>
            </a:r>
            <a:endParaRPr sz="2100" b="1" dirty="0">
              <a:solidFill>
                <a:schemeClr val="dk2"/>
              </a:solidFill>
              <a:latin typeface="Quicksand"/>
              <a:ea typeface="Quicksand"/>
              <a:cs typeface="Quicksand"/>
              <a:sym typeface="Quicksand"/>
            </a:endParaRPr>
          </a:p>
        </p:txBody>
      </p:sp>
      <p:sp>
        <p:nvSpPr>
          <p:cNvPr id="454" name="Google Shape;454;p41"/>
          <p:cNvSpPr txBox="1">
            <a:spLocks noGrp="1"/>
          </p:cNvSpPr>
          <p:nvPr>
            <p:ph type="subTitle" idx="4"/>
          </p:nvPr>
        </p:nvSpPr>
        <p:spPr>
          <a:xfrm>
            <a:off x="776400" y="472931"/>
            <a:ext cx="7042500" cy="3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Removing Columns, Duplicates and Missing Rows</a:t>
            </a:r>
            <a:endParaRPr dirty="0"/>
          </a:p>
        </p:txBody>
      </p:sp>
      <p:sp>
        <p:nvSpPr>
          <p:cNvPr id="455" name="Google Shape;455;p41"/>
          <p:cNvSpPr txBox="1">
            <a:spLocks noGrp="1"/>
          </p:cNvSpPr>
          <p:nvPr>
            <p:ph type="subTitle" idx="5"/>
          </p:nvPr>
        </p:nvSpPr>
        <p:spPr>
          <a:xfrm>
            <a:off x="776400" y="1959246"/>
            <a:ext cx="7042500" cy="3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ZA" dirty="0"/>
              <a:t>Clipping Outliers </a:t>
            </a:r>
            <a:endParaRPr dirty="0"/>
          </a:p>
        </p:txBody>
      </p:sp>
      <p:sp>
        <p:nvSpPr>
          <p:cNvPr id="457" name="Google Shape;457;p4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023480AD-C9C0-3D33-B993-66FE06A7D455}"/>
              </a:ext>
            </a:extLst>
          </p:cNvPr>
          <p:cNvPicPr>
            <a:picLocks noChangeAspect="1"/>
          </p:cNvPicPr>
          <p:nvPr/>
        </p:nvPicPr>
        <p:blipFill>
          <a:blip r:embed="rId3"/>
          <a:stretch>
            <a:fillRect/>
          </a:stretch>
        </p:blipFill>
        <p:spPr>
          <a:xfrm>
            <a:off x="3308704" y="2434175"/>
            <a:ext cx="5615450" cy="2531625"/>
          </a:xfrm>
          <a:prstGeom prst="rect">
            <a:avLst/>
          </a:prstGeom>
          <a:ln w="38100">
            <a:solidFill>
              <a:schemeClr val="accent1">
                <a:lumMod val="40000"/>
                <a:lumOff val="60000"/>
              </a:schemeClr>
            </a:solidFill>
          </a:ln>
        </p:spPr>
      </p:pic>
    </p:spTree>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D8CEC9"/>
      </a:lt1>
      <a:dk2>
        <a:srgbClr val="927C71"/>
      </a:dk2>
      <a:lt2>
        <a:srgbClr val="FAFAFA"/>
      </a:lt2>
      <a:accent1>
        <a:srgbClr val="C99A7D"/>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2410</TotalTime>
  <Words>1389</Words>
  <Application>Microsoft Office PowerPoint</Application>
  <PresentationFormat>On-screen Show (16:9)</PresentationFormat>
  <Paragraphs>169</Paragraphs>
  <Slides>40</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Mulish</vt:lpstr>
      <vt:lpstr>Quicksand</vt:lpstr>
      <vt:lpstr>Wingdings</vt:lpstr>
      <vt:lpstr>Nunito Light</vt:lpstr>
      <vt:lpstr>Bebas Neue</vt:lpstr>
      <vt:lpstr>Symbol</vt:lpstr>
      <vt:lpstr>Arial Unicode MS</vt:lpstr>
      <vt:lpstr>PT Sans</vt:lpstr>
      <vt:lpstr>Arial</vt:lpstr>
      <vt:lpstr>Aptos</vt:lpstr>
      <vt:lpstr>Elegant Bachelor Thesis by Slidesgo</vt:lpstr>
      <vt:lpstr>Smart Price</vt:lpstr>
      <vt:lpstr>Introduction</vt:lpstr>
      <vt:lpstr>Objectives </vt:lpstr>
      <vt:lpstr>Main Challenges:</vt:lpstr>
      <vt:lpstr>PowerPoint Presentation</vt:lpstr>
      <vt:lpstr>Data Understanding</vt:lpstr>
      <vt:lpstr>—Data Information</vt:lpstr>
      <vt:lpstr>Data Cleaning</vt:lpstr>
      <vt:lpstr>PowerPoint Presentation</vt:lpstr>
      <vt:lpstr>Feature Engineering</vt:lpstr>
      <vt:lpstr>Methodology</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Encoding</vt:lpstr>
      <vt:lpstr>Theoretical framework</vt:lpstr>
      <vt:lpstr>Before Encoding</vt:lpstr>
      <vt:lpstr>Model Development </vt:lpstr>
      <vt:lpstr>Regression Models</vt:lpstr>
      <vt:lpstr>Model Evaluation</vt:lpstr>
      <vt:lpstr>Hyperparameter Tuning</vt:lpstr>
      <vt:lpstr>PowerPoint Presentation</vt:lpstr>
      <vt:lpstr>PowerPoint Presentation</vt:lpstr>
      <vt:lpstr>Prediction of lesser-known brands</vt:lpstr>
      <vt:lpstr>PowerPoint Presentation</vt:lpstr>
      <vt:lpstr>Model Performance on high-end specifications and Budget laptops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Hethvi K</dc:creator>
  <cp:lastModifiedBy>Leesha Sarayu Kolapalli</cp:lastModifiedBy>
  <cp:revision>2</cp:revision>
  <dcterms:modified xsi:type="dcterms:W3CDTF">2024-09-02T18:53:31Z</dcterms:modified>
</cp:coreProperties>
</file>