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16" y="-1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6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1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0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68BB-A0B3-1E45-B503-0868FFBB3C86}" type="datetimeFigureOut">
              <a:rPr lang="en-US" smtClean="0"/>
              <a:t>10/25/14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A220-7347-2746-8C9C-E72BD10E7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20031" y="829972"/>
            <a:ext cx="2854566" cy="1947570"/>
            <a:chOff x="431678" y="5880691"/>
            <a:chExt cx="2854566" cy="1947570"/>
          </a:xfrm>
        </p:grpSpPr>
        <p:pic>
          <p:nvPicPr>
            <p:cNvPr id="8" name="Picture 7" descr="Fig3C3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94" y="5981871"/>
              <a:ext cx="2520000" cy="1617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52028" y="6539843"/>
              <a:ext cx="113421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 smtClean="0">
                  <a:latin typeface="Helvetica Neue"/>
                  <a:cs typeface="Helvetica Neue"/>
                </a:rPr>
                <a:t>Irreversible:</a:t>
              </a:r>
              <a:br>
                <a:rPr lang="en-US" sz="1000" dirty="0" smtClean="0">
                  <a:latin typeface="Helvetica Neue"/>
                  <a:cs typeface="Helvetica Neue"/>
                </a:rPr>
              </a:br>
              <a:r>
                <a:rPr lang="en-US" sz="1000" dirty="0" smtClean="0">
                  <a:latin typeface="Helvetica Neue"/>
                  <a:cs typeface="Helvetica Neue"/>
                </a:rPr>
                <a:t>Delayed repair </a:t>
              </a:r>
            </a:p>
            <a:p>
              <a:pPr>
                <a:spcAft>
                  <a:spcPts val="600"/>
                </a:spcAft>
              </a:pPr>
              <a:r>
                <a:rPr lang="en-US" sz="1000" dirty="0" smtClean="0">
                  <a:latin typeface="Helvetica Neue"/>
                  <a:cs typeface="Helvetica Neue"/>
                </a:rPr>
                <a:t>Reversible:</a:t>
              </a:r>
              <a:br>
                <a:rPr lang="en-US" sz="1000" dirty="0" smtClean="0">
                  <a:latin typeface="Helvetica Neue"/>
                  <a:cs typeface="Helvetica Neue"/>
                </a:rPr>
              </a:br>
              <a:r>
                <a:rPr lang="en-US" sz="1000" i="1" dirty="0" smtClean="0">
                  <a:latin typeface="Helvetica Neue"/>
                  <a:cs typeface="Helvetica Neue"/>
                </a:rPr>
                <a:t>f = </a:t>
              </a:r>
              <a:r>
                <a:rPr lang="en-US" sz="1000" dirty="0" smtClean="0">
                  <a:latin typeface="Helvetica Neue"/>
                  <a:cs typeface="Helvetica Neue"/>
                </a:rPr>
                <a:t>1 – </a:t>
              </a:r>
              <a:r>
                <a:rPr lang="en-US" sz="1000" dirty="0" err="1" smtClean="0">
                  <a:latin typeface="Helvetica Neue"/>
                  <a:cs typeface="Helvetica Neue"/>
                </a:rPr>
                <a:t>exp</a:t>
              </a:r>
              <a:r>
                <a:rPr lang="en-US" sz="1000" dirty="0" smtClean="0">
                  <a:latin typeface="Helvetica Neue"/>
                  <a:cs typeface="Helvetica Neue"/>
                </a:rPr>
                <a:t>{–</a:t>
              </a:r>
              <a:r>
                <a:rPr lang="en-US" sz="1000" i="1" dirty="0" smtClean="0">
                  <a:latin typeface="Helvetica Neue"/>
                  <a:cs typeface="Helvetica Neue"/>
                </a:rPr>
                <a:t>t</a:t>
              </a:r>
              <a:r>
                <a:rPr lang="en-US" sz="1000" dirty="0" smtClean="0">
                  <a:latin typeface="Helvetica Neue"/>
                  <a:cs typeface="Helvetica Neue"/>
                </a:rPr>
                <a:t>/</a:t>
              </a:r>
              <a:r>
                <a:rPr lang="en-US" sz="1000" i="1" dirty="0" smtClean="0">
                  <a:latin typeface="Symbol" charset="2"/>
                  <a:cs typeface="Symbol" charset="2"/>
                </a:rPr>
                <a:t>t</a:t>
              </a:r>
              <a:r>
                <a:rPr lang="en-US" sz="1000" dirty="0" smtClean="0">
                  <a:latin typeface="Symbol" charset="2"/>
                  <a:cs typeface="Symbol" charset="2"/>
                </a:rPr>
                <a:t>}</a:t>
              </a:r>
              <a:endParaRPr lang="en-US" sz="1000" i="1" dirty="0">
                <a:latin typeface="Symbol" charset="2"/>
                <a:cs typeface="Symbol" charset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8412" y="7582040"/>
              <a:ext cx="8163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Time (min)</a:t>
              </a:r>
              <a:endParaRPr lang="en-US" sz="1000" i="1" dirty="0">
                <a:latin typeface="Helvetica Neue"/>
                <a:cs typeface="Helvetica Neue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-256573" y="6568942"/>
              <a:ext cx="162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/>
                  <a:cs typeface="Helvetica Neue"/>
                </a:rPr>
                <a:t>Fraction repaired lesions</a:t>
              </a:r>
              <a:endParaRPr lang="en-US" sz="1000" i="1" dirty="0">
                <a:latin typeface="Symbol" charset="2"/>
                <a:cs typeface="Symbol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714615" y="7098022"/>
              <a:ext cx="431999" cy="0"/>
            </a:xfrm>
            <a:prstGeom prst="line">
              <a:avLst/>
            </a:prstGeom>
            <a:ln w="1524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4609" y="6759336"/>
              <a:ext cx="431999" cy="0"/>
            </a:xfrm>
            <a:prstGeom prst="line">
              <a:avLst/>
            </a:prstGeom>
            <a:ln w="1524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4615" y="1189110"/>
            <a:ext cx="1952035" cy="1791325"/>
            <a:chOff x="704850" y="571500"/>
            <a:chExt cx="1633048" cy="14986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r="22538"/>
            <a:stretch/>
          </p:blipFill>
          <p:spPr>
            <a:xfrm>
              <a:off x="704850" y="571500"/>
              <a:ext cx="1633048" cy="14986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704850" y="603250"/>
              <a:ext cx="203200" cy="2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487" y="1854200"/>
              <a:ext cx="508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826" y="723849"/>
            <a:ext cx="2429787" cy="441642"/>
            <a:chOff x="857250" y="1913237"/>
            <a:chExt cx="2429787" cy="44164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13554" t="81780" r="66867" b="9232"/>
            <a:stretch/>
          </p:blipFill>
          <p:spPr>
            <a:xfrm>
              <a:off x="1088103" y="2015547"/>
              <a:ext cx="468000" cy="152726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857250" y="1913237"/>
              <a:ext cx="24297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Helvetica Neue"/>
                  <a:cs typeface="Helvetica Neue"/>
                </a:rPr>
                <a:t>x</a:t>
              </a:r>
              <a:r>
                <a:rPr lang="en-US" sz="1000" baseline="-25000" dirty="0" smtClean="0">
                  <a:latin typeface="Helvetica Neue"/>
                  <a:cs typeface="Helvetica Neue"/>
                </a:rPr>
                <a:t>0                      </a:t>
              </a:r>
              <a:r>
                <a:rPr lang="en-US" sz="1000" dirty="0" err="1" smtClean="0">
                  <a:latin typeface="Helvetica Neue"/>
                  <a:cs typeface="Helvetica Neue"/>
                </a:rPr>
                <a:t>x</a:t>
              </a:r>
              <a:r>
                <a:rPr lang="en-US" sz="1000" baseline="-25000" dirty="0" err="1" smtClean="0">
                  <a:latin typeface="Helvetica Neue"/>
                  <a:cs typeface="Helvetica Neue"/>
                </a:rPr>
                <a:t>A</a:t>
              </a:r>
              <a:r>
                <a:rPr lang="en-US" sz="1000" baseline="-25000" dirty="0" smtClean="0">
                  <a:latin typeface="Helvetica Neue"/>
                  <a:cs typeface="Helvetica Neue"/>
                </a:rPr>
                <a:t>                      </a:t>
              </a:r>
              <a:r>
                <a:rPr lang="en-US" sz="1000" dirty="0" smtClean="0">
                  <a:latin typeface="Helvetica Neue"/>
                  <a:cs typeface="Helvetica Neue"/>
                </a:rPr>
                <a:t>x</a:t>
              </a:r>
              <a:r>
                <a:rPr lang="en-US" sz="1000" baseline="-25000" dirty="0" smtClean="0">
                  <a:latin typeface="Helvetica Neue"/>
                  <a:cs typeface="Helvetica Neue"/>
                </a:rPr>
                <a:t>AB                      </a:t>
              </a:r>
              <a:r>
                <a:rPr lang="en-US" sz="1000" dirty="0" err="1" smtClean="0">
                  <a:latin typeface="Helvetica Neue"/>
                  <a:cs typeface="Helvetica Neue"/>
                </a:rPr>
                <a:t>x</a:t>
              </a:r>
              <a:r>
                <a:rPr lang="en-US" sz="1000" baseline="-25000" dirty="0" err="1" smtClean="0">
                  <a:latin typeface="Helvetica Neue"/>
                  <a:cs typeface="Helvetica Neue"/>
                </a:rPr>
                <a:t>ABC</a:t>
              </a:r>
              <a:endParaRPr lang="en-US" sz="1000" i="1" dirty="0" smtClean="0">
                <a:latin typeface="Helvetica Neue"/>
                <a:cs typeface="Helvetica Neue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13554" t="81780" r="66867" b="9232"/>
            <a:stretch/>
          </p:blipFill>
          <p:spPr>
            <a:xfrm>
              <a:off x="1735803" y="2015547"/>
              <a:ext cx="468000" cy="15272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13554" t="81780" r="66867" b="9232"/>
            <a:stretch/>
          </p:blipFill>
          <p:spPr>
            <a:xfrm>
              <a:off x="2415253" y="2015547"/>
              <a:ext cx="468000" cy="152726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146680" y="2108658"/>
              <a:ext cx="188226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Helvetica Neue"/>
                  <a:cs typeface="Helvetica Neue"/>
                </a:rPr>
                <a:t>A                B                 C   </a:t>
              </a:r>
              <a:endParaRPr lang="en-US" sz="1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99199" y="660349"/>
            <a:ext cx="308766" cy="246221"/>
            <a:chOff x="2799199" y="275505"/>
            <a:chExt cx="308766" cy="246221"/>
          </a:xfrm>
        </p:grpSpPr>
        <p:sp>
          <p:nvSpPr>
            <p:cNvPr id="42" name="Rectangle 41"/>
            <p:cNvSpPr/>
            <p:nvPr/>
          </p:nvSpPr>
          <p:spPr>
            <a:xfrm>
              <a:off x="2799199" y="275505"/>
              <a:ext cx="2903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90500" lvl="0" indent="-190500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defRPr/>
              </a:pPr>
              <a:r>
                <a:rPr lang="en-US" sz="1000" i="1" kern="0" dirty="0" smtClean="0">
                  <a:latin typeface="Symbol" charset="2"/>
                  <a:ea typeface="ＭＳ Ｐゴシック" pitchFamily="-65" charset="-128"/>
                  <a:cs typeface="Symbol" charset="2"/>
                </a:rPr>
                <a:t>r</a:t>
              </a:r>
              <a:endParaRPr lang="en-US" sz="1000" i="1" kern="0" dirty="0">
                <a:latin typeface="Symbol" charset="2"/>
                <a:ea typeface="ＭＳ Ｐゴシック" pitchFamily="-65" charset="-128"/>
                <a:cs typeface="Symbol" charset="2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803165" y="502676"/>
              <a:ext cx="3048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2346032" y="1379462"/>
            <a:ext cx="242892" cy="303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7015" y="1379462"/>
            <a:ext cx="242892" cy="303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355850" y="1233157"/>
            <a:ext cx="308766" cy="246221"/>
            <a:chOff x="2799199" y="275505"/>
            <a:chExt cx="308766" cy="246221"/>
          </a:xfrm>
        </p:grpSpPr>
        <p:sp>
          <p:nvSpPr>
            <p:cNvPr id="49" name="Rectangle 48"/>
            <p:cNvSpPr/>
            <p:nvPr/>
          </p:nvSpPr>
          <p:spPr>
            <a:xfrm>
              <a:off x="2799199" y="275505"/>
              <a:ext cx="2903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90500" lvl="0" indent="-190500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defRPr/>
              </a:pPr>
              <a:r>
                <a:rPr lang="en-US" sz="1000" i="1" kern="0" dirty="0" smtClean="0">
                  <a:latin typeface="Symbol" charset="2"/>
                  <a:ea typeface="ＭＳ Ｐゴシック" pitchFamily="-65" charset="-128"/>
                  <a:cs typeface="Symbol" charset="2"/>
                </a:rPr>
                <a:t>r</a:t>
              </a:r>
              <a:endParaRPr lang="en-US" sz="1000" i="1" kern="0" dirty="0">
                <a:latin typeface="Symbol" charset="2"/>
                <a:ea typeface="ＭＳ Ｐゴシック" pitchFamily="-65" charset="-128"/>
                <a:cs typeface="Symbol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3165" y="502676"/>
              <a:ext cx="3048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25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German Cancer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Höfer</dc:creator>
  <cp:lastModifiedBy>Tim Heinemann</cp:lastModifiedBy>
  <cp:revision>9</cp:revision>
  <dcterms:created xsi:type="dcterms:W3CDTF">2013-07-21T15:34:27Z</dcterms:created>
  <dcterms:modified xsi:type="dcterms:W3CDTF">2014-10-25T11:04:55Z</dcterms:modified>
</cp:coreProperties>
</file>