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3"/>
  </p:notesMasterIdLst>
  <p:sldIdLst>
    <p:sldId id="257" r:id="rId2"/>
    <p:sldId id="270" r:id="rId3"/>
    <p:sldId id="276" r:id="rId4"/>
    <p:sldId id="271" r:id="rId5"/>
    <p:sldId id="272" r:id="rId6"/>
    <p:sldId id="278" r:id="rId7"/>
    <p:sldId id="280" r:id="rId8"/>
    <p:sldId id="281" r:id="rId9"/>
    <p:sldId id="279" r:id="rId10"/>
    <p:sldId id="277" r:id="rId11"/>
    <p:sldId id="268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45"/>
    <a:srgbClr val="CFCF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00A49-993B-4893-8C67-D7D8D1995347}" v="137" dt="2024-08-03T11:19:31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5EA-2757-455D-BEBD-C1307914EE8F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0C6FA-6CE5-455A-AD34-7967800B3C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97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0C6FA-6CE5-455A-AD34-7967800B3C1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5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0C6FA-6CE5-455A-AD34-7967800B3C1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41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0C6FA-6CE5-455A-AD34-7967800B3C1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59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0C6FA-6CE5-455A-AD34-7967800B3C1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1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0C6FA-6CE5-455A-AD34-7967800B3C1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26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0C6FA-6CE5-455A-AD34-7967800B3C1A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67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86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6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9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9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3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67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9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4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74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5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9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9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30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3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991756-A769-46C1-9C8C-CACC9D61E1C1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221972-C476-44A3-9CC0-700BA95B9B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691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5A0DE-E75A-C64D-CFF3-674FC0DE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5" y="0"/>
            <a:ext cx="24098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3694B-1F4A-4D0E-6011-6F19801D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776748" cy="647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CECFFF-4B8A-F8BF-982E-32492D1757F1}"/>
              </a:ext>
            </a:extLst>
          </p:cNvPr>
          <p:cNvSpPr/>
          <p:nvPr/>
        </p:nvSpPr>
        <p:spPr>
          <a:xfrm>
            <a:off x="0" y="1818356"/>
            <a:ext cx="4236097" cy="1544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STUDENT -1 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NAME : KANDHAL SHAKIL GAFAR BHAI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ROLL NO : 278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ENROLLMENT NO. :23002171310066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BATCH : B10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BRANCH : CST</a:t>
            </a:r>
            <a:endParaRPr lang="en-IN" sz="16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2427F-1E96-4E4C-E4EC-1F9D47296C1B}"/>
              </a:ext>
            </a:extLst>
          </p:cNvPr>
          <p:cNvSpPr/>
          <p:nvPr/>
        </p:nvSpPr>
        <p:spPr>
          <a:xfrm>
            <a:off x="-1" y="3464459"/>
            <a:ext cx="4236096" cy="15445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STUDENT – 3 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NAME : PATEL HET BHUPESHKUMAR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ROLL NO : 286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ENROLLMENT NO. : 23002171310106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BATCH :B10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BRANCH :CST</a:t>
            </a:r>
            <a:endParaRPr lang="en-IN" sz="16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FBA662-8D9B-839A-30D9-8CF1D8C02C8E}"/>
              </a:ext>
            </a:extLst>
          </p:cNvPr>
          <p:cNvSpPr/>
          <p:nvPr/>
        </p:nvSpPr>
        <p:spPr>
          <a:xfrm>
            <a:off x="7295535" y="1818898"/>
            <a:ext cx="4218441" cy="1544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STUDENT – 2 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NAME : RAVALIYA KHUSHAL RAMESHBHAI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ROLL NO : 280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ENROLLMENT NO. : 23002171310140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BATCH :B10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BRANCH :CST</a:t>
            </a:r>
            <a:endParaRPr lang="en-IN" sz="16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7D1A7-D6B5-0963-9990-06F182908605}"/>
              </a:ext>
            </a:extLst>
          </p:cNvPr>
          <p:cNvSpPr/>
          <p:nvPr/>
        </p:nvSpPr>
        <p:spPr>
          <a:xfrm>
            <a:off x="7295535" y="3464460"/>
            <a:ext cx="4218442" cy="1544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STUDENT - 4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NAME : THUMMAR VINIT HIMMATBHAI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ROLL NO : 287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ENROLLMENT NO. :23002171310170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BATCH :B10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BRANCH :CST</a:t>
            </a:r>
            <a:endParaRPr lang="en-IN" sz="16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46E7D4-5D1F-01C1-A004-9DF5DEAB2C6F}"/>
              </a:ext>
            </a:extLst>
          </p:cNvPr>
          <p:cNvSpPr/>
          <p:nvPr/>
        </p:nvSpPr>
        <p:spPr>
          <a:xfrm>
            <a:off x="3986779" y="5110022"/>
            <a:ext cx="4218442" cy="16141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STUDENT -  5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NAME : DOSHI HARSHKUMAR BHAVINBHAI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ROLL NO :300 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ENROLLMENT NO. :23002171310040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BATCH :B10</a:t>
            </a:r>
          </a:p>
          <a:p>
            <a:pPr algn="just"/>
            <a:r>
              <a:rPr lang="en-US" sz="16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BRANCH :CST</a:t>
            </a:r>
            <a:endParaRPr lang="en-IN" sz="16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D0384-7AE0-F6C8-980A-C795E5232FA3}"/>
              </a:ext>
            </a:extLst>
          </p:cNvPr>
          <p:cNvSpPr/>
          <p:nvPr/>
        </p:nvSpPr>
        <p:spPr>
          <a:xfrm>
            <a:off x="4236097" y="7676"/>
            <a:ext cx="3918857" cy="647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>
                <a:latin typeface="Algerian" panose="04020705040A02060702" pitchFamily="82" charset="0"/>
              </a:rPr>
              <a:t>PROJECT TITEL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C2C9A-448A-A924-9360-851730892E34}"/>
              </a:ext>
            </a:extLst>
          </p:cNvPr>
          <p:cNvSpPr/>
          <p:nvPr/>
        </p:nvSpPr>
        <p:spPr>
          <a:xfrm>
            <a:off x="1747882" y="672179"/>
            <a:ext cx="8895286" cy="69818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ATTENDANCE MANAGEMENT SYSTEM</a:t>
            </a:r>
            <a:endParaRPr lang="en-IN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EFC49-5343-47D1-7E9C-2F0C8C22A610}"/>
              </a:ext>
            </a:extLst>
          </p:cNvPr>
          <p:cNvSpPr/>
          <p:nvPr/>
        </p:nvSpPr>
        <p:spPr>
          <a:xfrm>
            <a:off x="-1" y="1437664"/>
            <a:ext cx="1632858" cy="310932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PREPARED BY :-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E9E26-B777-9227-7282-8D1791DD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06" cy="457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EDD16-2BA3-125C-10A5-74324228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98" y="0"/>
            <a:ext cx="2012302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E7BD5A-2E38-731A-851C-A1688593664A}"/>
              </a:ext>
            </a:extLst>
          </p:cNvPr>
          <p:cNvSpPr/>
          <p:nvPr/>
        </p:nvSpPr>
        <p:spPr>
          <a:xfrm>
            <a:off x="1642187" y="0"/>
            <a:ext cx="7445829" cy="457199"/>
          </a:xfrm>
          <a:prstGeom prst="rect">
            <a:avLst/>
          </a:prstGeom>
          <a:solidFill>
            <a:srgbClr val="F5F14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Functionalities Of Project Related With Particular Subject</a:t>
            </a: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8E878A-A136-93B8-EA4A-A6B50271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33504"/>
              </p:ext>
            </p:extLst>
          </p:nvPr>
        </p:nvGraphicFramePr>
        <p:xfrm>
          <a:off x="0" y="632927"/>
          <a:ext cx="12202160" cy="6301962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39317867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3057099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8961414"/>
                    </a:ext>
                  </a:extLst>
                </a:gridCol>
              </a:tblGrid>
              <a:tr h="4185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STRUCTURES USING JAVA</a:t>
                      </a:r>
                      <a:endParaRPr lang="en-IN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BASE MANAGEMENT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 - II</a:t>
                      </a:r>
                      <a:endParaRPr lang="en-IN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82490"/>
                  </a:ext>
                </a:extLst>
              </a:tr>
              <a:tr h="93003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Adding Students 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Students are added to a linked list, allowing you to manage student records dynamically.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 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Adding Students to the Database </a:t>
                      </a:r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 </a:t>
                      </a:r>
                      <a:r>
                        <a:rPr lang="en-US" sz="16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Inserts student records into the `Students` table.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Exception Handling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Handles SQL exceptions and input mismatches, ensuring the system is robust and can manage errors gracefully.</a:t>
                      </a:r>
                      <a:endParaRPr lang="en-IN" sz="16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758727"/>
                  </a:ext>
                </a:extLst>
              </a:tr>
              <a:tr h="930037"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Deleting Students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:- 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Students can be removed from the linked list by their ID.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 Deleting Students from the Database</a:t>
                      </a:r>
                      <a:r>
                        <a:rPr lang="en-US" sz="16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600" b="0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</a:t>
                      </a:r>
                      <a:r>
                        <a:rPr lang="en-US" sz="16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Removes student records and associated attendance data from the database.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 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 Handling (`DOWNLOAD_report`) 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Implements file handling to create and write attendance reports to text files.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41971"/>
                  </a:ext>
                </a:extLst>
              </a:tr>
              <a:tr h="930037"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Displaying Students </a:t>
                      </a:r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</a:t>
                      </a:r>
                      <a:r>
                        <a:rPr lang="en-US" sz="16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Traverses the linked list to display student details</a:t>
                      </a:r>
                      <a:endParaRPr lang="en-IN" sz="16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 Marking Attendance </a:t>
                      </a:r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</a:t>
                      </a:r>
                      <a:r>
                        <a:rPr lang="en-US" sz="16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Updates or inserts attendance records for students in the `Attendance` table.</a:t>
                      </a:r>
                      <a:endParaRPr lang="en-IN" sz="16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 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Date and Time :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Uses Java's `LocalDate` and `Date` classes to handle and manipulate dates for marking attendance and generating reports.</a:t>
                      </a:r>
                      <a:endParaRPr lang="en-IN" sz="16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27777"/>
                  </a:ext>
                </a:extLst>
              </a:tr>
              <a:tr h="418528">
                <a:tc>
                  <a:txBody>
                    <a:bodyPr/>
                    <a:lstStyle/>
                    <a:p>
                      <a:endParaRPr lang="en-IN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 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Deleting Attendance Records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:-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Removes attendance records for a specific date or a specific student.</a:t>
                      </a:r>
                      <a:endParaRPr lang="en-IN" sz="16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Database Connectivity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: Establishes a connection with a MySQL database using JDBC, allowing the application to interact with the database.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51274"/>
                  </a:ext>
                </a:extLst>
              </a:tr>
              <a:tr h="418528">
                <a:tc>
                  <a:txBody>
                    <a:bodyPr/>
                    <a:lstStyle/>
                    <a:p>
                      <a:endParaRPr lang="en-IN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 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Updating Attendance Records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:-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Changes the student ID for an existing attendance record.</a:t>
                      </a:r>
                      <a:endParaRPr lang="en-IN" sz="16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 Prepared Statements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: Uses prepared statements to execute SQL queries, preventing SQL injection and improving performance.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038346"/>
                  </a:ext>
                </a:extLst>
              </a:tr>
              <a:tr h="418528">
                <a:tc>
                  <a:txBody>
                    <a:bodyPr/>
                    <a:lstStyle/>
                    <a:p>
                      <a:endParaRPr lang="en-IN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6. 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Calculating Attendance Percentage </a:t>
                      </a:r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:- </a:t>
                      </a:r>
                      <a:r>
                        <a:rPr lang="en-US" sz="16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Calculates and updates the attendance percentage for each student based on the total number of lectures and attended lectures. </a:t>
                      </a:r>
                      <a:r>
                        <a:rPr lang="en-IN" sz="1600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etc.. </a:t>
                      </a:r>
                      <a:endParaRPr lang="en-US" sz="16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nvex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1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E2C7D-0AE7-5B28-6204-C5D8B4F9B820}"/>
              </a:ext>
            </a:extLst>
          </p:cNvPr>
          <p:cNvSpPr/>
          <p:nvPr/>
        </p:nvSpPr>
        <p:spPr>
          <a:xfrm>
            <a:off x="3629608" y="1670180"/>
            <a:ext cx="8143292" cy="4911594"/>
          </a:xfrm>
          <a:prstGeom prst="rect">
            <a:avLst/>
          </a:prstGeom>
          <a:solidFill>
            <a:schemeClr val="bg1"/>
          </a:solidFill>
          <a:ln w="76200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lvl="0" indent="-1143000" algn="ctr">
              <a:buFont typeface="Arial" panose="020B0604020202020204" pitchFamily="34" charset="0"/>
              <a:buChar char="•"/>
            </a:pPr>
            <a:r>
              <a:rPr lang="en-US" sz="8000" b="1" i="1" dirty="0"/>
              <a:t>THANKS FOR VIEWING MY PESENTATION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970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5A0DE-E75A-C64D-CFF3-674FC0DE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5" y="0"/>
            <a:ext cx="24098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3694B-1F4A-4D0E-6011-6F19801D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57250" cy="695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D8777B-753E-E261-0BF7-D2C83CEDB1C7}"/>
              </a:ext>
            </a:extLst>
          </p:cNvPr>
          <p:cNvSpPr/>
          <p:nvPr/>
        </p:nvSpPr>
        <p:spPr>
          <a:xfrm>
            <a:off x="2725169" y="0"/>
            <a:ext cx="6485459" cy="95884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0800" h="38100" prst="riblet"/>
            </a:sp3d>
          </a:bodyPr>
          <a:lstStyle/>
          <a:p>
            <a:pPr algn="ctr"/>
            <a:r>
              <a:rPr lang="en-US" sz="9600" dirty="0">
                <a:ln w="38100">
                  <a:solidFill>
                    <a:srgbClr val="0070C0"/>
                  </a:solidFill>
                </a:ln>
                <a:solidFill>
                  <a:schemeClr val="tx1"/>
                </a:solidFill>
                <a:effectLst/>
              </a:rPr>
              <a:t>Introduction</a:t>
            </a:r>
            <a:endParaRPr lang="en-IN" sz="8000" dirty="0">
              <a:ln w="38100">
                <a:solidFill>
                  <a:srgbClr val="0070C0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5C457-5215-1C21-E262-AB994E40621F}"/>
              </a:ext>
            </a:extLst>
          </p:cNvPr>
          <p:cNvSpPr/>
          <p:nvPr/>
        </p:nvSpPr>
        <p:spPr>
          <a:xfrm>
            <a:off x="1" y="1174748"/>
            <a:ext cx="12192000" cy="5683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Student Management: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Adding new students, complete with personal details like birth date, phone number, and automatically generated email ID.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Deleting student records when they leave the institution.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Attendance Tracking: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Marking daily attendance for students, with a limit of four lectures per day.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Updating and deleting attendance records as needed.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Percentage Calculation: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Automatically calculating and updating attendance percentages for each student, ensuring that their attendance record is up-to-date and accurate.</a:t>
            </a:r>
            <a:endParaRPr lang="en-US" altLang="en-US" sz="20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Report Generation: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Generating detailed reports for individual students or for the entire class, both for specific dates and for cumulative periods.</a:t>
            </a:r>
            <a:endParaRPr lang="en-US" altLang="en-US" sz="20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The ability to download these reports as text files for offline analysis</a:t>
            </a:r>
            <a:r>
              <a:rPr kumimoji="0" lang="en-US" altLang="en-US" sz="16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Data Integrity: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normalizeH="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Ensuring data integrity by handling potential issues such as duplicate entries, invalid data, and maintaining a linked list of students for quick access and manipulation.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5A0DE-E75A-C64D-CFF3-674FC0DE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81" y="0"/>
            <a:ext cx="2007719" cy="539624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3694B-1F4A-4D0E-6011-6F19801D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665290" cy="539624"/>
          </a:xfrm>
          <a:prstGeom prst="rect">
            <a:avLst/>
          </a:prstGeom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7E9475-67B1-031D-213C-1EFD21434E02}"/>
              </a:ext>
            </a:extLst>
          </p:cNvPr>
          <p:cNvSpPr/>
          <p:nvPr/>
        </p:nvSpPr>
        <p:spPr>
          <a:xfrm>
            <a:off x="1012723" y="323850"/>
            <a:ext cx="3494447" cy="976928"/>
          </a:xfrm>
          <a:prstGeom prst="rect">
            <a:avLst/>
          </a:prstGeom>
          <a:solidFill>
            <a:schemeClr val="bg1"/>
          </a:solidFill>
          <a:ln w="76200">
            <a:noFill/>
            <a:prstDash val="dashDot"/>
            <a:extLst>
              <a:ext uri="{C807C97D-BFC1-408E-A445-0C87EB9F89A2}">
                <ask:lineSketchStyleProps xmlns:ask="http://schemas.microsoft.com/office/drawing/2018/sketchyshapes" sd="2034627015">
                  <a:custGeom>
                    <a:avLst/>
                    <a:gdLst>
                      <a:gd name="connsiteX0" fmla="*/ 0 w 3494447"/>
                      <a:gd name="connsiteY0" fmla="*/ 0 h 976928"/>
                      <a:gd name="connsiteX1" fmla="*/ 512519 w 3494447"/>
                      <a:gd name="connsiteY1" fmla="*/ 0 h 976928"/>
                      <a:gd name="connsiteX2" fmla="*/ 1025038 w 3494447"/>
                      <a:gd name="connsiteY2" fmla="*/ 0 h 976928"/>
                      <a:gd name="connsiteX3" fmla="*/ 1502612 w 3494447"/>
                      <a:gd name="connsiteY3" fmla="*/ 0 h 976928"/>
                      <a:gd name="connsiteX4" fmla="*/ 2119965 w 3494447"/>
                      <a:gd name="connsiteY4" fmla="*/ 0 h 976928"/>
                      <a:gd name="connsiteX5" fmla="*/ 2772261 w 3494447"/>
                      <a:gd name="connsiteY5" fmla="*/ 0 h 976928"/>
                      <a:gd name="connsiteX6" fmla="*/ 3494447 w 3494447"/>
                      <a:gd name="connsiteY6" fmla="*/ 0 h 976928"/>
                      <a:gd name="connsiteX7" fmla="*/ 3494447 w 3494447"/>
                      <a:gd name="connsiteY7" fmla="*/ 498233 h 976928"/>
                      <a:gd name="connsiteX8" fmla="*/ 3494447 w 3494447"/>
                      <a:gd name="connsiteY8" fmla="*/ 976928 h 976928"/>
                      <a:gd name="connsiteX9" fmla="*/ 2946984 w 3494447"/>
                      <a:gd name="connsiteY9" fmla="*/ 976928 h 976928"/>
                      <a:gd name="connsiteX10" fmla="*/ 2434465 w 3494447"/>
                      <a:gd name="connsiteY10" fmla="*/ 976928 h 976928"/>
                      <a:gd name="connsiteX11" fmla="*/ 1852057 w 3494447"/>
                      <a:gd name="connsiteY11" fmla="*/ 976928 h 976928"/>
                      <a:gd name="connsiteX12" fmla="*/ 1234705 w 3494447"/>
                      <a:gd name="connsiteY12" fmla="*/ 976928 h 976928"/>
                      <a:gd name="connsiteX13" fmla="*/ 722186 w 3494447"/>
                      <a:gd name="connsiteY13" fmla="*/ 976928 h 976928"/>
                      <a:gd name="connsiteX14" fmla="*/ 0 w 3494447"/>
                      <a:gd name="connsiteY14" fmla="*/ 976928 h 976928"/>
                      <a:gd name="connsiteX15" fmla="*/ 0 w 3494447"/>
                      <a:gd name="connsiteY15" fmla="*/ 517772 h 976928"/>
                      <a:gd name="connsiteX16" fmla="*/ 0 w 3494447"/>
                      <a:gd name="connsiteY16" fmla="*/ 0 h 976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94447" h="976928" fill="none" extrusionOk="0">
                        <a:moveTo>
                          <a:pt x="0" y="0"/>
                        </a:moveTo>
                        <a:cubicBezTo>
                          <a:pt x="235635" y="-39657"/>
                          <a:pt x="370030" y="24584"/>
                          <a:pt x="512519" y="0"/>
                        </a:cubicBezTo>
                        <a:cubicBezTo>
                          <a:pt x="655008" y="-24584"/>
                          <a:pt x="865649" y="34332"/>
                          <a:pt x="1025038" y="0"/>
                        </a:cubicBezTo>
                        <a:cubicBezTo>
                          <a:pt x="1184427" y="-34332"/>
                          <a:pt x="1328650" y="42161"/>
                          <a:pt x="1502612" y="0"/>
                        </a:cubicBezTo>
                        <a:cubicBezTo>
                          <a:pt x="1676574" y="-42161"/>
                          <a:pt x="1890497" y="721"/>
                          <a:pt x="2119965" y="0"/>
                        </a:cubicBezTo>
                        <a:cubicBezTo>
                          <a:pt x="2349433" y="-721"/>
                          <a:pt x="2597398" y="28339"/>
                          <a:pt x="2772261" y="0"/>
                        </a:cubicBezTo>
                        <a:cubicBezTo>
                          <a:pt x="2947124" y="-28339"/>
                          <a:pt x="3265247" y="26616"/>
                          <a:pt x="3494447" y="0"/>
                        </a:cubicBezTo>
                        <a:cubicBezTo>
                          <a:pt x="3532465" y="206085"/>
                          <a:pt x="3471383" y="382029"/>
                          <a:pt x="3494447" y="498233"/>
                        </a:cubicBezTo>
                        <a:cubicBezTo>
                          <a:pt x="3517511" y="614437"/>
                          <a:pt x="3491488" y="768505"/>
                          <a:pt x="3494447" y="976928"/>
                        </a:cubicBezTo>
                        <a:cubicBezTo>
                          <a:pt x="3364240" y="1032204"/>
                          <a:pt x="3194987" y="943172"/>
                          <a:pt x="2946984" y="976928"/>
                        </a:cubicBezTo>
                        <a:cubicBezTo>
                          <a:pt x="2698981" y="1010684"/>
                          <a:pt x="2601159" y="940329"/>
                          <a:pt x="2434465" y="976928"/>
                        </a:cubicBezTo>
                        <a:cubicBezTo>
                          <a:pt x="2267771" y="1013527"/>
                          <a:pt x="2054328" y="966739"/>
                          <a:pt x="1852057" y="976928"/>
                        </a:cubicBezTo>
                        <a:cubicBezTo>
                          <a:pt x="1649786" y="987117"/>
                          <a:pt x="1534959" y="927452"/>
                          <a:pt x="1234705" y="976928"/>
                        </a:cubicBezTo>
                        <a:cubicBezTo>
                          <a:pt x="934451" y="1026404"/>
                          <a:pt x="919189" y="953232"/>
                          <a:pt x="722186" y="976928"/>
                        </a:cubicBezTo>
                        <a:cubicBezTo>
                          <a:pt x="525183" y="1000624"/>
                          <a:pt x="304841" y="941454"/>
                          <a:pt x="0" y="976928"/>
                        </a:cubicBezTo>
                        <a:cubicBezTo>
                          <a:pt x="-24098" y="854399"/>
                          <a:pt x="9237" y="615054"/>
                          <a:pt x="0" y="517772"/>
                        </a:cubicBezTo>
                        <a:cubicBezTo>
                          <a:pt x="-9237" y="420490"/>
                          <a:pt x="44877" y="115411"/>
                          <a:pt x="0" y="0"/>
                        </a:cubicBezTo>
                        <a:close/>
                      </a:path>
                      <a:path w="3494447" h="976928" stroke="0" extrusionOk="0">
                        <a:moveTo>
                          <a:pt x="0" y="0"/>
                        </a:moveTo>
                        <a:cubicBezTo>
                          <a:pt x="273432" y="-10839"/>
                          <a:pt x="368236" y="18268"/>
                          <a:pt x="617352" y="0"/>
                        </a:cubicBezTo>
                        <a:cubicBezTo>
                          <a:pt x="866468" y="-18268"/>
                          <a:pt x="1037576" y="60667"/>
                          <a:pt x="1269649" y="0"/>
                        </a:cubicBezTo>
                        <a:cubicBezTo>
                          <a:pt x="1501722" y="-60667"/>
                          <a:pt x="1621464" y="26401"/>
                          <a:pt x="1747223" y="0"/>
                        </a:cubicBezTo>
                        <a:cubicBezTo>
                          <a:pt x="1872982" y="-26401"/>
                          <a:pt x="2116539" y="52209"/>
                          <a:pt x="2294687" y="0"/>
                        </a:cubicBezTo>
                        <a:cubicBezTo>
                          <a:pt x="2472835" y="-52209"/>
                          <a:pt x="2589810" y="16400"/>
                          <a:pt x="2842150" y="0"/>
                        </a:cubicBezTo>
                        <a:cubicBezTo>
                          <a:pt x="3094490" y="-16400"/>
                          <a:pt x="3185256" y="29480"/>
                          <a:pt x="3494447" y="0"/>
                        </a:cubicBezTo>
                        <a:cubicBezTo>
                          <a:pt x="3540482" y="219673"/>
                          <a:pt x="3483822" y="238818"/>
                          <a:pt x="3494447" y="459156"/>
                        </a:cubicBezTo>
                        <a:cubicBezTo>
                          <a:pt x="3505072" y="679494"/>
                          <a:pt x="3442781" y="834199"/>
                          <a:pt x="3494447" y="976928"/>
                        </a:cubicBezTo>
                        <a:cubicBezTo>
                          <a:pt x="3267007" y="977140"/>
                          <a:pt x="3139413" y="927487"/>
                          <a:pt x="2946984" y="976928"/>
                        </a:cubicBezTo>
                        <a:cubicBezTo>
                          <a:pt x="2754555" y="1026369"/>
                          <a:pt x="2569582" y="944891"/>
                          <a:pt x="2294687" y="976928"/>
                        </a:cubicBezTo>
                        <a:cubicBezTo>
                          <a:pt x="2019792" y="1008965"/>
                          <a:pt x="2025226" y="969978"/>
                          <a:pt x="1782168" y="976928"/>
                        </a:cubicBezTo>
                        <a:cubicBezTo>
                          <a:pt x="1539110" y="983878"/>
                          <a:pt x="1299488" y="899813"/>
                          <a:pt x="1129871" y="976928"/>
                        </a:cubicBezTo>
                        <a:cubicBezTo>
                          <a:pt x="960254" y="1054043"/>
                          <a:pt x="867518" y="950623"/>
                          <a:pt x="652297" y="976928"/>
                        </a:cubicBezTo>
                        <a:cubicBezTo>
                          <a:pt x="437076" y="1003233"/>
                          <a:pt x="205883" y="946082"/>
                          <a:pt x="0" y="976928"/>
                        </a:cubicBezTo>
                        <a:cubicBezTo>
                          <a:pt x="-46547" y="742150"/>
                          <a:pt x="28848" y="629983"/>
                          <a:pt x="0" y="478695"/>
                        </a:cubicBezTo>
                        <a:cubicBezTo>
                          <a:pt x="-28848" y="327407"/>
                          <a:pt x="2281" y="1619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softEdge rad="317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57150">
                  <a:noFill/>
                </a:ln>
                <a:solidFill>
                  <a:schemeClr val="tx1"/>
                </a:solidFill>
              </a:rPr>
              <a:t>ER DIAGRAM</a:t>
            </a:r>
            <a:endParaRPr lang="en-IN" sz="4400" dirty="0">
              <a:ln w="571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08B40-2FEF-B1C4-EE6B-AE5B863F692C}"/>
              </a:ext>
            </a:extLst>
          </p:cNvPr>
          <p:cNvSpPr/>
          <p:nvPr/>
        </p:nvSpPr>
        <p:spPr>
          <a:xfrm>
            <a:off x="788424" y="2819400"/>
            <a:ext cx="192528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36D992-52E9-7D9D-29B3-67CDAE8E1925}"/>
              </a:ext>
            </a:extLst>
          </p:cNvPr>
          <p:cNvSpPr/>
          <p:nvPr/>
        </p:nvSpPr>
        <p:spPr>
          <a:xfrm>
            <a:off x="-35950" y="1934037"/>
            <a:ext cx="781665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  <a:endParaRPr lang="en-IN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EA5811-A030-C8AD-C439-30F2B541417E}"/>
              </a:ext>
            </a:extLst>
          </p:cNvPr>
          <p:cNvSpPr/>
          <p:nvPr/>
        </p:nvSpPr>
        <p:spPr>
          <a:xfrm>
            <a:off x="1012722" y="1762202"/>
            <a:ext cx="1248697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A8F4FC-56FD-35C1-673E-066D0B941233}"/>
              </a:ext>
            </a:extLst>
          </p:cNvPr>
          <p:cNvSpPr/>
          <p:nvPr/>
        </p:nvSpPr>
        <p:spPr>
          <a:xfrm>
            <a:off x="1499418" y="4093406"/>
            <a:ext cx="2030362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PHONE_NUMBER</a:t>
            </a:r>
            <a:endParaRPr lang="en-IN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E9A2B-7FD0-7C58-E7CD-999264D16947}"/>
              </a:ext>
            </a:extLst>
          </p:cNvPr>
          <p:cNvSpPr/>
          <p:nvPr/>
        </p:nvSpPr>
        <p:spPr>
          <a:xfrm>
            <a:off x="2070150" y="2115666"/>
            <a:ext cx="1941873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BIRTH_DATE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D65774-AA8F-605E-A285-FA17A1ACFC2E}"/>
              </a:ext>
            </a:extLst>
          </p:cNvPr>
          <p:cNvSpPr/>
          <p:nvPr/>
        </p:nvSpPr>
        <p:spPr>
          <a:xfrm>
            <a:off x="39328" y="3761069"/>
            <a:ext cx="1415385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MAIL_ID</a:t>
            </a:r>
            <a:endParaRPr lang="en-IN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14100424-3490-A5A3-9172-80207CF52573}"/>
              </a:ext>
            </a:extLst>
          </p:cNvPr>
          <p:cNvSpPr/>
          <p:nvPr/>
        </p:nvSpPr>
        <p:spPr>
          <a:xfrm>
            <a:off x="4507170" y="2524316"/>
            <a:ext cx="2407981" cy="1133342"/>
          </a:xfrm>
          <a:prstGeom prst="flowChartDecision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911A1F-BE0E-F527-898E-E2D162F4846F}"/>
              </a:ext>
            </a:extLst>
          </p:cNvPr>
          <p:cNvCxnSpPr>
            <a:cxnSpLocks/>
            <a:stCxn id="4" idx="1"/>
            <a:endCxn id="5" idx="4"/>
          </p:cNvCxnSpPr>
          <p:nvPr/>
        </p:nvCxnSpPr>
        <p:spPr>
          <a:xfrm flipH="1" flipV="1">
            <a:off x="354883" y="2366656"/>
            <a:ext cx="433541" cy="719444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47699-C86C-5295-9190-012B2A3DBB29}"/>
              </a:ext>
            </a:extLst>
          </p:cNvPr>
          <p:cNvCxnSpPr>
            <a:stCxn id="4" idx="0"/>
            <a:endCxn id="10" idx="4"/>
          </p:cNvCxnSpPr>
          <p:nvPr/>
        </p:nvCxnSpPr>
        <p:spPr>
          <a:xfrm flipH="1" flipV="1">
            <a:off x="1637071" y="2194821"/>
            <a:ext cx="113993" cy="624579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348B74-6B64-D64A-47E1-1C4CFBFA4C88}"/>
              </a:ext>
            </a:extLst>
          </p:cNvPr>
          <p:cNvCxnSpPr>
            <a:cxnSpLocks/>
            <a:stCxn id="4" idx="0"/>
            <a:endCxn id="14" idx="3"/>
          </p:cNvCxnSpPr>
          <p:nvPr/>
        </p:nvCxnSpPr>
        <p:spPr>
          <a:xfrm flipV="1">
            <a:off x="1751064" y="2484929"/>
            <a:ext cx="603467" cy="334471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6A2B54-B4B6-5A29-5381-F830A0B5681C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747021" y="3352800"/>
            <a:ext cx="1004043" cy="408269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CD9E79-AFA5-461F-0F17-ADD21E7C8CD0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1751064" y="3352800"/>
            <a:ext cx="763535" cy="740606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AD8FD9-C31F-C02B-0F4C-7E9287725D3D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713704" y="3086100"/>
            <a:ext cx="1793466" cy="4887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A1DBFFF-1195-E810-E64B-B74350069A82}"/>
              </a:ext>
            </a:extLst>
          </p:cNvPr>
          <p:cNvSpPr/>
          <p:nvPr/>
        </p:nvSpPr>
        <p:spPr>
          <a:xfrm>
            <a:off x="8907722" y="2819400"/>
            <a:ext cx="192528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ATTENDANCE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E1B20E-AE5C-7031-1679-5CC581240C3E}"/>
              </a:ext>
            </a:extLst>
          </p:cNvPr>
          <p:cNvSpPr/>
          <p:nvPr/>
        </p:nvSpPr>
        <p:spPr>
          <a:xfrm>
            <a:off x="4748520" y="5067798"/>
            <a:ext cx="192528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78D0AB-961E-6CE6-36DC-910D85EC4435}"/>
              </a:ext>
            </a:extLst>
          </p:cNvPr>
          <p:cNvSpPr/>
          <p:nvPr/>
        </p:nvSpPr>
        <p:spPr>
          <a:xfrm>
            <a:off x="1637070" y="5120903"/>
            <a:ext cx="2000481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PERCENTAGE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6028F1-D6D8-6A28-2423-DA0D6B6FD8BE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6915151" y="3086100"/>
            <a:ext cx="1992571" cy="4887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A41AAB-268A-53AA-E2E2-2B746B41D26A}"/>
              </a:ext>
            </a:extLst>
          </p:cNvPr>
          <p:cNvCxnSpPr>
            <a:cxnSpLocks/>
            <a:stCxn id="20" idx="2"/>
            <a:endCxn id="49" idx="0"/>
          </p:cNvCxnSpPr>
          <p:nvPr/>
        </p:nvCxnSpPr>
        <p:spPr>
          <a:xfrm flipH="1">
            <a:off x="5711160" y="3657658"/>
            <a:ext cx="1" cy="141014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A982CF-3A04-C9D5-4002-2F201E07D80B}"/>
              </a:ext>
            </a:extLst>
          </p:cNvPr>
          <p:cNvCxnSpPr>
            <a:cxnSpLocks/>
            <a:stCxn id="48" idx="0"/>
            <a:endCxn id="71" idx="4"/>
          </p:cNvCxnSpPr>
          <p:nvPr/>
        </p:nvCxnSpPr>
        <p:spPr>
          <a:xfrm flipV="1">
            <a:off x="9870362" y="2401356"/>
            <a:ext cx="1308916" cy="418044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9E685CF-2320-E727-9C0A-10B04B2D4757}"/>
              </a:ext>
            </a:extLst>
          </p:cNvPr>
          <p:cNvSpPr/>
          <p:nvPr/>
        </p:nvSpPr>
        <p:spPr>
          <a:xfrm>
            <a:off x="9020557" y="1990132"/>
            <a:ext cx="781665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8222BF-D39D-1BFD-6A12-4DF1F9BD8A8A}"/>
              </a:ext>
            </a:extLst>
          </p:cNvPr>
          <p:cNvSpPr/>
          <p:nvPr/>
        </p:nvSpPr>
        <p:spPr>
          <a:xfrm>
            <a:off x="11260471" y="3506083"/>
            <a:ext cx="970014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0F29CD-D928-2799-1871-6909ED2BE160}"/>
              </a:ext>
            </a:extLst>
          </p:cNvPr>
          <p:cNvSpPr/>
          <p:nvPr/>
        </p:nvSpPr>
        <p:spPr>
          <a:xfrm>
            <a:off x="10423039" y="1968737"/>
            <a:ext cx="1512478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LECTURE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FF1D35-A026-6C39-B043-9C312AE3E82A}"/>
              </a:ext>
            </a:extLst>
          </p:cNvPr>
          <p:cNvCxnSpPr>
            <a:cxnSpLocks/>
            <a:stCxn id="69" idx="5"/>
            <a:endCxn id="48" idx="0"/>
          </p:cNvCxnSpPr>
          <p:nvPr/>
        </p:nvCxnSpPr>
        <p:spPr>
          <a:xfrm>
            <a:off x="9687750" y="2359395"/>
            <a:ext cx="182612" cy="460005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95C089-9356-EB08-B5FB-3D258C6F1152}"/>
              </a:ext>
            </a:extLst>
          </p:cNvPr>
          <p:cNvCxnSpPr>
            <a:cxnSpLocks/>
            <a:stCxn id="51" idx="6"/>
            <a:endCxn id="49" idx="1"/>
          </p:cNvCxnSpPr>
          <p:nvPr/>
        </p:nvCxnSpPr>
        <p:spPr>
          <a:xfrm flipV="1">
            <a:off x="3637551" y="5334498"/>
            <a:ext cx="1110969" cy="2715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ADCE66-4BD1-63B3-C748-AEE7D66A1C85}"/>
              </a:ext>
            </a:extLst>
          </p:cNvPr>
          <p:cNvCxnSpPr>
            <a:cxnSpLocks/>
            <a:stCxn id="48" idx="3"/>
            <a:endCxn id="70" idx="2"/>
          </p:cNvCxnSpPr>
          <p:nvPr/>
        </p:nvCxnSpPr>
        <p:spPr>
          <a:xfrm>
            <a:off x="10833002" y="3086100"/>
            <a:ext cx="427469" cy="636293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B86EFA3-7517-7C15-7CA8-BDBA9EF93472}"/>
              </a:ext>
            </a:extLst>
          </p:cNvPr>
          <p:cNvSpPr/>
          <p:nvPr/>
        </p:nvSpPr>
        <p:spPr>
          <a:xfrm>
            <a:off x="8007609" y="5118188"/>
            <a:ext cx="781665" cy="4326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en-IN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7D7743-2ECD-732D-7771-5D5D79A449C8}"/>
              </a:ext>
            </a:extLst>
          </p:cNvPr>
          <p:cNvCxnSpPr>
            <a:cxnSpLocks/>
            <a:stCxn id="49" idx="3"/>
            <a:endCxn id="85" idx="2"/>
          </p:cNvCxnSpPr>
          <p:nvPr/>
        </p:nvCxnSpPr>
        <p:spPr>
          <a:xfrm>
            <a:off x="6673800" y="5334498"/>
            <a:ext cx="1333809" cy="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5A0DE-E75A-C64D-CFF3-674FC0DE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5" y="0"/>
            <a:ext cx="24098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3694B-1F4A-4D0E-6011-6F19801D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57250" cy="695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561C7C-6881-9029-C3CB-A0C52D43D911}"/>
              </a:ext>
            </a:extLst>
          </p:cNvPr>
          <p:cNvSpPr/>
          <p:nvPr/>
        </p:nvSpPr>
        <p:spPr>
          <a:xfrm>
            <a:off x="4139380" y="-18660"/>
            <a:ext cx="3913239" cy="5505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IN" sz="36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A50C-B6FD-8534-13D6-6DC107E5098D}"/>
              </a:ext>
            </a:extLst>
          </p:cNvPr>
          <p:cNvSpPr/>
          <p:nvPr/>
        </p:nvSpPr>
        <p:spPr>
          <a:xfrm>
            <a:off x="0" y="1035698"/>
            <a:ext cx="3844212" cy="192677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1.1. Setup Database Connection: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Use the query class to connect to the MySQL database.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1.2. Initialize User Input: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Set up a Scanner sc to capture user inputs.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67C6E-EFA1-72DD-F9ED-8F2E3CA95808}"/>
              </a:ext>
            </a:extLst>
          </p:cNvPr>
          <p:cNvSpPr/>
          <p:nvPr/>
        </p:nvSpPr>
        <p:spPr>
          <a:xfrm>
            <a:off x="0" y="707068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1. System Initialization: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65E5B-9E31-2160-5658-F11F0F6E5B97}"/>
              </a:ext>
            </a:extLst>
          </p:cNvPr>
          <p:cNvSpPr/>
          <p:nvPr/>
        </p:nvSpPr>
        <p:spPr>
          <a:xfrm>
            <a:off x="3862874" y="707069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2. Class Structure: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C1261-45C0-72A8-1CED-9C0C2B911527}"/>
              </a:ext>
            </a:extLst>
          </p:cNvPr>
          <p:cNvSpPr/>
          <p:nvPr/>
        </p:nvSpPr>
        <p:spPr>
          <a:xfrm>
            <a:off x="7725748" y="712893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3. Main Program Loop: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DC395-0B7A-67AC-0373-AF07B97A3F84}"/>
              </a:ext>
            </a:extLst>
          </p:cNvPr>
          <p:cNvSpPr/>
          <p:nvPr/>
        </p:nvSpPr>
        <p:spPr>
          <a:xfrm>
            <a:off x="7725748" y="1049855"/>
            <a:ext cx="4466252" cy="264506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3.1. Display Menu Options: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Present options for user actions like adding students, marking attendance, generating reports, etc.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3.2. Process User Selection: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Execute the corresponding operations based on the user’s choice.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3.3. Loop Until Exit: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Continue to display the menu and process actions until the user chooses to exit.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D3FD0E-82A3-3270-7D25-7303535CBB0D}"/>
              </a:ext>
            </a:extLst>
          </p:cNvPr>
          <p:cNvSpPr/>
          <p:nvPr/>
        </p:nvSpPr>
        <p:spPr>
          <a:xfrm>
            <a:off x="3862874" y="1047442"/>
            <a:ext cx="3844212" cy="581055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2.1. query Class: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Handles SQL query strings and manages the database connection.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2.2. Student Class: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Stores student details: ID, Name, Birth Date, Phone Number, Mail ID.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Ensures validation of inputs such as phone numbers and email addresses.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2.3. Attendance Class: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Responsible for: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  - Adding students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  - Marking attendance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  - Generating reports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  - Updating and deleting attendance records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Manages the calculation of attendance percentages.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2.4. linkList Class: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Maintains a linked list of student records for efficient addition, deletion, and traversal.</a:t>
            </a:r>
            <a:endParaRPr lang="en-IN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CD49C-2517-FA05-F885-552347636630}"/>
              </a:ext>
            </a:extLst>
          </p:cNvPr>
          <p:cNvSpPr/>
          <p:nvPr/>
        </p:nvSpPr>
        <p:spPr>
          <a:xfrm>
            <a:off x="0" y="5761014"/>
            <a:ext cx="3862874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5. Menu Operations: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2C2A0D-1546-875F-3E2A-B03F8F975B88}"/>
              </a:ext>
            </a:extLst>
          </p:cNvPr>
          <p:cNvSpPr/>
          <p:nvPr/>
        </p:nvSpPr>
        <p:spPr>
          <a:xfrm>
            <a:off x="-9331" y="6101387"/>
            <a:ext cx="3862874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SLIDE NUMBER : 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73E60F-F1B2-5A70-6A4A-E40035A32213}"/>
              </a:ext>
            </a:extLst>
          </p:cNvPr>
          <p:cNvSpPr/>
          <p:nvPr/>
        </p:nvSpPr>
        <p:spPr>
          <a:xfrm>
            <a:off x="-9331" y="2962469"/>
            <a:ext cx="3862874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4. Exception Handling: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22519D-A49A-4B6E-A09E-CF37678362E0}"/>
              </a:ext>
            </a:extLst>
          </p:cNvPr>
          <p:cNvSpPr/>
          <p:nvPr/>
        </p:nvSpPr>
        <p:spPr>
          <a:xfrm>
            <a:off x="-9331" y="3302842"/>
            <a:ext cx="3844212" cy="245817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4.1. Use try-catch Blocks: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Capture and handle exceptions such as: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  - SQL integrity constraint violations (e.g., duplicate entries)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  - Input mismatches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Display appropriate error messages to the user.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2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1426BA-0D42-4152-BDAE-2CF57DA4D9EC}"/>
              </a:ext>
            </a:extLst>
          </p:cNvPr>
          <p:cNvSpPr/>
          <p:nvPr/>
        </p:nvSpPr>
        <p:spPr>
          <a:xfrm>
            <a:off x="3085175" y="8200"/>
            <a:ext cx="5343039" cy="5876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5. Menu Operations: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49073-FFFB-8FE3-2206-14CDAFC23D2E}"/>
              </a:ext>
            </a:extLst>
          </p:cNvPr>
          <p:cNvSpPr/>
          <p:nvPr/>
        </p:nvSpPr>
        <p:spPr>
          <a:xfrm>
            <a:off x="0" y="1109467"/>
            <a:ext cx="3844212" cy="14191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- Collect the necessary student details.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Create a Student object.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Save the student data to both the database and the linked list.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23EC7-B849-924E-278F-5C9FAB05780F}"/>
              </a:ext>
            </a:extLst>
          </p:cNvPr>
          <p:cNvSpPr/>
          <p:nvPr/>
        </p:nvSpPr>
        <p:spPr>
          <a:xfrm>
            <a:off x="0" y="766056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4.1. Option 1: Add 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0EA2B-E224-46AD-7551-54CD79A8DAAA}"/>
              </a:ext>
            </a:extLst>
          </p:cNvPr>
          <p:cNvSpPr/>
          <p:nvPr/>
        </p:nvSpPr>
        <p:spPr>
          <a:xfrm>
            <a:off x="3844212" y="3681791"/>
            <a:ext cx="3824967" cy="63764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Retrieve and display all student records from the database.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8D9D6-0093-A799-E2C5-99DF6FA6B752}"/>
              </a:ext>
            </a:extLst>
          </p:cNvPr>
          <p:cNvSpPr/>
          <p:nvPr/>
        </p:nvSpPr>
        <p:spPr>
          <a:xfrm>
            <a:off x="3844212" y="1098641"/>
            <a:ext cx="3844212" cy="224177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Input the student ID.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Check the number of lectures attended on the current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If under 4 lectures, mark the attendance and update the attendance percentage.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If 4 lectures are already marked, skip marking and notify the user.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37442-785D-ADF4-C7BF-F466B2065E09}"/>
              </a:ext>
            </a:extLst>
          </p:cNvPr>
          <p:cNvSpPr/>
          <p:nvPr/>
        </p:nvSpPr>
        <p:spPr>
          <a:xfrm>
            <a:off x="7688424" y="4024693"/>
            <a:ext cx="3844212" cy="96338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Input a file name.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- Write all attendance records into a text file.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00CB7-3B91-A0DE-3043-660BDC82EBBA}"/>
              </a:ext>
            </a:extLst>
          </p:cNvPr>
          <p:cNvSpPr/>
          <p:nvPr/>
        </p:nvSpPr>
        <p:spPr>
          <a:xfrm>
            <a:off x="0" y="2548472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4.4. Option 4: Generate Report by 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538BA-2EC2-07AD-B8F0-85EEFD7D54D8}"/>
              </a:ext>
            </a:extLst>
          </p:cNvPr>
          <p:cNvSpPr/>
          <p:nvPr/>
        </p:nvSpPr>
        <p:spPr>
          <a:xfrm>
            <a:off x="7707669" y="3660240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4.9. Option 9: Download Report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B6A00E-18CB-9558-3AE9-431D383C4AF7}"/>
              </a:ext>
            </a:extLst>
          </p:cNvPr>
          <p:cNvSpPr/>
          <p:nvPr/>
        </p:nvSpPr>
        <p:spPr>
          <a:xfrm>
            <a:off x="0" y="3830427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4.7. Option 7: Delete Attendance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E93EB4-EDE7-8EBD-AA80-FEB6AB898B1F}"/>
              </a:ext>
            </a:extLst>
          </p:cNvPr>
          <p:cNvSpPr/>
          <p:nvPr/>
        </p:nvSpPr>
        <p:spPr>
          <a:xfrm>
            <a:off x="0" y="5345171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4.10. Option 10: Exit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10803-D1C6-1BD5-45FB-68A7B9187E7C}"/>
              </a:ext>
            </a:extLst>
          </p:cNvPr>
          <p:cNvSpPr/>
          <p:nvPr/>
        </p:nvSpPr>
        <p:spPr>
          <a:xfrm>
            <a:off x="7688424" y="2297985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4.6. Option 6: Update Attendance 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7B7DC3-BF59-CEA4-FC22-8ACDC6892797}"/>
              </a:ext>
            </a:extLst>
          </p:cNvPr>
          <p:cNvSpPr/>
          <p:nvPr/>
        </p:nvSpPr>
        <p:spPr>
          <a:xfrm>
            <a:off x="3844212" y="3355510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4.5. Option 5: Display Student Details 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75DF6-3A53-82BA-1450-24E4AACAC282}"/>
              </a:ext>
            </a:extLst>
          </p:cNvPr>
          <p:cNvSpPr/>
          <p:nvPr/>
        </p:nvSpPr>
        <p:spPr>
          <a:xfrm>
            <a:off x="3834590" y="4333644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4.8. Option 8: Delete Student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89A52E-F3F3-5922-C163-B11A6F210E11}"/>
              </a:ext>
            </a:extLst>
          </p:cNvPr>
          <p:cNvSpPr/>
          <p:nvPr/>
        </p:nvSpPr>
        <p:spPr>
          <a:xfrm>
            <a:off x="7688424" y="768219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4.3. Option 3: Generate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8F9A87-B28F-A457-B1B1-1D95790227A8}"/>
              </a:ext>
            </a:extLst>
          </p:cNvPr>
          <p:cNvSpPr/>
          <p:nvPr/>
        </p:nvSpPr>
        <p:spPr>
          <a:xfrm>
            <a:off x="3844212" y="763894"/>
            <a:ext cx="3844212" cy="3403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4.2. Option 2: Mark Attendance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365B3E-629F-5464-1E9B-76DE92F2E55D}"/>
              </a:ext>
            </a:extLst>
          </p:cNvPr>
          <p:cNvSpPr/>
          <p:nvPr/>
        </p:nvSpPr>
        <p:spPr>
          <a:xfrm>
            <a:off x="0" y="4197522"/>
            <a:ext cx="3844212" cy="112092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Input the student ID and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Remove the attendance records for the student on the specified date.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35D0C-A1F7-7497-200C-6BB81A38092E}"/>
              </a:ext>
            </a:extLst>
          </p:cNvPr>
          <p:cNvSpPr/>
          <p:nvPr/>
        </p:nvSpPr>
        <p:spPr>
          <a:xfrm>
            <a:off x="7707669" y="2626727"/>
            <a:ext cx="3844212" cy="102785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Input the old and new student IDs.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Update attendance records to reflect the new student ID.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D9DE5A-3D9B-8BBB-1F9C-E6D573B7FD3D}"/>
              </a:ext>
            </a:extLst>
          </p:cNvPr>
          <p:cNvSpPr/>
          <p:nvPr/>
        </p:nvSpPr>
        <p:spPr>
          <a:xfrm>
            <a:off x="0" y="2903098"/>
            <a:ext cx="3844212" cy="91312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Input a specific date.</a:t>
            </a:r>
          </a:p>
          <a:p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Display the attendance records for all students on that date.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0AED-6E6B-27ED-EC39-C6F876C01362}"/>
              </a:ext>
            </a:extLst>
          </p:cNvPr>
          <p:cNvSpPr/>
          <p:nvPr/>
        </p:nvSpPr>
        <p:spPr>
          <a:xfrm>
            <a:off x="7688424" y="1116331"/>
            <a:ext cx="3844212" cy="11603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- Iterate through the student records.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Display the total attendance and percentage for each student.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5661A-D687-6645-F6A6-C16178A57551}"/>
              </a:ext>
            </a:extLst>
          </p:cNvPr>
          <p:cNvSpPr/>
          <p:nvPr/>
        </p:nvSpPr>
        <p:spPr>
          <a:xfrm>
            <a:off x="-3159" y="5698727"/>
            <a:ext cx="3844212" cy="7487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Display an exit message.</a:t>
            </a:r>
          </a:p>
          <a:p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Terminate the program.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8A507B-A5E5-C521-07F1-42C0E6FECDD4}"/>
              </a:ext>
            </a:extLst>
          </p:cNvPr>
          <p:cNvSpPr/>
          <p:nvPr/>
        </p:nvSpPr>
        <p:spPr>
          <a:xfrm>
            <a:off x="3844212" y="4674017"/>
            <a:ext cx="3844212" cy="192677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- Input the student ID.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Delete the student from the linked list and database.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   - Also, delete associated attendance and percentage records.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DB30C2-948D-0D70-4DBB-65C7A995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57250" cy="6953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D7F9CD-AE8D-2654-C50F-139A69195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13460"/>
            <a:ext cx="2409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B6207-98DD-27CA-F85D-493A191E2C0D}"/>
              </a:ext>
            </a:extLst>
          </p:cNvPr>
          <p:cNvCxnSpPr>
            <a:cxnSpLocks/>
            <a:stCxn id="9" idx="3"/>
            <a:endCxn id="77" idx="2"/>
          </p:cNvCxnSpPr>
          <p:nvPr/>
        </p:nvCxnSpPr>
        <p:spPr>
          <a:xfrm>
            <a:off x="2060944" y="4689215"/>
            <a:ext cx="1756470" cy="12227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1D6DA6-7304-8CDF-E921-E54642EB6D85}"/>
              </a:ext>
            </a:extLst>
          </p:cNvPr>
          <p:cNvCxnSpPr>
            <a:cxnSpLocks/>
            <a:stCxn id="9" idx="3"/>
            <a:endCxn id="76" idx="2"/>
          </p:cNvCxnSpPr>
          <p:nvPr/>
        </p:nvCxnSpPr>
        <p:spPr>
          <a:xfrm>
            <a:off x="2060944" y="4689215"/>
            <a:ext cx="1756470" cy="5520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503980-97DB-F52A-E6B2-0824916D2C1B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2060944" y="4531107"/>
            <a:ext cx="1756470" cy="1581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635C06-056D-4670-BC18-E4B63750D1A1}"/>
              </a:ext>
            </a:extLst>
          </p:cNvPr>
          <p:cNvCxnSpPr>
            <a:cxnSpLocks/>
            <a:stCxn id="9" idx="3"/>
            <a:endCxn id="55" idx="2"/>
          </p:cNvCxnSpPr>
          <p:nvPr/>
        </p:nvCxnSpPr>
        <p:spPr>
          <a:xfrm flipV="1">
            <a:off x="2060944" y="986202"/>
            <a:ext cx="1814370" cy="37030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6F0791-F013-49D7-A55E-F06253CDCD11}"/>
              </a:ext>
            </a:extLst>
          </p:cNvPr>
          <p:cNvCxnSpPr>
            <a:cxnSpLocks/>
            <a:stCxn id="9" idx="3"/>
            <a:endCxn id="79" idx="2"/>
          </p:cNvCxnSpPr>
          <p:nvPr/>
        </p:nvCxnSpPr>
        <p:spPr>
          <a:xfrm flipV="1">
            <a:off x="2060944" y="1631320"/>
            <a:ext cx="1814370" cy="30578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5D1D840-F523-885D-2F85-89AC23283F98}"/>
              </a:ext>
            </a:extLst>
          </p:cNvPr>
          <p:cNvSpPr/>
          <p:nvPr/>
        </p:nvSpPr>
        <p:spPr>
          <a:xfrm>
            <a:off x="3248263" y="158620"/>
            <a:ext cx="4869370" cy="669937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 Management System</a:t>
            </a:r>
            <a:endParaRPr lang="en-IN" sz="18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F6F8D56-C175-F354-3CB0-77CF924C67DC}"/>
              </a:ext>
            </a:extLst>
          </p:cNvPr>
          <p:cNvSpPr/>
          <p:nvPr/>
        </p:nvSpPr>
        <p:spPr>
          <a:xfrm>
            <a:off x="873625" y="1574705"/>
            <a:ext cx="1201441" cy="1858959"/>
          </a:xfrm>
          <a:prstGeom prst="rect">
            <a:avLst/>
          </a:prstGeom>
          <a:noFill/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A395E-1952-5E31-4858-6370171F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0" y="61036"/>
            <a:ext cx="2463282" cy="429340"/>
          </a:xfr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Use case diagram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D4B09-E68C-84A0-74D4-5C346C06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494" y="-9331"/>
            <a:ext cx="550506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7DD8F9-661F-2A34-4A55-B86D01C6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98" y="6400800"/>
            <a:ext cx="2012302" cy="457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59B1D18-F56D-524D-D4AC-14896444E0E2}"/>
              </a:ext>
            </a:extLst>
          </p:cNvPr>
          <p:cNvSpPr/>
          <p:nvPr/>
        </p:nvSpPr>
        <p:spPr>
          <a:xfrm>
            <a:off x="1175657" y="1698171"/>
            <a:ext cx="606490" cy="61582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1E158E-68B7-8ABC-7AFA-8673FCFAD60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1478902" y="2313992"/>
            <a:ext cx="0" cy="485192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6629C3-7F5E-9449-247A-7D1B72F23602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873625" y="2504185"/>
            <a:ext cx="1201441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BAABE8-D42C-AC7F-383E-D7C4E9B66511}"/>
              </a:ext>
            </a:extLst>
          </p:cNvPr>
          <p:cNvCxnSpPr>
            <a:cxnSpLocks/>
          </p:cNvCxnSpPr>
          <p:nvPr/>
        </p:nvCxnSpPr>
        <p:spPr>
          <a:xfrm flipH="1">
            <a:off x="1175657" y="2799184"/>
            <a:ext cx="303245" cy="45720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51CC7D-5D46-C03A-2F03-6321CC6E83E7}"/>
              </a:ext>
            </a:extLst>
          </p:cNvPr>
          <p:cNvCxnSpPr>
            <a:cxnSpLocks/>
          </p:cNvCxnSpPr>
          <p:nvPr/>
        </p:nvCxnSpPr>
        <p:spPr>
          <a:xfrm>
            <a:off x="1478902" y="2799184"/>
            <a:ext cx="225715" cy="49012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9A91C4A-AA29-4FB0-D929-DBB31DEF7F8D}"/>
              </a:ext>
            </a:extLst>
          </p:cNvPr>
          <p:cNvSpPr/>
          <p:nvPr/>
        </p:nvSpPr>
        <p:spPr>
          <a:xfrm>
            <a:off x="3875314" y="727017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ADD STUDENTS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A2A94C-242A-CB8D-B03F-51E659D5C88B}"/>
              </a:ext>
            </a:extLst>
          </p:cNvPr>
          <p:cNvSpPr/>
          <p:nvPr/>
        </p:nvSpPr>
        <p:spPr>
          <a:xfrm>
            <a:off x="873624" y="5640388"/>
            <a:ext cx="1201441" cy="33487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Teacher</a:t>
            </a:r>
            <a:endParaRPr lang="en-I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3D8176-152B-887E-06E2-EC84D897F10E}"/>
              </a:ext>
            </a:extLst>
          </p:cNvPr>
          <p:cNvSpPr/>
          <p:nvPr/>
        </p:nvSpPr>
        <p:spPr>
          <a:xfrm>
            <a:off x="884711" y="3389318"/>
            <a:ext cx="1086017" cy="33486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I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A1DFF45-EB99-902E-C1D5-72F0DB7A89F7}"/>
              </a:ext>
            </a:extLst>
          </p:cNvPr>
          <p:cNvSpPr/>
          <p:nvPr/>
        </p:nvSpPr>
        <p:spPr>
          <a:xfrm>
            <a:off x="3817414" y="3503156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View Student Details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A21F0E0-B143-F8F4-D77A-0751C96CBF43}"/>
              </a:ext>
            </a:extLst>
          </p:cNvPr>
          <p:cNvSpPr/>
          <p:nvPr/>
        </p:nvSpPr>
        <p:spPr>
          <a:xfrm>
            <a:off x="3817414" y="4271922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Update Attendance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BABE7A3-01B5-A330-6AC4-45F2285958C5}"/>
              </a:ext>
            </a:extLst>
          </p:cNvPr>
          <p:cNvSpPr/>
          <p:nvPr/>
        </p:nvSpPr>
        <p:spPr>
          <a:xfrm>
            <a:off x="3817414" y="4982046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Delete Attendance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8B7D35C-C9AA-E070-C52B-39F4907B5ECF}"/>
              </a:ext>
            </a:extLst>
          </p:cNvPr>
          <p:cNvSpPr/>
          <p:nvPr/>
        </p:nvSpPr>
        <p:spPr>
          <a:xfrm>
            <a:off x="3817414" y="5652815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Delete Student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EA6AA0A-764C-D8CE-04C1-EE8C607148E7}"/>
              </a:ext>
            </a:extLst>
          </p:cNvPr>
          <p:cNvSpPr/>
          <p:nvPr/>
        </p:nvSpPr>
        <p:spPr>
          <a:xfrm>
            <a:off x="3817414" y="6335486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Download Report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C7E898A-0E87-059E-2CC3-8DA62FE74B3C}"/>
              </a:ext>
            </a:extLst>
          </p:cNvPr>
          <p:cNvSpPr/>
          <p:nvPr/>
        </p:nvSpPr>
        <p:spPr>
          <a:xfrm>
            <a:off x="3875314" y="1372135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solidFill>
                  <a:schemeClr val="bg1"/>
                </a:solidFill>
              </a:rPr>
              <a:t>Mark Attendance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6A74DD0-8103-E311-AB0E-8A4E86D6ED39}"/>
              </a:ext>
            </a:extLst>
          </p:cNvPr>
          <p:cNvSpPr/>
          <p:nvPr/>
        </p:nvSpPr>
        <p:spPr>
          <a:xfrm>
            <a:off x="3817414" y="2054806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Generate Report 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9D3FFEA-B2E7-A440-EAB7-2D46BC7D13EE}"/>
              </a:ext>
            </a:extLst>
          </p:cNvPr>
          <p:cNvSpPr/>
          <p:nvPr/>
        </p:nvSpPr>
        <p:spPr>
          <a:xfrm>
            <a:off x="3817414" y="2826672"/>
            <a:ext cx="3722914" cy="51836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Generate Report by Date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A06354-8E6C-9901-33EB-704E35F7CB38}"/>
              </a:ext>
            </a:extLst>
          </p:cNvPr>
          <p:cNvCxnSpPr>
            <a:cxnSpLocks/>
            <a:stCxn id="69" idx="3"/>
            <a:endCxn id="80" idx="2"/>
          </p:cNvCxnSpPr>
          <p:nvPr/>
        </p:nvCxnSpPr>
        <p:spPr>
          <a:xfrm flipV="1">
            <a:off x="2075066" y="2313991"/>
            <a:ext cx="1742348" cy="190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E967DE-17BE-763B-ADC2-10EC6BE61171}"/>
              </a:ext>
            </a:extLst>
          </p:cNvPr>
          <p:cNvCxnSpPr>
            <a:cxnSpLocks/>
            <a:stCxn id="69" idx="3"/>
            <a:endCxn id="81" idx="2"/>
          </p:cNvCxnSpPr>
          <p:nvPr/>
        </p:nvCxnSpPr>
        <p:spPr>
          <a:xfrm>
            <a:off x="2075066" y="2504185"/>
            <a:ext cx="1742348" cy="581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DAEF0D-8A37-2045-35E7-E4E8A4D554CD}"/>
              </a:ext>
            </a:extLst>
          </p:cNvPr>
          <p:cNvCxnSpPr>
            <a:cxnSpLocks/>
            <a:stCxn id="69" idx="3"/>
            <a:endCxn id="74" idx="2"/>
          </p:cNvCxnSpPr>
          <p:nvPr/>
        </p:nvCxnSpPr>
        <p:spPr>
          <a:xfrm>
            <a:off x="2075066" y="2504185"/>
            <a:ext cx="1742348" cy="1258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6786BB0-B9F8-7952-905B-BBA06E13EA7B}"/>
              </a:ext>
            </a:extLst>
          </p:cNvPr>
          <p:cNvCxnSpPr>
            <a:cxnSpLocks/>
            <a:stCxn id="69" idx="3"/>
            <a:endCxn id="78" idx="2"/>
          </p:cNvCxnSpPr>
          <p:nvPr/>
        </p:nvCxnSpPr>
        <p:spPr>
          <a:xfrm>
            <a:off x="2075066" y="2504185"/>
            <a:ext cx="1742348" cy="4090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3464000-9E8C-CAC1-228E-D5136DF28CA9}"/>
              </a:ext>
            </a:extLst>
          </p:cNvPr>
          <p:cNvSpPr/>
          <p:nvPr/>
        </p:nvSpPr>
        <p:spPr>
          <a:xfrm>
            <a:off x="1156979" y="3880917"/>
            <a:ext cx="606490" cy="615821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1811DA-6D72-2DDD-2422-C0A3B9648F12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859503" y="4689215"/>
            <a:ext cx="120144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AE4B17-7D75-1893-0000-C59ED1FEE156}"/>
              </a:ext>
            </a:extLst>
          </p:cNvPr>
          <p:cNvCxnSpPr>
            <a:cxnSpLocks/>
          </p:cNvCxnSpPr>
          <p:nvPr/>
        </p:nvCxnSpPr>
        <p:spPr>
          <a:xfrm>
            <a:off x="1473055" y="4496854"/>
            <a:ext cx="0" cy="48519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EADCC-3F1F-A321-F2A9-99EF9CD35837}"/>
              </a:ext>
            </a:extLst>
          </p:cNvPr>
          <p:cNvCxnSpPr>
            <a:cxnSpLocks/>
          </p:cNvCxnSpPr>
          <p:nvPr/>
        </p:nvCxnSpPr>
        <p:spPr>
          <a:xfrm>
            <a:off x="1473055" y="4985218"/>
            <a:ext cx="225715" cy="49012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D630E7-3069-128F-11C3-956409539894}"/>
              </a:ext>
            </a:extLst>
          </p:cNvPr>
          <p:cNvCxnSpPr>
            <a:cxnSpLocks/>
          </p:cNvCxnSpPr>
          <p:nvPr/>
        </p:nvCxnSpPr>
        <p:spPr>
          <a:xfrm flipH="1">
            <a:off x="1162749" y="4978879"/>
            <a:ext cx="303245" cy="45720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52C4B6-4B4A-2953-2D6A-71FB22BD6E32}"/>
              </a:ext>
            </a:extLst>
          </p:cNvPr>
          <p:cNvSpPr/>
          <p:nvPr/>
        </p:nvSpPr>
        <p:spPr>
          <a:xfrm>
            <a:off x="859503" y="3759735"/>
            <a:ext cx="1201441" cy="1858959"/>
          </a:xfrm>
          <a:prstGeom prst="rect">
            <a:avLst/>
          </a:prstGeom>
          <a:noFill/>
          <a:ln w="381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3F27-C29D-255C-25B3-F98E892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79" y="-27055"/>
            <a:ext cx="1667101" cy="457199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MERITS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065B-99CD-D94C-7627-08646511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0144"/>
            <a:ext cx="12192000" cy="6418937"/>
          </a:xfrm>
          <a:noFill/>
        </p:spPr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b="1" dirty="0">
                <a:latin typeface="Aptos Display" panose="020B0004020202020204" pitchFamily="34" charset="0"/>
              </a:rPr>
              <a:t>Efficiency and Accuracy :  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Automated Process: Reduces manual errors in attendance marking, ensuring accurate records.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Time-Saving:-  Speeds up the attendance-taking process, allowing teachers and administrators to focus on other tasks.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b="1" dirty="0">
                <a:latin typeface="Aptos Display" panose="020B0004020202020204" pitchFamily="34" charset="0"/>
              </a:rPr>
              <a:t>Centralized Data Management</a:t>
            </a:r>
            <a:r>
              <a:rPr lang="en-US" sz="2000" b="1" dirty="0">
                <a:latin typeface="Aptos Display" panose="020B0004020202020204" pitchFamily="34" charset="0"/>
              </a:rPr>
              <a:t>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Easy Access: All attendance data is stored centrally, making it easy to access, retrieve, and manage.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Secure Data Storage: Ensures that attendance records are securely stored and backed up, reducing the risk of data loss.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Display" panose="020B0004020202020204" pitchFamily="34" charset="0"/>
              </a:rPr>
              <a:t>Data Analysis and Reporting</a:t>
            </a:r>
            <a:r>
              <a:rPr lang="en-US" sz="2000" dirty="0">
                <a:latin typeface="Aptos Display" panose="020B0004020202020204" pitchFamily="34" charset="0"/>
              </a:rPr>
              <a:t>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Comprehensive Reports: Facilitates the generation of detailed attendance reports, which can be used for performance reviews and audits.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Trend Analysis: Helps in identifying attendance trends and patterns, which can be used to address issues like chronic absenteeism.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b="1" dirty="0">
                <a:latin typeface="Aptos Display" panose="020B0004020202020204" pitchFamily="34" charset="0"/>
              </a:rPr>
              <a:t>Customization and Scalability: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Flexible Design: The system can be customized to meet the specific needs of different institutions.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Scalable: Can be easily scaled up to handle a growing number of students and classes.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Display" panose="020B0004020202020204" pitchFamily="34" charset="0"/>
              </a:rPr>
              <a:t>Environmentally Friendly: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Paperless System: Reduces the need for paper-based records, contributing to environmental conservation.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48462-3767-F996-6897-0629C88F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06" cy="457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647C6-4C18-F717-65BA-680F0E8C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98" y="8919"/>
            <a:ext cx="201230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3F27-C29D-255C-25B3-F98E892F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8" y="0"/>
            <a:ext cx="1810139" cy="542925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2800" dirty="0"/>
              <a:t>DEMERITS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065B-99CD-D94C-7627-08646511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0100"/>
            <a:ext cx="12192000" cy="6048981"/>
          </a:xfrm>
          <a:noFill/>
        </p:spPr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Display" panose="020B0004020202020204" pitchFamily="34" charset="0"/>
              </a:rPr>
              <a:t>Initial Setup Costs: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High Implementation Cost: The initial cost of setting up an automated attendance system, including software, hardware, and training, can be high.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Maintenance Costs: Ongoing costs for system maintenance, updates, and technical support may be substantial.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Display" panose="020B0004020202020204" pitchFamily="34" charset="0"/>
              </a:rPr>
              <a:t>Technical Issues: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System Downtime: The system may experience technical glitches, outages, or downtimes, disrupting the attendance process.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Dependence on Technology: Over-reliance on technology can be problematic if there are power failures, software bugs, or hardware malfunctions.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Display" panose="020B0004020202020204" pitchFamily="34" charset="0"/>
              </a:rPr>
              <a:t>Privacy Concerns: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Data Security: Storing personal data online can raise privacy and security concerns, especially if the system is not adequately protected against cyber threats.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Unauthorized Access: Without proper access controls, there is a risk of unauthorized users accessing sensitive information.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Display" panose="020B0004020202020204" pitchFamily="34" charset="0"/>
              </a:rPr>
              <a:t>User Resistance: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Adaptation Challenges: Some users, especially those less familiar with technology, may find it difficult to adapt to a new system.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Training Requirements: Adequate training is required for teachers, administrators, and students to effectively use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48462-3767-F996-6897-0629C88F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06" cy="457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647C6-4C18-F717-65BA-680F0E8C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98" y="8919"/>
            <a:ext cx="201230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0963-3651-2F73-F3A2-31E029E0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996" y="-1"/>
            <a:ext cx="2814767" cy="566470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EC8D-1C4C-1F3A-2F58-2D82057F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6469"/>
            <a:ext cx="12192000" cy="6291531"/>
          </a:xfrm>
          <a:noFill/>
        </p:spPr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Mobile Application Integration: Develop a mobile application for students and teachers to mark and check attendance. This would make the system more accessible and user-friendly.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Biometric or RFID Integration: Implement biometric fingerprint scanners or RFID readers to automate the attendance marking process, ensuring greater accuracy and reducing the potential for fraudulent entries.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Real-Time Notifications: Add functionality to send real-time SMS or email notifications to students and parents if a student is marked absent, allowing for immediate awareness and action.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Analytics and Reporting: Incorporate advanced analytics and reporting features to track attendance trends over time, identify patterns, and generate comprehensive reports for administrative purposes.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AI-based Attendance Prediction: Implement AI algorithms to predict and analyze student attendance patterns, helping institutions take preemptive measures to improve attendance rates.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Multiple Language Support: Expand the system to support multiple languages, making it accessible to a more diverse group of users.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User Roles and Permissions: Develop a more granular user role system to assign different access levels and permissions to administrators, teachers, and students, ensuring data security and proper access controls.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Integration with Learning Management Systems (LMS): Integrate the attendance system with popular LMS platforms like Moodle or Google Classroom to streamline the overall management of student activities.</a:t>
            </a:r>
            <a:endParaRPr lang="en-IN" sz="2000" b="1" dirty="0">
              <a:latin typeface="Aptos Narrow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65657-B620-7818-9BFF-4A0FF815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06" cy="457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F505B-5D35-0C28-950C-C5041618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98" y="-1"/>
            <a:ext cx="201230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1207</TotalTime>
  <Words>1869</Words>
  <Application>Microsoft Office PowerPoint</Application>
  <PresentationFormat>Widescreen</PresentationFormat>
  <Paragraphs>207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Aptos Display</vt:lpstr>
      <vt:lpstr>Aptos Narrow</vt:lpstr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</vt:lpstr>
      <vt:lpstr>MERITS</vt:lpstr>
      <vt:lpstr>DEMERITS</vt:lpstr>
      <vt:lpstr>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Kandhal Shakil</dc:creator>
  <cp:lastModifiedBy>Kandhal Shakil</cp:lastModifiedBy>
  <cp:revision>24</cp:revision>
  <cp:lastPrinted>2024-08-16T06:16:56Z</cp:lastPrinted>
  <dcterms:created xsi:type="dcterms:W3CDTF">2024-08-01T13:31:05Z</dcterms:created>
  <dcterms:modified xsi:type="dcterms:W3CDTF">2024-08-28T08:15:25Z</dcterms:modified>
</cp:coreProperties>
</file>