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8" r:id="rId12"/>
    <p:sldId id="266" r:id="rId13"/>
    <p:sldId id="259" r:id="rId14"/>
    <p:sldId id="267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" TargetMode="External"/><Relationship Id="rId2" Type="http://schemas.openxmlformats.org/officeDocument/2006/relationships/hyperlink" Target="https://www.asic-worl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fxkits.us/modified-booth-algorithm/" TargetMode="External"/><Relationship Id="rId5" Type="http://schemas.openxmlformats.org/officeDocument/2006/relationships/hyperlink" Target="https://www.javatpoint.com/booths-multiplication-algorithm-in-coa" TargetMode="External"/><Relationship Id="rId4" Type="http://schemas.openxmlformats.org/officeDocument/2006/relationships/hyperlink" Target="https://en.wikipedia.org/wiki/Booth's_multiplication_algorith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4419600" cy="1600327"/>
          </a:xfrm>
        </p:spPr>
        <p:txBody>
          <a:bodyPr/>
          <a:lstStyle/>
          <a:p>
            <a:r>
              <a:rPr lang="en-US" dirty="0" smtClean="0"/>
              <a:t>Verilog Project</a:t>
            </a:r>
            <a:br>
              <a:rPr lang="en-US" dirty="0" smtClean="0"/>
            </a:br>
            <a:r>
              <a:rPr lang="en-US" dirty="0" smtClean="0"/>
              <a:t>Booth Multiplier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4419600" cy="1066800"/>
          </a:xfrm>
        </p:spPr>
        <p:txBody>
          <a:bodyPr>
            <a:noAutofit/>
          </a:bodyPr>
          <a:lstStyle/>
          <a:p>
            <a:pPr lvl="0" algn="r">
              <a:spcBef>
                <a:spcPts val="0"/>
              </a:spcBef>
              <a:buClrTx/>
              <a:buSzPct val="125000"/>
            </a:pPr>
            <a:r>
              <a:rPr lang="en-US" sz="2000" dirty="0">
                <a:solidFill>
                  <a:prstClr val="white"/>
                </a:solidFill>
              </a:rPr>
              <a:t>Prepared by: Het K. </a:t>
            </a:r>
            <a:r>
              <a:rPr lang="en-US" sz="2000" dirty="0" err="1">
                <a:solidFill>
                  <a:prstClr val="white"/>
                </a:solidFill>
              </a:rPr>
              <a:t>Soni</a:t>
            </a:r>
            <a:endParaRPr lang="en-US" sz="2000" dirty="0">
              <a:solidFill>
                <a:prstClr val="white"/>
              </a:solidFill>
            </a:endParaRPr>
          </a:p>
          <a:p>
            <a:pPr lvl="0" algn="r">
              <a:spcBef>
                <a:spcPts val="0"/>
              </a:spcBef>
              <a:buClrTx/>
              <a:buSzPct val="125000"/>
            </a:pPr>
            <a:r>
              <a:rPr lang="en-US" sz="2000" dirty="0">
                <a:solidFill>
                  <a:prstClr val="white"/>
                </a:solidFill>
              </a:rPr>
              <a:t>(19EC073)</a:t>
            </a:r>
          </a:p>
          <a:p>
            <a:pPr lvl="0" algn="r">
              <a:spcBef>
                <a:spcPts val="0"/>
              </a:spcBef>
              <a:buClrTx/>
              <a:buSzPct val="125000"/>
            </a:pPr>
            <a:r>
              <a:rPr lang="en-US" sz="2000" dirty="0">
                <a:solidFill>
                  <a:prstClr val="white"/>
                </a:solidFill>
              </a:rPr>
              <a:t>EC </a:t>
            </a:r>
            <a:r>
              <a:rPr lang="en-US" sz="2000" dirty="0" smtClean="0">
                <a:solidFill>
                  <a:prstClr val="white"/>
                </a:solidFill>
              </a:rPr>
              <a:t>Department</a:t>
            </a:r>
            <a:endParaRPr lang="en-IN" sz="2000" dirty="0">
              <a:solidFill>
                <a:prstClr val="white"/>
              </a:solidFill>
            </a:endParaRPr>
          </a:p>
        </p:txBody>
      </p:sp>
      <p:pic>
        <p:nvPicPr>
          <p:cNvPr id="4" name="Picture 5" descr="C:\Users\het\Desktop\mini project II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het\Desktop\mini project II\cspi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9075"/>
            <a:ext cx="15335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57400"/>
            <a:ext cx="3063240" cy="3063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4038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Guided by: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   Prof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Dhara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P. Patel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	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     Prof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Arpan Desai</a:t>
            </a:r>
          </a:p>
        </p:txBody>
      </p:sp>
    </p:spTree>
    <p:extLst>
      <p:ext uri="{BB962C8B-B14F-4D97-AF65-F5344CB8AC3E}">
        <p14:creationId xmlns:p14="http://schemas.microsoft.com/office/powerpoint/2010/main" val="29460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828800"/>
            <a:ext cx="2377440" cy="2816352"/>
          </a:xfrm>
        </p:spPr>
        <p:txBody>
          <a:bodyPr/>
          <a:lstStyle/>
          <a:p>
            <a:r>
              <a:rPr lang="en-US" dirty="0" smtClean="0"/>
              <a:t>Booth algorithm example…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71173"/>
            <a:ext cx="5486400" cy="425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75" y="273050"/>
            <a:ext cx="4355449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Code and Simulation 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37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Booth’s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booth algorithm is a multiplication algorithm that </a:t>
            </a:r>
            <a:r>
              <a:rPr lang="en-US" b="1" dirty="0"/>
              <a:t>allows us to multiply the two signed binary integers in 2's </a:t>
            </a:r>
            <a:r>
              <a:rPr lang="en-US" b="1" dirty="0" smtClean="0"/>
              <a:t>complement</a:t>
            </a:r>
            <a:r>
              <a:rPr lang="en-US" dirty="0"/>
              <a:t>, respectively. It is also used to speed up the performance of the multiplication process. It is </a:t>
            </a:r>
            <a:r>
              <a:rPr lang="en-US" dirty="0" smtClean="0"/>
              <a:t>very </a:t>
            </a:r>
            <a:r>
              <a:rPr lang="en-US" dirty="0"/>
              <a:t>efficient too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Booth and modified booth… (Radix-4 multiplication by 0 or +1, +2 or -</a:t>
            </a:r>
            <a:r>
              <a:rPr lang="en-US" dirty="0" smtClean="0"/>
              <a:t>1 or </a:t>
            </a:r>
            <a:r>
              <a:rPr lang="en-US" dirty="0" smtClean="0"/>
              <a:t>-2)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Booth multiplier plays a major role in digital integrated circuits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Booth used </a:t>
            </a:r>
            <a:r>
              <a:rPr lang="en-US" b="1" dirty="0"/>
              <a:t>desk calculators</a:t>
            </a:r>
            <a:r>
              <a:rPr lang="en-US" dirty="0"/>
              <a:t> that were faster at shifting than adding and created the algorithm to increase their </a:t>
            </a:r>
            <a:r>
              <a:rPr lang="en-US" dirty="0" smtClean="0"/>
              <a:t>speed of </a:t>
            </a:r>
            <a:r>
              <a:rPr lang="en-US" dirty="0"/>
              <a:t>arithmetic operations. </a:t>
            </a:r>
            <a:endParaRPr lang="en-US" dirty="0" smtClean="0"/>
          </a:p>
          <a:p>
            <a:r>
              <a:rPr lang="en-US" dirty="0"/>
              <a:t>One advantage of the Booth multiplier is, it </a:t>
            </a:r>
            <a:r>
              <a:rPr lang="en-US" b="1" dirty="0"/>
              <a:t>reduce the number of partial product</a:t>
            </a:r>
            <a:r>
              <a:rPr lang="en-US" dirty="0"/>
              <a:t>, thus make it extensively used in multiplier with long operands (&gt;16 bits</a:t>
            </a:r>
            <a:r>
              <a:rPr lang="en-US" dirty="0" smtClean="0"/>
              <a:t>). </a:t>
            </a:r>
            <a:r>
              <a:rPr lang="en-US" dirty="0"/>
              <a:t>The main disadvantage of Booth multiplier is the complexity of the circuit to generate a partial product bit in the Booth </a:t>
            </a:r>
            <a:r>
              <a:rPr lang="en-US" dirty="0" smtClean="0"/>
              <a:t>encoding.</a:t>
            </a:r>
          </a:p>
        </p:txBody>
      </p:sp>
    </p:spTree>
    <p:extLst>
      <p:ext uri="{BB962C8B-B14F-4D97-AF65-F5344CB8AC3E}">
        <p14:creationId xmlns:p14="http://schemas.microsoft.com/office/powerpoint/2010/main" val="33965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Verilog HDL Digital design and modeling by </a:t>
            </a:r>
            <a:r>
              <a:rPr lang="en-US" dirty="0"/>
              <a:t>Joseph </a:t>
            </a:r>
            <a:r>
              <a:rPr lang="en-US" dirty="0" smtClean="0"/>
              <a:t>Cavanagh</a:t>
            </a:r>
          </a:p>
          <a:p>
            <a:r>
              <a:rPr lang="en-US" dirty="0">
                <a:hlinkClick r:id="rId2"/>
              </a:rPr>
              <a:t>https://www.asic-world.com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link.springer.com/chapter/10.1007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en.wikipedia.org/wiki/Booth%27s_multiplication_algorithm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www.javatpoint.com/booths-multiplication-algorithm-in-coa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https://www.efxkits.us/modified-booth-algorithm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Lovelo Line Bold" panose="02000000000000000000" pitchFamily="2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Working of Booth’s Algorithm</a:t>
            </a:r>
          </a:p>
          <a:p>
            <a:r>
              <a:rPr lang="en-US" dirty="0" smtClean="0"/>
              <a:t>Flow chart</a:t>
            </a:r>
          </a:p>
          <a:p>
            <a:r>
              <a:rPr lang="en-US" dirty="0" smtClean="0"/>
              <a:t>Code and Output waveforms</a:t>
            </a:r>
          </a:p>
          <a:p>
            <a:r>
              <a:rPr lang="en-US" dirty="0"/>
              <a:t>Need of Booth’s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Multiplier is a must in any computing system. After addition and subtraction a multiplier hardware always makes work simpler.</a:t>
            </a:r>
          </a:p>
          <a:p>
            <a:r>
              <a:rPr lang="en-US" dirty="0" smtClean="0"/>
              <a:t>Found by Andrew Donald Booth.</a:t>
            </a:r>
          </a:p>
          <a:p>
            <a:r>
              <a:rPr lang="en-US" dirty="0"/>
              <a:t>Booth's multiplication algorithm is a multiplication algorithm that multiplies two signed binary numbers in two's complement notation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hift &amp; Add Multiplication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4612669" cy="2876136"/>
          </a:xfrm>
        </p:spPr>
      </p:pic>
    </p:spTree>
    <p:extLst>
      <p:ext uri="{BB962C8B-B14F-4D97-AF65-F5344CB8AC3E}">
        <p14:creationId xmlns:p14="http://schemas.microsoft.com/office/powerpoint/2010/main" val="425240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simple multiplication we simply do the conventional adding and shifting but here we recode the multiplier and then just add the 2’s compliment of the multiplicand </a:t>
                </a:r>
                <a:r>
                  <a:rPr lang="en-US" dirty="0" smtClean="0"/>
                  <a:t>for </a:t>
                </a:r>
                <a:r>
                  <a:rPr lang="en-US" dirty="0" smtClean="0"/>
                  <a:t>-1 and add the normal multiplicand for +1.</a:t>
                </a:r>
              </a:p>
              <a:p>
                <a:r>
                  <a:rPr lang="en-US" dirty="0" smtClean="0"/>
                  <a:t>To recode the multiplicand the following </a:t>
                </a:r>
                <a:r>
                  <a:rPr lang="en-US" dirty="0"/>
                  <a:t>e</a:t>
                </a:r>
                <a:r>
                  <a:rPr lang="en-US" dirty="0" smtClean="0"/>
                  <a:t>quation is used.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 …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Here the ‘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‘ is the first 1’s place and the </a:t>
                </a:r>
                <a:r>
                  <a:rPr lang="en-US" dirty="0" err="1" smtClean="0"/>
                  <a:t>i+k</a:t>
                </a:r>
                <a:r>
                  <a:rPr lang="en-US" dirty="0" smtClean="0"/>
                  <a:t> is the last 1’s place.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"/>
          <a:stretch/>
        </p:blipFill>
        <p:spPr>
          <a:xfrm rot="16200000">
            <a:off x="4736680" y="487593"/>
            <a:ext cx="2456512" cy="529132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52400" y="1828800"/>
            <a:ext cx="2377440" cy="2816352"/>
          </a:xfrm>
        </p:spPr>
        <p:txBody>
          <a:bodyPr/>
          <a:lstStyle/>
          <a:p>
            <a:r>
              <a:rPr lang="en-US" dirty="0" smtClean="0"/>
              <a:t>Here multiplier can be recoded as deference of two numbers. </a:t>
            </a:r>
          </a:p>
          <a:p>
            <a:r>
              <a:rPr lang="en-US" dirty="0" smtClean="0"/>
              <a:t>Here 32 - 2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8" b="21758"/>
          <a:stretch/>
        </p:blipFill>
        <p:spPr>
          <a:xfrm>
            <a:off x="3200400" y="2907792"/>
            <a:ext cx="5486400" cy="14538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52400" y="1828800"/>
                <a:ext cx="2377440" cy="2816352"/>
              </a:xfrm>
            </p:spPr>
            <p:txBody>
              <a:bodyPr/>
              <a:lstStyle/>
              <a:p>
                <a:r>
                  <a:rPr lang="en-US" dirty="0" smtClean="0"/>
                  <a:t>Here the product is generated by one addition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term and one subtraction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term.</a:t>
                </a:r>
              </a:p>
              <a:p>
                <a:r>
                  <a:rPr lang="en-US" dirty="0" smtClean="0"/>
                  <a:t>Here k is the number </a:t>
                </a:r>
                <a:r>
                  <a:rPr lang="en-US" smtClean="0"/>
                  <a:t>of consecutive 1’s.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52400" y="1828800"/>
                <a:ext cx="2377440" cy="2816352"/>
              </a:xfrm>
              <a:blipFill rotWithShape="1">
                <a:blip r:embed="rId3"/>
                <a:stretch>
                  <a:fillRect l="-2051" t="-1082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5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828800"/>
            <a:ext cx="2377440" cy="2816352"/>
          </a:xfrm>
        </p:spPr>
        <p:txBody>
          <a:bodyPr/>
          <a:lstStyle/>
          <a:p>
            <a:r>
              <a:rPr lang="en-US" dirty="0" smtClean="0"/>
              <a:t>In terms of Booth Multiplier algorithm 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33709"/>
            <a:ext cx="5486400" cy="293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752600"/>
            <a:ext cx="2377440" cy="1371600"/>
          </a:xfrm>
        </p:spPr>
        <p:txBody>
          <a:bodyPr>
            <a:normAutofit/>
          </a:bodyPr>
          <a:lstStyle/>
          <a:p>
            <a:pPr lvl="0">
              <a:buClr>
                <a:srgbClr val="759AA5">
                  <a:lumMod val="60000"/>
                  <a:lumOff val="40000"/>
                </a:srgbClr>
              </a:buClr>
            </a:pPr>
            <a:r>
              <a:rPr lang="en-US" dirty="0"/>
              <a:t>Booth algorithm example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27468"/>
            <a:ext cx="5486400" cy="394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436</TotalTime>
  <Words>334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Verilog Project Booth Multiplier</vt:lpstr>
      <vt:lpstr>Flow Of Presentation</vt:lpstr>
      <vt:lpstr>Introduction</vt:lpstr>
      <vt:lpstr>Shift &amp; Add Multiplication Method</vt:lpstr>
      <vt:lpstr>Booth’s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</vt:lpstr>
      <vt:lpstr>Code and Simulation Results</vt:lpstr>
      <vt:lpstr>Need of Booth’s Algorithm</vt:lpstr>
      <vt:lpstr>Applications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Project Booth Multiplier</dc:title>
  <dc:creator>sys</dc:creator>
  <cp:lastModifiedBy>sys</cp:lastModifiedBy>
  <cp:revision>47</cp:revision>
  <dcterms:created xsi:type="dcterms:W3CDTF">2006-08-16T00:00:00Z</dcterms:created>
  <dcterms:modified xsi:type="dcterms:W3CDTF">2022-01-07T19:10:17Z</dcterms:modified>
</cp:coreProperties>
</file>