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98" r:id="rId2"/>
    <p:sldId id="299" r:id="rId3"/>
    <p:sldId id="306" r:id="rId4"/>
    <p:sldId id="308" r:id="rId5"/>
    <p:sldId id="309" r:id="rId6"/>
    <p:sldId id="311" r:id="rId7"/>
    <p:sldId id="307" r:id="rId8"/>
    <p:sldId id="310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5E90AEE-57A2-487F-ADD1-B86F4015AD2A}">
          <p14:sldIdLst>
            <p14:sldId id="298"/>
            <p14:sldId id="299"/>
            <p14:sldId id="306"/>
            <p14:sldId id="308"/>
            <p14:sldId id="309"/>
            <p14:sldId id="311"/>
            <p14:sldId id="307"/>
            <p14:sldId id="310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Раздел без заголовка" id="{43AA1852-963F-44FD-815B-9B10DE198ED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Rg st="1" end="35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4E6F"/>
    <a:srgbClr val="1E919A"/>
    <a:srgbClr val="08ACBA"/>
    <a:srgbClr val="611981"/>
    <a:srgbClr val="6494DF"/>
    <a:srgbClr val="0066AE"/>
    <a:srgbClr val="27BCC7"/>
    <a:srgbClr val="31CDD7"/>
    <a:srgbClr val="6492E0"/>
    <a:srgbClr val="00A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8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5B7C0-F3D8-4D9B-8EEF-C0B492CFA3B9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E1F5D-2E79-473C-8FF5-212DAED78B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993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0C6A-240A-4326-8A37-6C19F0776938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87E3-A909-4587-8F32-F56F709795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97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0C6A-240A-4326-8A37-6C19F0776938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87E3-A909-4587-8F32-F56F709795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38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0C6A-240A-4326-8A37-6C19F0776938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87E3-A909-4587-8F32-F56F709795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70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0C6A-240A-4326-8A37-6C19F0776938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87E3-A909-4587-8F32-F56F709795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81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0C6A-240A-4326-8A37-6C19F0776938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87E3-A909-4587-8F32-F56F709795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54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0C6A-240A-4326-8A37-6C19F0776938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87E3-A909-4587-8F32-F56F709795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11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0C6A-240A-4326-8A37-6C19F0776938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87E3-A909-4587-8F32-F56F709795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1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0C6A-240A-4326-8A37-6C19F0776938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87E3-A909-4587-8F32-F56F709795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32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0C6A-240A-4326-8A37-6C19F0776938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87E3-A909-4587-8F32-F56F709795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16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0C6A-240A-4326-8A37-6C19F0776938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87E3-A909-4587-8F32-F56F709795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16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0C6A-240A-4326-8A37-6C19F0776938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87E3-A909-4587-8F32-F56F709795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32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70C6A-240A-4326-8A37-6C19F0776938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687E3-A909-4587-8F32-F56F709795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06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-9380"/>
            <a:ext cx="12192000" cy="6867380"/>
          </a:xfrm>
          <a:prstGeom prst="rect">
            <a:avLst/>
          </a:prstGeom>
          <a:solidFill>
            <a:srgbClr val="1E919A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748" y="-9380"/>
            <a:ext cx="9019919" cy="3435974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901" y="120887"/>
            <a:ext cx="799157" cy="79229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95" y="-9380"/>
            <a:ext cx="7009645" cy="922564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74542" y="456957"/>
            <a:ext cx="6296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СУРГУТСКИЙ ГОСУДАРСТВЕННЫЙ УНИВЕРСИТЕТ</a:t>
            </a:r>
            <a:endParaRPr kumimoji="0" lang="ru-RU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319146" y="5600392"/>
            <a:ext cx="72089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Демьянцев Виталий 606-12</a:t>
            </a:r>
            <a:endParaRPr lang="ru-RU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98822" y="3282215"/>
            <a:ext cx="9593178" cy="2021305"/>
          </a:xfrm>
          <a:prstGeom prst="rect">
            <a:avLst/>
          </a:prstGeom>
          <a:solidFill>
            <a:srgbClr val="0B4E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441276" y="3282216"/>
            <a:ext cx="97507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СТАНДАРТЫ, РЕГЛАМЕНТИРУЮЩЕ ПРОЕКТИРОВАНИЕ И РАЗРАБОТКУ ИС</a:t>
            </a: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394" y="3086982"/>
            <a:ext cx="4787281" cy="381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4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29" y="-3873"/>
            <a:ext cx="7009645" cy="922564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97634" y="450713"/>
            <a:ext cx="65617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СУРГУТСКИЙ ГОСУДАРСТВЕННЫЙ УНИВЕРСИТЕТ</a:t>
            </a:r>
            <a:endParaRPr kumimoji="0" lang="ru-RU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171" y="141225"/>
            <a:ext cx="873162" cy="865667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888138" y="1006892"/>
            <a:ext cx="10515600" cy="1259534"/>
          </a:xfrm>
        </p:spPr>
        <p:txBody>
          <a:bodyPr/>
          <a:lstStyle/>
          <a:p>
            <a:r>
              <a:rPr lang="ru-RU" sz="4400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ГОСТ Р 59792-2021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2826330" y="2809264"/>
            <a:ext cx="6865442" cy="1232033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 rot="16200000">
            <a:off x="-1748862" y="2955412"/>
            <a:ext cx="4545843" cy="2728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ГОСТ Р 59792-2021</a:t>
            </a:r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1997634" y="2143821"/>
            <a:ext cx="8976360" cy="4045223"/>
          </a:xfrm>
        </p:spPr>
        <p:txBody>
          <a:bodyPr/>
          <a:lstStyle/>
          <a:p>
            <a:pPr algn="just" rtl="0"/>
            <a:r>
              <a:rPr lang="ru-RU" dirty="0"/>
              <a:t>ГОСТ Р 59792-2021 устанавливает виды испытаний автоматизированных ИС. Стандарт регулирует процессы тестирования функционала и надежности систем перед их внедрением.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5659F45-65F5-9843-A9B0-C677C96E3968}"/>
              </a:ext>
            </a:extLst>
          </p:cNvPr>
          <p:cNvSpPr txBox="1">
            <a:spLocks/>
          </p:cNvSpPr>
          <p:nvPr/>
        </p:nvSpPr>
        <p:spPr>
          <a:xfrm>
            <a:off x="6702725" y="6294922"/>
            <a:ext cx="5417387" cy="420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СУРГУТСКИЙ ГОСУДАРСТВЕННЫЙ УНИВЕРСИТЕТ | </a:t>
            </a:r>
            <a:r>
              <a:rPr lang="ru-RU" sz="1400" b="1" dirty="0">
                <a:solidFill>
                  <a:srgbClr val="1E919A"/>
                </a:solidFill>
              </a:rPr>
              <a:t>СТАНДАРТЫ ДЛЯ ИС</a:t>
            </a:r>
          </a:p>
        </p:txBody>
      </p:sp>
    </p:spTree>
    <p:extLst>
      <p:ext uri="{BB962C8B-B14F-4D97-AF65-F5344CB8AC3E}">
        <p14:creationId xmlns:p14="http://schemas.microsoft.com/office/powerpoint/2010/main" val="1390147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29" y="-3873"/>
            <a:ext cx="7009645" cy="922564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97634" y="450713"/>
            <a:ext cx="65617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СУРГУТСКИЙ ГОСУДАРСТВЕННЫЙ УНИВЕРСИТЕТ</a:t>
            </a:r>
            <a:endParaRPr kumimoji="0" lang="ru-RU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171" y="141225"/>
            <a:ext cx="873162" cy="865667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888138" y="1006892"/>
            <a:ext cx="10515600" cy="1259534"/>
          </a:xfrm>
        </p:spPr>
        <p:txBody>
          <a:bodyPr/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ГОСТ 19</a:t>
            </a:r>
            <a:r>
              <a:rPr lang="en-US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01-7</a:t>
            </a:r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ru-RU" sz="4400" b="1" dirty="0">
              <a:solidFill>
                <a:srgbClr val="1E91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2826330" y="2809264"/>
            <a:ext cx="6865442" cy="1232033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 rot="16200000">
            <a:off x="-1748862" y="2955412"/>
            <a:ext cx="4545843" cy="2728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ГОСТ 19.101-77</a:t>
            </a:r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1997634" y="2143821"/>
            <a:ext cx="8976360" cy="4045223"/>
          </a:xfrm>
        </p:spPr>
        <p:txBody>
          <a:bodyPr/>
          <a:lstStyle/>
          <a:p>
            <a:pPr algn="just" rtl="0"/>
            <a:r>
              <a:rPr lang="ru-RU" dirty="0"/>
              <a:t>ГОСТ 19.101-77 определяет виды программной документации для ИС, включая техническое задание, руководства и спецификации. Стандарт применяется для документирования программного обеспечения, обеспечивая единообразие и ясность.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5659F45-65F5-9843-A9B0-C677C96E3968}"/>
              </a:ext>
            </a:extLst>
          </p:cNvPr>
          <p:cNvSpPr txBox="1">
            <a:spLocks/>
          </p:cNvSpPr>
          <p:nvPr/>
        </p:nvSpPr>
        <p:spPr>
          <a:xfrm>
            <a:off x="6702725" y="6294922"/>
            <a:ext cx="5417387" cy="420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СУРГУТСКИЙ ГОСУДАРСТВЕННЫЙ УНИВЕРСИТЕТ | </a:t>
            </a:r>
            <a:r>
              <a:rPr lang="ru-RU" sz="1400" b="1" dirty="0">
                <a:solidFill>
                  <a:srgbClr val="1E919A"/>
                </a:solidFill>
              </a:rPr>
              <a:t>СТАНДАРТЫ ДЛЯ ИС</a:t>
            </a:r>
          </a:p>
        </p:txBody>
      </p:sp>
    </p:spTree>
    <p:extLst>
      <p:ext uri="{BB962C8B-B14F-4D97-AF65-F5344CB8AC3E}">
        <p14:creationId xmlns:p14="http://schemas.microsoft.com/office/powerpoint/2010/main" val="2500886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29" y="-3873"/>
            <a:ext cx="7009645" cy="922564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97634" y="450713"/>
            <a:ext cx="65617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СУРГУТСКИЙ ГОСУДАРСТВЕННЫЙ УНИВЕРСИТЕТ</a:t>
            </a:r>
            <a:endParaRPr kumimoji="0" lang="ru-RU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171" y="141225"/>
            <a:ext cx="873162" cy="865667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888138" y="1006892"/>
            <a:ext cx="10515600" cy="1259534"/>
          </a:xfrm>
        </p:spPr>
        <p:txBody>
          <a:bodyPr/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ГОСТ ДЛЯ РАЗРАБОТКИ ИС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2826330" y="2809264"/>
            <a:ext cx="6865442" cy="1232033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 rot="16200000">
            <a:off x="-1748862" y="2955412"/>
            <a:ext cx="4545843" cy="2728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ГОСТ ДЛЯ  ИС</a:t>
            </a:r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1997634" y="1784359"/>
            <a:ext cx="8975166" cy="4404686"/>
          </a:xfrm>
        </p:spPr>
        <p:txBody>
          <a:bodyPr/>
          <a:lstStyle/>
          <a:p>
            <a:pPr algn="just" rtl="0"/>
            <a:r>
              <a:rPr lang="ru-RU" dirty="0"/>
              <a:t>ГОСТ стандарты для разработки ИС фокусируются на программировании, документации и безопасности. Они обеспечивают надежность и качество программного обеспечения для ИС.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5659F45-65F5-9843-A9B0-C677C96E3968}"/>
              </a:ext>
            </a:extLst>
          </p:cNvPr>
          <p:cNvSpPr txBox="1">
            <a:spLocks/>
          </p:cNvSpPr>
          <p:nvPr/>
        </p:nvSpPr>
        <p:spPr>
          <a:xfrm>
            <a:off x="6702725" y="6294922"/>
            <a:ext cx="5417387" cy="420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СУРГУТСКИЙ ГОСУДАРСТВЕННЫЙ УНИВЕРСИТЕТ | </a:t>
            </a:r>
            <a:r>
              <a:rPr lang="ru-RU" sz="1400" b="1" dirty="0">
                <a:solidFill>
                  <a:srgbClr val="1E919A"/>
                </a:solidFill>
              </a:rPr>
              <a:t>СТАНДАРТЫ ДЛЯ ИС</a:t>
            </a:r>
          </a:p>
        </p:txBody>
      </p:sp>
    </p:spTree>
    <p:extLst>
      <p:ext uri="{BB962C8B-B14F-4D97-AF65-F5344CB8AC3E}">
        <p14:creationId xmlns:p14="http://schemas.microsoft.com/office/powerpoint/2010/main" val="661915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29" y="-3873"/>
            <a:ext cx="7009645" cy="922564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97634" y="450713"/>
            <a:ext cx="65617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СУРГУТСКИЙ ГОСУДАРСТВЕННЫЙ УНИВЕРСИТЕТ</a:t>
            </a:r>
            <a:endParaRPr kumimoji="0" lang="ru-RU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171" y="141225"/>
            <a:ext cx="873162" cy="865667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888138" y="1006892"/>
            <a:ext cx="10515600" cy="1259534"/>
          </a:xfrm>
        </p:spPr>
        <p:txBody>
          <a:bodyPr/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ГОСТ 19</a:t>
            </a:r>
            <a:r>
              <a:rPr lang="en-US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-7</a:t>
            </a:r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ru-RU" sz="4400" b="1" dirty="0">
              <a:solidFill>
                <a:srgbClr val="1E91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2826330" y="2809264"/>
            <a:ext cx="6865442" cy="1232033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 rot="16200000">
            <a:off x="-1748862" y="2955412"/>
            <a:ext cx="4545843" cy="2728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ГОСТ 19.102-77</a:t>
            </a:r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1997634" y="2143821"/>
            <a:ext cx="8976360" cy="4045223"/>
          </a:xfrm>
        </p:spPr>
        <p:txBody>
          <a:bodyPr/>
          <a:lstStyle/>
          <a:p>
            <a:pPr algn="just" rtl="0"/>
            <a:r>
              <a:rPr lang="ru-RU" dirty="0"/>
              <a:t>ГОСТ 19.102-77 определяет стадии разработки программной документации для ИС, включая эскизный и технический проекты, программирование и тестирование. Стандарт структурирует жизненный цикл разработки программного обеспечения.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5659F45-65F5-9843-A9B0-C677C96E3968}"/>
              </a:ext>
            </a:extLst>
          </p:cNvPr>
          <p:cNvSpPr txBox="1">
            <a:spLocks/>
          </p:cNvSpPr>
          <p:nvPr/>
        </p:nvSpPr>
        <p:spPr>
          <a:xfrm>
            <a:off x="6702725" y="6294922"/>
            <a:ext cx="5417387" cy="420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СУРГУТСКИЙ ГОСУДАРСТВЕННЫЙ УНИВЕРСИТЕТ | </a:t>
            </a:r>
            <a:r>
              <a:rPr lang="ru-RU" sz="1400" b="1" dirty="0">
                <a:solidFill>
                  <a:srgbClr val="1E919A"/>
                </a:solidFill>
              </a:rPr>
              <a:t>СТАНДАРТЫ ДЛЯ ИС</a:t>
            </a:r>
          </a:p>
        </p:txBody>
      </p:sp>
    </p:spTree>
    <p:extLst>
      <p:ext uri="{BB962C8B-B14F-4D97-AF65-F5344CB8AC3E}">
        <p14:creationId xmlns:p14="http://schemas.microsoft.com/office/powerpoint/2010/main" val="2139042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29" y="-3873"/>
            <a:ext cx="7009645" cy="922564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97634" y="450713"/>
            <a:ext cx="65617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СУРГУТСКИЙ ГОСУДАРСТВЕННЫЙ УНИВЕРСИТЕТ</a:t>
            </a:r>
            <a:endParaRPr kumimoji="0" lang="ru-RU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171" y="141225"/>
            <a:ext cx="873162" cy="865667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888138" y="1006892"/>
            <a:ext cx="10515600" cy="1259534"/>
          </a:xfrm>
        </p:spPr>
        <p:txBody>
          <a:bodyPr/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ГОСТ 34</a:t>
            </a:r>
            <a:r>
              <a:rPr lang="en-US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89</a:t>
            </a:r>
            <a:endParaRPr lang="ru-RU" sz="4400" b="1" dirty="0">
              <a:solidFill>
                <a:srgbClr val="1E91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2826330" y="2809264"/>
            <a:ext cx="6865442" cy="1232033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 rot="16200000">
            <a:off x="-1748862" y="2955412"/>
            <a:ext cx="4545843" cy="2728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ГОСТ 34.201-89</a:t>
            </a:r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1997634" y="2143821"/>
            <a:ext cx="8976360" cy="4045223"/>
          </a:xfrm>
        </p:spPr>
        <p:txBody>
          <a:bodyPr/>
          <a:lstStyle/>
          <a:p>
            <a:pPr algn="just" rtl="0"/>
            <a:r>
              <a:rPr lang="ru-RU" dirty="0"/>
              <a:t>ГОСТ 34.201-89 определяет виды и комплектность документов для создания ИС, включая этапы жизненного цикла. Стандарт применяется для управления разработкой и документирования процессов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5659F45-65F5-9843-A9B0-C677C96E3968}"/>
              </a:ext>
            </a:extLst>
          </p:cNvPr>
          <p:cNvSpPr txBox="1">
            <a:spLocks/>
          </p:cNvSpPr>
          <p:nvPr/>
        </p:nvSpPr>
        <p:spPr>
          <a:xfrm>
            <a:off x="6702725" y="6294922"/>
            <a:ext cx="5417387" cy="420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СУРГУТСКИЙ ГОСУДАРСТВЕННЫЙ УНИВЕРСИТЕТ | </a:t>
            </a:r>
            <a:r>
              <a:rPr lang="ru-RU" sz="1400" b="1" dirty="0">
                <a:solidFill>
                  <a:srgbClr val="1E919A"/>
                </a:solidFill>
              </a:rPr>
              <a:t>СТАНДАРТЫ ДЛЯ ИС</a:t>
            </a:r>
          </a:p>
        </p:txBody>
      </p:sp>
    </p:spTree>
    <p:extLst>
      <p:ext uri="{BB962C8B-B14F-4D97-AF65-F5344CB8AC3E}">
        <p14:creationId xmlns:p14="http://schemas.microsoft.com/office/powerpoint/2010/main" val="3592323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29" y="-3873"/>
            <a:ext cx="7009645" cy="922564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97634" y="450713"/>
            <a:ext cx="65617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СУРГУТСКИЙ ГОСУДАРСТВЕННЫЙ УНИВЕРСИТЕТ</a:t>
            </a:r>
            <a:endParaRPr kumimoji="0" lang="ru-RU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171" y="141225"/>
            <a:ext cx="873162" cy="865667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888138" y="1006892"/>
            <a:ext cx="10515600" cy="1259534"/>
          </a:xfrm>
        </p:spPr>
        <p:txBody>
          <a:bodyPr/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ГОСТ ДЛЯ ЗАЩИТЫ ДАННЫХ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2826330" y="2809264"/>
            <a:ext cx="6865442" cy="1232033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 rot="16200000">
            <a:off x="-1748862" y="2955412"/>
            <a:ext cx="4545843" cy="2728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ГОСТ ДЛЯ  ИС</a:t>
            </a:r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1997634" y="1890236"/>
            <a:ext cx="8975166" cy="4404686"/>
          </a:xfrm>
        </p:spPr>
        <p:txBody>
          <a:bodyPr/>
          <a:lstStyle/>
          <a:p>
            <a:pPr algn="just" rtl="0"/>
            <a:r>
              <a:rPr lang="ru-RU" dirty="0"/>
              <a:t>ГОСТ Р 34.11-2012 и Р 34.12-2015 регулируют криптографическую защиту данных в ИС, обеспечивая хэширование и шифрование для банковских и государственных систем. ГОСТ 28147-89, отменённый с 31.05.2019, исторически применялся для шифрования.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5659F45-65F5-9843-A9B0-C677C96E3968}"/>
              </a:ext>
            </a:extLst>
          </p:cNvPr>
          <p:cNvSpPr txBox="1">
            <a:spLocks/>
          </p:cNvSpPr>
          <p:nvPr/>
        </p:nvSpPr>
        <p:spPr>
          <a:xfrm>
            <a:off x="6702725" y="6294922"/>
            <a:ext cx="5417387" cy="420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СУРГУТСКИЙ ГОСУДАРСТВЕННЫЙ УНИВЕРСИТЕТ | </a:t>
            </a:r>
            <a:r>
              <a:rPr lang="ru-RU" sz="1400" b="1" dirty="0">
                <a:solidFill>
                  <a:srgbClr val="1E919A"/>
                </a:solidFill>
              </a:rPr>
              <a:t>СТАНДАРТЫ ДЛЯ ИС</a:t>
            </a:r>
          </a:p>
        </p:txBody>
      </p:sp>
    </p:spTree>
    <p:extLst>
      <p:ext uri="{BB962C8B-B14F-4D97-AF65-F5344CB8AC3E}">
        <p14:creationId xmlns:p14="http://schemas.microsoft.com/office/powerpoint/2010/main" val="659312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29" y="-3873"/>
            <a:ext cx="7009645" cy="922564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97634" y="450713"/>
            <a:ext cx="65617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СУРГУТСКИЙ ГОСУДАРСТВЕННЫЙ УНИВЕРСИТЕТ</a:t>
            </a:r>
            <a:endParaRPr kumimoji="0" lang="ru-RU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171" y="141225"/>
            <a:ext cx="873162" cy="865667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888138" y="1006892"/>
            <a:ext cx="10515600" cy="1259534"/>
          </a:xfrm>
        </p:spPr>
        <p:txBody>
          <a:bodyPr/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 ТАКОЕ ИСО</a:t>
            </a:r>
            <a:r>
              <a:rPr lang="en-US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b="1" dirty="0">
              <a:solidFill>
                <a:srgbClr val="1E91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2826330" y="2809264"/>
            <a:ext cx="6865442" cy="1232033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 rot="16200000">
            <a:off x="-1748862" y="2955412"/>
            <a:ext cx="4545843" cy="2728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ИСО ДЛЯ ИС</a:t>
            </a:r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1997634" y="1890236"/>
            <a:ext cx="8975166" cy="4404686"/>
          </a:xfrm>
        </p:spPr>
        <p:txBody>
          <a:bodyPr/>
          <a:lstStyle/>
          <a:p>
            <a:pPr algn="just" rtl="0"/>
            <a:r>
              <a:rPr lang="ru-RU" dirty="0"/>
              <a:t>ИСО — международная организация по стандартизации, разрабатывающая глобальные стандарты. Они применяются в ИС для обеспечения качества, безопасности и управления жизненным циклом ПО.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5659F45-65F5-9843-A9B0-C677C96E3968}"/>
              </a:ext>
            </a:extLst>
          </p:cNvPr>
          <p:cNvSpPr txBox="1">
            <a:spLocks/>
          </p:cNvSpPr>
          <p:nvPr/>
        </p:nvSpPr>
        <p:spPr>
          <a:xfrm>
            <a:off x="6702725" y="6294922"/>
            <a:ext cx="5417387" cy="420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СУРГУТСКИЙ ГОСУДАРСТВЕННЫЙ УНИВЕРСИТЕТ | </a:t>
            </a:r>
            <a:r>
              <a:rPr lang="ru-RU" sz="1400" b="1" dirty="0">
                <a:solidFill>
                  <a:srgbClr val="1E919A"/>
                </a:solidFill>
              </a:rPr>
              <a:t>СТАНДАРТЫ ДЛЯ ИС</a:t>
            </a:r>
          </a:p>
        </p:txBody>
      </p:sp>
    </p:spTree>
    <p:extLst>
      <p:ext uri="{BB962C8B-B14F-4D97-AF65-F5344CB8AC3E}">
        <p14:creationId xmlns:p14="http://schemas.microsoft.com/office/powerpoint/2010/main" val="3867232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29" y="-3873"/>
            <a:ext cx="7009645" cy="922564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97634" y="450713"/>
            <a:ext cx="65617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СУРГУТСКИЙ ГОСУДАРСТВЕННЫЙ УНИВЕРСИТЕТ</a:t>
            </a:r>
            <a:endParaRPr kumimoji="0" lang="ru-RU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171" y="141225"/>
            <a:ext cx="873162" cy="865667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888138" y="1006892"/>
            <a:ext cx="10515600" cy="1259534"/>
          </a:xfrm>
        </p:spPr>
        <p:txBody>
          <a:bodyPr/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ИСТОРИЯ ИСО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2829539" y="2809261"/>
            <a:ext cx="6865442" cy="1232033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 rot="16200000">
            <a:off x="-1748862" y="2955412"/>
            <a:ext cx="4545843" cy="2728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ИСТОРИЯ ИСО</a:t>
            </a:r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1997634" y="1784359"/>
            <a:ext cx="8975166" cy="4404686"/>
          </a:xfrm>
        </p:spPr>
        <p:txBody>
          <a:bodyPr/>
          <a:lstStyle/>
          <a:p>
            <a:pPr algn="just" rtl="0"/>
            <a:r>
              <a:rPr lang="ru-RU" dirty="0"/>
              <a:t>ИСО основана в 1947 году. В 1980-е годы началась разработка стандартов для ИТ. Сегодня ИСО сотрудничает с IEC и IEEE, создавая тысячи стандартов для всех отраслей, включая ИС.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5659F45-65F5-9843-A9B0-C677C96E3968}"/>
              </a:ext>
            </a:extLst>
          </p:cNvPr>
          <p:cNvSpPr txBox="1">
            <a:spLocks/>
          </p:cNvSpPr>
          <p:nvPr/>
        </p:nvSpPr>
        <p:spPr>
          <a:xfrm>
            <a:off x="6702725" y="6294922"/>
            <a:ext cx="5417387" cy="420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СУРГУТСКИЙ ГОСУДАРСТВЕННЫЙ УНИВЕРСИТЕТ | </a:t>
            </a:r>
            <a:r>
              <a:rPr lang="ru-RU" sz="1400" b="1" dirty="0">
                <a:solidFill>
                  <a:srgbClr val="1E919A"/>
                </a:solidFill>
              </a:rPr>
              <a:t>СТАНДАРТЫ ДЛЯ ИС</a:t>
            </a:r>
          </a:p>
        </p:txBody>
      </p:sp>
    </p:spTree>
    <p:extLst>
      <p:ext uri="{BB962C8B-B14F-4D97-AF65-F5344CB8AC3E}">
        <p14:creationId xmlns:p14="http://schemas.microsoft.com/office/powerpoint/2010/main" val="107942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29" y="-3873"/>
            <a:ext cx="7009645" cy="922564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97634" y="450713"/>
            <a:ext cx="65617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СУРГУТСКИЙ ГОСУДАРСТВЕННЫЙ УНИВЕРСИТЕТ</a:t>
            </a:r>
            <a:endParaRPr kumimoji="0" lang="ru-RU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171" y="141225"/>
            <a:ext cx="873162" cy="865667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888138" y="1006892"/>
            <a:ext cx="10515600" cy="1259534"/>
          </a:xfrm>
        </p:spPr>
        <p:txBody>
          <a:bodyPr/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ИСО ДЛЯ ИС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2829539" y="2809261"/>
            <a:ext cx="6865442" cy="1232033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 rot="16200000">
            <a:off x="-1748862" y="2955412"/>
            <a:ext cx="4545843" cy="2728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ИСО ДЛЯ ИС</a:t>
            </a:r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1997634" y="1784359"/>
            <a:ext cx="8975166" cy="4404686"/>
          </a:xfrm>
        </p:spPr>
        <p:txBody>
          <a:bodyPr/>
          <a:lstStyle/>
          <a:p>
            <a:pPr algn="just" rtl="0"/>
            <a:r>
              <a:rPr lang="ru-RU" dirty="0"/>
              <a:t>ИСО стандарты для ИС охватывают проектирование, разработку и безопасность. Они включают стандарты для жизненного цикла ПО, управления качеством и кибербезопасности.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5659F45-65F5-9843-A9B0-C677C96E3968}"/>
              </a:ext>
            </a:extLst>
          </p:cNvPr>
          <p:cNvSpPr txBox="1">
            <a:spLocks/>
          </p:cNvSpPr>
          <p:nvPr/>
        </p:nvSpPr>
        <p:spPr>
          <a:xfrm>
            <a:off x="6702725" y="6294922"/>
            <a:ext cx="5417387" cy="420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СУРГУТСКИЙ ГОСУДАРСТВЕННЫЙ УНИВЕРСИТЕТ | </a:t>
            </a:r>
            <a:r>
              <a:rPr lang="ru-RU" sz="1400" b="1" dirty="0">
                <a:solidFill>
                  <a:srgbClr val="1E919A"/>
                </a:solidFill>
              </a:rPr>
              <a:t>СТАНДАРТЫ ДЛЯ ИС</a:t>
            </a:r>
          </a:p>
        </p:txBody>
      </p:sp>
    </p:spTree>
    <p:extLst>
      <p:ext uri="{BB962C8B-B14F-4D97-AF65-F5344CB8AC3E}">
        <p14:creationId xmlns:p14="http://schemas.microsoft.com/office/powerpoint/2010/main" val="4269735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29" y="-3873"/>
            <a:ext cx="7009645" cy="922564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97634" y="450713"/>
            <a:ext cx="65617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СУРГУТСКИЙ ГОСУДАРСТВЕННЫЙ УНИВЕРСИТЕТ</a:t>
            </a:r>
            <a:endParaRPr kumimoji="0" lang="ru-RU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171" y="141225"/>
            <a:ext cx="873162" cy="865667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888138" y="1006892"/>
            <a:ext cx="10515600" cy="1259534"/>
          </a:xfrm>
        </p:spPr>
        <p:txBody>
          <a:bodyPr/>
          <a:lstStyle/>
          <a:p>
            <a:r>
              <a:rPr lang="en-US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ISO/IEC/IEEE 26514:2022</a:t>
            </a:r>
            <a:endParaRPr lang="ru-RU" b="1" dirty="0">
              <a:solidFill>
                <a:srgbClr val="1E91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2829539" y="2809261"/>
            <a:ext cx="6865442" cy="1232033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 rot="16200000">
            <a:off x="-2430356" y="2273918"/>
            <a:ext cx="5908831" cy="2728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ISO/IEC/IEEE 26514:2022</a:t>
            </a:r>
            <a:endParaRPr lang="ru-RU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1997634" y="1784359"/>
            <a:ext cx="8975166" cy="4404686"/>
          </a:xfrm>
        </p:spPr>
        <p:txBody>
          <a:bodyPr/>
          <a:lstStyle/>
          <a:p>
            <a:pPr algn="just" rtl="0"/>
            <a:r>
              <a:rPr lang="ru-RU" dirty="0"/>
              <a:t>ISO/IEC/IEEE 26514:2022 устанавливает требования к созданию пользовательской документации для ИС. Стандарт улучшает проектирование интерфейсов и взаимодействие пользователей с системами.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5659F45-65F5-9843-A9B0-C677C96E3968}"/>
              </a:ext>
            </a:extLst>
          </p:cNvPr>
          <p:cNvSpPr txBox="1">
            <a:spLocks/>
          </p:cNvSpPr>
          <p:nvPr/>
        </p:nvSpPr>
        <p:spPr>
          <a:xfrm>
            <a:off x="6702725" y="6294922"/>
            <a:ext cx="5417387" cy="420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СУРГУТСКИЙ ГОСУДАРСТВЕННЫЙ УНИВЕРСИТЕТ | </a:t>
            </a:r>
            <a:r>
              <a:rPr lang="ru-RU" sz="1400" b="1" dirty="0">
                <a:solidFill>
                  <a:srgbClr val="1E919A"/>
                </a:solidFill>
              </a:rPr>
              <a:t>СТАНДАРТЫ ДЛЯ ИС</a:t>
            </a:r>
          </a:p>
        </p:txBody>
      </p:sp>
    </p:spTree>
    <p:extLst>
      <p:ext uri="{BB962C8B-B14F-4D97-AF65-F5344CB8AC3E}">
        <p14:creationId xmlns:p14="http://schemas.microsoft.com/office/powerpoint/2010/main" val="183611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29" y="-3873"/>
            <a:ext cx="7009645" cy="922564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97634" y="450713"/>
            <a:ext cx="65617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СУРГУТСКИЙ ГОСУДАРСТВЕННЫЙ УНИВЕРСИТЕТ</a:t>
            </a:r>
            <a:endParaRPr kumimoji="0" lang="ru-RU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171" y="141225"/>
            <a:ext cx="873162" cy="865667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888138" y="1006892"/>
            <a:ext cx="10515600" cy="1259534"/>
          </a:xfrm>
        </p:spPr>
        <p:txBody>
          <a:bodyPr/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2826330" y="2809264"/>
            <a:ext cx="6865442" cy="1232033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 rot="16200000">
            <a:off x="-1748862" y="2955412"/>
            <a:ext cx="4545843" cy="2728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1997634" y="2143821"/>
            <a:ext cx="8976360" cy="4045223"/>
          </a:xfrm>
        </p:spPr>
        <p:txBody>
          <a:bodyPr/>
          <a:lstStyle/>
          <a:p>
            <a:pPr algn="just" rtl="0"/>
            <a:r>
              <a:rPr lang="ru-RU" dirty="0"/>
              <a:t>Тема презентации — стандарты ГОСТ и ИСО, регулирующие проектирование и разработку информационных систем (ИС). </a:t>
            </a:r>
          </a:p>
          <a:p>
            <a:pPr algn="just" rtl="0"/>
            <a:r>
              <a:rPr lang="ru-RU" dirty="0"/>
              <a:t>Цель: познакомить с основными стандартами, их применением и значением. </a:t>
            </a:r>
          </a:p>
          <a:p>
            <a:pPr algn="just" rtl="0"/>
            <a:r>
              <a:rPr lang="ru-RU" dirty="0"/>
              <a:t>Презентация включает обзор стандартов, их описание</a:t>
            </a:r>
            <a:r>
              <a:rPr lang="en-US" dirty="0"/>
              <a:t> </a:t>
            </a:r>
            <a:r>
              <a:rPr lang="ru-RU" dirty="0"/>
              <a:t>и сравнение. Структура: введение, ГОСТ, ИСО, сравнение, выводы.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5659F45-65F5-9843-A9B0-C677C96E3968}"/>
              </a:ext>
            </a:extLst>
          </p:cNvPr>
          <p:cNvSpPr txBox="1">
            <a:spLocks/>
          </p:cNvSpPr>
          <p:nvPr/>
        </p:nvSpPr>
        <p:spPr>
          <a:xfrm>
            <a:off x="6702725" y="6294922"/>
            <a:ext cx="5417387" cy="420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СУРГУТСКИЙ ГОСУДАРСТВЕННЫЙ УНИВЕРСИТЕТ | </a:t>
            </a:r>
            <a:r>
              <a:rPr lang="ru-RU" sz="1400" b="1" dirty="0">
                <a:solidFill>
                  <a:srgbClr val="1E919A"/>
                </a:solidFill>
              </a:rPr>
              <a:t>СТАНДАРТЫ ДЛЯ ИС</a:t>
            </a:r>
          </a:p>
        </p:txBody>
      </p:sp>
    </p:spTree>
    <p:extLst>
      <p:ext uri="{BB962C8B-B14F-4D97-AF65-F5344CB8AC3E}">
        <p14:creationId xmlns:p14="http://schemas.microsoft.com/office/powerpoint/2010/main" val="616053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29" y="-3873"/>
            <a:ext cx="7009645" cy="922564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97634" y="450713"/>
            <a:ext cx="65617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СУРГУТСКИЙ ГОСУДАРСТВЕННЫЙ УНИВЕРСИТЕТ</a:t>
            </a:r>
            <a:endParaRPr kumimoji="0" lang="ru-RU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171" y="141225"/>
            <a:ext cx="873162" cy="865667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888138" y="1006892"/>
            <a:ext cx="10515600" cy="1259534"/>
          </a:xfrm>
        </p:spPr>
        <p:txBody>
          <a:bodyPr/>
          <a:lstStyle/>
          <a:p>
            <a:r>
              <a:rPr lang="en-US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ISO/IEC/IEEE 26511:2018</a:t>
            </a:r>
            <a:endParaRPr lang="ru-RU" b="1" dirty="0">
              <a:solidFill>
                <a:srgbClr val="1E91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2829539" y="2809261"/>
            <a:ext cx="6865442" cy="1232033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 rot="16200000">
            <a:off x="-2430356" y="2273918"/>
            <a:ext cx="5908831" cy="2728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ISO/IEC/IEEE 26511:2018</a:t>
            </a:r>
            <a:endParaRPr lang="ru-RU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1997634" y="1784359"/>
            <a:ext cx="8975166" cy="4404686"/>
          </a:xfrm>
        </p:spPr>
        <p:txBody>
          <a:bodyPr/>
          <a:lstStyle/>
          <a:p>
            <a:pPr algn="just" rtl="0"/>
            <a:r>
              <a:rPr lang="ru-RU" dirty="0"/>
              <a:t>ISO/IEC/IEEE 26511:2018 определяет требования к менеджерам информации. Стандарт помогает координировать данные в ИС, обеспечивая их доступность и точность.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5659F45-65F5-9843-A9B0-C677C96E3968}"/>
              </a:ext>
            </a:extLst>
          </p:cNvPr>
          <p:cNvSpPr txBox="1">
            <a:spLocks/>
          </p:cNvSpPr>
          <p:nvPr/>
        </p:nvSpPr>
        <p:spPr>
          <a:xfrm>
            <a:off x="6702725" y="6294922"/>
            <a:ext cx="5417387" cy="420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СУРГУТСКИЙ ГОСУДАРСТВЕННЫЙ УНИВЕРСИТЕТ | </a:t>
            </a:r>
            <a:r>
              <a:rPr lang="ru-RU" sz="1400" b="1" dirty="0">
                <a:solidFill>
                  <a:srgbClr val="1E919A"/>
                </a:solidFill>
              </a:rPr>
              <a:t>СТАНДАРТЫ ДЛЯ ИС</a:t>
            </a:r>
          </a:p>
        </p:txBody>
      </p:sp>
    </p:spTree>
    <p:extLst>
      <p:ext uri="{BB962C8B-B14F-4D97-AF65-F5344CB8AC3E}">
        <p14:creationId xmlns:p14="http://schemas.microsoft.com/office/powerpoint/2010/main" val="3527292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29" y="-3873"/>
            <a:ext cx="7009645" cy="922564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97634" y="450713"/>
            <a:ext cx="65617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СУРГУТСКИЙ ГОСУДАРСТВЕННЫЙ УНИВЕРСИТЕТ</a:t>
            </a:r>
            <a:endParaRPr kumimoji="0" lang="ru-RU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171" y="141225"/>
            <a:ext cx="873162" cy="865667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888138" y="1006892"/>
            <a:ext cx="10515600" cy="1259534"/>
          </a:xfrm>
        </p:spPr>
        <p:txBody>
          <a:bodyPr/>
          <a:lstStyle/>
          <a:p>
            <a:r>
              <a:rPr lang="en-US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ISO/IEC 12207</a:t>
            </a:r>
            <a:endParaRPr lang="ru-RU" b="1" dirty="0">
              <a:solidFill>
                <a:srgbClr val="1E91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2829539" y="2809261"/>
            <a:ext cx="6865442" cy="1232033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 rot="16200000">
            <a:off x="-2430356" y="2273918"/>
            <a:ext cx="5908831" cy="2728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ISO/IEC 12207</a:t>
            </a:r>
            <a:endParaRPr lang="ru-RU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1997634" y="1784359"/>
            <a:ext cx="8975166" cy="4404686"/>
          </a:xfrm>
        </p:spPr>
        <p:txBody>
          <a:bodyPr/>
          <a:lstStyle/>
          <a:p>
            <a:pPr algn="just" rtl="0"/>
            <a:r>
              <a:rPr lang="ru-RU" dirty="0"/>
              <a:t>ISO/IEC 12207 определяет процессы жизненного цикла программного обеспечения, включая этапы от проектирования до поддержки. Стандарт применяется в управлении проектами ИС, обеспечивая структурированный подход.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5659F45-65F5-9843-A9B0-C677C96E3968}"/>
              </a:ext>
            </a:extLst>
          </p:cNvPr>
          <p:cNvSpPr txBox="1">
            <a:spLocks/>
          </p:cNvSpPr>
          <p:nvPr/>
        </p:nvSpPr>
        <p:spPr>
          <a:xfrm>
            <a:off x="6702725" y="6294922"/>
            <a:ext cx="5417387" cy="420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СУРГУТСКИЙ ГОСУДАРСТВЕННЫЙ УНИВЕРСИТЕТ | </a:t>
            </a:r>
            <a:r>
              <a:rPr lang="ru-RU" sz="1400" b="1" dirty="0">
                <a:solidFill>
                  <a:srgbClr val="1E919A"/>
                </a:solidFill>
              </a:rPr>
              <a:t>СТАНДАРТЫ ДЛЯ ИС</a:t>
            </a:r>
          </a:p>
        </p:txBody>
      </p:sp>
    </p:spTree>
    <p:extLst>
      <p:ext uri="{BB962C8B-B14F-4D97-AF65-F5344CB8AC3E}">
        <p14:creationId xmlns:p14="http://schemas.microsoft.com/office/powerpoint/2010/main" val="684217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29" y="-3873"/>
            <a:ext cx="7009645" cy="922564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97634" y="450713"/>
            <a:ext cx="65617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СУРГУТСКИЙ ГОСУДАРСТВЕННЫЙ УНИВЕРСИТЕТ</a:t>
            </a:r>
            <a:endParaRPr kumimoji="0" lang="ru-RU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171" y="141225"/>
            <a:ext cx="873162" cy="865667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888138" y="1006892"/>
            <a:ext cx="10515600" cy="1259534"/>
          </a:xfrm>
        </p:spPr>
        <p:txBody>
          <a:bodyPr/>
          <a:lstStyle/>
          <a:p>
            <a:r>
              <a:rPr lang="en-US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 9001</a:t>
            </a:r>
            <a:endParaRPr lang="ru-RU" b="1" dirty="0">
              <a:solidFill>
                <a:srgbClr val="1E91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2829539" y="2809261"/>
            <a:ext cx="6865442" cy="1232033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 rot="16200000">
            <a:off x="-2430356" y="2273918"/>
            <a:ext cx="5908831" cy="2728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 9001</a:t>
            </a:r>
            <a:endParaRPr lang="ru-RU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1997634" y="1784359"/>
            <a:ext cx="8975166" cy="4404686"/>
          </a:xfrm>
        </p:spPr>
        <p:txBody>
          <a:bodyPr/>
          <a:lstStyle/>
          <a:p>
            <a:pPr algn="just" rtl="0"/>
            <a:r>
              <a:rPr lang="ru-RU" dirty="0"/>
              <a:t>ISO 9001 устанавливает требования к системам управления качеством. Применяется для контроля качества процессов разработки ИС, обеспечивая надежность систем.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5659F45-65F5-9843-A9B0-C677C96E3968}"/>
              </a:ext>
            </a:extLst>
          </p:cNvPr>
          <p:cNvSpPr txBox="1">
            <a:spLocks/>
          </p:cNvSpPr>
          <p:nvPr/>
        </p:nvSpPr>
        <p:spPr>
          <a:xfrm>
            <a:off x="6702725" y="6294922"/>
            <a:ext cx="5417387" cy="420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СУРГУТСКИЙ ГОСУДАРСТВЕННЫЙ УНИВЕРСИТЕТ | </a:t>
            </a:r>
            <a:r>
              <a:rPr lang="ru-RU" sz="1400" b="1" dirty="0">
                <a:solidFill>
                  <a:srgbClr val="1E919A"/>
                </a:solidFill>
              </a:rPr>
              <a:t>СТАНДАРТЫ ДЛЯ ИС</a:t>
            </a:r>
          </a:p>
        </p:txBody>
      </p:sp>
    </p:spTree>
    <p:extLst>
      <p:ext uri="{BB962C8B-B14F-4D97-AF65-F5344CB8AC3E}">
        <p14:creationId xmlns:p14="http://schemas.microsoft.com/office/powerpoint/2010/main" val="2062441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29" y="-3873"/>
            <a:ext cx="7009645" cy="922564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97634" y="450713"/>
            <a:ext cx="65617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СУРГУТСКИЙ ГОСУДАРСТВЕННЫЙ УНИВЕРСИТЕТ</a:t>
            </a:r>
            <a:endParaRPr kumimoji="0" lang="ru-RU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171" y="141225"/>
            <a:ext cx="873162" cy="865667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888138" y="1006892"/>
            <a:ext cx="10515600" cy="1259534"/>
          </a:xfrm>
        </p:spPr>
        <p:txBody>
          <a:bodyPr/>
          <a:lstStyle/>
          <a:p>
            <a:r>
              <a:rPr lang="en-US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ISO/IEC 27001</a:t>
            </a:r>
            <a:endParaRPr lang="ru-RU" b="1" dirty="0">
              <a:solidFill>
                <a:srgbClr val="1E91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2829539" y="2809261"/>
            <a:ext cx="6865442" cy="1232033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 rot="16200000">
            <a:off x="-2430356" y="2273918"/>
            <a:ext cx="5908831" cy="2728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ISO/IEC 27001</a:t>
            </a:r>
            <a:endParaRPr lang="ru-RU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1997634" y="1784359"/>
            <a:ext cx="8975166" cy="4404686"/>
          </a:xfrm>
        </p:spPr>
        <p:txBody>
          <a:bodyPr/>
          <a:lstStyle/>
          <a:p>
            <a:pPr algn="just" rtl="0"/>
            <a:r>
              <a:rPr lang="ru-RU" dirty="0"/>
              <a:t>ISO/IEC 27001 регулирует защиту данных и систем в ИС, включая управление рисками. Стандарт применяется в кибербезопасности и используется в международных проектах.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5659F45-65F5-9843-A9B0-C677C96E3968}"/>
              </a:ext>
            </a:extLst>
          </p:cNvPr>
          <p:cNvSpPr txBox="1">
            <a:spLocks/>
          </p:cNvSpPr>
          <p:nvPr/>
        </p:nvSpPr>
        <p:spPr>
          <a:xfrm>
            <a:off x="6702725" y="6294922"/>
            <a:ext cx="5417387" cy="420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СУРГУТСКИЙ ГОСУДАРСТВЕННЫЙ УНИВЕРСИТЕТ | </a:t>
            </a:r>
            <a:r>
              <a:rPr lang="ru-RU" sz="1400" b="1" dirty="0">
                <a:solidFill>
                  <a:srgbClr val="1E919A"/>
                </a:solidFill>
              </a:rPr>
              <a:t>СТАНДАРТЫ ДЛЯ ИС</a:t>
            </a:r>
          </a:p>
        </p:txBody>
      </p:sp>
    </p:spTree>
    <p:extLst>
      <p:ext uri="{BB962C8B-B14F-4D97-AF65-F5344CB8AC3E}">
        <p14:creationId xmlns:p14="http://schemas.microsoft.com/office/powerpoint/2010/main" val="2883977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29" y="-3873"/>
            <a:ext cx="7009645" cy="922564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97634" y="450713"/>
            <a:ext cx="65617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СУРГУТСКИЙ ГОСУДАРСТВЕННЫЙ УНИВЕРСИТЕТ</a:t>
            </a:r>
            <a:endParaRPr kumimoji="0" lang="ru-RU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171" y="141225"/>
            <a:ext cx="873162" cy="865667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888138" y="1006892"/>
            <a:ext cx="10515600" cy="1259534"/>
          </a:xfrm>
        </p:spPr>
        <p:txBody>
          <a:bodyPr/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СРАВНЕНИЕ ГОСТ И ИСО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2829539" y="2809261"/>
            <a:ext cx="6865442" cy="1232033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 rot="16200000">
            <a:off x="-2430356" y="2273918"/>
            <a:ext cx="5908831" cy="2728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СРАВНЕНИЕ ГОСТ И ИСО</a:t>
            </a:r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1997634" y="1784359"/>
            <a:ext cx="8975166" cy="4404686"/>
          </a:xfrm>
        </p:spPr>
        <p:txBody>
          <a:bodyPr/>
          <a:lstStyle/>
          <a:p>
            <a:pPr algn="just"/>
            <a:r>
              <a:rPr lang="ru-RU" dirty="0"/>
              <a:t>ГОСТ — национальные стандарты, обязательные для государственных и часто для коммерческих проектов в России. Разрабатываются Росстандартом.</a:t>
            </a:r>
          </a:p>
          <a:p>
            <a:pPr algn="just"/>
            <a:r>
              <a:rPr lang="ru-RU" dirty="0"/>
              <a:t>ISO/IEC — международные стандарты, разрабатываемые совместно организациями ISO и IEC. Применяются в мировом масштабе и носят рекомендательный характер, но часто обязательны в международных проектах и сертификациях.</a:t>
            </a:r>
          </a:p>
          <a:p>
            <a:pPr algn="just" rtl="0"/>
            <a:r>
              <a:rPr lang="ru-RU" dirty="0"/>
              <a:t>ГОСТ часто адаптирует ИСО, например, ГОСТ ИСО 9001. Оба подхода совместимы.</a:t>
            </a:r>
          </a:p>
          <a:p>
            <a:pPr marL="0" indent="0" algn="just" rtl="0">
              <a:buNone/>
            </a:pP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5659F45-65F5-9843-A9B0-C677C96E3968}"/>
              </a:ext>
            </a:extLst>
          </p:cNvPr>
          <p:cNvSpPr txBox="1">
            <a:spLocks/>
          </p:cNvSpPr>
          <p:nvPr/>
        </p:nvSpPr>
        <p:spPr>
          <a:xfrm>
            <a:off x="6702725" y="6294922"/>
            <a:ext cx="5417387" cy="420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СУРГУТСКИЙ ГОСУДАРСТВЕННЫЙ УНИВЕРСИТЕТ | </a:t>
            </a:r>
            <a:r>
              <a:rPr lang="ru-RU" sz="1400" b="1" dirty="0">
                <a:solidFill>
                  <a:srgbClr val="1E919A"/>
                </a:solidFill>
              </a:rPr>
              <a:t>СТАНДАРТЫ ДЛЯ ИС</a:t>
            </a:r>
          </a:p>
        </p:txBody>
      </p:sp>
    </p:spTree>
    <p:extLst>
      <p:ext uri="{BB962C8B-B14F-4D97-AF65-F5344CB8AC3E}">
        <p14:creationId xmlns:p14="http://schemas.microsoft.com/office/powerpoint/2010/main" val="3807206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29" y="-3873"/>
            <a:ext cx="7009645" cy="922564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97634" y="450713"/>
            <a:ext cx="65617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СУРГУТСКИЙ ГОСУДАРСТВЕННЫЙ УНИВЕРСИТЕТ</a:t>
            </a:r>
            <a:endParaRPr kumimoji="0" lang="ru-RU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171" y="141225"/>
            <a:ext cx="873162" cy="865667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888138" y="1006892"/>
            <a:ext cx="10515600" cy="1259534"/>
          </a:xfrm>
        </p:spPr>
        <p:txBody>
          <a:bodyPr/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2829539" y="2809261"/>
            <a:ext cx="6865442" cy="1232033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 rot="16200000">
            <a:off x="-2430356" y="2273918"/>
            <a:ext cx="5908831" cy="2728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1997634" y="1784359"/>
            <a:ext cx="8975166" cy="4404686"/>
          </a:xfrm>
        </p:spPr>
        <p:txBody>
          <a:bodyPr/>
          <a:lstStyle/>
          <a:p>
            <a:pPr algn="just"/>
            <a:r>
              <a:rPr lang="ru-RU" dirty="0"/>
              <a:t>Стандарты повышают качество и безопасность информационных систем.</a:t>
            </a:r>
            <a:br>
              <a:rPr lang="ru-RU" dirty="0"/>
            </a:br>
            <a:r>
              <a:rPr lang="ru-RU" dirty="0"/>
              <a:t>ГОСТ эффективен в рамках национальных и региональных проектов, особенно в странах СНГ.</a:t>
            </a:r>
            <a:br>
              <a:rPr lang="ru-RU" dirty="0"/>
            </a:br>
            <a:r>
              <a:rPr lang="ru-RU" dirty="0"/>
              <a:t>ISO обеспечивает международную совместимость, гибкость и соответствие современным требованиям.</a:t>
            </a:r>
            <a:br>
              <a:rPr lang="ru-RU" dirty="0"/>
            </a:br>
            <a:r>
              <a:rPr lang="ru-RU" dirty="0"/>
              <a:t>Внедрение стандартов требует времени и ресурсов, но в итоге способствует надёжности, структурированности и успеху ИТ-проектов.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5659F45-65F5-9843-A9B0-C677C96E3968}"/>
              </a:ext>
            </a:extLst>
          </p:cNvPr>
          <p:cNvSpPr txBox="1">
            <a:spLocks/>
          </p:cNvSpPr>
          <p:nvPr/>
        </p:nvSpPr>
        <p:spPr>
          <a:xfrm>
            <a:off x="6702725" y="6294922"/>
            <a:ext cx="5417387" cy="420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СУРГУТСКИЙ ГОСУДАРСТВЕННЫЙ УНИВЕРСИТЕТ | </a:t>
            </a:r>
            <a:r>
              <a:rPr lang="ru-RU" sz="1400" b="1" dirty="0">
                <a:solidFill>
                  <a:srgbClr val="1E919A"/>
                </a:solidFill>
              </a:rPr>
              <a:t>СТАНДАРТЫ ДЛЯ ИС</a:t>
            </a:r>
          </a:p>
        </p:txBody>
      </p:sp>
    </p:spTree>
    <p:extLst>
      <p:ext uri="{BB962C8B-B14F-4D97-AF65-F5344CB8AC3E}">
        <p14:creationId xmlns:p14="http://schemas.microsoft.com/office/powerpoint/2010/main" val="350851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29" y="-3873"/>
            <a:ext cx="7009645" cy="922564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97634" y="450713"/>
            <a:ext cx="65617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СУРГУТСКИЙ ГОСУДАРСТВЕННЫЙ УНИВЕРСИТЕТ</a:t>
            </a:r>
            <a:endParaRPr kumimoji="0" lang="ru-RU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171" y="141225"/>
            <a:ext cx="873162" cy="865667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888138" y="1006892"/>
            <a:ext cx="10515600" cy="1259534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ИСТОЧНИКИ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2829539" y="2809261"/>
            <a:ext cx="6865442" cy="1232033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 rot="16200000">
            <a:off x="-2430356" y="2273918"/>
            <a:ext cx="5908831" cy="2728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ИСТОЧНИКИ</a:t>
            </a:r>
            <a:endParaRPr lang="ru-RU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1997634" y="2009954"/>
            <a:ext cx="8975166" cy="4582457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Wikipedia. List of GOST standards. URL: https://en.wikipedia.org/wiki/List_of_GOST_standards (</a:t>
            </a:r>
            <a:r>
              <a:rPr lang="ru-RU" dirty="0"/>
              <a:t>дата обращения: 16.05.2025).</a:t>
            </a:r>
          </a:p>
          <a:p>
            <a:pPr algn="just"/>
            <a:r>
              <a:rPr lang="en-US" dirty="0"/>
              <a:t>ISO Official Website. Standards catalogue. URL: https://www.iso.org/standards.html (</a:t>
            </a:r>
            <a:r>
              <a:rPr lang="ru-RU" dirty="0"/>
              <a:t>дата обращения: 16.05.2025).</a:t>
            </a:r>
          </a:p>
          <a:p>
            <a:pPr algn="just"/>
            <a:r>
              <a:rPr lang="en-US" dirty="0"/>
              <a:t>ISO/IEC/IEEE 26514:2022 — Systems and software engineering — Design and development of information for users.</a:t>
            </a:r>
          </a:p>
          <a:p>
            <a:pPr algn="just"/>
            <a:r>
              <a:rPr lang="en-US" dirty="0"/>
              <a:t>ISO/IEC 12207:2017 — Systems and software engineering — Software life cycle processes.</a:t>
            </a:r>
          </a:p>
          <a:p>
            <a:pPr algn="just"/>
            <a:r>
              <a:rPr lang="en-US" dirty="0"/>
              <a:t>ISO 9001:2015 — Quality management systems — Requirements.</a:t>
            </a:r>
          </a:p>
          <a:p>
            <a:pPr algn="just"/>
            <a:r>
              <a:rPr lang="ru-RU" dirty="0"/>
              <a:t>Приказ Росстандарта № 1284-ст от 25.10.2021 «Об утверждении ГОСТ Р 59792-2021».</a:t>
            </a:r>
          </a:p>
          <a:p>
            <a:pPr algn="just"/>
            <a:r>
              <a:rPr lang="ru-RU" dirty="0"/>
              <a:t>ГОСТ 34.601-90 — Информационная технология. Комплекс стандартов на автоматизированные системы. Техническое задание.</a:t>
            </a:r>
          </a:p>
          <a:p>
            <a:pPr algn="just"/>
            <a:r>
              <a:rPr lang="ru-RU" dirty="0"/>
              <a:t>ГОСТ 19.102-77 — Единая система программной документации. Стадии разработки.</a:t>
            </a:r>
          </a:p>
          <a:p>
            <a:pPr algn="just"/>
            <a:r>
              <a:rPr lang="ru-RU" dirty="0"/>
              <a:t>ГОСТ Р 34.11-2012 — Информационная технология. Криптографическая защита информации. Функция хэширования.</a:t>
            </a:r>
          </a:p>
          <a:p>
            <a:pPr algn="just"/>
            <a:r>
              <a:rPr lang="ru-RU" dirty="0"/>
              <a:t>ГОСТ Р 34.12-2015 — Информационная технология. Криптографическая защита информации. Блочные шифры.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5659F45-65F5-9843-A9B0-C677C96E3968}"/>
              </a:ext>
            </a:extLst>
          </p:cNvPr>
          <p:cNvSpPr txBox="1">
            <a:spLocks/>
          </p:cNvSpPr>
          <p:nvPr/>
        </p:nvSpPr>
        <p:spPr>
          <a:xfrm>
            <a:off x="6702725" y="6294922"/>
            <a:ext cx="5417387" cy="420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СУРГУТСКИЙ ГОСУДАРСТВЕННЫЙ УНИВЕРСИТЕТ | </a:t>
            </a:r>
            <a:r>
              <a:rPr lang="ru-RU" sz="1400" b="1" dirty="0">
                <a:solidFill>
                  <a:srgbClr val="1E919A"/>
                </a:solidFill>
              </a:rPr>
              <a:t>СТАНДАРТЫ ДЛЯ ИС</a:t>
            </a:r>
          </a:p>
        </p:txBody>
      </p:sp>
    </p:spTree>
    <p:extLst>
      <p:ext uri="{BB962C8B-B14F-4D97-AF65-F5344CB8AC3E}">
        <p14:creationId xmlns:p14="http://schemas.microsoft.com/office/powerpoint/2010/main" val="117751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46" y="6132098"/>
            <a:ext cx="1134820" cy="752838"/>
          </a:xfrm>
        </p:spPr>
      </p:pic>
      <p:sp>
        <p:nvSpPr>
          <p:cNvPr id="4" name="Прямоугольник 3"/>
          <p:cNvSpPr/>
          <p:nvPr/>
        </p:nvSpPr>
        <p:spPr>
          <a:xfrm>
            <a:off x="679448" y="1761871"/>
            <a:ext cx="629588" cy="569906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18129" y="1737966"/>
            <a:ext cx="404279" cy="611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79448" y="3211405"/>
            <a:ext cx="629588" cy="569906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18129" y="3229042"/>
            <a:ext cx="404279" cy="611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79448" y="3940218"/>
            <a:ext cx="629588" cy="569906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818129" y="3975190"/>
            <a:ext cx="404279" cy="611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588727" y="367637"/>
            <a:ext cx="10515600" cy="1259534"/>
          </a:xfrm>
        </p:spPr>
        <p:txBody>
          <a:bodyPr/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ВАЖНОСТЬ СТАНДАРТОВ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130" y="367637"/>
            <a:ext cx="829337" cy="82221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107" y="809872"/>
            <a:ext cx="268157" cy="26815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798" y="5489703"/>
            <a:ext cx="149352" cy="149352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27" y="5564379"/>
            <a:ext cx="299666" cy="30903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B4DDE-2F87-B9FE-DA36-CF88BD9D4AAF}"/>
              </a:ext>
            </a:extLst>
          </p:cNvPr>
          <p:cNvSpPr txBox="1">
            <a:spLocks/>
          </p:cNvSpPr>
          <p:nvPr/>
        </p:nvSpPr>
        <p:spPr>
          <a:xfrm>
            <a:off x="6702725" y="6294922"/>
            <a:ext cx="5417387" cy="420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СУРГУТСКИЙ ГОСУДАРСТВЕННЫЙ УНИВЕРСИТЕТ | </a:t>
            </a:r>
            <a:r>
              <a:rPr lang="ru-RU" sz="1400" b="1" dirty="0">
                <a:solidFill>
                  <a:srgbClr val="1E919A"/>
                </a:solidFill>
              </a:rPr>
              <a:t>СТАНДАРТЫ ДЛЯ ИС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147FC2C-8FBC-6F3A-3C75-495707D54ACE}"/>
              </a:ext>
            </a:extLst>
          </p:cNvPr>
          <p:cNvSpPr/>
          <p:nvPr/>
        </p:nvSpPr>
        <p:spPr>
          <a:xfrm>
            <a:off x="679448" y="2486817"/>
            <a:ext cx="629588" cy="569906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8212D194-CDD9-0052-5656-7875CCE086E8}"/>
              </a:ext>
            </a:extLst>
          </p:cNvPr>
          <p:cNvSpPr txBox="1">
            <a:spLocks/>
          </p:cNvSpPr>
          <p:nvPr/>
        </p:nvSpPr>
        <p:spPr>
          <a:xfrm>
            <a:off x="818128" y="2493059"/>
            <a:ext cx="404279" cy="611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78C82F-0F7D-3704-493E-6E8873700306}"/>
              </a:ext>
            </a:extLst>
          </p:cNvPr>
          <p:cNvSpPr txBox="1"/>
          <p:nvPr/>
        </p:nvSpPr>
        <p:spPr>
          <a:xfrm>
            <a:off x="1727440" y="185902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ru-RU"/>
              <a:t>Обеспечивают качество процессов разработки ИС.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7C7FE6-0DFD-8A5C-C496-7B577FAC8FDB}"/>
              </a:ext>
            </a:extLst>
          </p:cNvPr>
          <p:cNvSpPr txBox="1"/>
          <p:nvPr/>
        </p:nvSpPr>
        <p:spPr>
          <a:xfrm>
            <a:off x="1727440" y="258710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ru-RU" dirty="0"/>
              <a:t>Гарантируют безопасность данных и систем.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2A55C4-DC0A-D452-D48D-C4DE3C728A31}"/>
              </a:ext>
            </a:extLst>
          </p:cNvPr>
          <p:cNvSpPr txBox="1"/>
          <p:nvPr/>
        </p:nvSpPr>
        <p:spPr>
          <a:xfrm>
            <a:off x="1727440" y="3311692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ru-RU" dirty="0"/>
              <a:t>Снижают риски ошибок и затраты на разработку.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AC9485-0553-B076-0965-1BD1F6465613}"/>
              </a:ext>
            </a:extLst>
          </p:cNvPr>
          <p:cNvSpPr txBox="1"/>
          <p:nvPr/>
        </p:nvSpPr>
        <p:spPr>
          <a:xfrm>
            <a:off x="1727440" y="40362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ru-RU" dirty="0"/>
              <a:t>Снижают риски ошибок и затраты на разработку.</a:t>
            </a:r>
          </a:p>
        </p:txBody>
      </p:sp>
    </p:spTree>
    <p:extLst>
      <p:ext uri="{BB962C8B-B14F-4D97-AF65-F5344CB8AC3E}">
        <p14:creationId xmlns:p14="http://schemas.microsoft.com/office/powerpoint/2010/main" val="195808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29" y="-3873"/>
            <a:ext cx="7009645" cy="922564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97634" y="450713"/>
            <a:ext cx="65617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СУРГУТСКИЙ ГОСУДАРСТВЕННЫЙ УНИВЕРСИТЕТ</a:t>
            </a:r>
            <a:endParaRPr kumimoji="0" lang="ru-RU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171" y="141225"/>
            <a:ext cx="873162" cy="865667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888138" y="1006892"/>
            <a:ext cx="10515600" cy="1259534"/>
          </a:xfrm>
        </p:spPr>
        <p:txBody>
          <a:bodyPr/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 ТАКОЕ ГОСТ</a:t>
            </a:r>
            <a:r>
              <a:rPr lang="en-US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b="1" dirty="0">
              <a:solidFill>
                <a:srgbClr val="1E91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2826330" y="2809264"/>
            <a:ext cx="6865442" cy="1232033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 rot="16200000">
            <a:off x="-1748862" y="2955412"/>
            <a:ext cx="4545843" cy="2728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 ТАКОЕ ГОСТ</a:t>
            </a:r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1997634" y="2143821"/>
            <a:ext cx="8976360" cy="4045223"/>
          </a:xfrm>
        </p:spPr>
        <p:txBody>
          <a:bodyPr/>
          <a:lstStyle/>
          <a:p>
            <a:pPr algn="just" rtl="0"/>
            <a:r>
              <a:rPr lang="ru-RU" dirty="0"/>
              <a:t>ГОСТ — это государственные стандарты, разработанные в СССР и применяемые в странах СНГ. Они охватывают проектирование, разработку и документацию ИС. ГОСТ включает межотраслевые системы, такие как единая система конструкторской документации (USCD) и программной документации (USPD).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5659F45-65F5-9843-A9B0-C677C96E3968}"/>
              </a:ext>
            </a:extLst>
          </p:cNvPr>
          <p:cNvSpPr txBox="1">
            <a:spLocks/>
          </p:cNvSpPr>
          <p:nvPr/>
        </p:nvSpPr>
        <p:spPr>
          <a:xfrm>
            <a:off x="6702725" y="6294922"/>
            <a:ext cx="5417387" cy="420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СУРГУТСКИЙ ГОСУДАРСТВЕННЫЙ УНИВЕРСИТЕТ | </a:t>
            </a:r>
            <a:r>
              <a:rPr lang="ru-RU" sz="1400" b="1" dirty="0">
                <a:solidFill>
                  <a:srgbClr val="1E919A"/>
                </a:solidFill>
              </a:rPr>
              <a:t>СТАНДАРТЫ ДЛЯ ИС</a:t>
            </a:r>
          </a:p>
        </p:txBody>
      </p:sp>
    </p:spTree>
    <p:extLst>
      <p:ext uri="{BB962C8B-B14F-4D97-AF65-F5344CB8AC3E}">
        <p14:creationId xmlns:p14="http://schemas.microsoft.com/office/powerpoint/2010/main" val="285804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29" y="-3873"/>
            <a:ext cx="7009645" cy="922564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97634" y="450713"/>
            <a:ext cx="65617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СУРГУТСКИЙ ГОСУДАРСТВЕННЫЙ УНИВЕРСИТЕТ</a:t>
            </a:r>
            <a:endParaRPr kumimoji="0" lang="ru-RU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171" y="141225"/>
            <a:ext cx="873162" cy="865667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888138" y="1006892"/>
            <a:ext cx="10515600" cy="1259534"/>
          </a:xfrm>
        </p:spPr>
        <p:txBody>
          <a:bodyPr/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ИСТОРИЯ ГОСТ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2826330" y="2809264"/>
            <a:ext cx="6865442" cy="1232033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 rot="16200000">
            <a:off x="-1748862" y="2955412"/>
            <a:ext cx="4545843" cy="2728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ИСТОРИЯ ГОСТ</a:t>
            </a:r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1997634" y="1784359"/>
            <a:ext cx="8975166" cy="4404686"/>
          </a:xfrm>
        </p:spPr>
        <p:txBody>
          <a:bodyPr/>
          <a:lstStyle/>
          <a:p>
            <a:pPr>
              <a:spcBef>
                <a:spcPts val="3000"/>
              </a:spcBef>
            </a:pPr>
            <a:endParaRPr lang="ru-RU" dirty="0"/>
          </a:p>
          <a:p>
            <a:pPr>
              <a:spcBef>
                <a:spcPts val="3000"/>
              </a:spcBef>
            </a:pPr>
            <a:r>
              <a:rPr lang="ru-RU" dirty="0"/>
              <a:t>1925: Создание Госстандарта в СССР.</a:t>
            </a:r>
          </a:p>
          <a:p>
            <a:pPr>
              <a:spcBef>
                <a:spcPts val="3000"/>
              </a:spcBef>
            </a:pPr>
            <a:r>
              <a:rPr lang="ru-RU" dirty="0"/>
              <a:t>1968: Публикация ГОСТ 1 — основы стандартизации.</a:t>
            </a:r>
          </a:p>
          <a:p>
            <a:pPr>
              <a:spcBef>
                <a:spcPts val="3000"/>
              </a:spcBef>
            </a:pPr>
            <a:r>
              <a:rPr lang="ru-RU" dirty="0"/>
              <a:t>После 1991: ГОСТ стал региональным стандартом СНГ.</a:t>
            </a:r>
          </a:p>
          <a:p>
            <a:pPr>
              <a:spcBef>
                <a:spcPts val="3000"/>
              </a:spcBef>
            </a:pPr>
            <a:r>
              <a:rPr lang="ru-RU" dirty="0"/>
              <a:t>Сегодня: Более 20,000 стандартов для разных отраслей.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5659F45-65F5-9843-A9B0-C677C96E3968}"/>
              </a:ext>
            </a:extLst>
          </p:cNvPr>
          <p:cNvSpPr txBox="1">
            <a:spLocks/>
          </p:cNvSpPr>
          <p:nvPr/>
        </p:nvSpPr>
        <p:spPr>
          <a:xfrm>
            <a:off x="6702725" y="6294922"/>
            <a:ext cx="5417387" cy="420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СУРГУТСКИЙ ГОСУДАРСТВЕННЫЙ УНИВЕРСИТЕТ | </a:t>
            </a:r>
            <a:r>
              <a:rPr lang="ru-RU" sz="1400" b="1" dirty="0">
                <a:solidFill>
                  <a:srgbClr val="1E919A"/>
                </a:solidFill>
              </a:rPr>
              <a:t>СТАНДАРТЫ ДЛЯ ИС</a:t>
            </a:r>
          </a:p>
        </p:txBody>
      </p:sp>
    </p:spTree>
    <p:extLst>
      <p:ext uri="{BB962C8B-B14F-4D97-AF65-F5344CB8AC3E}">
        <p14:creationId xmlns:p14="http://schemas.microsoft.com/office/powerpoint/2010/main" val="143935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29" y="-3873"/>
            <a:ext cx="7009645" cy="922564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97634" y="450713"/>
            <a:ext cx="65617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СУРГУТСКИЙ ГОСУДАРСТВЕННЫЙ УНИВЕРСИТЕТ</a:t>
            </a:r>
            <a:endParaRPr kumimoji="0" lang="ru-RU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171" y="141225"/>
            <a:ext cx="873162" cy="865667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888138" y="1006892"/>
            <a:ext cx="10515600" cy="1259534"/>
          </a:xfrm>
        </p:spPr>
        <p:txBody>
          <a:bodyPr/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ГОСТ ДЛЯ ПРОЕКТИРОВАНИЯ ИС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2826330" y="2809264"/>
            <a:ext cx="6865442" cy="1232033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 rot="16200000">
            <a:off x="-1748862" y="2955412"/>
            <a:ext cx="4545843" cy="2728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ГОСТ ДЛЯ  ИС</a:t>
            </a:r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1997634" y="1784359"/>
            <a:ext cx="8975166" cy="4404686"/>
          </a:xfrm>
        </p:spPr>
        <p:txBody>
          <a:bodyPr/>
          <a:lstStyle/>
          <a:p>
            <a:pPr algn="just" rtl="0"/>
            <a:r>
              <a:rPr lang="ru-RU" dirty="0"/>
              <a:t>ГОСТ стандарты для проектирования ИС регулируют разработку документации, архитектуры и тестирования. Они обеспечивают структурированный подход к созданию систем. Примеры: техническое задание, эскизный проект, программная документация.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5659F45-65F5-9843-A9B0-C677C96E3968}"/>
              </a:ext>
            </a:extLst>
          </p:cNvPr>
          <p:cNvSpPr txBox="1">
            <a:spLocks/>
          </p:cNvSpPr>
          <p:nvPr/>
        </p:nvSpPr>
        <p:spPr>
          <a:xfrm>
            <a:off x="6702725" y="6294922"/>
            <a:ext cx="5417387" cy="420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СУРГУТСКИЙ ГОСУДАРСТВЕННЫЙ УНИВЕРСИТЕТ | </a:t>
            </a:r>
            <a:r>
              <a:rPr lang="ru-RU" sz="1400" b="1" dirty="0">
                <a:solidFill>
                  <a:srgbClr val="1E919A"/>
                </a:solidFill>
              </a:rPr>
              <a:t>СТАНДАРТЫ ДЛЯ ИС</a:t>
            </a:r>
          </a:p>
        </p:txBody>
      </p:sp>
    </p:spTree>
    <p:extLst>
      <p:ext uri="{BB962C8B-B14F-4D97-AF65-F5344CB8AC3E}">
        <p14:creationId xmlns:p14="http://schemas.microsoft.com/office/powerpoint/2010/main" val="219560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49" b="39049"/>
          <a:stretch/>
        </p:blipFill>
        <p:spPr>
          <a:xfrm>
            <a:off x="0" y="4548279"/>
            <a:ext cx="12192000" cy="1704040"/>
          </a:xfrm>
          <a:prstGeom prst="rect">
            <a:avLst/>
          </a:prstGeom>
        </p:spPr>
      </p:pic>
      <p:sp>
        <p:nvSpPr>
          <p:cNvPr id="8" name="Текст 7"/>
          <p:cNvSpPr>
            <a:spLocks noGrp="1"/>
          </p:cNvSpPr>
          <p:nvPr>
            <p:ph type="body" sz="half" idx="2"/>
          </p:nvPr>
        </p:nvSpPr>
        <p:spPr>
          <a:xfrm>
            <a:off x="988484" y="1535229"/>
            <a:ext cx="3932237" cy="2407369"/>
          </a:xfrm>
        </p:spPr>
        <p:txBody>
          <a:bodyPr>
            <a:noAutofit/>
          </a:bodyPr>
          <a:lstStyle/>
          <a:p>
            <a:pPr algn="just"/>
            <a:r>
              <a:rPr lang="ru-RU" sz="2400" dirty="0"/>
              <a:t>Стандарт определяет требования к разработке технического задания для автоматизированных ИС. Используется для проектирования архитектуры и функционала систем.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1E91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656588" y="519763"/>
            <a:ext cx="4666667" cy="63576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ГОСТ 34.601-90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E3AD815-719F-4508-84F0-A276E2BDDD0D}"/>
              </a:ext>
            </a:extLst>
          </p:cNvPr>
          <p:cNvSpPr txBox="1">
            <a:spLocks/>
          </p:cNvSpPr>
          <p:nvPr/>
        </p:nvSpPr>
        <p:spPr>
          <a:xfrm>
            <a:off x="6702725" y="6294922"/>
            <a:ext cx="5417387" cy="420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СУРГУТСКИЙ ГОСУДАРСТВЕННЫЙ УНИВЕРСИТЕТ | </a:t>
            </a:r>
            <a:r>
              <a:rPr lang="ru-RU" sz="1400" b="1" dirty="0">
                <a:solidFill>
                  <a:srgbClr val="1E919A"/>
                </a:solidFill>
              </a:rPr>
              <a:t>СТАНДАРТЫ ДЛЯ ИС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7FD24CB3-99CB-AB13-A7A5-3491BF2B87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383" y="519113"/>
            <a:ext cx="5173133" cy="387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14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29" y="-3873"/>
            <a:ext cx="7009645" cy="922564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97634" y="450713"/>
            <a:ext cx="65617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СУРГУТСКИЙ ГОСУДАРСТВЕННЫЙ УНИВЕРСИТЕТ</a:t>
            </a:r>
            <a:endParaRPr kumimoji="0" lang="ru-RU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171" y="141225"/>
            <a:ext cx="873162" cy="865667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888138" y="1006892"/>
            <a:ext cx="10515600" cy="1259534"/>
          </a:xfrm>
        </p:spPr>
        <p:txBody>
          <a:bodyPr/>
          <a:lstStyle/>
          <a:p>
            <a:r>
              <a:rPr lang="ru-RU" sz="4400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ГОСТ 34.602-89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2826330" y="2809264"/>
            <a:ext cx="6865442" cy="1232033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 rot="16200000">
            <a:off x="-1748862" y="2955412"/>
            <a:ext cx="4545843" cy="2728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ГОСТ 34.604-89</a:t>
            </a:r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1997634" y="2143821"/>
            <a:ext cx="8976360" cy="4045223"/>
          </a:xfrm>
        </p:spPr>
        <p:txBody>
          <a:bodyPr/>
          <a:lstStyle/>
          <a:p>
            <a:pPr algn="just" rtl="0"/>
            <a:r>
              <a:rPr lang="ru-RU" dirty="0"/>
              <a:t>ГОСТ 34.602-89 регулирует разработку эскизного проекта для автоматизированных ИС. Стандарт определяет требования к предварительному проектированию, включая архитектуру и функции системы.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5659F45-65F5-9843-A9B0-C677C96E3968}"/>
              </a:ext>
            </a:extLst>
          </p:cNvPr>
          <p:cNvSpPr txBox="1">
            <a:spLocks/>
          </p:cNvSpPr>
          <p:nvPr/>
        </p:nvSpPr>
        <p:spPr>
          <a:xfrm>
            <a:off x="6702725" y="6294922"/>
            <a:ext cx="5417387" cy="420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СУРГУТСКИЙ ГОСУДАРСТВЕННЫЙ УНИВЕРСИТЕТ | </a:t>
            </a:r>
            <a:r>
              <a:rPr lang="ru-RU" sz="1400" b="1" dirty="0">
                <a:solidFill>
                  <a:srgbClr val="1E919A"/>
                </a:solidFill>
              </a:rPr>
              <a:t>СТАНДАРТЫ ДЛЯ ИС</a:t>
            </a:r>
          </a:p>
        </p:txBody>
      </p:sp>
    </p:spTree>
    <p:extLst>
      <p:ext uri="{BB962C8B-B14F-4D97-AF65-F5344CB8AC3E}">
        <p14:creationId xmlns:p14="http://schemas.microsoft.com/office/powerpoint/2010/main" val="794672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29" y="-3873"/>
            <a:ext cx="7009645" cy="922564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97634" y="450713"/>
            <a:ext cx="65617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СУРГУТСКИЙ ГОСУДАРСТВЕННЫЙ УНИВЕРСИТЕТ</a:t>
            </a:r>
            <a:endParaRPr kumimoji="0" lang="ru-RU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171" y="141225"/>
            <a:ext cx="873162" cy="865667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888138" y="1006892"/>
            <a:ext cx="10515600" cy="1259534"/>
          </a:xfrm>
        </p:spPr>
        <p:txBody>
          <a:bodyPr/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ГОСТ 19</a:t>
            </a:r>
            <a:r>
              <a:rPr lang="en-US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.201-78</a:t>
            </a:r>
            <a:endParaRPr lang="ru-RU" sz="4400" b="1" dirty="0">
              <a:solidFill>
                <a:srgbClr val="1E919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2826330" y="2809264"/>
            <a:ext cx="6865442" cy="1232033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 rot="16200000">
            <a:off x="-1748862" y="2955412"/>
            <a:ext cx="4545843" cy="2728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ГОСТ 19.201-78</a:t>
            </a:r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1997634" y="2143821"/>
            <a:ext cx="8976360" cy="4045223"/>
          </a:xfrm>
        </p:spPr>
        <p:txBody>
          <a:bodyPr/>
          <a:lstStyle/>
          <a:p>
            <a:pPr algn="just" rtl="0"/>
            <a:r>
              <a:rPr lang="ru-RU" dirty="0"/>
              <a:t>ГОСТ 19.201-78 определяет требования к техническому заданию для программного обеспечения ИС. Стандарт включает структуру ТЗ, требования к функционалу и интерфейсам, обеспечивая ясность задач для разработчиков.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5659F45-65F5-9843-A9B0-C677C96E3968}"/>
              </a:ext>
            </a:extLst>
          </p:cNvPr>
          <p:cNvSpPr txBox="1">
            <a:spLocks/>
          </p:cNvSpPr>
          <p:nvPr/>
        </p:nvSpPr>
        <p:spPr>
          <a:xfrm>
            <a:off x="6702725" y="6294922"/>
            <a:ext cx="5417387" cy="420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/>
              <a:t>СУРГУТСКИЙ ГОСУДАРСТВЕННЫЙ УНИВЕРСИТЕТ | </a:t>
            </a:r>
            <a:r>
              <a:rPr lang="ru-RU" sz="1400" b="1" dirty="0">
                <a:solidFill>
                  <a:srgbClr val="1E919A"/>
                </a:solidFill>
              </a:rPr>
              <a:t>СТАНДАРТЫ ДЛЯ ИС</a:t>
            </a:r>
          </a:p>
        </p:txBody>
      </p:sp>
    </p:spTree>
    <p:extLst>
      <p:ext uri="{BB962C8B-B14F-4D97-AF65-F5344CB8AC3E}">
        <p14:creationId xmlns:p14="http://schemas.microsoft.com/office/powerpoint/2010/main" val="4683822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2410</TotalTime>
  <Words>1337</Words>
  <Application>Microsoft Office PowerPoint</Application>
  <PresentationFormat>Широкоэкранный</PresentationFormat>
  <Paragraphs>148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Тема Office</vt:lpstr>
      <vt:lpstr>Презентация PowerPoint</vt:lpstr>
      <vt:lpstr>ВВЕДЕНИЕ</vt:lpstr>
      <vt:lpstr>ВАЖНОСТЬ СТАНДАРТОВ</vt:lpstr>
      <vt:lpstr>ЧТО ТАКОЕ ГОСТ?</vt:lpstr>
      <vt:lpstr>ИСТОРИЯ ГОСТ</vt:lpstr>
      <vt:lpstr>ГОСТ ДЛЯ ПРОЕКТИРОВАНИЯ ИС</vt:lpstr>
      <vt:lpstr>Презентация PowerPoint</vt:lpstr>
      <vt:lpstr>ГОСТ 34.602-89</vt:lpstr>
      <vt:lpstr>ГОСТ 19.201-78</vt:lpstr>
      <vt:lpstr>ГОСТ Р 59792-2021</vt:lpstr>
      <vt:lpstr>ГОСТ 19.101-77</vt:lpstr>
      <vt:lpstr>ГОСТ ДЛЯ РАЗРАБОТКИ ИС</vt:lpstr>
      <vt:lpstr>ГОСТ 19.102-77</vt:lpstr>
      <vt:lpstr>ГОСТ 34.201-89</vt:lpstr>
      <vt:lpstr>ГОСТ ДЛЯ ЗАЩИТЫ ДАННЫХ</vt:lpstr>
      <vt:lpstr>ЧТО ТАКОЕ ИСО?</vt:lpstr>
      <vt:lpstr>ИСТОРИЯ ИСО</vt:lpstr>
      <vt:lpstr>ИСО ДЛЯ ИС</vt:lpstr>
      <vt:lpstr>ISO/IEC/IEEE 26514:2022</vt:lpstr>
      <vt:lpstr>ISO/IEC/IEEE 26511:2018</vt:lpstr>
      <vt:lpstr>ISO/IEC 12207</vt:lpstr>
      <vt:lpstr>ISO 9001</vt:lpstr>
      <vt:lpstr>ISO/IEC 27001</vt:lpstr>
      <vt:lpstr>СРАВНЕНИЕ ГОСТ И ИСО</vt:lpstr>
      <vt:lpstr>ВЫВОДЫ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Гаврилова Надежда Валерьевна</dc:creator>
  <cp:lastModifiedBy>Виталий Демьянцев</cp:lastModifiedBy>
  <cp:revision>184</cp:revision>
  <dcterms:created xsi:type="dcterms:W3CDTF">2015-01-19T05:39:50Z</dcterms:created>
  <dcterms:modified xsi:type="dcterms:W3CDTF">2025-05-16T07:57:28Z</dcterms:modified>
</cp:coreProperties>
</file>