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sm.presentations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3.xml" ContentType="application/vnd.openxmlformats-officedocument.theme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96" r:id="rId5"/>
    <p:sldMasterId id="2147483708" r:id="rId6"/>
  </p:sldMasterIdLst>
  <p:notesMasterIdLst>
    <p:notesMasterId r:id="rId7"/>
  </p:notesMasterIdLst>
  <p:sldIdLst>
    <p:sldId id="256" r:id="rId8"/>
    <p:sldId id="270" r:id="rId9"/>
    <p:sldId id="272" r:id="rId10"/>
    <p:sldId id="271" r:id="rId11"/>
    <p:sldId id="266" r:id="rId12"/>
    <p:sldId id="273" r:id="rId13"/>
    <p:sldId id="263" r:id="rId14"/>
    <p:sldId id="267" r:id="rId15"/>
    <p:sldId id="275" r:id="rId16"/>
    <p:sldId id="276" r:id="rId17"/>
    <p:sldId id="264" r:id="rId18"/>
    <p:sldId id="262" r:id="rId19"/>
    <p:sldId id="269" r:id="rId20"/>
  </p:sldIdLst>
  <p:hf sldNum="0" hdr="0" ftr="0" dt="0">
    <p:prHF dtFmt="0"/>
  </p:hf>
  <p:sldSz cx="9144000" cy="6858000"/>
  <p:notesSz cx="6858000" cy="9144000"/>
  <p:defaultTextStyle>
    <a:lvl1pPr marL="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44958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8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r:smAppRevision xmlns:pr="smNativeData" dt="1640407955" val="982" revOS="4"/>
  <pr:smFileRevision xmlns:pr="smNativeData" dt="1640407955" val="101"/>
  <p:showPr showNarration="1">
    <p:penClr>
      <a:srgbClr val="0000FF"/>
    </p:penClr>
  </p:showPr>
  <p:extLst>
    <p:ext uri="smNativeData">
      <pr:guideOptions xmlns:pr="smNativeData" dt="1640407955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 varScale="1">
        <p:scale>
          <a:sx n="101" d="100"/>
          <a:sy n="101" d="100"/>
        </p:scale>
        <p:origin x="1829" y="208"/>
      </p:cViewPr>
      <p:guideLst x="0" y="0">
        <p:guide orient="horz" pos="2160"/>
        <p:guide pos="288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4" d="100"/>
        <a:sy n="24" d="100"/>
      </p:scale>
      <p:origin x="0" y="0"/>
    </p:cViewPr>
  </p:sorterViewPr>
  <p:notesViewPr>
    <p:cSldViewPr snapToObjects="1" showGuides="1">
      <p:cViewPr>
        <p:scale>
          <a:sx n="101" d="100"/>
          <a:sy n="101" d="100"/>
        </p:scale>
        <p:origin x="1829" y="208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notesMasters/_rels/notesMaster1.xml.rels><?xml version="1.0" encoding="UTF-8" standalone="yes" 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AAAAAEgSAADQAgAAEAAAACYAAAAIAAAA//////////8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30D08F-C1D2-6526-9C88-37739EC66A62}" type="header">
              <a:t/>
            </a:fld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AAAAADAqAADQAgAAEAAAACYAAAAIAAAA//////////8="/>
              </a:ext>
            </a:extLst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30FC9F-D1D2-650A-9C88-275FB2C66A72}" type="datetime1">
              <a:t/>
            </a:fld>
          </a:p>
        </p:txBody>
      </p:sp>
      <p:sp>
        <p:nvSpPr>
          <p:cNvPr id="4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A4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/////8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/////8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AAAcDUAAEgSAABAOAAAEAAAACYAAAAIAAAA//////////8="/>
              </a:ext>
            </a:extLst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pPr/>
            <a:fld id="{3F30E228-66D2-6514-9C88-9041ACC66AC5}" type="footer">
              <a:t/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oFwAAcDUAADAqAABAOAAAEAAAACYAAAAIAAAA//////////8="/>
              </a:ext>
            </a:extLst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/>
            <a:fld id="{3F30FC37-79D2-650A-9C88-8F5FB2C66ADA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>
    <p:prHF dtFmt="0"/>
  </p:hf>
  <p:notesStyle>
    <a:lvl1pPr marL="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1pPr>
    <a:lvl2pPr marL="4572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2pPr>
    <a:lvl3pPr marL="9144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3pPr>
    <a:lvl4pPr marL="13716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4pPr>
    <a:lvl5pPr marL="18288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5pPr>
    <a:lvl6pPr marL="22860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6pPr>
    <a:lvl7pPr marL="27432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7pPr>
    <a:lvl8pPr marL="32004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8pPr>
    <a:lvl9pPr marL="3657600" marR="0" indent="0" algn="l" defTabSz="914400">
      <a:hyphen val="0"/>
      <a:lnSpc>
        <a:spcPct val="100000"/>
      </a:lnSpc>
      <a:spcBef>
        <a:spcPts val="0"/>
      </a:spcBef>
      <a:spcAft>
        <a:spcPts val="0"/>
      </a:spcAft>
      <a:buNone/>
      <p:prBullet>
        <a:buNone/>
      </p:prBullet>
      <a:tabLst/>
      <a:defRPr sz="1200" b="0" i="0" u="none" strike="noStrike" kern="1" spc="0" prSpc="50" pitch="50" baseline="0">
        <a:solidFill>
          <a:schemeClr val="tx1"/>
        </a:solidFill>
        <a:effectLst/>
        <a:txBgFill val="auto"/>
        <a:latin typeface="Calibri" pitchFamily="2" charset="-52"/>
        <a:ea typeface="SimSun" pitchFamily="0" charset="0"/>
        <a:cs typeface="Times New Roman" pitchFamily="1" charset="-52"/>
      </a:defRPr>
    </a:lvl9pPr>
  </p:notesStyle>
</p:notesMaster>
</file>

<file path=ppt/notesSlides/_rels/notesSlide1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7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 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notesSlide1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EAQQ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zgQ0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ZJFJ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zGcR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EAAAAAAAAA///3DH9/fwgAAAAAAAAAAAAAAAAAAAAAAAAAAAAAAAAAAAAAZAAAAAEAAABAAAAAAAAAAAAAAAAAAAAAAAAAAAAAAAAAAAAAAAAAAAAAAAAAAAAAAAAAAAAAAAAAAAAAAAAAAAAAAAAAAAAAAAAAAAAAAAAAAAAAAAAAAAAAAAAAAAAAFAAAADwAAAAB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IBwAAOAQAACgjAABQGQAAEAAAACYAAAAIAAAA/////wAAAAA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KQYq60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4BAAAuBoAAPglAAAINAAAEAAAACYAAAAIAAAA/////wAAAAA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</a:p>
        </p:txBody>
      </p:sp>
    </p:spTree>
  </p:cSld>
  <p:clrMapOvr>
    <a:masterClrMapping/>
  </p:clrMapOvr>
</p:note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eg"/><Relationship Id="rId3" Type="http://schemas.openxmlformats.org/officeDocument/2006/relationships/themeOverride" Target="../theme/themeOverride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4BAAAGg0AAAg0AAAmFgAAEAAAACYAAAAIAAAAAQAAAAAAAAA="/>
              </a:ext>
            </a:extLst>
          </p:cNvSpPr>
          <p:nvPr>
            <p:ph type="ctrTitle"/>
          </p:nvPr>
        </p:nvSpPr>
        <p:spPr>
          <a:xfrm>
            <a:off x="685800" y="2129790"/>
            <a:ext cx="7772400" cy="1470660"/>
          </a:xfrm>
        </p:spPr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wCAAA6BcAANAvAACwIgAAEAAAACYAAAAIAAAAAQAAAAAAAAA="/>
              </a:ext>
            </a:extLst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90F5-BBD2-6566-9C88-4D33DEC66A18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92Jo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F312-5CD2-6505-9C88-AA50BDC66AFF}" type="footer">
              <a:t/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9293-DDD2-6564-9C88-2B31DCC66A7E}" type="slidenum">
              <a:t/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irs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xVvF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T2z1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C462-2CD2-6532-9C88-DA678AC66A8F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HYq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8D34-7AD2-657B-9C88-8C2EC3C66AD9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MVdir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8C92-DCD2-657A-9C88-2A2FC2C66A7F}" type="slidenum">
              <a:t>{Nr.}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Vdi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Q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qVa5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rsV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8551-1FD2-6573-9C88-E926CBC66ABC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uxV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BBA3-EDD2-654D-9C88-1B18F5C66A4E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dwcV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A7DE-90D2-6551-9C88-6604E9C66A33}" type="slidenum">
              <a:t>{Nr.}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showMasterSp="0" type="title">
  <p:cSld>
    <p:bg>
      <p:bgPr>
        <a:blipFill>
          <a:blip r:embed="rId2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Placehold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IUS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4BAAAHg0AAAg0AACkFQAAEAAAACYAAAAIAAAAffD///////8="/>
              </a:ext>
            </a:extLst>
          </p:cNvSpPr>
          <p:nvPr>
            <p:ph type="ctrTitle"/>
          </p:nvPr>
        </p:nvSpPr>
        <p:spPr>
          <a:xfrm>
            <a:off x="685800" y="2132330"/>
            <a:ext cx="7772400" cy="1385570"/>
          </a:xfr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>
            <a:lvl1pPr marL="0" marR="0" indent="0" algn="ctr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4400" b="0" i="0" u="none" strike="noStrike" kern="1" spc="0" prSpc="50" pitch="50" baseline="0">
                <a:solidFill>
                  <a:schemeClr val="tx2"/>
                </a:solidFill>
                <a:effectLst/>
                <a:txBgFill val="auto"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</a:lstStyle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SubtitlePlacehold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D0s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wCAAA4BcAANAvAAC4IgAAEAAAACYAAAAIAAAAffD///////8="/>
              </a:ext>
            </a:extLst>
          </p:cNvSpPr>
          <p:nvPr>
            <p:ph type="subTitle" idx="1"/>
          </p:nvPr>
        </p:nvSpPr>
        <p:spPr>
          <a:xfrm>
            <a:off x="1371600" y="3881120"/>
            <a:ext cx="6400800" cy="1762760"/>
          </a:xfr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4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Chantilly Pro" pitchFamily="0" charset="0"/>
                <a:ea typeface="Chantilly Pro" pitchFamily="0" charset="0"/>
                <a:cs typeface="Chantilly Pro" pitchFamily="0" charset="0"/>
              </a:defRPr>
            </a:lvl1pPr>
            <a:lvl2pPr marL="381000" marR="0" indent="0" algn="ctr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8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2" charset="-52"/>
                <a:ea typeface="Chantilly Pro" pitchFamily="0" charset="0"/>
                <a:cs typeface="Chantilly Pro" pitchFamily="0" charset="0"/>
              </a:defRPr>
            </a:lvl2pPr>
            <a:lvl3pPr marL="762000" marR="0" indent="0" algn="ctr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4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2" charset="-52"/>
                <a:ea typeface="Chantilly Pro" pitchFamily="0" charset="0"/>
                <a:cs typeface="Chantilly Pro" pitchFamily="0" charset="0"/>
              </a:defRPr>
            </a:lvl3pPr>
            <a:lvl4pPr marL="1143000" marR="0" indent="0" algn="ctr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2" charset="-52"/>
                <a:ea typeface="Chantilly Pro" pitchFamily="0" charset="0"/>
                <a:cs typeface="Chantilly Pro" pitchFamily="0" charset="0"/>
              </a:defRPr>
            </a:lvl4pPr>
            <a:lvl5pPr marL="1524000" marR="0" indent="0" algn="ctr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 b="0" i="0" u="none" strike="noStrike" kern="1" spc="0" prSpc="50" pitch="50" baseline="0">
                <a:solidFill>
                  <a:schemeClr val="tx1"/>
                </a:solidFill>
                <a:effectLst/>
                <a:txBgFill val="auto"/>
                <a:latin typeface="Arial" pitchFamily="2" charset="-52"/>
                <a:ea typeface="Chantilly Pro" pitchFamily="0" charset="0"/>
                <a:cs typeface="Chantilly Pro" pitchFamily="0" charset="0"/>
              </a:defRPr>
            </a:lvl5pPr>
          </a:lstStyle>
          <a:p>
            <a:pPr/>
            <a:r>
              <a:t>Щелкните для редактирования основного стиля подзаголовка</a:t>
            </a: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DRJZN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fHD///////8="/>
              </a:ext>
            </a:extLst>
          </p:cNvSpPr>
          <p:nvPr>
            <p:ph type="dt" idx="2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30F825-6BD2-650E-9C88-9D5BB6C66AC8}" type="datetime1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vg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fHD///////8="/>
              </a:ext>
            </a:extLst>
          </p:cNvSpPr>
          <p:nvPr>
            <p:ph type="ftr" idx="3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30DCDE-90D2-652A-9C88-667F92C66A33}" type="footer">
              <a:t/>
            </a:fld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yk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fHD///////8="/>
              </a:ext>
            </a:extLst>
          </p:cNvSpPr>
          <p:nvPr>
            <p:ph type="sldNum" idx="4"/>
          </p:nvPr>
        </p:nvSpPr>
        <p:spPr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fld id="{3F30EE9A-D4D2-6518-9C88-224DA0C66A77}" type="slidenum">
              <a:t/>
            </a:fld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b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OH///8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FEAF-E1D2-6508-9C88-175DB0C66A42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B173-3DD2-6547-9C88-CB12FFC66A9E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E9BA-F4D2-651F-9C88-024AA7C66A57}" type="slidenum">
              <a:t>{Nr.}</a:t>
            </a:fld>
          </a:p>
        </p:txBody>
      </p:sp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8Ac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DF4gY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E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9670-3ED2-6560-9C88-C835D8C66A9D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EsERwQ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DFB0-FED2-6529-9C88-087C91C66A5D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8198-D6D2-6577-9C88-2022CFC66A75}" type="slidenum">
              <a:t>{Nr.}</a:t>
            </a:fld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EUkbk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DF64-2AD2-6529-9C88-DC7C91C66A89}" type="datetime1">
              <a:t>{Date/Time}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FB67-29D2-650D-9C88-DF58B5C66A8A}" type="footer">
              <a:t>{Footer}</a:t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C5D4-9AD2-6533-9C88-6C668BC66A39}" type="slidenum">
              <a:t>{Nr.}</a:t>
            </a:fld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8CA2-ECD2-657A-9C88-1A2FC2C66A4F}" type="datetime1">
              <a:t>{Date/Time}</a:t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B3FE-B0D2-6545-9C88-4610FDC66A13}" type="footer">
              <a:t>{Footer}</a:t>
            </a:fld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DD69-27D2-652B-9C88-D17E93C66A84}" type="slidenum">
              <a:t>{Nr.}</a:t>
            </a:fld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LU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8923-6DD2-657F-9C88-9B2AC7C66ACE}" type="datetime1">
              <a:t>{Date/Time}</a:t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AEC0-8ED2-6558-9C88-780DE0C66A2D}" type="footer">
              <a:t>{Footer}</a:t>
            </a:fld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CC33-7DD2-653A-9C88-8B6F82C66ADE}" type="slidenum">
              <a:t>{Nr.}</a:t>
            </a:fld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FBE8-A6D2-650D-9C88-5058B5C66A05}" type="datetime1">
              <a:t>{Date/Time}</a:t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D832-7CD2-652E-9C88-8A7B96C66ADF}" type="footer">
              <a:t>{Footer}</a:t>
            </a:fld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9D78-36D2-656B-9C88-C03ED3C66A95}" type="slidenum">
              <a:t>{Nr.}</a:t>
            </a:fld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FBCC-82D2-650D-9C88-7458B5C66A21}" type="datetime1">
              <a:t>{Date/Time}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E0ED-A3D2-6516-9C88-5543AEC66A00}" type="footer">
              <a:t>{Footer}</a:t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B228-66D2-6544-9C88-9011FCC66AC5}" type="slidenum">
              <a:t>{Nr.}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sVd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gldh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BE5B-15D2-6548-9C88-E31DF0C66AB6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BXYq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C3CF-81D2-6535-9C88-77608DC66A22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7FXY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BD3D-73D2-654B-9C88-851EF3C66AD0}" type="slidenum">
              <a:t>{Nr.}</a:t>
            </a:fld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C090-DED2-6536-9C88-28638EC66A7D}" type="datetime1">
              <a:t>{Date/Time}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CE51-1FD2-6538-9C88-E96D80C66ABC}" type="footer">
              <a:t>{Footer}</a:t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C184-CAD2-6537-9C88-3C628FC66A69}" type="slidenum">
              <a:t>{Nr.}</a:t>
            </a:fld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AgAAAAAAAAA="/>
              </a:ext>
            </a:extLst>
          </p:cNvSpPr>
          <p:nvPr>
            <p:ph idx="1"/>
          </p:nvPr>
        </p:nvSpPr>
        <p:spPr/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Kg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CEE0-AED2-6538-9C88-586D80C66A0D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9F8B-C5D2-6569-9C88-333CD1C66A66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P8Aiw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86E7-A9D2-6570-9C88-5F25C8C66A0A}" type="slidenum">
              <a:t>{Nr.}</a:t>
            </a:fld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IKAAAsAEAAHA1AACwJQAAEAAAACYAAAAIAAAAgwAAAAAAAAA="/>
              </a:ext>
            </a:extLst>
          </p:cNvSpPr>
          <p:nvPr>
            <p:ph type="title"/>
          </p:nvPr>
        </p:nvSpPr>
        <p:spPr>
          <a:xfrm>
            <a:off x="6629400" y="274320"/>
            <a:ext cx="2057400" cy="5852160"/>
          </a:xfrm>
        </p:spPr>
        <p:txBody>
          <a:bodyPr vert="vert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Q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NgnAACwJQAAEAAAACYAAAAIAAAAAwAAAAAAAAA="/>
              </a:ext>
            </a:extLst>
          </p:cNvSpPr>
          <p:nvPr>
            <p:ph idx="1"/>
          </p:nvPr>
        </p:nvSpPr>
        <p:spPr>
          <a:xfrm>
            <a:off x="457200" y="274320"/>
            <a:ext cx="6019800" cy="5852160"/>
          </a:xfrm>
        </p:spPr>
        <p:txBody>
          <a:bodyPr vert="vert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E83C-72D2-651E-9C88-844BA6C66AD1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D4A7-E9D2-6522-9C88-1F779AC66A4A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A64C-02D2-6550-9C88-F405E8C66AA1}" type="slidenum">
              <a:t>{Nr.}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K7Cr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HBsAAEI0AAB9IwAAEAAAACYAAAAIAAAAgQAAAAAAAAA="/>
              </a:ext>
            </a:extLst>
          </p:cNvSpPr>
          <p:nvPr>
            <p:ph type="title"/>
          </p:nvPr>
        </p:nvSpPr>
        <p:spPr>
          <a:xfrm>
            <a:off x="722630" y="4406900"/>
            <a:ext cx="7772400" cy="1362075"/>
          </a:xfr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yBAAA4REAAEI0AAAcGwAAEAAAACYAAAAIAAAAgQAAAAAAAAA="/>
              </a:ext>
            </a:extLst>
          </p:cNvSpPr>
          <p:nvPr>
            <p:ph idx="1"/>
          </p:nvPr>
        </p:nvSpPr>
        <p:spPr>
          <a:xfrm>
            <a:off x="722630" y="2906395"/>
            <a:ext cx="7772400" cy="1500505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XYEO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FAE6-A8D2-650C-9C88-5E59B4C66A0B}" type="datetime1">
              <a:t>{Date/Time}</a:t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rsK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9980-CED2-656F-9C88-383AD7C66A6D}" type="footer">
              <a:t>{Footer}</a:t>
            </a:fld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Yq7F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D765-2BD2-6521-9C88-DD7499C66A88}" type="slidenum">
              <a:t>{Nr.}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sVdi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rsVd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2AkAAKgbAACwJQAAEAAAACYAAAAIAAAAAQAAAAAAAAA="/>
              </a:ext>
            </a:extLst>
          </p:cNvSpPr>
          <p:nvPr>
            <p:ph idx="1"/>
          </p:nvPr>
        </p:nvSpPr>
        <p:spPr>
          <a:xfrm>
            <a:off x="457200" y="1600200"/>
            <a:ext cx="4038600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spnO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AAA2AkAAHA1AACwJQAAEAAAACYAAAAIAAAAAQAAAAAAAAA="/>
              </a:ext>
            </a:extLst>
          </p:cNvSpPr>
          <p:nvPr>
            <p:ph idx="2"/>
          </p:nvPr>
        </p:nvSpPr>
        <p:spPr>
          <a:xfrm>
            <a:off x="4648200" y="1600200"/>
            <a:ext cx="4038600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A75A-14D2-6551-9C88-E204E9C66AB7}" type="datetime1">
              <a:t>{Date/Time}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XIoa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CBBC-F2D2-653D-9C88-046885C66A51}" type="footer">
              <a:t>{Footer}</a:t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4EBK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D346-08D2-6525-9C88-FE709DC66AAB}" type="slidenum">
              <a:t>{Nr.}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k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OS716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cQkAAKobAABhDQAAEAAAACYAAAAIAAAAgQAAAAAAAAA="/>
              </a:ext>
            </a:extLst>
          </p:cNvSpPr>
          <p:nvPr>
            <p:ph idx="1"/>
          </p:nvPr>
        </p:nvSpPr>
        <p:spPr>
          <a:xfrm>
            <a:off x="45720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rn+3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YQ0AAKobAACwJQAAEAAAACYAAAAIAAAAAQAAAAAAAAA="/>
              </a:ext>
            </a:extLst>
          </p:cNvSpPr>
          <p:nvPr>
            <p:ph idx="2"/>
          </p:nvPr>
        </p:nvSpPr>
        <p:spPr>
          <a:xfrm>
            <a:off x="457200" y="2174875"/>
            <a:ext cx="4039870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NirsV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cQkAAHA1AABhDQAAEAAAACYAAAAIAAAAgQAAAAAAAAA="/>
              </a:ext>
            </a:extLst>
          </p:cNvSpPr>
          <p:nvPr>
            <p:ph idx="3"/>
          </p:nvPr>
        </p:nvSpPr>
        <p:spPr>
          <a:xfrm>
            <a:off x="4646930" y="1534795"/>
            <a:ext cx="4039870" cy="64008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BJRU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WHAAAYQ0AAHA1AACwJQAAEAAAACYAAAAIAAAAAQAAAAAAAAA="/>
              </a:ext>
            </a:extLst>
          </p:cNvSpPr>
          <p:nvPr>
            <p:ph idx="4"/>
          </p:nvPr>
        </p:nvSpPr>
        <p:spPr>
          <a:xfrm>
            <a:off x="4646930" y="2174875"/>
            <a:ext cx="4039870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KtYo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8666-28D2-6570-9C88-DE25C8C66A8B}" type="datetime1">
              <a:t>{Date/Time}</a:t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cB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865B-15D2-6570-9C88-E325C8C66AB6}" type="footer">
              <a:t>{Footer}</a:t>
            </a:fld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q7FX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A0DF-91D2-6556-9C88-6703EEC66A32}" type="slidenum">
              <a:t>{Nr.}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B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DB53-1DD2-652D-9C88-EB7895C66ABE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gI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D2C2-8CD2-6524-9C88-7A719CC66A2F}" type="footer">
              <a:t/>
            </a:fld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2Kux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8F95-DBD2-6579-9C88-2D2CC1C66A78}" type="slidenum">
              <a:t/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YtMi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FB07-49D2-650D-9C88-BF58B5C66AEA}" type="datetime1">
              <a:t>{Date/Time}</a:t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KuxV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B115-5BD2-6547-9C88-AD12FFC66AF8}" type="footer">
              <a:t>{Footer}</a:t>
            </a:fld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LgAu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818D-C3D2-6577-9C88-3522CFC66A60}" type="slidenum">
              <a:t>{Nr.}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E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rgEAAFIVAADUCAAAEAAAACYAAAAIAAAAgQAAAAAAAAA="/>
              </a:ext>
            </a:extLst>
          </p:cNvSpPr>
          <p:nvPr>
            <p:ph type="title"/>
          </p:nvPr>
        </p:nvSpPr>
        <p:spPr>
          <a:xfrm>
            <a:off x="457200" y="273050"/>
            <a:ext cx="3008630" cy="116205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uxV2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+FQAArgEAAHA1AACwJQAAEAAAACYAAAAIAAAAAQAAAAAAAAA="/>
              </a:ext>
            </a:extLst>
          </p:cNvSpPr>
          <p:nvPr>
            <p:ph idx="1"/>
          </p:nvPr>
        </p:nvSpPr>
        <p:spPr>
          <a:xfrm>
            <a:off x="3575050" y="273050"/>
            <a:ext cx="5111750" cy="58534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RGMT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QAgAA1AgAAFIVAACwJQAAEAAAACYAAAAIAAAAAQAAAAAAAAA="/>
              </a:ext>
            </a:extLst>
          </p:cNvSpPr>
          <p:nvPr>
            <p:ph idx="2"/>
          </p:nvPr>
        </p:nvSpPr>
        <p:spPr>
          <a:xfrm>
            <a:off x="457200" y="1435100"/>
            <a:ext cx="3008630" cy="46913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AgIC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A2CC-82D2-6554-9C88-7401ECC66A21}" type="datetime1">
              <a:t>{Date/Time}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6Q3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F75A-14D2-6501-9C88-E254B9C66AB7}" type="footer">
              <a:t>{Footer}</a:t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xVUCE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DBD1-9FD2-652D-9C88-697895C66A3C}" type="slidenum">
              <a:t>{Nr.}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iB0AAMYsAAAEIQAAEAAAACYAAAAIAAAAgQAAAAAAAAA="/>
              </a:ext>
            </a:extLst>
          </p:cNvSpPr>
          <p:nvPr>
            <p:ph type="title"/>
          </p:nvPr>
        </p:nvSpPr>
        <p:spPr>
          <a:xfrm>
            <a:off x="1791970" y="4800600"/>
            <a:ext cx="5486400" cy="566420"/>
          </a:xfrm>
        </p:spPr>
        <p:txBody>
          <a:bodyPr vert="horz" wrap="square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uxV2I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xgMAAMYsAAAWHQAAEAAAACYAAAAIAAAAAQAAAAAAAAA="/>
              </a:ext>
            </a:extLst>
          </p:cNvSpPr>
          <p:nvPr>
            <p:ph idx="1"/>
          </p:nvPr>
        </p:nvSpPr>
        <p:spPr>
          <a:xfrm>
            <a:off x="1791970" y="613410"/>
            <a:ext cx="5486400" cy="411480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Yq7F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GCwAABCEAAMYsAAD4JQAAEAAAACYAAAAIAAAAAQAAAAAAAAA="/>
              </a:ext>
            </a:extLst>
          </p:cNvSpPr>
          <p:nvPr>
            <p:ph idx="2"/>
          </p:nvPr>
        </p:nvSpPr>
        <p:spPr>
          <a:xfrm>
            <a:off x="1791970" y="5367020"/>
            <a:ext cx="5486400" cy="8051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q7FXY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30E4EB-A5D2-6512-9C88-5347AAC66A06}" type="datetime1">
              <a:t>{Date/Time}</a:t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qtFl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  <a:fld id="{3F30F5BE-F0D2-6503-9C88-0656BBC66A53}" type="footer">
              <a:t>{Footer}</a:t>
            </a:fld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Fdjau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30EA23-6DD2-651C-9C88-9B49A4C66ACE}" type="slidenum">
              <a:t>{Nr.}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theme" Target="../theme/theme3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Yellow dots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Bereich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dm194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xQEAAGk1AADUCAAAEAAAACYAAAAIAAAA//////////8="/>
              </a:ext>
            </a:extLst>
          </p:cNvSpPr>
          <p:nvPr>
            <p:ph type="title"/>
          </p:nvPr>
        </p:nvSpPr>
        <p:spPr>
          <a:xfrm>
            <a:off x="430530" y="287655"/>
            <a:ext cx="8251825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TextPlatzhalterBereich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tQkAAGk1AACFJQAAEAAAACYAAAAIAAAA//////////8="/>
              </a:ext>
            </a:extLst>
          </p:cNvSpPr>
          <p:nvPr>
            <p:ph type="body" idx="1"/>
          </p:nvPr>
        </p:nvSpPr>
        <p:spPr>
          <a:xfrm>
            <a:off x="430530" y="1577975"/>
            <a:ext cx="8251825" cy="4521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ZeitstempelBereich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mAgAAZiYAAKgRAAB/KQAAEAAAACYAAAAIAAAA//////////8="/>
              </a:ext>
            </a:extLst>
          </p:cNvSpPr>
          <p:nvPr>
            <p:ph type="dt" idx="2"/>
          </p:nvPr>
        </p:nvSpPr>
        <p:spPr>
          <a:xfrm>
            <a:off x="430530" y="6242050"/>
            <a:ext cx="2439670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F30BE7B-35D2-6548-9C88-C31DF0C66A96}" type="datetime1">
              <a:t/>
            </a:fld>
          </a:p>
        </p:txBody>
      </p:sp>
      <p:sp>
        <p:nvSpPr>
          <p:cNvPr id="5" name="FußzeilenBereich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+FAAAZiYAAMEjAAB/KQAAEAAAACYAAAAIAAAA//////////8="/>
              </a:ext>
            </a:extLst>
          </p:cNvSpPr>
          <p:nvPr>
            <p:ph type="ftr" idx="3"/>
          </p:nvPr>
        </p:nvSpPr>
        <p:spPr>
          <a:xfrm>
            <a:off x="33718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fld id="{3F30BDAD-E3D2-654B-9C88-151EF3C66A40}" type="footer">
              <a:t/>
            </a:fld>
          </a:p>
        </p:txBody>
      </p:sp>
      <p:sp>
        <p:nvSpPr>
          <p:cNvPr id="6" name="FoliennummerBereich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mJgAAZiYAAGk1AAB/KQAAEAAAACYAAAAIAAAA//////////8="/>
              </a:ext>
            </a:extLst>
          </p:cNvSpPr>
          <p:nvPr>
            <p:ph type="sldNum" idx="4"/>
          </p:nvPr>
        </p:nvSpPr>
        <p:spPr>
          <a:xfrm>
            <a:off x="6242050" y="6242050"/>
            <a:ext cx="2440305" cy="5035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F309A6D-23D2-656C-9C88-D539D4C66A80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hf sldNum="0" hdr="0" ftr="0" dt="0">
    <p:prHF dtFmt="0"/>
  </p:hf>
  <p:txStyles>
    <p:titleStyle>
      <a:lvl1pPr marL="0" marR="0" indent="0" algn="ctr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spc="0" prSpc="50" pitch="50" baseline="0">
          <a:solidFill>
            <a:schemeClr val="tx2"/>
          </a:solidFill>
          <a:effectLst/>
          <a:txBgFill val="auto"/>
          <a:latin typeface="Arial" pitchFamily="2" charset="-52"/>
          <a:ea typeface="Arial" pitchFamily="2" charset="-52"/>
          <a:cs typeface="Arial" pitchFamily="2" charset="-52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342900" marR="0" indent="-34290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32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2" charset="-52"/>
          <a:ea typeface="Arial" pitchFamily="2" charset="-52"/>
          <a:cs typeface="Arial" pitchFamily="2" charset="-52"/>
        </a:defRPr>
      </a:lvl1pPr>
      <a:lvl2pPr marL="742950" marR="0" indent="-285750" algn="l" defTabSz="914400">
        <a:hyphen val="0"/>
        <a:lnSpc>
          <a:spcPct val="100000"/>
        </a:lnSpc>
        <a:spcBef>
          <a:spcPts val="67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8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2" charset="-52"/>
          <a:ea typeface="Arial" pitchFamily="2" charset="-52"/>
          <a:cs typeface="Arial" pitchFamily="2" charset="-52"/>
        </a:defRPr>
      </a:lvl2pPr>
      <a:lvl3pPr marL="1143000" marR="0" indent="-228600" algn="l" defTabSz="914400">
        <a:hyphen val="0"/>
        <a:lnSpc>
          <a:spcPct val="100000"/>
        </a:lnSpc>
        <a:spcBef>
          <a:spcPts val="575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2" charset="-52"/>
          <a:ea typeface="Arial" pitchFamily="2" charset="-52"/>
          <a:cs typeface="Arial" pitchFamily="2" charset="-52"/>
        </a:defRPr>
      </a:lvl3pPr>
      <a:lvl4pPr marL="1600200" marR="0" indent="-228600" algn="l" defTabSz="914400">
        <a:hyphen val="0"/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2" charset="-52"/>
          <a:ea typeface="Arial" pitchFamily="2" charset="-52"/>
          <a:cs typeface="Arial" pitchFamily="2" charset="-52"/>
        </a:defRPr>
      </a:lvl4pPr>
      <a:lvl5pPr marL="2057400" marR="0" indent="-228600" algn="l" defTabSz="914400">
        <a:hyphen val="0"/>
        <a:lnSpc>
          <a:spcPct val="100000"/>
        </a:lnSpc>
        <a:spcBef>
          <a:spcPts val="48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Arial" pitchFamily="2" charset="-52"/>
          <a:ea typeface="Arial" pitchFamily="2" charset="-52"/>
          <a:cs typeface="Arial" pitchFamily="2" charset="-52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 name="Sugar paper">
    <p:bg>
      <p:bgPr>
        <a:blipFill>
          <a:blip r:embed="rId1"/>
          <a:srcRect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MALA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biYAANQRAABYKQAAEAAAACYAAAAIAAAA//////////8="/>
              </a:ext>
            </a:extLst>
          </p:cNvSpPr>
          <p:nvPr>
            <p:ph type="dt" sz="quarter"/>
          </p:nvPr>
        </p:nvSpPr>
        <p:spPr>
          <a:xfrm>
            <a:off x="457200" y="6247130"/>
            <a:ext cx="2440940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/>
            <a:fld id="{3F30D91F-51D2-652F-9C88-A77A97C66AF2}" type="datetime1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Y/an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CWFAAAbiYAAKkjAABYKQAAEAAAACYAAAAIAAAA//////////8="/>
              </a:ext>
            </a:extLst>
          </p:cNvSpPr>
          <p:nvPr>
            <p:ph type="ftr" sz="quarter" idx="1"/>
          </p:nvPr>
        </p:nvSpPr>
        <p:spPr>
          <a:xfrm>
            <a:off x="3346450" y="6247130"/>
            <a:ext cx="245046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/>
            <a:fld id="{3F30F6D3-9DD2-6500-9C88-6B55B8C66A3E}" type="footer">
              <a:t/>
            </a:fld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CODBAA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BrJgAAbiYAAHA1AABYKQAAEAAAACYAAAAIAAAA//////////8="/>
              </a:ext>
            </a:extLst>
          </p:cNvSpPr>
          <p:nvPr>
            <p:ph type="sldNum" sz="quarter" idx="2"/>
          </p:nvPr>
        </p:nvSpPr>
        <p:spPr>
          <a:xfrm>
            <a:off x="6245225" y="6247130"/>
            <a:ext cx="2441575" cy="4737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/>
            <a:fld id="{3F30FF75-3BD2-6509-9C88-CD5CB1C66A98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AQALkc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sAEAAHA1AACwCAAAEAAAACYAAAAIAAAA//////////8="/>
              </a:ext>
            </a:extLst>
          </p:cNvSpPr>
          <p:nvPr>
            <p:ph type="title" idx="3"/>
          </p:nvPr>
        </p:nvSpPr>
        <p:spPr>
          <a:xfrm>
            <a:off x="457200" y="274320"/>
            <a:ext cx="8229600" cy="11379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EAAAACADAAAAAAAAAAAAAAEAAACgMgAAVgcAAKr4//8BAAAAf39/AAEAAABkAAAAAAAAABQAAABAHwAAAAAAACYAAAAAAAAAwOD//wAAAAAmAAAAZAAAABYAAABMAAAAAAAAAAAAAAAEAAAAAAAAAAEAAAB3d3cKAAAAACgAAAAoAAAAZAAAAGQAAAAAAAAAzMzMAAAAAABQAAAAUAAAAGQAAABkAAAAAAAAABcAAAAUAAAAAAAAAAAAAAD/fwAA/38AAAAAAAAJAAAABAAAAG5HtqIMAAAAEAAAAAAAAAAAAAAAAAAAAAAAAAAeAAAAaAAAAAAAAAAAAAAAAAAAAAAAAAAAAAAAECcAABAnAAAAAAAAAAAAAAAAAAAAAAAAAAAAAAAAAAAAAAAAAAAAABQAAAAAAAAAwMD/AAAAAABkAAAAMgAAAAAAAABkAAAAAAAAAH9/fwAKAAAAHwAAAFQAAAD///cFf39/AQAAAAAAAAAAAAAAAAAAAAAAAAAAAAAAAAAAAAAAAAAA///ZAn9/fwB3d3cDzMzMAMDA/wB/f38AAAAAAAAAAAAAAAAAAAAAAAAAAAAhAAAAGAAAABQAAADQAgAAyQkAAHA1AACsJQAAEAAAACYAAAAIAAAA//////////8="/>
              </a:ext>
            </a:extLst>
          </p:cNvSpPr>
          <p:nvPr>
            <p:ph type="body" idx="4"/>
          </p:nvPr>
        </p:nvSpPr>
        <p:spPr>
          <a:xfrm>
            <a:off x="457200" y="1590675"/>
            <a:ext cx="8229600" cy="4533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</p:sldLayoutIdLst>
  <p:hf sldNum="0" hdr="0" ftr="0" dt="0">
    <p:prHF dtFmt="0"/>
  </p:hf>
  <p:txStyles>
    <p:titleStyle>
      <a:lvl1pPr marL="0" marR="0" indent="0" algn="ctr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4400" b="0" i="0" u="none" strike="noStrike" kern="1" spc="0" prSpc="50" pitch="50" baseline="0">
          <a:solidFill>
            <a:schemeClr val="tx2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457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9pPr>
    </p:titleStyle>
    <p:bodyStyle>
      <a:lvl1pPr marL="286385" marR="0" indent="-286385" algn="l" defTabSz="914400">
        <a:hyphen val="0"/>
        <a:lnSpc>
          <a:spcPct val="100000"/>
        </a:lnSpc>
        <a:spcBef>
          <a:spcPts val="0"/>
        </a:spcBef>
        <a:spcAft>
          <a:spcPts val="100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400" b="0" i="0" u="none" strike="noStrike" kern="1" spc="0" prSpc="50" pitch="5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1pPr>
      <a:lvl2pPr marL="619125" marR="0" indent="-28575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2pPr>
      <a:lvl3pPr marL="952500" marR="0" indent="-28575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p:prBullet>
          <a:buChar char="•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3pPr>
      <a:lvl4pPr marL="1333500" marR="0" indent="-28575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p:prBullet>
          <a:buChar char="–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4pPr>
      <a:lvl5pPr marL="1714500" marR="0" indent="-28575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p:prBullet>
          <a:buChar char="»">
            <a:pos y="0"/>
            <a:buClrTx/>
            <a:buSzTx/>
            <a:buFontTx/>
          </a:buChar>
        </p:prBullet>
        <a:tabLst/>
        <a:defRPr sz="2000" b="0" i="0" u="none" strike="noStrike" kern="1" spc="0" prSpc="50" pitch="50" baseline="0">
          <a:solidFill>
            <a:schemeClr val="tx1"/>
          </a:solidFill>
          <a:effectLst/>
          <a:txBgFill val="auto"/>
          <a:latin typeface="Chantilly Pro" pitchFamily="0" charset="0"/>
          <a:ea typeface="Chantilly Pro" pitchFamily="0" charset="0"/>
          <a:cs typeface="Chantilly Pro" pitchFamily="0" charset="0"/>
        </a:defRPr>
      </a:lvl5pPr>
      <a:lvl6pPr marL="22860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44958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hyphen val="0"/>
        <a:lnSpc>
          <a:spcPct val="100000"/>
        </a:lnSpc>
        <a:spcBef>
          <a:spcPts val="0"/>
        </a:spcBef>
        <a:spcAft>
          <a:spcPts val="0"/>
        </a:spcAft>
        <a:buNone/>
        <p:prBullet>
          <a:buNone/>
        </p:prBullet>
        <a:tabLst/>
        <a:defRPr sz="1800" b="0" i="0" u="none" strike="noStrike" kern="1" spc="0" prSpc="50" pitch="50" baseline="0">
          <a:solidFill>
            <a:schemeClr val="tx1"/>
          </a:solidFill>
          <a:effectLst/>
          <a:txBgFill val="auto"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helpiks.org/3-2996.html" TargetMode="Externa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eg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jpeg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eg"/><Relationship Id="rId4" Type="http://schemas.openxmlformats.org/officeDocument/2006/relationships/image" Target="../media/image10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6wsAAEA4AAD3FAAAEAAAACYAAAAIAAAAAQAAAAAAAAA="/>
              </a:ext>
            </a:extLst>
          </p:cNvSpPr>
          <p:nvPr>
            <p:ph type="ctrTitle"/>
          </p:nvPr>
        </p:nvSpPr>
        <p:spPr>
          <a:xfrm>
            <a:off x="0" y="1937385"/>
            <a:ext cx="9144000" cy="1470660"/>
          </a:xfrm>
        </p:spPr>
        <p:txBody>
          <a:bodyPr/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16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Arial" pitchFamily="2" charset="-52"/>
              </a:defRPr>
            </a:pPr>
            <a:r>
              <a:rPr sz="2400"/>
              <a:t>Доклад на тему:</a:t>
            </a:r>
            <a:endParaRPr sz="2400"/>
          </a:p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16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Arial" pitchFamily="2" charset="-52"/>
              </a:defRPr>
            </a:pPr>
            <a:r>
              <a:rPr sz="2400"/>
              <a:t>Современное состояние и тенденции развития вычислительной техника в мире</a:t>
            </a:r>
            <a:endParaRPr sz="1800"/>
          </a:p>
        </p:txBody>
      </p:sp>
      <p:sp>
        <p:nvSpPr>
          <p:cNvPr id="3" name="Под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QQAAAEA4AAAJCwAAEAAAACYAAAAIAAAAAQAAAAAAAAA="/>
              </a:ext>
            </a:extLst>
          </p:cNvSpPr>
          <p:nvPr>
            <p:ph type="subTitle" idx="1"/>
          </p:nvPr>
        </p:nvSpPr>
        <p:spPr>
          <a:xfrm>
            <a:off x="0" y="41275"/>
            <a:ext cx="9144000" cy="1752600"/>
          </a:xfrm>
        </p:spPr>
        <p:txBody>
          <a:bodyPr/>
          <a:lstStyle/>
          <a:p>
            <a:pPr marL="0" indent="0" algn="ctr">
              <a:buNone/>
              <p:prBullet>
                <a:buNone/>
              </p:prBullet>
              <a:defRPr sz="2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 БУ ВО «Сургутский государственный университет»</a:t>
            </a:r>
          </a:p>
          <a:p>
            <a:pPr marL="0" indent="0" algn="ctr">
              <a:buNone/>
              <p:prBullet>
                <a:buNone/>
              </p:prBullet>
              <a:defRPr sz="2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Политехнический институт </a:t>
            </a:r>
          </a:p>
          <a:p>
            <a:pPr marL="0" indent="0" algn="ctr">
              <a:buNone/>
              <p:prBullet>
                <a:buNone/>
              </p:prBullet>
              <a:defRPr sz="2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Кафедра АСОИУ</a:t>
            </a:r>
          </a:p>
        </p:txBody>
      </p:sp>
      <p:sp>
        <p:nvSpPr>
          <p:cNvPr id="4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JoZ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BXHwAAbhkAAEA4AAAbIQAAEAAAACYAAAAIAAAA//////////8="/>
              </a:ext>
            </a:extLst>
          </p:cNvSpPr>
          <p:nvPr/>
        </p:nvSpPr>
        <p:spPr>
          <a:xfrm>
            <a:off x="5094605" y="4133850"/>
            <a:ext cx="4049395" cy="12477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r"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Выполнил: Студент 606-11 группы</a:t>
            </a:r>
          </a:p>
          <a:p>
            <a:pPr algn="r"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algn="r"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Демьянцев Виталий Владиславович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Go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KygAAEE4AABrKgAAECAAACYAAAAIAAAA//////////8="/>
              </a:ext>
            </a:extLst>
          </p:cNvSpPr>
          <p:nvPr/>
        </p:nvSpPr>
        <p:spPr>
          <a:xfrm>
            <a:off x="635" y="6529705"/>
            <a:ext cx="9144000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/>
            <a:r>
              <a:t>Сургут 2021г.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HAAAAPgsAALIcAACjJAAAEAAAACYAAAAIAAAA//////////8="/>
              </a:ext>
            </a:extLst>
          </p:cNvSpPr>
          <p:nvPr/>
        </p:nvSpPr>
        <p:spPr>
          <a:xfrm>
            <a:off x="4445" y="1827530"/>
            <a:ext cx="4660265" cy="41281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buFont typeface="Wingdings" pitchFamily="2" charset="2"/>
              <a:buChar char=""/>
              <p:prBullet>
                <a:buRound/>
              </p:prBullet>
              <a:defRPr sz="24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Широкое внедрение средств мультимедиа, в первую очередь аудио- и видеосредств ввода и вывода информации, </a:t>
            </a:r>
            <a:r>
              <a:rPr>
                <a:solidFill>
                  <a:srgbClr val="7F0000"/>
                </a:solidFill>
              </a:rPr>
              <a:t>позволит общаться с компьютером на естественном языке</a:t>
            </a:r>
            <a:r>
              <a:t>. Уже сейчас существуют голосовые ассистенты сильно упрощающие использование мобильных телефонов и браузеров.</a:t>
            </a: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9</a:t>
            </a:r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5h4AAOsLAACDNwAAwSM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022850" y="1937385"/>
            <a:ext cx="4001135" cy="38747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ЗаголовокСлайда1"/>
          <p:cNvSpPr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VKTy0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/////AQAAAEA4AAC2CQAAEAAAACYAAAAIAAAA//////////8="/>
              </a:ext>
            </a:extLst>
          </p:cNvSpPr>
          <p:nvPr/>
        </p:nvSpPr>
        <p:spPr>
          <a:xfrm>
            <a:off x="-635" y="635"/>
            <a:ext cx="9144635" cy="157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 defTabSz="914400">
              <a:tabLst/>
              <a:defRPr sz="36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ТЕНДЕНЦИИ РАЗВИТИЯ ВЫЧИСЛИТЕЛЬНОЙ ТЕХНИКИ</a:t>
            </a:r>
          </a:p>
          <a:p>
            <a:pPr algn="ctr" defTabSz="914400">
              <a:tabLst/>
              <a:defRPr sz="36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gBgAAkQ4AAOExAADPGwAAEAAAACYAAAAIAAAA//////////8="/>
              </a:ext>
            </a:extLst>
          </p:cNvSpPr>
          <p:nvPr/>
        </p:nvSpPr>
        <p:spPr>
          <a:xfrm>
            <a:off x="1076960" y="2367915"/>
            <a:ext cx="7031355" cy="2152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47625" marR="0" indent="0" algn="l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p:prBullet>
                <a:buNone/>
              </p:prBullet>
              <a:tabLst/>
              <a:defRPr sz="14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2800">
                <a:uFill>
                  <a:solidFill>
                    <a:srgbClr val="000000"/>
                  </a:solidFill>
                </a:uFill>
              </a:rPr>
              <a:t>Главной тенденцией развития вычислительной техники в настоящее время является дальнейшее </a:t>
            </a:r>
            <a:r>
              <a:rPr sz="2800" b="1">
                <a:solidFill>
                  <a:srgbClr val="7F0000"/>
                </a:solidFill>
                <a:uFill>
                  <a:solidFill>
                    <a:srgbClr val="000000"/>
                  </a:solidFill>
                </a:uFill>
              </a:rPr>
              <a:t>расширение сфер применения ЭВМ</a:t>
            </a:r>
            <a:endParaRPr sz="2800" b="1">
              <a:uFill>
                <a:solidFill>
                  <a:srgbClr val="000000"/>
                </a:solidFill>
              </a:uFill>
            </a:endParaRPr>
          </a:p>
          <a:p>
            <a:pPr marL="47625" marR="0" indent="0" algn="just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p:prBullet>
                <a:buNone/>
              </p:prBullet>
              <a:tabLst/>
              <a:defRPr sz="14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  <p:sp>
        <p:nvSpPr>
          <p:cNvPr id="3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10</a:t>
            </a:r>
          </a:p>
        </p:txBody>
      </p:sp>
      <p:sp>
        <p:nvSpPr>
          <p:cNvPr id="4" name="ЗаголовокСлайда1"/>
          <p:cNvSpPr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NbQD5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/////AQAAAEA4AAC2CQAAEAAAACYAAAAIAAAA//////////8="/>
              </a:ext>
            </a:extLst>
          </p:cNvSpPr>
          <p:nvPr/>
        </p:nvSpPr>
        <p:spPr>
          <a:xfrm>
            <a:off x="-635" y="635"/>
            <a:ext cx="9144635" cy="157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 defTabSz="914400">
              <a:tabLst/>
              <a:defRPr sz="36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ТЕНДЕНЦИИ РАЗВИТИЯ ВЫЧИСЛИТЕЛЬНОЙ ТЕХНИКИ</a:t>
            </a:r>
          </a:p>
          <a:p>
            <a:pPr algn="ctr" defTabSz="914400">
              <a:tabLst/>
              <a:defRPr sz="36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/////0E4AADUCAAAEAAAACYAAAAIAAAAAQAAAAAAAAA="/>
              </a:ext>
            </a:extLst>
          </p:cNvSpPr>
          <p:nvPr>
            <p:ph type="title"/>
          </p:nvPr>
        </p:nvSpPr>
        <p:spPr>
          <a:xfrm>
            <a:off x="0" y="-635"/>
            <a:ext cx="9144635" cy="1435735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ЗАКЛЮЧЕНИЕ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HU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EAQAA8BAAAEs2AADYGQAAECAAACYAAAAIAAAA//////////8="/>
              </a:ext>
            </a:extLst>
          </p:cNvSpPr>
          <p:nvPr/>
        </p:nvSpPr>
        <p:spPr>
          <a:xfrm>
            <a:off x="287020" y="2753360"/>
            <a:ext cx="8538845" cy="1447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Wingdings" pitchFamily="2" charset="2"/>
              <a:buChar char=""/>
              <p:prBullet>
                <a:buRound>
                  <a:pos y="0"/>
                  <a:buClrTx/>
                  <a:buSzTx/>
                  <a:buFontTx/>
                </a:buRound>
              </p:prBullet>
              <a:tabLst/>
              <a:defRPr sz="11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2800">
                <a:uFill>
                  <a:solidFill>
                    <a:srgbClr val="000000"/>
                  </a:solidFill>
                </a:uFill>
              </a:rPr>
              <a:t>В ходе решения поставленных в исследовании задач были рассмотрены современное состояние вычислительной техники и тенденции  ёё развития</a:t>
            </a:r>
            <a:endParaRPr sz="2800">
              <a:uFill>
                <a:solidFill>
                  <a:srgbClr val="000000"/>
                </a:solidFill>
              </a:uFill>
            </a:endParaRP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D92Jo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11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AAAAAEE4AADTCAAAAAAAACYAAAAIAAAAAQAAAAAAAAA="/>
              </a:ext>
            </a:extLst>
          </p:cNvSpPr>
          <p:nvPr>
            <p:ph type="title"/>
          </p:nvPr>
        </p:nvSpPr>
        <p:spPr>
          <a:xfrm>
            <a:off x="635" y="0"/>
            <a:ext cx="9144000" cy="1434465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СПИСОК ИСПОЛЬЗОВАННЫХ ИСТОЧНИКОВ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8AgAAegsAAA02AABQIwAAAAAAACYAAAAIAAAA//////////8="/>
              </a:ext>
            </a:extLst>
          </p:cNvSpPr>
          <p:nvPr/>
        </p:nvSpPr>
        <p:spPr>
          <a:xfrm>
            <a:off x="363220" y="1865630"/>
            <a:ext cx="8423275" cy="3874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lvl="8" marL="0" marR="0" indent="0" algn="l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p:prBullet>
                <a:buAutoNum type="ordinal"/>
              </p:prBullet>
              <a:tabLst/>
              <a:defRPr sz="16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История, современное состояние и перспективы развития вычислительной техники</a:t>
            </a:r>
            <a:r>
              <a:rPr sz="1400"/>
              <a:t>: [Электронный ресурс]. - 2021. - 							</a:t>
            </a:r>
            <a:r>
              <a:rPr sz="1800"/>
              <a:t>URL:</a:t>
            </a:r>
            <a:r>
              <a:rPr sz="1800" u="sng">
                <a:uFill>
                  <a:solidFill>
                    <a:srgbClr val="000000"/>
                  </a:solidFill>
                </a:uFill>
                <a:hlinkClick r:id="rId3"/>
              </a:rPr>
              <a:t>https://helpiks.org/3-2996.html</a:t>
            </a:r>
            <a:r>
              <a:t> </a:t>
            </a:r>
            <a:r>
              <a:rPr sz="1800"/>
              <a:t>(дата обращения: 1.12.2021).</a:t>
            </a:r>
            <a:endParaRPr sz="1800"/>
          </a:p>
          <a:p>
            <a:pPr lvl="8" marL="0" marR="0" indent="0" algn="l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AutoNum type="arabicPeriod"/>
              <p:prBullet>
                <a:buAutoNum type="ordinal"/>
              </p:prBullet>
              <a:tabLst/>
              <a:defRPr sz="16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Энциклопедия техники.вычислительная техника</a:t>
            </a:r>
            <a:r>
              <a:rPr sz="1400"/>
              <a:t>: [Электронный ресурс]. - 2021. -</a:t>
            </a:r>
            <a:r>
              <a:rPr sz="1800"/>
              <a:t>	URL:https://dic.academic.ru/dic.nsf/enc_tech/249/вычислительная(дата обращения 1.12.2021).</a:t>
            </a:r>
            <a:endParaRPr sz="1800"/>
          </a:p>
          <a:p>
            <a:pPr marL="0" marR="0" indent="0" algn="l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p:prBullet>
                <a:buNone/>
              </p:prBullet>
              <a:tabLst/>
              <a:defRPr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l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  <p:prBullet>
                <a:buNone/>
              </p:prBullet>
              <a:tabLst/>
              <a:defRPr sz="12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OT///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APBwAAEAAAACYAAAAIAAAAAQAAAAAAAAA="/>
              </a:ext>
            </a:extLst>
          </p:cNvSpPr>
          <p:nvPr>
            <p:ph type="title"/>
          </p:nvPr>
        </p:nvSpPr>
        <p:spPr>
          <a:xfrm>
            <a:off x="0" y="0"/>
            <a:ext cx="9144000" cy="1147445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ВВЕДЕНИЕ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EkAI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/////5wwAAEA4AAB+KQAAEAAAACYAAAAIAAAA//////////8="/>
              </a:ext>
            </a:extLst>
          </p:cNvSpPr>
          <p:nvPr/>
        </p:nvSpPr>
        <p:spPr>
          <a:xfrm>
            <a:off x="-635" y="2097405"/>
            <a:ext cx="9144635" cy="46475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0" indent="0" algn="just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4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2800" b="1">
                <a:solidFill>
                  <a:srgbClr val="7F0000"/>
                </a:solidFill>
              </a:rPr>
              <a:t>Вычислительная техника</a:t>
            </a:r>
            <a:r>
              <a:rPr sz="2800"/>
              <a:t> — техника, используемая для вычислений.</a:t>
            </a:r>
            <a:endParaRPr sz="2800"/>
          </a:p>
          <a:p>
            <a:pPr marL="0" marR="0" indent="0" algn="just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8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marL="0" marR="0" indent="0" algn="just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4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2800"/>
              <a:t>Вычислительная техника является самой важная частью процесса вычислений и обработки данных в XXI веке.</a:t>
            </a:r>
            <a:endParaRPr sz="2800"/>
          </a:p>
          <a:p>
            <a:pPr marL="0" marR="0" indent="0" algn="just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8wcAAEA4AAACDwAAEAAAACYAAAAIAAAAAQAAAAAAAAA="/>
              </a:ext>
            </a:extLst>
          </p:cNvSpPr>
          <p:nvPr>
            <p:ph type="title"/>
          </p:nvPr>
        </p:nvSpPr>
        <p:spPr>
          <a:xfrm>
            <a:off x="0" y="1292225"/>
            <a:ext cx="9144000" cy="1147445"/>
          </a:xfrm>
        </p:spPr>
        <p:txBody>
          <a:bodyPr/>
          <a:lstStyle/>
          <a:p>
            <a:pPr marL="0" marR="0" indent="0" algn="l" defTabSz="914400">
              <a:hyphen val="0"/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p:prBullet>
                <a:buNone/>
              </p:prBullet>
              <a:tabLst/>
              <a:defRPr sz="18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Arial" pitchFamily="2" charset="-52"/>
              </a:defRPr>
            </a:pPr>
            <a:r>
              <a:rPr sz="2000"/>
              <a:t>―　</a:t>
            </a:r>
            <a:r>
              <a:rPr sz="2400"/>
              <a:t>Основу технических средств современной вычислительной техники составляют электронные вычислительные машины (ЭВМ). Или же просто</a:t>
            </a:r>
            <a:r>
              <a:rPr sz="2400">
                <a:solidFill>
                  <a:srgbClr val="7F0000"/>
                </a:solidFill>
              </a:rPr>
              <a:t> </a:t>
            </a:r>
            <a:r>
              <a:rPr sz="2400" b="1">
                <a:solidFill>
                  <a:srgbClr val="7F0000"/>
                </a:solidFill>
              </a:rPr>
              <a:t>компьютеры</a:t>
            </a:r>
            <a:r>
              <a:rPr sz="2400"/>
              <a:t>.</a:t>
            </a:r>
            <a:endParaRPr sz="2000"/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k6PGY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L46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T1wAAMloAACvZQAAoXI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15005685" y="17033875"/>
            <a:ext cx="1524000" cy="16002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2"/>
          <p:cNvPicPr>
            <a:picLocks noChangeAspect="1"/>
            <a:extLst>
              <a:ext uri="smNativeData">
                <pr:smNativeData xmlns:pr="smNativeData" val="SMDATA_15_k6PGY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BnAGg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QUAAMYQAACLGAAAFCU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846455" y="2726690"/>
            <a:ext cx="3143250" cy="3300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3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BB4AADQQAABrNgAAFCU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879340" y="2633980"/>
            <a:ext cx="3966845" cy="33934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Текстовое поле1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2</a:t>
            </a:r>
          </a:p>
        </p:txBody>
      </p:sp>
      <p:sp>
        <p:nvSpPr>
          <p:cNvPr id="7" name="ЗаголовокСлайда2"/>
          <p:cNvSpPr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APBwAAEAAAACYAAAAIAAAA//////////8="/>
              </a:ext>
            </a:extLst>
          </p:cNvSpPr>
          <p:nvPr/>
        </p:nvSpPr>
        <p:spPr>
          <a:xfrm>
            <a:off x="0" y="0"/>
            <a:ext cx="9144000" cy="11474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 defTabSz="914400">
              <a:tabLst/>
              <a:defRPr sz="44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ВВЕДЕНИЕ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/////0E4AADUCAAAEAAAACYAAAAIAAAAAQAAAAAAAAA="/>
              </a:ext>
            </a:extLst>
          </p:cNvSpPr>
          <p:nvPr>
            <p:ph type="title"/>
          </p:nvPr>
        </p:nvSpPr>
        <p:spPr>
          <a:xfrm>
            <a:off x="0" y="-635"/>
            <a:ext cx="9144635" cy="1435735"/>
          </a:xfrm>
        </p:spPr>
        <p:txBody>
          <a:bodyPr/>
          <a:lstStyle/>
          <a:p>
            <a:pPr>
              <a:defRPr sz="36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ПЕРВЫЕ ТЕХНИЧЕСКИЕ УСТРОЙСТВА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IAAQ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DAAAAtgkAAP0hAADPGwAAEAAAACYAAAAIAAAA//////////8="/>
              </a:ext>
            </a:extLst>
          </p:cNvSpPr>
          <p:nvPr/>
        </p:nvSpPr>
        <p:spPr>
          <a:xfrm>
            <a:off x="1905" y="1578610"/>
            <a:ext cx="5523230" cy="2941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 defTabSz="914400">
              <a:tabLst/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 Первые примитивные устройства (абак, китайские счёты и т. п.) для механизации вычислений площадей земельных участков, торговых расчётов и пр. появились за сотни лет до н. э.</a:t>
            </a:r>
          </a:p>
          <a:p>
            <a:pPr algn="just" defTabSz="914400">
              <a:tabLst/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algn="just" defTabSz="914400">
              <a:tabLst/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2000"/>
              <a:t> В 1833 г. английский учёный Чарлз Бэббидж разработал проект «аналитической машины» – гигантского арифмометра с программным управлением, арифметическим и запоминающим устройствами; однако осуществить свой проект ему не удалось из-за недостаточной технической базы. </a:t>
            </a:r>
            <a:endParaRPr sz="2000"/>
          </a:p>
        </p:txBody>
      </p:sp>
      <p:pic>
        <p:nvPicPr>
          <p:cNvPr id="4" name="Изображение1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3yIAAEcYAADtNwAASSc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668645" y="3946525"/>
            <a:ext cx="3422650" cy="24396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Текстовое поле2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yJAAAnicAAEA4AAB+KQAAEAAAACYAAAAIAAAA//////////8="/>
              </a:ext>
            </a:extLst>
          </p:cNvSpPr>
          <p:nvPr/>
        </p:nvSpPr>
        <p:spPr>
          <a:xfrm>
            <a:off x="5883910" y="6440170"/>
            <a:ext cx="326009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 defTabSz="914400">
              <a:tabLst/>
              <a:defRPr sz="14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Аналитическая машина Бэббиджда</a:t>
            </a:r>
          </a:p>
        </p:txBody>
      </p:sp>
      <p:pic>
        <p:nvPicPr>
          <p:cNvPr id="6" name="Изображение2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RQm9XzMC7v8YLjygJ4dS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iMAAJsIAACeNwAAEh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695950" y="1398905"/>
            <a:ext cx="3345180" cy="21888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Текстовое поле3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UJQAAEhYAAHU1AADyFwAAEAAAACYAAAAIAAAA//////////8="/>
              </a:ext>
            </a:extLst>
          </p:cNvSpPr>
          <p:nvPr/>
        </p:nvSpPr>
        <p:spPr>
          <a:xfrm>
            <a:off x="6027420" y="3587750"/>
            <a:ext cx="2662555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 defTabSz="914400">
              <a:tabLst/>
              <a:defRPr sz="14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Абак</a:t>
            </a:r>
          </a:p>
        </p:txBody>
      </p:sp>
      <p:sp>
        <p:nvSpPr>
          <p:cNvPr id="8" name="Текстовое поле4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A4AADVCAAAEAAAACYAAAAIAAAAAQAAAAAAAAA="/>
              </a:ext>
            </a:extLst>
          </p:cNvSpPr>
          <p:nvPr>
            <p:ph type="title"/>
          </p:nvPr>
        </p:nvSpPr>
        <p:spPr>
          <a:xfrm>
            <a:off x="0" y="0"/>
            <a:ext cx="9144000" cy="1435735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РЕВОЛЮЦИЯ В СФЕРЕ ВЫЧИСЛИТЕЛЬНЫХ МАШИН</a:t>
            </a: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k6PGYRMAAAAlAAAAEQAAAC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cAAAAD4NAACTHQAA6h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120" y="2152650"/>
            <a:ext cx="4736465" cy="30353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1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GoE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JCwAAOSAAAGwTAAB5IgAAECAAACYAAAAIAAAA//////////8="/>
              </a:ext>
            </a:extLst>
          </p:cNvSpPr>
          <p:nvPr/>
        </p:nvSpPr>
        <p:spPr>
          <a:xfrm>
            <a:off x="1793875" y="5238115"/>
            <a:ext cx="136334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/>
            <a:r>
              <a:t>Z1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EcY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EHgAAPg0AAEA4AACDFgAAEAAAACYAAAAIAAAA//////////8="/>
              </a:ext>
            </a:extLst>
          </p:cNvSpPr>
          <p:nvPr/>
        </p:nvSpPr>
        <p:spPr>
          <a:xfrm>
            <a:off x="4879340" y="2152650"/>
            <a:ext cx="4264660" cy="15068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/>
            <a:r>
              <a:t>Конрад Цузе, немецкий инжинер,</a:t>
            </a:r>
          </a:p>
          <a:p>
            <a:pPr algn="just"/>
            <a:r>
              <a:rPr b="1">
                <a:solidFill>
                  <a:srgbClr val="7F0000"/>
                </a:solidFill>
              </a:rPr>
              <a:t>в 1938 создал Z1</a:t>
            </a:r>
            <a:r>
              <a:t> - первую механическую программируемую цифровую вычислительную машину </a:t>
            </a:r>
          </a:p>
          <a:p>
            <a:pPr algn="just"/>
          </a:p>
          <a:p>
            <a:pPr algn="just"/>
            <a:r>
              <a:t>Именно эта разарботка стала новым шагом в развитии вычислительной техники</a:t>
            </a:r>
          </a:p>
          <a:p>
            <a:pPr/>
          </a:p>
        </p:txBody>
      </p:sp>
      <p:sp>
        <p:nvSpPr>
          <p:cNvPr id="6" name="Текстовое поле3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BAAAA1QoAAMkfAABQIwAAEAAAACYAAAAIAAAA//////////8="/>
              </a:ext>
            </a:extLst>
          </p:cNvSpPr>
          <p:nvPr/>
        </p:nvSpPr>
        <p:spPr>
          <a:xfrm>
            <a:off x="635" y="1760855"/>
            <a:ext cx="5166360" cy="39795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 defTabSz="914400">
              <a:tabLst/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Лишь в 1944 г. в США была построена первая </a:t>
            </a:r>
            <a:r>
              <a:rPr b="1">
                <a:solidFill>
                  <a:srgbClr val="7F0000"/>
                </a:solidFill>
              </a:rPr>
              <a:t>цифровая вычислительная машина (ЦВМ) с программным управлением</a:t>
            </a:r>
            <a:r>
              <a:t> МАРК-I на электромагнитных реле.</a:t>
            </a:r>
          </a:p>
          <a:p>
            <a:pPr algn="just" defTabSz="914400">
              <a:tabLst/>
              <a:defRPr sz="2000"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  <a:p>
            <a:pPr algn="just">
              <a:defRPr sz="2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Главным отличием компьютера «Марк I» было то, что он был первой полностью автоматической вычислительной машиной, не требовавшей какого-либо вмешательства человека в рабочий процесс.</a:t>
            </a: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L46DAAAABAAAAAjn3WDKfLZvysUt0JxK9S/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qiAAALYJAAC8NgAAIh0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309870" y="1578610"/>
            <a:ext cx="3587750" cy="3157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ЗаголовокСлайда1"/>
          <p:cNvSpPr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/////0E4AADUCAAAEAAAACYAAAAIAAAA//////////8="/>
              </a:ext>
            </a:extLst>
          </p:cNvSpPr>
          <p:nvPr/>
        </p:nvSpPr>
        <p:spPr>
          <a:xfrm>
            <a:off x="0" y="-635"/>
            <a:ext cx="9144635" cy="14357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 defTabSz="914400">
              <a:tabLst/>
              <a:defRPr sz="4400">
                <a:solidFill>
                  <a:schemeClr val="tx2"/>
                </a:solidFill>
                <a:latin typeface="Arial" pitchFamily="2" charset="-52"/>
                <a:ea typeface="Arial" pitchFamily="2" charset="-52"/>
                <a:cs typeface="Arial" pitchFamily="2" charset="-52"/>
              </a:defRPr>
            </a:pPr>
            <a:r>
              <a:t>РЕВОЛЮЦИЯ В СФЕРЕ ВЫЧИСЛИТЕЛЬНЫХ МАШИН</a:t>
            </a:r>
          </a:p>
        </p:txBody>
      </p:sp>
      <p:sp>
        <p:nvSpPr>
          <p:cNvPr id="5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5</a:t>
            </a:r>
          </a:p>
        </p:txBody>
      </p:sp>
      <p:sp>
        <p:nvSpPr>
          <p:cNvPr id="6" name="Текстовое поле3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nKAAAFx0AAKwvAABXHwAAEAAAACYAAAAIAAAA//////////8="/>
              </a:ext>
            </a:extLst>
          </p:cNvSpPr>
          <p:nvPr/>
        </p:nvSpPr>
        <p:spPr>
          <a:xfrm>
            <a:off x="6527165" y="4728845"/>
            <a:ext cx="122237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defTabSz="914400">
              <a:tabLst/>
              <a:defRPr>
                <a:solidFill>
                  <a:srgbClr val="000000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МАРК-I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/////0E4AADUCAAAEAAAACYAAAAIAAAAAQAAAAAAAAA="/>
              </a:ext>
            </a:extLst>
          </p:cNvSpPr>
          <p:nvPr>
            <p:ph type="title"/>
          </p:nvPr>
        </p:nvSpPr>
        <p:spPr>
          <a:xfrm>
            <a:off x="0" y="-635"/>
            <a:ext cx="9144635" cy="1435735"/>
          </a:xfrm>
        </p:spPr>
        <p:txBody>
          <a:bodyPr/>
          <a:lstStyle/>
          <a:p>
            <a:pPr>
              <a:defRPr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ЭТАПЫ РАЗВИТИЯ ЭВМ В XX ВЕКЕ </a:t>
            </a: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U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EAQAArAsAAF4zAAB1HgAAEAAAACYAAAAIAAAA//////////8="/>
              </a:ext>
            </a:extLst>
          </p:cNvSpPr>
          <p:nvPr/>
        </p:nvSpPr>
        <p:spPr>
          <a:xfrm>
            <a:off x="287020" y="1897380"/>
            <a:ext cx="8063230" cy="30537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Font typeface="Wingdings" pitchFamily="2" charset="2"/>
              <a:buChar char=""/>
              <p:prBullet>
                <a:buRound/>
              </p:prBullet>
              <a:tabLst/>
              <a:defRPr sz="12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ЭВМ на электронных лампах (1944–1956 гг.);</a:t>
            </a:r>
            <a:endParaRPr sz="1800"/>
          </a:p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Font typeface="Wingdings" pitchFamily="2" charset="2"/>
              <a:buChar char=""/>
              <p:prBullet>
                <a:buRound/>
              </p:prBullet>
              <a:tabLst/>
              <a:defRPr sz="12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ЭВМ на дискретных полупроводниковых и магнитных элементах (диоды, биполярные транзисторы, тороидальные ферритовые микротрансформаторы и ферромагнитные ячейки памяти) (1956–1964 гг.);</a:t>
            </a:r>
            <a:endParaRPr sz="1800"/>
          </a:p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Font typeface="Wingdings" pitchFamily="2" charset="2"/>
              <a:buChar char=""/>
              <p:prBullet>
                <a:buRound/>
              </p:prBullet>
              <a:tabLst/>
              <a:defRPr sz="12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ЭВМ на интегральных элементах малой плотности (1964–1971 гг.);</a:t>
            </a:r>
            <a:endParaRPr sz="1800"/>
          </a:p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Font typeface="Wingdings" pitchFamily="2" charset="2"/>
              <a:buChar char=""/>
              <p:prBullet>
                <a:buRound/>
              </p:prBullet>
              <a:tabLst/>
              <a:defRPr sz="12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ЭВМ на микропроцессорных элементах (1971–1990 гг.);</a:t>
            </a:r>
            <a:endParaRPr sz="1800"/>
          </a:p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Font typeface="Wingdings" pitchFamily="2" charset="2"/>
              <a:buChar char=""/>
              <p:prBullet>
                <a:buRound/>
              </p:prBullet>
              <a:tabLst/>
              <a:defRPr sz="12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ЭВМ на сверхбольших ИС и многопроцессорные системы (с 1990 по настоящее время);</a:t>
            </a:r>
            <a:endParaRPr sz="1800"/>
          </a:p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Font typeface="Wingdings" pitchFamily="2" charset="2"/>
              <a:buChar char=""/>
              <p:prBullet>
                <a:buRound/>
              </p:prBullet>
              <a:tabLst/>
              <a:defRPr sz="1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rPr sz="1800"/>
              <a:t>ЭВМ на новой элементной базе и новых принципах работы (настоящее и будущее).</a:t>
            </a:r>
            <a:endParaRPr sz="1800"/>
          </a:p>
          <a:p>
            <a:pPr marL="0" marR="95250" indent="0" algn="just" defTabSz="914400">
              <a:hyphen val="0"/>
              <a:lnSpc>
                <a:spcPts val="1875"/>
              </a:lnSpc>
              <a:spcBef>
                <a:spcPts val="750"/>
              </a:spcBef>
              <a:spcAft>
                <a:spcPts val="750"/>
              </a:spcAft>
              <a:buNone/>
              <p:prBullet>
                <a:buNone/>
              </p:prBullet>
              <a:tabLst/>
              <a:defRPr sz="10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cHBw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AAAAAEE4AAC1CQAAEAAAACYAAAAIAAAAAQAAAAAAAAA="/>
              </a:ext>
            </a:extLst>
          </p:cNvSpPr>
          <p:nvPr>
            <p:ph type="title"/>
          </p:nvPr>
        </p:nvSpPr>
        <p:spPr>
          <a:xfrm>
            <a:off x="0" y="0"/>
            <a:ext cx="9144635" cy="1577975"/>
          </a:xfrm>
        </p:spPr>
        <p:txBody>
          <a:bodyPr/>
          <a:lstStyle/>
          <a:p>
            <a:pPr>
              <a:defRPr sz="36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ТЕНДЕНЦИИ РАЗВИТИЯ ВЫЧИСЛИТЕЛЬНОЙ ТЕХНИКИ</a:t>
            </a:r>
          </a:p>
          <a:p>
            <a:pPr>
              <a:defRPr sz="36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  <p:sp>
        <p:nvSpPr>
          <p:cNvPr id="3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AAAAACQsAACAcAAB+KQAAEAAAACYAAAAIAAAA//////////8="/>
              </a:ext>
            </a:extLst>
          </p:cNvSpPr>
          <p:nvPr/>
        </p:nvSpPr>
        <p:spPr>
          <a:xfrm>
            <a:off x="0" y="1793875"/>
            <a:ext cx="4572000" cy="4951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buFont typeface="Wingdings" pitchFamily="2" charset="2"/>
              <a:buChar char=""/>
              <p:prBullet>
                <a:buRound/>
              </p:prBullet>
              <a:defRPr sz="24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При разработке и создании собственно ЭВМ существенный и устойчивый приоритет в последние годы имеют сверхмощные компьютеры - суперЭВМ и миниатюрные, и сверхминиатюрные ПК.</a:t>
            </a:r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G9uaWM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7</a:t>
            </a:r>
          </a:p>
        </p:txBody>
      </p:sp>
      <p:pic>
        <p:nvPicPr>
          <p:cNvPr id="5" name="Изображение3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Dt+/Fl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yB8AALEcAAAtNwAAZy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166360" y="4664075"/>
            <a:ext cx="3803015" cy="15786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1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4x8AAJgKAAAtNwAA9B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183505" y="1722120"/>
            <a:ext cx="3785870" cy="200914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Текстовое поле3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5IAAAZRcAANo1AAALGgAAEAAAACYAAAAIAAAA//////////8="/>
              </a:ext>
            </a:extLst>
          </p:cNvSpPr>
          <p:nvPr/>
        </p:nvSpPr>
        <p:spPr>
          <a:xfrm>
            <a:off x="5238115" y="3803015"/>
            <a:ext cx="3515995" cy="4305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>
              <a:defRPr sz="2000"/>
            </a:pPr>
            <a:r>
              <a:rPr sz="1400"/>
              <a:t>Фугаку - В июне 2020 года стал самым быстрым суперкомпьютером в мире в рейтинге Top500. </a:t>
            </a:r>
            <a:r>
              <a:t> </a:t>
            </a:r>
          </a:p>
        </p:txBody>
      </p:sp>
      <p:sp>
        <p:nvSpPr>
          <p:cNvPr id="8" name="Текстовое поле4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Ntd+m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BIwAASScAANo1AACJKQAAEAAAACYAAAAIAAAA//////////8="/>
              </a:ext>
            </a:extLst>
          </p:cNvSpPr>
          <p:nvPr/>
        </p:nvSpPr>
        <p:spPr>
          <a:xfrm>
            <a:off x="5812155" y="6386195"/>
            <a:ext cx="294195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just">
              <a:defRPr sz="1600"/>
            </a:pPr>
            <a:r>
              <a:t>Пример миниатюрного пк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k6PGYRMAAAAlAAAAEg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AAAAzgoAAHwaAAA5IAAAEAAAACYAAAAIAAAA//////////8="/>
              </a:ext>
            </a:extLst>
          </p:cNvSpPr>
          <p:nvPr/>
        </p:nvSpPr>
        <p:spPr>
          <a:xfrm>
            <a:off x="3175" y="1756410"/>
            <a:ext cx="4302125" cy="34817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buFont typeface="Wingdings" pitchFamily="2" charset="2"/>
              <a:buChar char=""/>
              <p:prBullet>
                <a:buRound/>
              </p:prBullet>
              <a:defRPr sz="2400"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Повсеместное использование волоконно-оптических, а в пределах прямой видимости и инфракрасных каналов обмена информацией между компьютерами обеспечит практически неограниченную пропускную способность.</a:t>
            </a: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val="SMDATA_15_k6PGYRMAAAAlAAAAEQAAAA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AAAAAAAAAAABAAAAf39/AAEAAABkAAAAAAAAABQAAABAHwAAAAAAACYAAAAAAAAAwOD//wAAAAAmAAAAZAAAABYAAABMAAAAAAAAAAAAAAAEAAAAAAAAAAEAAAB3d3c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jCEAAD4NAADaNQAA5x4AABAAAAAmAAAACAAAAP//////////"/>
              </a:ext>
            </a:extLst>
          </p:cNvPicPr>
          <p:nvPr/>
        </p:nvPicPr>
        <p:blipFill>
          <a:blip r:embed="rId2"/>
          <a:stretch>
            <a:fillRect/>
          </a:stretch>
        </p:blipFill>
        <p:spPr>
          <a:xfrm>
            <a:off x="5453380" y="2152650"/>
            <a:ext cx="3300730" cy="287083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Текстовое поле2"/>
          <p:cNvSpPr txBox="1">
            <a:extLst>
              <a:ext uri="smNativeData">
                <pr:smNativeData xmlns:pr="smNativeData" val="SMDATA_13_k6PGYRMAAAAlAAAAEgAAAE8BAAAAkAAAAEgAAACQAAAASAAAAAAAAAAA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PkD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iAAAAhSUAANsEAAC1KAAAECAAACYAAAAIAAAA//////////8="/>
              </a:ext>
            </a:extLst>
          </p:cNvSpPr>
          <p:nvPr/>
        </p:nvSpPr>
        <p:spPr>
          <a:xfrm>
            <a:off x="143510" y="6099175"/>
            <a:ext cx="64579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l">
              <a:defRPr sz="2800"/>
            </a:pPr>
            <a:r>
              <a:t>8</a:t>
            </a:r>
          </a:p>
        </p:txBody>
      </p:sp>
      <p:sp>
        <p:nvSpPr>
          <p:cNvPr id="5" name="ЗаголовокСлайда1"/>
          <p:cNvSpPr>
            <a:extLst>
              <a:ext uri="smNativeData">
                <pr:smNativeData xmlns:pr="smNativeData" val="SMDATA_13_k6PGYRMAAAAlAAAAZAAAAA8BAAAAkAAAAEgAAACQAAAASAAAAAAAAAABAAAAAAAAAAEAAABQAAAAAAAAAAAA4D8AAAAAAADgPwAAAAAAAOA/AAAAAAAA4D8AAAAAAADgPwAAAAAAAOA/AAAAAAAA4D8AAAAAAADgPwAAAAAAAOA/AAAAAAAA4D8CAAAAjAAAAAAAAAAAAAAA///3DH9/fwgAAAAAAAAAAAAAAAAAAAAAAAAAAAAAAAAAAAAAZAAAAAEAAABAAAAAAAAAAAAAAAAAAAAAAAAAAAAAAAAAAAAAAAAAAAAAAAAAAAAAAAAAAAAAAAAAAAAAAAAAAAAAAAAAAAAAAAAAAAAAAAAAAAAAAAAAAAAAAAAAAAAAFAAAADwAAAAAAAAAAAAAAP//2QkUAAAAAQAAABQAAAAUAAAAFAAAAAEAAAAAAAAAZAAAAGQAAAAAAAAAZAAAAGQAAAAVAAAAYAAAAAAAAAAAAAAADwAAACADAAAAAAAAAAAAAAEAAACgMgAAVgcAAKr4//8BAAAAf39/AAEAAABkAAAAAAAAABQAAABAHwAAAAAAACYAAAAAAAAAwOD//wAAAAAmAAAAZAAAABYAAABMAAAAAAAAAAAAAAAEAAAAAAAAAAEAAAB3d3cKAAAAACgAAAAoAAAAZAAAAGQAAAAAAAAAzMzMAAAAAABQAAAAUAAAAGQAAABkAAAAAAAAABcAAAAUAAAAAAAAAAAAAAD/fwAA/38AAAAAAAAJAAAABAAAAJ3PwKg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/////AAAAAEA4AAC1CQAAEAAAACYAAAAIAAAA//////////8="/>
              </a:ext>
            </a:extLst>
          </p:cNvSpPr>
          <p:nvPr/>
        </p:nvSpPr>
        <p:spPr>
          <a:xfrm>
            <a:off x="-635" y="0"/>
            <a:ext cx="9144635" cy="15779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ctr"/>
          <a:lstStyle/>
          <a:p>
            <a:pPr algn="ctr" defTabSz="914400">
              <a:tabLst/>
              <a:defRPr sz="36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  <a:r>
              <a:t>ТЕНДЕНЦИИ РАЗВИТИЯ ВЫЧИСЛИТЕЛЬНОЙ ТЕХНИКИ</a:t>
            </a:r>
          </a:p>
          <a:p>
            <a:pPr algn="ctr" defTabSz="914400">
              <a:tabLst/>
              <a:defRPr sz="3600">
                <a:solidFill>
                  <a:schemeClr val="tx2"/>
                </a:solidFill>
                <a:latin typeface="Times New Roman" pitchFamily="1" charset="-52"/>
                <a:ea typeface="Times New Roman" pitchFamily="1" charset="-52"/>
                <a:cs typeface="Times New Roman" pitchFamily="1" charset="-52"/>
              </a:defRPr>
            </a:p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008080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FFFF"/>
        </a:dk1>
        <a:lt1>
          <a:srgbClr val="800000"/>
        </a:lt1>
        <a:dk2>
          <a:srgbClr val="DFD293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000099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000000"/>
        </a:lt1>
        <a:dk2>
          <a:srgbClr val="E3EBF1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686B5D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FF"/>
        </a:dk1>
        <a:lt1>
          <a:srgbClr val="666699"/>
        </a:lt1>
        <a:dk2>
          <a:srgbClr val="FFFFFF"/>
        </a:dk2>
        <a:lt2>
          <a:srgbClr val="3E3E5C"/>
        </a:lt2>
        <a:accent1>
          <a:srgbClr val="60597B"/>
        </a:accent1>
        <a:accent2>
          <a:srgbClr val="6666F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FFFFFF"/>
        </a:dk1>
        <a:lt1>
          <a:srgbClr val="523E26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FFFFD9"/>
      </a:dk1>
      <a:lt1>
        <a:srgbClr val="7F7F7F"/>
      </a:lt1>
      <a:dk2>
        <a:srgbClr val="FFC800"/>
      </a:dk2>
      <a:lt2>
        <a:srgbClr val="777777"/>
      </a:lt2>
      <a:accent1>
        <a:srgbClr val="FFFFF7"/>
      </a:accent1>
      <a:accent2>
        <a:srgbClr val="33CCCC"/>
      </a:accent2>
      <a:accent3>
        <a:srgbClr val="53ACAC"/>
      </a:accent3>
      <a:accent4>
        <a:srgbClr val="738C8C"/>
      </a:accent4>
      <a:accent5>
        <a:srgbClr val="936C6C"/>
      </a:accent5>
      <a:accent6>
        <a:srgbClr val="B34C4C"/>
      </a:accent6>
      <a:hlink>
        <a:srgbClr val="FF5050"/>
      </a:hlink>
      <a:folHlink>
        <a:srgbClr val="FF9900"/>
      </a:folHlink>
    </a:clrScheme>
    <a:fontScheme name="Presentation">
      <a:majorFont>
        <a:latin typeface="Chantilly Pro"/>
        <a:ea typeface="Chantilly Pro"/>
        <a:cs typeface="Chantilly Pro"/>
      </a:majorFont>
      <a:minorFont>
        <a:latin typeface="Chantilly Pro"/>
        <a:ea typeface="Chantilly Pro"/>
        <a:cs typeface="Chantilly Pro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FFFFD9"/>
        </a:dk1>
        <a:lt1>
          <a:srgbClr val="7F7F7F"/>
        </a:lt1>
        <a:dk2>
          <a:srgbClr val="FFC8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7F7F7F"/>
        </a:lt1>
        <a:dk2>
          <a:srgbClr val="8DC6FF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CCCCCC"/>
        </a:dk1>
        <a:lt1>
          <a:srgbClr val="7F7F7F"/>
        </a:lt1>
        <a:dk2>
          <a:srgbClr val="FFFF99"/>
        </a:dk2>
        <a:lt2>
          <a:srgbClr val="005A58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7F7F7F"/>
        </a:lt1>
        <a:dk2>
          <a:srgbClr val="CC3300"/>
        </a:dk2>
        <a:lt2>
          <a:srgbClr val="5C1F00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FFFFFF"/>
        </a:dk1>
        <a:lt1>
          <a:srgbClr val="7F7F7F"/>
        </a:lt1>
        <a:dk2>
          <a:srgbClr val="CCFFFF"/>
        </a:dk2>
        <a:lt2>
          <a:srgbClr val="003366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FF"/>
        </a:dk1>
        <a:lt1>
          <a:srgbClr val="7F7F7F"/>
        </a:lt1>
        <a:dk2>
          <a:srgbClr val="72D672"/>
        </a:dk2>
        <a:lt2>
          <a:srgbClr val="336699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FFCC66"/>
        </a:dk1>
        <a:lt1>
          <a:srgbClr val="7F7F7F"/>
        </a:lt1>
        <a:dk2>
          <a:srgbClr val="D1D1CB"/>
        </a:dk2>
        <a:lt2>
          <a:srgbClr val="777777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FFFFFF"/>
        </a:dk1>
        <a:lt1>
          <a:srgbClr val="7F7F7F"/>
        </a:lt1>
        <a:dk2>
          <a:srgbClr val="DFC08D"/>
        </a:dk2>
        <a:lt2>
          <a:srgbClr val="2D2015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FFFFFF"/>
        </a:dk1>
        <a:lt1>
          <a:srgbClr val="7F7F7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FFFFFF"/>
        </a:dk1>
        <a:lt1>
          <a:srgbClr val="7F7F7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FFFFD9"/>
        </a:dk1>
        <a:lt1>
          <a:srgbClr val="7F7F7F"/>
        </a:lt1>
        <a:dk2>
          <a:srgbClr val="FFC8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7F7F7F"/>
    </a:dk1>
    <a:lt1>
      <a:srgbClr val="FFFFD9"/>
    </a:lt1>
    <a:dk2>
      <a:srgbClr val="777777"/>
    </a:dk2>
    <a:lt2>
      <a:srgbClr val="FFC800"/>
    </a:lt2>
    <a:accent1>
      <a:srgbClr val="FFFFF7"/>
    </a:accent1>
    <a:accent2>
      <a:srgbClr val="33CCCC"/>
    </a:accent2>
    <a:accent3>
      <a:srgbClr val="53ACAC"/>
    </a:accent3>
    <a:accent4>
      <a:srgbClr val="738C8C"/>
    </a:accent4>
    <a:accent5>
      <a:srgbClr val="936C6C"/>
    </a:accent5>
    <a:accent6>
      <a:srgbClr val="B34C4C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vital</cp:lastModifiedBy>
  <cp:revision>0</cp:revision>
  <dcterms:created xsi:type="dcterms:W3CDTF">2017-10-26T08:03:09Z</dcterms:created>
  <dcterms:modified xsi:type="dcterms:W3CDTF">2021-12-25T04:52:35Z</dcterms:modified>
</cp:coreProperties>
</file>