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5DDC9-69DE-4DD6-93FF-BB3189D3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D55949-6398-4FB0-BA11-DCFCC6413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7B1F2-5F60-42B6-AC75-92C5DDD8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97E77-4952-4978-9B9A-50373F95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53ACAD-B0AE-45DD-8CF4-CFC13E16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4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13294-C13C-435D-9D42-2F71EC01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66B161-7FC5-479E-9CD7-9DDB07CAC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8419D-0C52-4632-9830-40347009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198ECC-8460-4F03-94CB-CEA35DA5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378D5D-9886-4C85-AB5B-149CF44C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9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56FE06-2706-4B30-98B8-461FC1190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A9B8F3-F794-4A62-BF5B-01BD6524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8B364-3B51-4529-B21F-D06ACD1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94650-EE6B-4747-9F2F-CC114B86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B3E6E-708B-48F5-84D7-289D518C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3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2C290-BE30-4AFF-B2FA-E12ACA67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610C25-85FD-42EB-9E24-CE5AFC3C8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ADABD-2C59-4444-BBB3-1F287858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CD01E-937D-4CD8-9156-95FA6F0B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460EF-2AA2-4270-9944-5D12303D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78A42-58A2-44F0-966D-CAFB49F1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362E96-6BAB-444D-855B-BC18128BD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60A5E-6743-4AC9-BE8B-58BD090B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DD546-20E3-48B4-9098-D3A572F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C64126-028D-4CDA-9D71-6138BDE6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9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4E7F3-8ED4-4C0C-97A9-99E220B4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34065-97E1-49EA-8CD5-FC89986A6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E175CF-FF73-4C45-A211-44C440BF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895022-3466-47FC-AC8D-74601046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1ADB86-47C8-41DD-BD2B-8F3C3368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C6712E-6761-4518-8CDC-9A89E934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B0139-0BD2-4A88-87E8-095E833D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91AADE-B574-4990-9E0D-4EBD33AC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870428-1794-4583-8E69-4A082D9A8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FB721D-A0A7-4E48-A04D-BA58C2D2E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B60CAA-B847-495F-9B27-C406ABE21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175806-B46E-4DCD-B987-005B2154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868E76-6BFF-4AD3-BB20-66394C78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C615DF-6805-4E0C-9DCE-9A6CFBB8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7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F7714-7A3A-489A-A5A3-63BFD7AE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D76C96-3150-4956-9455-573B7FA0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4CF790-D19A-43DE-A116-BFB6CBAF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25FE0D-AF7B-458A-BE5D-CA5F3355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1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3470F5-9501-43F5-B396-6D692DA4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52DBBA-16A5-437C-8294-DB9DD91E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2809D8-100E-44EE-82F5-3DA778EB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23693-4BB1-4D6A-9376-3949E1BE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4930F-D79D-4457-A314-F7069BEC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423B8D-C6AD-4568-B44F-D06512AB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D74011-F3D9-4ACB-9425-C1ABE54F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AB4126-36E1-4FCC-A570-CDD7AB69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B19484-C2E8-4836-A222-2CC69B7A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3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2121F-6731-4D8C-ABE7-28CBB0D0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C1BA4C-B13C-4828-A166-70FB0731E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F0035D-BB4F-4DD1-86FF-AEE873827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B9DBD2-1837-4090-AECE-77AEEA79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D86A5C-6036-454D-9256-1F0876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D6926-21C7-4613-84B9-B82FF4A5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6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D0A99-B796-4940-8DD4-EBF6571D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83611C-B202-4199-A563-E3C77B92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4A139-C7D5-4092-BA9D-64EB40AC2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FB7A-68A8-44C9-8250-192FDE377901}" type="datetimeFigureOut">
              <a:rPr lang="ru-RU" smtClean="0"/>
              <a:t>15.10.2021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8D91D-913D-403E-99DF-A8664FA30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CC9C4A-6B87-4B57-ACC2-D134C0822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8968-8207-4DF7-8C05-41192013E4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lib.rshu.ru/files_books/pdf/img-216165746.pdf#:~:text=%D0%A2%D1%83%D1%80%D0%B1%D1%83%D0%BB%D0%B5%D0%BD%D1%82%D0%BD%D0%BE%D1%81%D1%82%D1%8C%20%E2%80%94%20%D1%85%D0%B0%D0%BE%D1%82%D0%B8%D1%87%D0%B5%D1%81%D0%BA%D0%B8%20%D0%BD%D0%B5%D1%83%D0%BF%D0%BE%D1%80%D1%8F%D0%B4%D0%BE%D1%87%D0%B5%D0%BD%D0%BD%D0%BE%D0%B5%20%D0%B4%D0%B2%D0%B8%D0%B6%D0%B5%D0%BD%D0%B8%D0%B5,%D1%80%D1%8F%D0%B4%D0%B0%20%D1%82%D0%B5%D0%BE%D1%80%D0%B5%2D%D1%82%D0%B8%D1%87%D0%B5%D1%81%D0%BA%D0%B8%D1%85%20%D0%B8%20%D0%BF%D1%80%D0%B8%D0%BA%D0%BB%D0%B0%D0%B4%D0%BD%D1%8B%D1%85%20%D0%B7%D0%B0%D0%B4%D0%B0%D1%8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u.wikipedia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1BC18-559A-4598-BF73-D8350986C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>
            <a:off x="3498433" y="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5A38A-6F61-480D-9092-BBC908623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4800" dirty="0"/>
              <a:t>Аттрактор,</a:t>
            </a:r>
            <a:br>
              <a:rPr lang="ru-RU" sz="4800" dirty="0"/>
            </a:br>
            <a:r>
              <a:rPr lang="ru-RU" sz="4800" dirty="0"/>
              <a:t>точка бифуркации, </a:t>
            </a:r>
            <a:br>
              <a:rPr lang="ru-RU" sz="4800" dirty="0"/>
            </a:br>
            <a:r>
              <a:rPr lang="ru-RU" sz="4800" dirty="0"/>
              <a:t>турбулентность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EB0157-2E32-41FC-9DD5-EE26C6481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000" dirty="0"/>
              <a:t>Презентацию подготовили студенты группы 606-11</a:t>
            </a:r>
          </a:p>
          <a:p>
            <a:pPr algn="l"/>
            <a:r>
              <a:rPr lang="ru-RU" sz="2000" dirty="0"/>
              <a:t>Янкин Виктор</a:t>
            </a:r>
          </a:p>
          <a:p>
            <a:pPr algn="l"/>
            <a:r>
              <a:rPr lang="ru-RU" sz="2000" dirty="0" err="1"/>
              <a:t>Демьянцев</a:t>
            </a:r>
            <a:r>
              <a:rPr lang="ru-RU" sz="2000" dirty="0"/>
              <a:t> Виталий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438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6414BA-BECD-4DFB-AA49-23F382172D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C09F6F7-1EC1-455E-B2DB-4313E6C63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>
            <a:off x="3630448" y="0"/>
            <a:ext cx="866851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351BE-4342-4EB4-B422-F887B67B662C}"/>
              </a:ext>
            </a:extLst>
          </p:cNvPr>
          <p:cNvSpPr txBox="1"/>
          <p:nvPr/>
        </p:nvSpPr>
        <p:spPr>
          <a:xfrm>
            <a:off x="465534" y="243281"/>
            <a:ext cx="335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Ссылки: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117B-1A2B-4F67-8EB2-983D2F615095}"/>
              </a:ext>
            </a:extLst>
          </p:cNvPr>
          <p:cNvSpPr txBox="1"/>
          <p:nvPr/>
        </p:nvSpPr>
        <p:spPr>
          <a:xfrm>
            <a:off x="106960" y="889125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https://www.peremeny.ru/books/osminog/1679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BC25C-B67B-4D0F-93FE-5E0EB5D2CFEF}"/>
              </a:ext>
            </a:extLst>
          </p:cNvPr>
          <p:cNvSpPr txBox="1"/>
          <p:nvPr/>
        </p:nvSpPr>
        <p:spPr>
          <a:xfrm>
            <a:off x="106960" y="1286284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i="0" u="none" strike="noStrike" dirty="0">
                <a:solidFill>
                  <a:schemeClr val="bg1"/>
                </a:solidFill>
                <a:effectLst/>
                <a:latin typeface="YS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elib.rshu.ru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›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YS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img-216165746.pdf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397E9-BE16-404F-ADD0-CDAB9630036F}"/>
              </a:ext>
            </a:extLst>
          </p:cNvPr>
          <p:cNvSpPr txBox="1"/>
          <p:nvPr/>
        </p:nvSpPr>
        <p:spPr>
          <a:xfrm>
            <a:off x="106960" y="1683443"/>
            <a:ext cx="610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b="1" i="0" u="none" strike="noStrike" dirty="0">
                <a:solidFill>
                  <a:schemeClr val="bg1"/>
                </a:solidFill>
                <a:effectLst/>
                <a:latin typeface="YS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ru.wikipedia.org</a:t>
            </a:r>
            <a:endParaRPr lang="en-US" b="0" i="0" dirty="0">
              <a:solidFill>
                <a:schemeClr val="bg1"/>
              </a:solidFill>
              <a:effectLst/>
              <a:latin typeface="YS Tex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033F7-8F02-4127-9851-E3BF7EBF86BC}"/>
              </a:ext>
            </a:extLst>
          </p:cNvPr>
          <p:cNvSpPr txBox="1"/>
          <p:nvPr/>
        </p:nvSpPr>
        <p:spPr>
          <a:xfrm>
            <a:off x="81793" y="2080602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https://youtu.be/FFhUpAYuY7U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9C2B9-B45A-492A-BA69-675109056022}"/>
              </a:ext>
            </a:extLst>
          </p:cNvPr>
          <p:cNvSpPr txBox="1"/>
          <p:nvPr/>
        </p:nvSpPr>
        <p:spPr>
          <a:xfrm>
            <a:off x="81793" y="2449934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https://yandex.ru/images/search?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94043E-CF28-49C8-83A8-9151B2171ABB}"/>
              </a:ext>
            </a:extLst>
          </p:cNvPr>
          <p:cNvSpPr txBox="1"/>
          <p:nvPr/>
        </p:nvSpPr>
        <p:spPr>
          <a:xfrm>
            <a:off x="81793" y="2847103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https://otvet.mail.ru/question/9878733</a:t>
            </a:r>
          </a:p>
        </p:txBody>
      </p:sp>
    </p:spTree>
    <p:extLst>
      <p:ext uri="{BB962C8B-B14F-4D97-AF65-F5344CB8AC3E}">
        <p14:creationId xmlns:p14="http://schemas.microsoft.com/office/powerpoint/2010/main" val="269296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D671D6-B80D-4399-8304-AB7E187952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1100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33E4B2-872C-4E8C-B232-F1BBB2206CA4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6D288-DF92-4BBD-9972-B813DEE9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>
            <a:off x="9555061" y="0"/>
            <a:ext cx="2636939" cy="68580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24A5944-2D0B-4FC4-8053-FED1F065A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10800000">
            <a:off x="-1" y="0"/>
            <a:ext cx="158551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7C273-0022-4D0B-8E96-5D6BF0647FAE}"/>
              </a:ext>
            </a:extLst>
          </p:cNvPr>
          <p:cNvSpPr txBox="1"/>
          <p:nvPr/>
        </p:nvSpPr>
        <p:spPr>
          <a:xfrm>
            <a:off x="1766274" y="469783"/>
            <a:ext cx="41861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Аттра́ктор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attract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— привлекать, притягивать) — компактное подмножество 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фазового пространства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динамической системы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все траектории из некоторой окрестности которого стремятся к нему при времени, стремящемся к бесконечности. Аттрактором может являться притягивающая 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неподвижная точка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(к примеру, в задаче о маятнике с трением о воздух), 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периодическая траектория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(пример — самовозбуждающиеся колебания в контуре с положительной обратной связью), или некоторая ограниченная область с неустойчивыми траекториями внутри (как у странного аттрактора).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08D4A5-E4DD-4CAD-B39D-21C6AE982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189751"/>
            <a:ext cx="31718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514954-FAC1-41A3-AC1F-05A9FF590BB3}"/>
              </a:ext>
            </a:extLst>
          </p:cNvPr>
          <p:cNvSpPr txBox="1"/>
          <p:nvPr/>
        </p:nvSpPr>
        <p:spPr>
          <a:xfrm>
            <a:off x="6853807" y="3745251"/>
            <a:ext cx="1971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Визуальное представление странного аттрактора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537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1CEE75-CABD-4BA3-8F2A-EEA111784EBC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15FA50-9DE7-4DC2-BA64-CDD42D731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16200000">
            <a:off x="4891131" y="-5807628"/>
            <a:ext cx="2409736" cy="12191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50709-D6F2-4556-8B9A-2781C7C2B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5400000">
            <a:off x="4774036" y="-143311"/>
            <a:ext cx="2643929" cy="12191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6DDA7-B11B-489F-8E10-7D6AB486CF1E}"/>
              </a:ext>
            </a:extLst>
          </p:cNvPr>
          <p:cNvSpPr txBox="1"/>
          <p:nvPr/>
        </p:nvSpPr>
        <p:spPr>
          <a:xfrm>
            <a:off x="982401" y="1609498"/>
            <a:ext cx="3498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Helvetica" panose="020B0604020202020204" pitchFamily="34" charset="0"/>
              </a:rPr>
              <a:t>Хорошим п</a:t>
            </a:r>
            <a:r>
              <a:rPr lang="ru-RU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римером является рулетка, ленточный механизм, постоянно стремящийся вернуть измерительную ленту.  </a:t>
            </a:r>
          </a:p>
          <a:p>
            <a:r>
              <a:rPr lang="ru-RU" dirty="0">
                <a:solidFill>
                  <a:schemeClr val="bg1"/>
                </a:solidFill>
                <a:latin typeface="Helvetica" panose="020B0604020202020204" pitchFamily="34" charset="0"/>
              </a:rPr>
              <a:t>Так же рулетка в казино, где</a:t>
            </a:r>
            <a:r>
              <a:rPr lang="ru-RU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крупье бросает шарик, который в итоге попадает в один из 38 секторов. </a:t>
            </a:r>
            <a:r>
              <a:rPr lang="ru-RU" dirty="0">
                <a:solidFill>
                  <a:schemeClr val="bg1"/>
                </a:solidFill>
                <a:latin typeface="Helvetica" panose="020B0604020202020204" pitchFamily="34" charset="0"/>
              </a:rPr>
              <a:t>Сектора</a:t>
            </a:r>
            <a:r>
              <a:rPr lang="ru-RU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и будут аттракторами для системы колесо - шарик.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436D2-7C0B-4C06-BC35-464B0397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903" y="1493240"/>
            <a:ext cx="4531573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9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F8005B-5E97-4380-903C-F2500F1F7E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F0390-43F1-4AD8-AF3A-9E6D7348F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>
            <a:off x="9555061" y="0"/>
            <a:ext cx="26369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512F4-8181-4F79-8E21-94554D865C89}"/>
              </a:ext>
            </a:extLst>
          </p:cNvPr>
          <p:cNvSpPr txBox="1"/>
          <p:nvPr/>
        </p:nvSpPr>
        <p:spPr>
          <a:xfrm>
            <a:off x="6083415" y="756268"/>
            <a:ext cx="33290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Проще говоря, </a:t>
            </a:r>
            <a:r>
              <a:rPr lang="ru-RU" b="1" dirty="0" err="1">
                <a:solidFill>
                  <a:schemeClr val="bg1"/>
                </a:solidFill>
                <a:latin typeface="Arial" panose="020B0604020202020204" pitchFamily="34" charset="0"/>
              </a:rPr>
              <a:t>а</a:t>
            </a:r>
            <a:r>
              <a:rPr lang="ru-RU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ттра́ктор</a:t>
            </a:r>
            <a:r>
              <a:rPr lang="ru-RU" dirty="0">
                <a:solidFill>
                  <a:schemeClr val="bg1"/>
                </a:solidFill>
              </a:rPr>
              <a:t> – то к чему что-либо стремится в какой-либо системе, центр притяжения.</a:t>
            </a:r>
          </a:p>
          <a:p>
            <a:r>
              <a:rPr lang="ru-RU" dirty="0">
                <a:solidFill>
                  <a:schemeClr val="bg1"/>
                </a:solidFill>
              </a:rPr>
              <a:t>Даже в космосе существует такое явление как </a:t>
            </a:r>
          </a:p>
          <a:p>
            <a:r>
              <a:rPr lang="ru-RU" dirty="0">
                <a:solidFill>
                  <a:schemeClr val="bg1"/>
                </a:solidFill>
              </a:rPr>
              <a:t>«Великий аттрактор» -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гравитационная аномалия,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огромное скопления материи, его притяжение достаточно однородно, чтобы не разрывать гравитационную связь галактических скоплений между собой, весь же он в целом находится, судя по всему, в покое относительно реликтового излучения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FE2158-3C50-45EE-9938-731A2A4E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3" y="628475"/>
            <a:ext cx="5601049" cy="560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390685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07BD0C-12C1-45D4-A6ED-1096E3744C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0377C-89A2-4126-A1E4-83A8CB7D5B33}"/>
              </a:ext>
            </a:extLst>
          </p:cNvPr>
          <p:cNvSpPr txBox="1"/>
          <p:nvPr/>
        </p:nvSpPr>
        <p:spPr>
          <a:xfrm>
            <a:off x="1781611" y="696029"/>
            <a:ext cx="6102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  <a:latin typeface="YS Text"/>
              </a:rPr>
              <a:t>Точка</a:t>
            </a:r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 </a:t>
            </a:r>
            <a:r>
              <a:rPr lang="ru-RU" b="1" i="0" dirty="0">
                <a:solidFill>
                  <a:schemeClr val="bg1"/>
                </a:solidFill>
                <a:effectLst/>
                <a:latin typeface="YS Text"/>
              </a:rPr>
              <a:t>бифуркации</a:t>
            </a:r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 — смена установившегося режима работы системы,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342E9-61D4-47CA-A15C-5E78CC267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>
            <a:off x="9555061" y="0"/>
            <a:ext cx="2636939" cy="68580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5D8FEB8-8DE9-4993-AC01-556D3D39B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10800000">
            <a:off x="-1" y="0"/>
            <a:ext cx="1585519" cy="68580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BE1652A-73AB-411A-8AA6-3CE56AE9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45" y="1625105"/>
            <a:ext cx="4810387" cy="360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435A8C-4093-4FC6-A039-CF0722868FF5}"/>
              </a:ext>
            </a:extLst>
          </p:cNvPr>
          <p:cNvSpPr txBox="1"/>
          <p:nvPr/>
        </p:nvSpPr>
        <p:spPr>
          <a:xfrm>
            <a:off x="1781611" y="1226596"/>
            <a:ext cx="23206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критическое состояние системы, при котором система становится неустойчивой относительно флуктуаций и возникает неопределённость: станет ли состояние системы хаотическим или она перейдёт на новый, более дифференцированный и высокий уровень упорядоченности.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46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6B7AD8-37A7-4C2F-84C3-599D4C8285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15527B-53A1-4646-ADF0-F640B939D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5400000">
            <a:off x="4774036" y="485865"/>
            <a:ext cx="2643929" cy="121919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A58FCA1-06CB-4DEB-A890-8AD5D5D0F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16200000">
            <a:off x="4891133" y="-6235466"/>
            <a:ext cx="2409736" cy="12191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7E650-8CD4-4B1B-BDC2-202074175F15}"/>
              </a:ext>
            </a:extLst>
          </p:cNvPr>
          <p:cNvSpPr txBox="1"/>
          <p:nvPr/>
        </p:nvSpPr>
        <p:spPr>
          <a:xfrm>
            <a:off x="411061" y="1166070"/>
            <a:ext cx="462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Примером точек бифуркации может служить история сотовой связи: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A5986E-98AF-494F-A3FF-4BD14901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847" y="1739143"/>
            <a:ext cx="7452504" cy="33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34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8DED50-4D63-4292-AD58-87A759F21C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E12EE3F-D8F5-4290-84E2-5B6BB9B0F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>
            <a:off x="9555061" y="0"/>
            <a:ext cx="263693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06615-AEF8-4B0D-8F51-D14633C1A8DC}"/>
              </a:ext>
            </a:extLst>
          </p:cNvPr>
          <p:cNvSpPr txBox="1"/>
          <p:nvPr/>
        </p:nvSpPr>
        <p:spPr>
          <a:xfrm>
            <a:off x="1023457" y="889233"/>
            <a:ext cx="4790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Значит, точка бифуркации – переломный момент в системе, смена чего-либо на более актуальное, либо момент усовершенствования системы.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E8411B-0EAF-4FD2-A4C5-529E6E66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77" y="2046914"/>
            <a:ext cx="5852719" cy="438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4218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D6F0F2-A5C3-48B3-BCFE-4045B1B7A7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CA78C53-1C6B-4DCB-A69C-5EE2D2F9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10800000">
            <a:off x="-1" y="0"/>
            <a:ext cx="1585519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AB08C18-4A8B-4D4B-AC15-471C70F46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>
            <a:off x="9555061" y="0"/>
            <a:ext cx="263693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69DAAE-F998-42CF-A920-D1AA1A57E1DB}"/>
              </a:ext>
            </a:extLst>
          </p:cNvPr>
          <p:cNvSpPr txBox="1"/>
          <p:nvPr/>
        </p:nvSpPr>
        <p:spPr>
          <a:xfrm>
            <a:off x="1682580" y="2097248"/>
            <a:ext cx="5408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Турбулентность – широко распространенное в природе явление самоорганизации, связанное с регулярными или хаотическими переходами от беспорядка к порядку и обратно.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B10C3A-D9B1-4038-9425-C81E79B09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55" y="1128751"/>
            <a:ext cx="2545391" cy="38668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59AC15-228C-4C0B-A9A4-D3C3E462F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519" y="3487723"/>
            <a:ext cx="59340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8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3DEF96-94CD-4951-BD3A-A98370886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EA7E644-E673-432E-80FA-CD2A5D53A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16200000">
            <a:off x="4891133" y="-6235466"/>
            <a:ext cx="2409736" cy="1219199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C375B22-C9C0-433D-B047-E0AA54BD8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8" r="-1" b="1287"/>
          <a:stretch/>
        </p:blipFill>
        <p:spPr>
          <a:xfrm rot="5400000">
            <a:off x="4774036" y="485865"/>
            <a:ext cx="2643929" cy="12191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D5290-C90B-491B-9B86-D16311DC4FF7}"/>
              </a:ext>
            </a:extLst>
          </p:cNvPr>
          <p:cNvSpPr txBox="1"/>
          <p:nvPr/>
        </p:nvSpPr>
        <p:spPr>
          <a:xfrm>
            <a:off x="608203" y="2088859"/>
            <a:ext cx="3724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Всем известный пример – турбулентность воздушных потоков - </a:t>
            </a:r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хаотически неупорядоченное движение объемов </a:t>
            </a:r>
            <a:r>
              <a:rPr lang="ru-RU" i="0" dirty="0">
                <a:solidFill>
                  <a:schemeClr val="bg1"/>
                </a:solidFill>
                <a:effectLst/>
                <a:latin typeface="YS Text"/>
              </a:rPr>
              <a:t>воздуха </a:t>
            </a:r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самых различных масштабов.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A01B9E-878B-4DD9-AB13-0F1647A4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53" y="1271982"/>
            <a:ext cx="5041782" cy="37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3095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385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Verdana</vt:lpstr>
      <vt:lpstr>YS Text</vt:lpstr>
      <vt:lpstr>Тема Office</vt:lpstr>
      <vt:lpstr>Аттрактор, точка бифуркации,  турбулентность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Аттрактор, точка бифуркации,  турбулентность</dc:title>
  <dc:creator>GG WP</dc:creator>
  <cp:lastModifiedBy>GG WP</cp:lastModifiedBy>
  <cp:revision>3</cp:revision>
  <dcterms:created xsi:type="dcterms:W3CDTF">2021-10-14T12:46:43Z</dcterms:created>
  <dcterms:modified xsi:type="dcterms:W3CDTF">2021-10-15T07:36:46Z</dcterms:modified>
</cp:coreProperties>
</file>