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58918CF-CD1B-4F1A-A610-880F2A4D6624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86F289F-75E0-4612-8A2B-784DD9DD46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3316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918CF-CD1B-4F1A-A610-880F2A4D6624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F289F-75E0-4612-8A2B-784DD9DD46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690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918CF-CD1B-4F1A-A610-880F2A4D6624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F289F-75E0-4612-8A2B-784DD9DD46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536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918CF-CD1B-4F1A-A610-880F2A4D6624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F289F-75E0-4612-8A2B-784DD9DD46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5633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918CF-CD1B-4F1A-A610-880F2A4D6624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F289F-75E0-4612-8A2B-784DD9DD46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21297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918CF-CD1B-4F1A-A610-880F2A4D6624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F289F-75E0-4612-8A2B-784DD9DD46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8819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918CF-CD1B-4F1A-A610-880F2A4D6624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F289F-75E0-4612-8A2B-784DD9DD46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6025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58918CF-CD1B-4F1A-A610-880F2A4D6624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F289F-75E0-4612-8A2B-784DD9DD46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2476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58918CF-CD1B-4F1A-A610-880F2A4D6624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F289F-75E0-4612-8A2B-784DD9DD46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8817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918CF-CD1B-4F1A-A610-880F2A4D6624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F289F-75E0-4612-8A2B-784DD9DD46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6092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918CF-CD1B-4F1A-A610-880F2A4D6624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F289F-75E0-4612-8A2B-784DD9DD46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306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918CF-CD1B-4F1A-A610-880F2A4D6624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F289F-75E0-4612-8A2B-784DD9DD46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624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918CF-CD1B-4F1A-A610-880F2A4D6624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F289F-75E0-4612-8A2B-784DD9DD46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4136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918CF-CD1B-4F1A-A610-880F2A4D6624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F289F-75E0-4612-8A2B-784DD9DD46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8766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918CF-CD1B-4F1A-A610-880F2A4D6624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F289F-75E0-4612-8A2B-784DD9DD46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2176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918CF-CD1B-4F1A-A610-880F2A4D6624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F289F-75E0-4612-8A2B-784DD9DD46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9103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918CF-CD1B-4F1A-A610-880F2A4D6624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F289F-75E0-4612-8A2B-784DD9DD46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2179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58918CF-CD1B-4F1A-A610-880F2A4D6624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86F289F-75E0-4612-8A2B-784DD9DD46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0233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moodle.surgu.ru/mod/lesson/view.php?id=18017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Основы работы в команде. </a:t>
            </a:r>
            <a:r>
              <a:rPr lang="ru-RU" dirty="0" err="1" smtClean="0"/>
              <a:t>Командообразование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</a:t>
            </a:r>
            <a:r>
              <a:rPr lang="en-US" dirty="0" smtClean="0"/>
              <a:t>:</a:t>
            </a:r>
            <a:r>
              <a:rPr lang="ru-RU" dirty="0" smtClean="0"/>
              <a:t> ДЕМЬЯНЦЕВ ВИТАЛИЙ 606-12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335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3900" y="762001"/>
            <a:ext cx="10525125" cy="1343024"/>
          </a:xfrm>
        </p:spPr>
        <p:txBody>
          <a:bodyPr/>
          <a:lstStyle/>
          <a:p>
            <a:pPr algn="ctr"/>
            <a:r>
              <a:rPr lang="ru-RU" dirty="0" smtClean="0"/>
              <a:t>СПИСОК ИСПОЛЬЗОВАННЫХ ИСТОЧНИКОВ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moodle.surgu.ru/mod/lesson/view.php?id=180172</a:t>
            </a:r>
            <a:endParaRPr lang="ru-RU" dirty="0" smtClean="0"/>
          </a:p>
          <a:p>
            <a:r>
              <a:rPr lang="en-US" dirty="0"/>
              <a:t>https://gb.ru/blog/komandoobrazovanie/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394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Понятие «</a:t>
            </a:r>
            <a:r>
              <a:rPr lang="ru-RU" dirty="0" err="1"/>
              <a:t>командообразование</a:t>
            </a:r>
            <a:r>
              <a:rPr lang="ru-RU" dirty="0"/>
              <a:t>» пришло в русский язык с английского. «</a:t>
            </a:r>
            <a:r>
              <a:rPr lang="ru-RU" dirty="0" err="1"/>
              <a:t>Тeam</a:t>
            </a:r>
            <a:r>
              <a:rPr lang="ru-RU" dirty="0"/>
              <a:t> </a:t>
            </a:r>
            <a:r>
              <a:rPr lang="ru-RU" dirty="0" err="1"/>
              <a:t>building</a:t>
            </a:r>
            <a:r>
              <a:rPr lang="ru-RU" dirty="0"/>
              <a:t>» можно перевести как: «построение команды». В менеджменте отсюда и произошел англицизм «тимбилдинг». Лучшего инструмента, чтобы управлять сотрудниками и развивать компанию, придумать сложно.</a:t>
            </a:r>
          </a:p>
          <a:p>
            <a:r>
              <a:rPr lang="ru-RU" b="1" dirty="0"/>
              <a:t/>
            </a:r>
            <a:br>
              <a:rPr lang="ru-RU" b="1" dirty="0"/>
            </a:br>
            <a:r>
              <a:rPr lang="ru-RU" dirty="0" err="1"/>
              <a:t>Командообразование</a:t>
            </a:r>
            <a:r>
              <a:rPr lang="ru-RU" dirty="0"/>
              <a:t> в организации позволяет объединять специалистов из разных отделов в единый, слаженный механизм, в основе которого — равноправие и коллективная ответственность</a:t>
            </a:r>
            <a:r>
              <a:rPr lang="ru-RU" dirty="0" smtClean="0"/>
              <a:t>.</a:t>
            </a:r>
          </a:p>
          <a:p>
            <a:r>
              <a:rPr lang="ru-RU" dirty="0"/>
              <a:t>Впервые методы </a:t>
            </a:r>
            <a:r>
              <a:rPr lang="ru-RU" dirty="0" err="1"/>
              <a:t>командообразования</a:t>
            </a:r>
            <a:r>
              <a:rPr lang="ru-RU" dirty="0"/>
              <a:t> появились в 20 веке в области спорта. Оттуда они перекочевали в сферу бизнеса. А в 60–70-х годах такой подход позаимствовали и менеджеры. И до сих пор тимбилдинг не теряет своей популярности из-за эффективности управления</a:t>
            </a:r>
            <a:r>
              <a:rPr lang="ru-RU" dirty="0" smtClean="0"/>
              <a:t>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101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ЦЕЛИ КОМАНДООБРАЗОВАНИЯ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Сформировать у работников умение эффективно общаться, чтобы решать самые разные проблемы.</a:t>
            </a:r>
          </a:p>
          <a:p>
            <a:r>
              <a:rPr lang="ru-RU" dirty="0"/>
              <a:t>Повысить уровень внутренней индивидуальной ответственности сотрудника, даже если речь идет о выполнении командной задачи.</a:t>
            </a:r>
          </a:p>
          <a:p>
            <a:r>
              <a:rPr lang="ru-RU" dirty="0"/>
              <a:t>Снизить рабочую конкуренцию и добиться единства.</a:t>
            </a:r>
          </a:p>
          <a:p>
            <a:r>
              <a:rPr lang="ru-RU" dirty="0"/>
              <a:t>Переориентировать мышление с индивидуального труда на коллективный.</a:t>
            </a:r>
          </a:p>
          <a:p>
            <a:r>
              <a:rPr lang="ru-RU" dirty="0"/>
              <a:t>Развить командный дух и улучшить корпоративную культуру.</a:t>
            </a:r>
          </a:p>
          <a:p>
            <a:r>
              <a:rPr lang="ru-RU" dirty="0"/>
              <a:t>Повысить КПД при выполнении любой задачи.</a:t>
            </a:r>
          </a:p>
          <a:p>
            <a:r>
              <a:rPr lang="ru-RU" dirty="0"/>
              <a:t>Поставить неофициального лидера во главе команды.</a:t>
            </a:r>
          </a:p>
        </p:txBody>
      </p:sp>
    </p:spTree>
    <p:extLst>
      <p:ext uri="{BB962C8B-B14F-4D97-AF65-F5344CB8AC3E}">
        <p14:creationId xmlns:p14="http://schemas.microsoft.com/office/powerpoint/2010/main" val="68766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1852" y="687977"/>
            <a:ext cx="10746378" cy="1280159"/>
          </a:xfrm>
        </p:spPr>
        <p:txBody>
          <a:bodyPr/>
          <a:lstStyle/>
          <a:p>
            <a:pPr algn="ctr"/>
            <a:r>
              <a:rPr lang="ru-RU" dirty="0" smtClean="0"/>
              <a:t>ПРЕИМУЩЕСТВА О</a:t>
            </a:r>
            <a:r>
              <a:rPr lang="ru-RU" dirty="0"/>
              <a:t>Т</a:t>
            </a:r>
            <a:r>
              <a:rPr lang="ru-RU" dirty="0" smtClean="0"/>
              <a:t> КОМАНДООБРАЗОВАНИЯ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Все работники максимально отдают свои таланты и умения, чтобы решить проблему. </a:t>
            </a:r>
            <a:endParaRPr lang="ru-RU" dirty="0" smtClean="0"/>
          </a:p>
          <a:p>
            <a:r>
              <a:rPr lang="ru-RU" dirty="0" smtClean="0"/>
              <a:t>К каждой задаче подходят комплексно и решают ее креативно.</a:t>
            </a:r>
          </a:p>
          <a:p>
            <a:r>
              <a:rPr lang="ru-RU" dirty="0" smtClean="0"/>
              <a:t>Работники </a:t>
            </a:r>
            <a:r>
              <a:rPr lang="ru-RU" dirty="0"/>
              <a:t>становятся более дисциплинированными, повышается их производительность.</a:t>
            </a:r>
          </a:p>
          <a:p>
            <a:r>
              <a:rPr lang="ru-RU" dirty="0"/>
              <a:t>Критические ошибки возникают реже, поскольку ответственность коллективная, и все заинтересованы в результате.</a:t>
            </a:r>
          </a:p>
          <a:p>
            <a:r>
              <a:rPr lang="ru-RU" dirty="0"/>
              <a:t>Снижается риск эмоционального выгорания, поскольку развивается взаимопомощь.</a:t>
            </a:r>
          </a:p>
          <a:p>
            <a:r>
              <a:rPr lang="ru-RU" dirty="0"/>
              <a:t>Работник, почувствовав себя отстающим, начинает самостоятельно стремиться догнать остальных. Отпадают затраты в этой области.</a:t>
            </a:r>
          </a:p>
          <a:p>
            <a:r>
              <a:rPr lang="ru-RU" dirty="0" smtClean="0"/>
              <a:t>Конкуренция среди работников становится меньше</a:t>
            </a:r>
          </a:p>
          <a:p>
            <a:r>
              <a:rPr lang="ru-RU" dirty="0" smtClean="0"/>
              <a:t> Сотрудники </a:t>
            </a:r>
            <a:r>
              <a:rPr lang="ru-RU" dirty="0"/>
              <a:t>преданы фирме и </a:t>
            </a:r>
            <a:r>
              <a:rPr lang="ru-RU" dirty="0" smtClean="0"/>
              <a:t>мотивированы.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199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3736" y="757646"/>
            <a:ext cx="10197737" cy="1193074"/>
          </a:xfrm>
        </p:spPr>
        <p:txBody>
          <a:bodyPr/>
          <a:lstStyle/>
          <a:p>
            <a:pPr algn="ctr"/>
            <a:r>
              <a:rPr lang="ru-RU" dirty="0" smtClean="0"/>
              <a:t>НЕДОСТАТКИ </a:t>
            </a:r>
            <a:r>
              <a:rPr lang="ru-RU" dirty="0"/>
              <a:t>ОТ КОМАНДООБРАЗОВАНИЯ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fontAlgn="base"/>
            <a:r>
              <a:rPr lang="ru-RU" dirty="0"/>
              <a:t>Командная работа требует дополнительных временных затрат. Дело в том, что члены команды должны «притереться» друг к </a:t>
            </a:r>
            <a:r>
              <a:rPr lang="ru-RU" dirty="0" smtClean="0"/>
              <a:t>другу.</a:t>
            </a:r>
          </a:p>
          <a:p>
            <a:pPr fontAlgn="base"/>
            <a:r>
              <a:rPr lang="ru-RU" dirty="0" smtClean="0"/>
              <a:t>Для </a:t>
            </a:r>
            <a:r>
              <a:rPr lang="ru-RU" dirty="0"/>
              <a:t>командной работы характерна некоторая медлительность, что наиболее сильно заметно, когда в команде много людей, а также когда кто-то из членов совмещает командную работу с индивидуальной. Также нередко возникают сложности с тем, чтобы собрать всех участников в одном месте в одно время, а это негативно влияет на весь процесс работы</a:t>
            </a:r>
          </a:p>
          <a:p>
            <a:pPr fontAlgn="base"/>
            <a:r>
              <a:rPr lang="ru-RU" dirty="0" smtClean="0"/>
              <a:t>В </a:t>
            </a:r>
            <a:r>
              <a:rPr lang="ru-RU" dirty="0"/>
              <a:t>командной работе могут задерживаться принятия важных решений, причиной чему служат различные взгляды членов команды на одни и те же вещи, обобщить которые можно лишь посредством длительных дискуссий</a:t>
            </a:r>
          </a:p>
          <a:p>
            <a:pPr fontAlgn="base"/>
            <a:r>
              <a:rPr lang="ru-RU" dirty="0" smtClean="0"/>
              <a:t>Если </a:t>
            </a:r>
            <a:r>
              <a:rPr lang="ru-RU" dirty="0"/>
              <a:t>работа в команде является для человека дополнительной, она может начать отнимать у него большое количество сил. По этой причине необходимо понимать, справится ли человек с этой нагрузкой, или задачи командной работы следует пересмотреть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364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0006" y="973668"/>
            <a:ext cx="10612191" cy="1035436"/>
          </a:xfrm>
        </p:spPr>
        <p:txBody>
          <a:bodyPr/>
          <a:lstStyle/>
          <a:p>
            <a:pPr algn="ctr"/>
            <a:r>
              <a:rPr lang="ru-RU" dirty="0" smtClean="0"/>
              <a:t>ЭТАПЫ ПРОЦЕССА КОМАНДООБРАЗОВАНИЯ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50006" y="2247900"/>
            <a:ext cx="10046594" cy="4286250"/>
          </a:xfrm>
        </p:spPr>
        <p:txBody>
          <a:bodyPr>
            <a:normAutofit fontScale="77500" lnSpcReduction="20000"/>
          </a:bodyPr>
          <a:lstStyle/>
          <a:p>
            <a:r>
              <a:rPr lang="ru-RU" sz="1900" b="1" dirty="0" smtClean="0"/>
              <a:t>Адаптация</a:t>
            </a:r>
            <a:r>
              <a:rPr lang="ru-RU" sz="1900" dirty="0"/>
              <a:t>. </a:t>
            </a:r>
            <a:r>
              <a:rPr lang="ru-RU" sz="1900" dirty="0" smtClean="0"/>
              <a:t>На </a:t>
            </a:r>
            <a:r>
              <a:rPr lang="ru-RU" sz="1900" dirty="0"/>
              <a:t>этом этапе происходит поиск членами группы оптимального способа решения задачи. Межличностные взаимодействия осторожны и ведут к образованию диад, наступает стадия проверки и зависимости, предполагающая ориентировку членов группы относительно характера действий друг друга и поиск взаимоприемлемого поведения в группе. Члены команды собираются вместе с чувством настороженности и принужденности. Результативность команды на данном этапе низка, так как члены ее еще не знакомы и не уверены друг в друге.</a:t>
            </a:r>
          </a:p>
          <a:p>
            <a:r>
              <a:rPr lang="ru-RU" sz="1900" b="1" dirty="0" smtClean="0"/>
              <a:t>Группирование</a:t>
            </a:r>
            <a:r>
              <a:rPr lang="ru-RU" sz="1900" dirty="0"/>
              <a:t>. Этот этап характеризуется созданием объединений </a:t>
            </a:r>
            <a:r>
              <a:rPr lang="ru-RU" sz="1900" dirty="0" smtClean="0"/>
              <a:t>по </a:t>
            </a:r>
            <a:r>
              <a:rPr lang="ru-RU" sz="1900" dirty="0"/>
              <a:t>симпатиям и интересам. Инструментальное содержание его состоит в противодействии членов группы требованиям, предъявляемым им содержанием задачи, вследствие выявления несовпадения личной мотивации индивидов с целями групповой деятельности. Происходит эмоциональный ответ членов группы на требования задачи, который приводит к образованию подгрупп. При группировании начинает складываться групповое самосознание на уровне отдельных подгрупп, формирующих первые </a:t>
            </a:r>
            <a:r>
              <a:rPr lang="ru-RU" sz="1900" dirty="0" err="1"/>
              <a:t>интрагрупповые</a:t>
            </a:r>
            <a:r>
              <a:rPr lang="ru-RU" sz="1900" dirty="0"/>
              <a:t> </a:t>
            </a:r>
            <a:r>
              <a:rPr lang="ru-RU" sz="1900" dirty="0" smtClean="0"/>
              <a:t>нормы. </a:t>
            </a:r>
            <a:endParaRPr lang="ru-RU" sz="1900" dirty="0"/>
          </a:p>
          <a:p>
            <a:r>
              <a:rPr lang="ru-RU" sz="1900" b="1" dirty="0" smtClean="0"/>
              <a:t>Кооперация</a:t>
            </a:r>
            <a:r>
              <a:rPr lang="ru-RU" sz="1900" dirty="0"/>
              <a:t>. На этой стадии происходит осознание желания работать над решением задачи. Стадия характеризуется более открытым и конструктивным общением, чем предыдущие, появляются элементы групповой солидарности и сплоченности. Здесь впервые возникает сложившаяся группа с отчетливо выраженным чувством «мы». Ведущей на этом этапе становится инструментальная деятельность, члены группы хорошо подготовлены к ее осуществлению, развито организационное единство, но в такой группе отсутствуют достаточно выраженные психологические связи</a:t>
            </a:r>
            <a:r>
              <a:rPr lang="ru-RU" sz="1900" dirty="0" smtClean="0"/>
              <a:t>.</a:t>
            </a:r>
            <a:endParaRPr lang="ru-RU" sz="19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637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0006" y="973668"/>
            <a:ext cx="10612191" cy="1035436"/>
          </a:xfrm>
        </p:spPr>
        <p:txBody>
          <a:bodyPr/>
          <a:lstStyle/>
          <a:p>
            <a:pPr algn="ctr"/>
            <a:r>
              <a:rPr lang="ru-RU" dirty="0" smtClean="0"/>
              <a:t>ЭТАПЫ ПРОЦЕССА КОМАНДООБРАЗОВАНИЯ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50006" y="2247900"/>
            <a:ext cx="10046594" cy="4286250"/>
          </a:xfrm>
        </p:spPr>
        <p:txBody>
          <a:bodyPr>
            <a:normAutofit/>
          </a:bodyPr>
          <a:lstStyle/>
          <a:p>
            <a:r>
              <a:rPr lang="ru-RU" sz="1900" b="1" dirty="0" smtClean="0"/>
              <a:t>Нормирование </a:t>
            </a:r>
            <a:r>
              <a:rPr lang="ru-RU" sz="1900" b="1" dirty="0"/>
              <a:t>деятельности</a:t>
            </a:r>
            <a:r>
              <a:rPr lang="ru-RU" sz="1900" dirty="0"/>
              <a:t>. Разрабатываются принципы группового взаимодействия. Доминирующей становится сфера эмоциональной активности, растает значение отношений «я — ты», личные взаимоотношения становятся особенно тесными. Характерная черта развития группы на этой стадии — отсутствие </a:t>
            </a:r>
            <a:r>
              <a:rPr lang="ru-RU" sz="1900" dirty="0" err="1"/>
              <a:t>интергрупповой</a:t>
            </a:r>
            <a:r>
              <a:rPr lang="ru-RU" sz="1900" dirty="0"/>
              <a:t> активности. </a:t>
            </a:r>
            <a:endParaRPr lang="ru-RU" sz="1900" dirty="0" smtClean="0"/>
          </a:p>
          <a:p>
            <a:r>
              <a:rPr lang="ru-RU" sz="1900" b="1" dirty="0" smtClean="0"/>
              <a:t>Функционирование</a:t>
            </a:r>
            <a:r>
              <a:rPr lang="ru-RU" sz="1900" dirty="0"/>
              <a:t>. </a:t>
            </a:r>
            <a:r>
              <a:rPr lang="ru-RU" sz="1900" dirty="0" smtClean="0"/>
              <a:t>Функционально-ролевая </a:t>
            </a:r>
            <a:r>
              <a:rPr lang="ru-RU" sz="1900" dirty="0"/>
              <a:t>соотнесенность связана с образованием ролевой структуры команды, являющейся своеобразным резонатором, посредством которого проигрывается групповая задача. Группа открыта для проявления и разрешения конфликта. Признается разнообразие стилей и подходов к решению задачи. На этом этапе группа достигает высшего уровня социально-психологической зрелости, отличаясь высоким уровнем подготовленности, организационным и психологическим единством, характерными для командной субкультуры.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40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ОРГАНИЗАЦИЯ РАБОТЫ В КОМАНДЕ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Организовывать </a:t>
            </a:r>
            <a:r>
              <a:rPr lang="ru-RU" dirty="0"/>
              <a:t>и координировать все работы в </a:t>
            </a:r>
            <a:r>
              <a:rPr lang="ru-RU" dirty="0" smtClean="0"/>
              <a:t>команде</a:t>
            </a:r>
            <a:endParaRPr lang="ru-RU" dirty="0"/>
          </a:p>
          <a:p>
            <a:r>
              <a:rPr lang="ru-RU" dirty="0" smtClean="0"/>
              <a:t>Планировать </a:t>
            </a:r>
            <a:r>
              <a:rPr lang="ru-RU" dirty="0"/>
              <a:t>свою деятельность и осуществлять контроль за исполнением </a:t>
            </a:r>
            <a:r>
              <a:rPr lang="ru-RU" dirty="0" smtClean="0"/>
              <a:t>заданий.</a:t>
            </a:r>
            <a:endParaRPr lang="ru-RU" dirty="0"/>
          </a:p>
          <a:p>
            <a:r>
              <a:rPr lang="ru-RU" dirty="0" smtClean="0"/>
              <a:t>Осуществлять </a:t>
            </a:r>
            <a:r>
              <a:rPr lang="ru-RU" dirty="0"/>
              <a:t>ситуационный анализ.</a:t>
            </a:r>
          </a:p>
          <a:p>
            <a:r>
              <a:rPr lang="ru-RU" dirty="0"/>
              <a:t>Обеспечение условий, средств, материалов и ресурсов, необходимых для текущей работы команды</a:t>
            </a:r>
            <a:r>
              <a:rPr lang="ru-RU" dirty="0" smtClean="0"/>
              <a:t>.</a:t>
            </a:r>
          </a:p>
          <a:p>
            <a:r>
              <a:rPr lang="ru-RU" dirty="0" smtClean="0"/>
              <a:t>Рациональную </a:t>
            </a:r>
            <a:r>
              <a:rPr lang="ru-RU" dirty="0"/>
              <a:t>расстановку и распределение работ между членами </a:t>
            </a:r>
            <a:r>
              <a:rPr lang="ru-RU" dirty="0" smtClean="0"/>
              <a:t>команды</a:t>
            </a:r>
            <a:r>
              <a:rPr lang="ru-RU" dirty="0"/>
              <a:t>.</a:t>
            </a:r>
            <a:endParaRPr lang="ru-RU" dirty="0" smtClean="0"/>
          </a:p>
          <a:p>
            <a:r>
              <a:rPr lang="ru-RU" dirty="0" smtClean="0"/>
              <a:t>Установление </a:t>
            </a:r>
            <a:r>
              <a:rPr lang="ru-RU" dirty="0"/>
              <a:t>и поддержание доброжелательной спокойной рабочей атмосферы в </a:t>
            </a:r>
            <a:r>
              <a:rPr lang="ru-RU" dirty="0" smtClean="0"/>
              <a:t>команде.</a:t>
            </a:r>
          </a:p>
          <a:p>
            <a:r>
              <a:rPr lang="ru-RU" dirty="0"/>
              <a:t>организация профессионального роста членов </a:t>
            </a:r>
            <a:r>
              <a:rPr lang="ru-RU" dirty="0" smtClean="0"/>
              <a:t>команды.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975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Технологии </a:t>
            </a:r>
            <a:r>
              <a:rPr lang="ru-RU" dirty="0" err="1"/>
              <a:t>командообразования</a:t>
            </a:r>
            <a:r>
              <a:rPr lang="ru-RU" dirty="0"/>
              <a:t> универсальны, их можно использовать при любом бюджете. Тимбилдинг является хорошей профилактикой текучки, поскольку людям не захочется покидать слаженную группу, в которой царит дух взаимопомощи и уважения. Тренинги и семинары помогут решать конфликты и предупреждать их возникновение, а также ускорят вливание в команду новичков.</a:t>
            </a:r>
          </a:p>
        </p:txBody>
      </p:sp>
    </p:spTree>
    <p:extLst>
      <p:ext uri="{BB962C8B-B14F-4D97-AF65-F5344CB8AC3E}">
        <p14:creationId xmlns:p14="http://schemas.microsoft.com/office/powerpoint/2010/main" val="32491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51</TotalTime>
  <Words>735</Words>
  <Application>Microsoft Office PowerPoint</Application>
  <PresentationFormat>Широкоэкранный</PresentationFormat>
  <Paragraphs>48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Совет директоров</vt:lpstr>
      <vt:lpstr>Основы работы в команде. Командообразование.</vt:lpstr>
      <vt:lpstr>ВВЕДЕНИЕ</vt:lpstr>
      <vt:lpstr>ЦЕЛИ КОМАНДООБРАЗОВАНИЯ</vt:lpstr>
      <vt:lpstr>ПРЕИМУЩЕСТВА ОТ КОМАНДООБРАЗОВАНИЯ</vt:lpstr>
      <vt:lpstr>НЕДОСТАТКИ ОТ КОМАНДООБРАЗОВАНИЯ</vt:lpstr>
      <vt:lpstr>ЭТАПЫ ПРОЦЕССА КОМАНДООБРАЗОВАНИЯ</vt:lpstr>
      <vt:lpstr>ЭТАПЫ ПРОЦЕССА КОМАНДООБРАЗОВАНИЯ</vt:lpstr>
      <vt:lpstr>ОРГАНИЗАЦИЯ РАБОТЫ В КОМАНДЕ</vt:lpstr>
      <vt:lpstr>Заключение</vt:lpstr>
      <vt:lpstr>СПИСОК ИСПОЛЬЗОВАННЫХ ИСТОЧНИКОВ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работы в команде. Командообразование.</dc:title>
  <dc:creator>Виталий Демьянцев</dc:creator>
  <cp:lastModifiedBy>Виталий Демьянцев</cp:lastModifiedBy>
  <cp:revision>10</cp:revision>
  <dcterms:created xsi:type="dcterms:W3CDTF">2022-09-26T12:40:52Z</dcterms:created>
  <dcterms:modified xsi:type="dcterms:W3CDTF">2022-09-26T13:32:49Z</dcterms:modified>
</cp:coreProperties>
</file>