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2" r:id="rId7"/>
    <p:sldId id="258" r:id="rId8"/>
    <p:sldId id="263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8144-6FD4-461A-BEE3-AC1989F053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F0B9-6EDB-4F55-99E3-017684D7DF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981" y="870103"/>
            <a:ext cx="10955548" cy="699905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4000" b="1">
                <a:latin typeface="Bodoni MT" panose="02070603080606020203" pitchFamily="18" charset="0"/>
              </a:rPr>
              <a:t>Bus Reservation </a:t>
            </a:r>
            <a:r>
              <a:rPr lang="en-US" sz="4000" b="1" dirty="0">
                <a:latin typeface="Bodoni MT" panose="02070603080606020203" pitchFamily="18" charset="0"/>
              </a:rPr>
              <a:t>System</a:t>
            </a:r>
            <a:endParaRPr lang="en-US" sz="4000" b="1" dirty="0">
              <a:latin typeface="Bodoni MT" panose="020706030806060202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46981" y="1761737"/>
            <a:ext cx="1917940" cy="400619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Prepared By:-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46978" y="2363725"/>
            <a:ext cx="9476736" cy="2040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Student 1 Name:</a:t>
            </a:r>
            <a:r>
              <a:rPr lang="en-IN" altLang="en-US" dirty="0">
                <a:solidFill>
                  <a:schemeClr val="tx1"/>
                </a:solidFill>
              </a:rPr>
              <a:t>____________________________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Batch:</a:t>
            </a:r>
            <a:r>
              <a:rPr lang="en-IN" altLang="en-US" dirty="0">
                <a:solidFill>
                  <a:schemeClr val="tx1"/>
                </a:solidFill>
              </a:rPr>
              <a:t>____________</a:t>
            </a:r>
            <a:r>
              <a:rPr lang="en-US" dirty="0">
                <a:solidFill>
                  <a:schemeClr val="tx1"/>
                </a:solidFill>
              </a:rPr>
              <a:t>                                 Branch:</a:t>
            </a:r>
            <a:r>
              <a:rPr lang="en-IN" altLang="en-US" dirty="0">
                <a:solidFill>
                  <a:schemeClr val="tx1"/>
                </a:solidFill>
              </a:rPr>
              <a:t>__________________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Roll: </a:t>
            </a:r>
            <a:r>
              <a:rPr lang="en-IN" altLang="en-US" dirty="0">
                <a:solidFill>
                  <a:schemeClr val="tx1"/>
                </a:solidFill>
              </a:rPr>
              <a:t>________</a:t>
            </a:r>
            <a:endParaRPr lang="en-I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76" y="1836262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Purpose of the project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ER Diagram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Use case Diagram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Functionalities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Merits &amp; Demerits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Bodoni MT" panose="02070603080606020203" pitchFamily="18" charset="0"/>
              </a:rPr>
              <a:t>Project Outline:-</a:t>
            </a:r>
            <a:endParaRPr lang="en-US" sz="4000" b="1" dirty="0">
              <a:latin typeface="Bodoni MT" panose="020706030806060202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purpose of this Bus Reservation System project is to provide a </a:t>
            </a:r>
            <a:r>
              <a:rPr lang="en-US" sz="2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comprehensivesolution</a:t>
            </a:r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managing bus bookings efficiently. </a:t>
            </a:r>
            <a:endParaRPr 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allows users to view available buses, book tickets, and cancel reservations, while also enabling the admin to manage bus details.</a:t>
            </a:r>
            <a:endParaRPr 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system ensures a smooth, user-friendly experience with secure login mechanisms and integrates payment processing for seamless transactions. </a:t>
            </a:r>
            <a:endParaRPr 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project highlights the use of SQL for database management and Java for application development, focusing on real-world applications in the transportation sector.</a:t>
            </a:r>
            <a:endParaRPr 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>
                <a:latin typeface="Bodoni MT" panose="02070603080606020203" pitchFamily="18" charset="0"/>
              </a:rPr>
              <a:t>PURPOSE:-</a:t>
            </a:r>
            <a:endParaRPr lang="en-US" sz="4000" b="1" dirty="0">
              <a:latin typeface="Bodoni MT" panose="020706030806060202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ER DIAGRAM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grpSp>
        <p:nvGrpSpPr>
          <p:cNvPr id="13" name="Flowchart: Decision 19"/>
          <p:cNvGrpSpPr/>
          <p:nvPr/>
        </p:nvGrpSpPr>
        <p:grpSpPr>
          <a:xfrm>
            <a:off x="4892008" y="3210061"/>
            <a:ext cx="2407984" cy="1133345"/>
            <a:chOff x="-1" y="-1"/>
            <a:chExt cx="2407983" cy="1133344"/>
          </a:xfrm>
        </p:grpSpPr>
        <p:sp>
          <p:nvSpPr>
            <p:cNvPr id="14" name="Shape"/>
            <p:cNvSpPr/>
            <p:nvPr/>
          </p:nvSpPr>
          <p:spPr>
            <a:xfrm>
              <a:off x="-1" y="-1"/>
              <a:ext cx="2407983" cy="1133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  <a:latin typeface="Tw Cen MT" panose="020B0602020104020603"/>
                  <a:ea typeface="Tw Cen MT" panose="020B0602020104020603"/>
                  <a:cs typeface="Tw Cen MT" panose="020B0602020104020603"/>
                  <a:sym typeface="Tw Cen MT" panose="020B0602020104020603"/>
                </a:defRPr>
              </a:pPr>
            </a:p>
          </p:txBody>
        </p:sp>
        <p:sp>
          <p:nvSpPr>
            <p:cNvPr id="15" name="HAVE"/>
            <p:cNvSpPr txBox="1"/>
            <p:nvPr/>
          </p:nvSpPr>
          <p:spPr>
            <a:xfrm>
              <a:off x="647714" y="382007"/>
              <a:ext cx="111255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>
                  <a:solidFill>
                    <a:srgbClr val="FFFFFF"/>
                  </a:solidFill>
                  <a:latin typeface="Tw Cen MT" panose="020B0602020104020603"/>
                  <a:ea typeface="Tw Cen MT" panose="020B0602020104020603"/>
                  <a:cs typeface="Tw Cen MT" panose="020B0602020104020603"/>
                  <a:sym typeface="Tw Cen MT" panose="020B0602020104020603"/>
                </a:defRPr>
              </a:lvl1pPr>
            </a:lstStyle>
            <a:p>
              <a:r>
                <a:rPr lang="en-US" dirty="0"/>
                <a:t>reserve</a:t>
              </a:r>
              <a:endParaRPr dirty="0"/>
            </a:p>
          </p:txBody>
        </p:sp>
      </p:grpSp>
      <p:grpSp>
        <p:nvGrpSpPr>
          <p:cNvPr id="16" name="Rectangle 3"/>
          <p:cNvGrpSpPr/>
          <p:nvPr/>
        </p:nvGrpSpPr>
        <p:grpSpPr>
          <a:xfrm>
            <a:off x="1066554" y="3464907"/>
            <a:ext cx="1925282" cy="533401"/>
            <a:chOff x="0" y="0"/>
            <a:chExt cx="1925280" cy="533400"/>
          </a:xfrm>
        </p:grpSpPr>
        <p:sp>
          <p:nvSpPr>
            <p:cNvPr id="17" name="Rectangle"/>
            <p:cNvSpPr/>
            <p:nvPr/>
          </p:nvSpPr>
          <p:spPr>
            <a:xfrm>
              <a:off x="0" y="0"/>
              <a:ext cx="1925280" cy="5334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  <a:latin typeface="Tw Cen MT" panose="020B0602020104020603"/>
                  <a:ea typeface="Tw Cen MT" panose="020B0602020104020603"/>
                  <a:cs typeface="Tw Cen MT" panose="020B0602020104020603"/>
                  <a:sym typeface="Tw Cen MT" panose="020B0602020104020603"/>
                </a:defRPr>
              </a:pPr>
            </a:p>
          </p:txBody>
        </p:sp>
        <p:sp>
          <p:nvSpPr>
            <p:cNvPr id="18" name="STUDENTS"/>
            <p:cNvSpPr txBox="1"/>
            <p:nvPr/>
          </p:nvSpPr>
          <p:spPr>
            <a:xfrm>
              <a:off x="45720" y="82036"/>
              <a:ext cx="1833841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>
                  <a:solidFill>
                    <a:srgbClr val="FFFFFF"/>
                  </a:solidFill>
                  <a:latin typeface="Tw Cen MT" panose="020B0602020104020603"/>
                  <a:ea typeface="Tw Cen MT" panose="020B0602020104020603"/>
                  <a:cs typeface="Tw Cen MT" panose="020B0602020104020603"/>
                  <a:sym typeface="Tw Cen MT" panose="020B0602020104020603"/>
                </a:defRPr>
              </a:lvl1pPr>
            </a:lstStyle>
            <a:p>
              <a:r>
                <a:rPr lang="en-US" dirty="0"/>
                <a:t>user</a:t>
              </a:r>
              <a:endParaRPr dirty="0"/>
            </a:p>
          </p:txBody>
        </p:sp>
      </p:grpSp>
      <p:grpSp>
        <p:nvGrpSpPr>
          <p:cNvPr id="19" name="Rectangle 3"/>
          <p:cNvGrpSpPr/>
          <p:nvPr/>
        </p:nvGrpSpPr>
        <p:grpSpPr>
          <a:xfrm>
            <a:off x="8782971" y="3510032"/>
            <a:ext cx="1925282" cy="533401"/>
            <a:chOff x="0" y="0"/>
            <a:chExt cx="1925280" cy="533400"/>
          </a:xfrm>
        </p:grpSpPr>
        <p:sp>
          <p:nvSpPr>
            <p:cNvPr id="20" name="Rectangle"/>
            <p:cNvSpPr/>
            <p:nvPr/>
          </p:nvSpPr>
          <p:spPr>
            <a:xfrm>
              <a:off x="0" y="0"/>
              <a:ext cx="1925280" cy="5334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  <a:latin typeface="Tw Cen MT" panose="020B0602020104020603"/>
                  <a:ea typeface="Tw Cen MT" panose="020B0602020104020603"/>
                  <a:cs typeface="Tw Cen MT" panose="020B0602020104020603"/>
                  <a:sym typeface="Tw Cen MT" panose="020B0602020104020603"/>
                </a:defRPr>
              </a:pPr>
            </a:p>
          </p:txBody>
        </p:sp>
        <p:sp>
          <p:nvSpPr>
            <p:cNvPr id="21" name="STUDENTS"/>
            <p:cNvSpPr txBox="1"/>
            <p:nvPr/>
          </p:nvSpPr>
          <p:spPr>
            <a:xfrm>
              <a:off x="45720" y="82036"/>
              <a:ext cx="1833841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>
                  <a:solidFill>
                    <a:srgbClr val="FFFFFF"/>
                  </a:solidFill>
                  <a:latin typeface="Tw Cen MT" panose="020B0602020104020603"/>
                  <a:ea typeface="Tw Cen MT" panose="020B0602020104020603"/>
                  <a:cs typeface="Tw Cen MT" panose="020B0602020104020603"/>
                  <a:sym typeface="Tw Cen MT" panose="020B0602020104020603"/>
                </a:defRPr>
              </a:lvl1pPr>
            </a:lstStyle>
            <a:p>
              <a:r>
                <a:rPr lang="en-US" dirty="0"/>
                <a:t>bus</a:t>
              </a:r>
              <a:endParaRPr dirty="0"/>
            </a:p>
          </p:txBody>
        </p:sp>
      </p:grpSp>
      <p:sp>
        <p:nvSpPr>
          <p:cNvPr id="22" name="Oval"/>
          <p:cNvSpPr>
            <a:spLocks noGrp="1"/>
          </p:cNvSpPr>
          <p:nvPr>
            <p:ph idx="1"/>
          </p:nvPr>
        </p:nvSpPr>
        <p:spPr>
          <a:xfrm>
            <a:off x="439914" y="2218280"/>
            <a:ext cx="1020082" cy="5334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>
            <a:outerShdw blurRad="50800" dist="27940" dir="5400000" rotWithShape="0">
              <a:srgbClr val="000000">
                <a:alpha val="32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chemeClr val="bg2"/>
                </a:solidFill>
              </a:rPr>
              <a:t>User_id</a:t>
            </a:r>
            <a:endParaRPr lang="en-IN" sz="1400" dirty="0">
              <a:solidFill>
                <a:schemeClr val="bg2"/>
              </a:solidFill>
            </a:endParaRPr>
          </a:p>
        </p:txBody>
      </p:sp>
      <p:sp>
        <p:nvSpPr>
          <p:cNvPr id="23" name="Oval"/>
          <p:cNvSpPr txBox="1"/>
          <p:nvPr/>
        </p:nvSpPr>
        <p:spPr>
          <a:xfrm>
            <a:off x="439914" y="4646580"/>
            <a:ext cx="1020082" cy="5334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>
            <a:outerShdw blurRad="50800" dist="27940" dir="5400000" rotWithShape="0">
              <a:srgbClr val="000000">
                <a:alpha val="32000"/>
              </a:srgbClr>
            </a:outerShdw>
          </a:effectLst>
        </p:spPr>
        <p:txBody>
          <a:bodyPr vert="horz" wrap="square" lIns="45719" tIns="45719" rIns="45719" bIns="45719" numCol="1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2"/>
                </a:solidFill>
              </a:rPr>
              <a:t>User password</a:t>
            </a:r>
            <a:endParaRPr lang="en-IN" sz="1400" dirty="0">
              <a:solidFill>
                <a:schemeClr val="bg2"/>
              </a:solidFill>
            </a:endParaRPr>
          </a:p>
        </p:txBody>
      </p:sp>
      <p:sp>
        <p:nvSpPr>
          <p:cNvPr id="24" name="Oval"/>
          <p:cNvSpPr txBox="1"/>
          <p:nvPr/>
        </p:nvSpPr>
        <p:spPr>
          <a:xfrm>
            <a:off x="2351380" y="2409188"/>
            <a:ext cx="1020082" cy="5334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>
            <a:outerShdw blurRad="50800" dist="27940" dir="5400000" rotWithShape="0">
              <a:srgbClr val="000000">
                <a:alpha val="32000"/>
              </a:srgbClr>
            </a:outerShdw>
          </a:effectLst>
        </p:spPr>
        <p:txBody>
          <a:bodyPr vert="horz" wrap="square" lIns="45719" tIns="45719" rIns="45719" bIns="45719" numCol="1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2"/>
                </a:solidFill>
              </a:rPr>
              <a:t>User name</a:t>
            </a:r>
            <a:endParaRPr lang="en-IN" sz="1400" dirty="0">
              <a:solidFill>
                <a:schemeClr val="bg2"/>
              </a:solidFill>
            </a:endParaRPr>
          </a:p>
        </p:txBody>
      </p:sp>
      <p:sp>
        <p:nvSpPr>
          <p:cNvPr id="25" name="Oval"/>
          <p:cNvSpPr txBox="1"/>
          <p:nvPr/>
        </p:nvSpPr>
        <p:spPr>
          <a:xfrm>
            <a:off x="8142302" y="2353908"/>
            <a:ext cx="1020082" cy="5334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>
            <a:outerShdw blurRad="50800" dist="27940" dir="5400000" rotWithShape="0">
              <a:srgbClr val="000000">
                <a:alpha val="32000"/>
              </a:srgbClr>
            </a:outerShdw>
          </a:effectLst>
        </p:spPr>
        <p:txBody>
          <a:bodyPr vert="horz" wrap="square" lIns="45719" tIns="45719" rIns="45719" bIns="45719" numCol="1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chemeClr val="bg2"/>
                </a:solidFill>
              </a:rPr>
              <a:t>bus_name</a:t>
            </a:r>
            <a:endParaRPr lang="en-IN" sz="1400" dirty="0">
              <a:solidFill>
                <a:schemeClr val="bg2"/>
              </a:solidFill>
            </a:endParaRPr>
          </a:p>
        </p:txBody>
      </p:sp>
      <p:sp>
        <p:nvSpPr>
          <p:cNvPr id="26" name="Oval"/>
          <p:cNvSpPr txBox="1"/>
          <p:nvPr/>
        </p:nvSpPr>
        <p:spPr>
          <a:xfrm>
            <a:off x="9642452" y="4607044"/>
            <a:ext cx="1020082" cy="5334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>
            <a:outerShdw blurRad="50800" dist="27940" dir="5400000" rotWithShape="0">
              <a:srgbClr val="000000">
                <a:alpha val="32000"/>
              </a:srgbClr>
            </a:outerShdw>
          </a:effectLst>
        </p:spPr>
        <p:txBody>
          <a:bodyPr vert="horz" wrap="square" lIns="45719" tIns="45719" rIns="45719" bIns="45719" numCol="1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chemeClr val="bg2"/>
                </a:solidFill>
              </a:rPr>
              <a:t>bus_path</a:t>
            </a:r>
            <a:endParaRPr lang="en-IN" sz="1400" dirty="0">
              <a:solidFill>
                <a:schemeClr val="bg2"/>
              </a:solidFill>
            </a:endParaRPr>
          </a:p>
        </p:txBody>
      </p:sp>
      <p:sp>
        <p:nvSpPr>
          <p:cNvPr id="27" name="Oval"/>
          <p:cNvSpPr txBox="1"/>
          <p:nvPr/>
        </p:nvSpPr>
        <p:spPr>
          <a:xfrm>
            <a:off x="7762889" y="4607043"/>
            <a:ext cx="1020082" cy="5334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>
            <a:outerShdw blurRad="50800" dist="27940" dir="5400000" rotWithShape="0">
              <a:srgbClr val="000000">
                <a:alpha val="32000"/>
              </a:srgbClr>
            </a:outerShdw>
          </a:effectLst>
        </p:spPr>
        <p:txBody>
          <a:bodyPr vert="horz" wrap="square" lIns="45719" tIns="45719" rIns="45719" bIns="45719" numCol="1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chemeClr val="bg2"/>
                </a:solidFill>
              </a:rPr>
              <a:t>bus_id</a:t>
            </a:r>
            <a:endParaRPr lang="en-IN" sz="1400" dirty="0">
              <a:solidFill>
                <a:schemeClr val="bg2"/>
              </a:solidFill>
            </a:endParaRPr>
          </a:p>
        </p:txBody>
      </p:sp>
      <p:sp>
        <p:nvSpPr>
          <p:cNvPr id="28" name="Oval"/>
          <p:cNvSpPr txBox="1"/>
          <p:nvPr/>
        </p:nvSpPr>
        <p:spPr>
          <a:xfrm>
            <a:off x="9840918" y="2277172"/>
            <a:ext cx="1020082" cy="5334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>
            <a:outerShdw blurRad="50800" dist="27940" dir="5400000" rotWithShape="0">
              <a:srgbClr val="000000">
                <a:alpha val="32000"/>
              </a:srgbClr>
            </a:outerShdw>
          </a:effectLst>
        </p:spPr>
        <p:txBody>
          <a:bodyPr vert="horz" wrap="square" lIns="45719" tIns="45719" rIns="45719" bIns="45719" numCol="1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chemeClr val="bg2"/>
                </a:solidFill>
              </a:rPr>
              <a:t>bus_seats</a:t>
            </a:r>
            <a:endParaRPr lang="en-IN" sz="1400" dirty="0">
              <a:solidFill>
                <a:schemeClr val="bg2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112274" y="2751681"/>
            <a:ext cx="417946" cy="758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7"/>
          </p:cNvCxnSpPr>
          <p:nvPr/>
        </p:nvCxnSpPr>
        <p:spPr>
          <a:xfrm flipV="1">
            <a:off x="1310608" y="4043433"/>
            <a:ext cx="443547" cy="681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351380" y="2942589"/>
            <a:ext cx="317175" cy="486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8" idx="3"/>
          </p:cNvCxnSpPr>
          <p:nvPr/>
        </p:nvCxnSpPr>
        <p:spPr>
          <a:xfrm>
            <a:off x="2946117" y="3731608"/>
            <a:ext cx="2045761" cy="56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1" idx="1"/>
          </p:cNvCxnSpPr>
          <p:nvPr/>
        </p:nvCxnSpPr>
        <p:spPr>
          <a:xfrm flipV="1">
            <a:off x="7299992" y="3776733"/>
            <a:ext cx="1528699" cy="11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8782971" y="2887309"/>
            <a:ext cx="379413" cy="659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7" idx="7"/>
          </p:cNvCxnSpPr>
          <p:nvPr/>
        </p:nvCxnSpPr>
        <p:spPr>
          <a:xfrm flipH="1">
            <a:off x="8633583" y="4043433"/>
            <a:ext cx="528801" cy="641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8" idx="4"/>
          </p:cNvCxnSpPr>
          <p:nvPr/>
        </p:nvCxnSpPr>
        <p:spPr>
          <a:xfrm flipV="1">
            <a:off x="10077061" y="2810573"/>
            <a:ext cx="273898" cy="699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6" idx="0"/>
          </p:cNvCxnSpPr>
          <p:nvPr/>
        </p:nvCxnSpPr>
        <p:spPr>
          <a:xfrm>
            <a:off x="10077061" y="4043433"/>
            <a:ext cx="75432" cy="56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USE – CASE DIAGRAM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82" y="1825625"/>
            <a:ext cx="9629191" cy="575083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325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/>
                <a:gridCol w="3505199"/>
                <a:gridCol w="3505199"/>
              </a:tblGrid>
              <a:tr h="5676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DBMS</a:t>
                      </a:r>
                      <a:endParaRPr lang="en-IN" dirty="0"/>
                    </a:p>
                  </a:txBody>
                  <a:tcPr/>
                </a:tc>
              </a:tr>
              <a:tr h="567624">
                <a:tc>
                  <a:txBody>
                    <a:bodyPr/>
                    <a:lstStyle/>
                    <a:p>
                      <a:r>
                        <a:rPr lang="en-IN" b="1" dirty="0"/>
                        <a:t>LinkedList</a:t>
                      </a:r>
                      <a:r>
                        <a:rPr lang="en-IN" dirty="0"/>
                        <a:t>: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JDBC</a:t>
                      </a:r>
                      <a:r>
                        <a:rPr lang="en-IN" dirty="0"/>
                        <a:t>: Database connection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SQL Queries</a:t>
                      </a:r>
                      <a:r>
                        <a:rPr lang="en-IN" dirty="0"/>
                        <a:t>: Data manipulation</a:t>
                      </a:r>
                      <a:endParaRPr lang="en-IN" dirty="0"/>
                    </a:p>
                  </a:txBody>
                  <a:tcPr/>
                </a:tc>
              </a:tr>
              <a:tr h="979734">
                <a:tc>
                  <a:txBody>
                    <a:bodyPr/>
                    <a:lstStyle/>
                    <a:p>
                      <a:r>
                        <a:rPr lang="en-IN" b="1" dirty="0"/>
                        <a:t>Stack</a:t>
                      </a:r>
                      <a:r>
                        <a:rPr lang="en-IN" dirty="0"/>
                        <a:t>: LIFO operations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Prepared Statement</a:t>
                      </a:r>
                      <a:r>
                        <a:rPr lang="en-IN" dirty="0"/>
                        <a:t>: Query execution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Tables</a:t>
                      </a:r>
                      <a:r>
                        <a:rPr lang="en-IN" dirty="0"/>
                        <a:t>: Data storage</a:t>
                      </a:r>
                      <a:endParaRPr lang="en-IN" dirty="0"/>
                    </a:p>
                  </a:txBody>
                  <a:tcPr/>
                </a:tc>
              </a:tr>
              <a:tr h="567624">
                <a:tc>
                  <a:txBody>
                    <a:bodyPr/>
                    <a:lstStyle/>
                    <a:p>
                      <a:r>
                        <a:rPr lang="en-IN" b="1" dirty="0"/>
                        <a:t>Queue</a:t>
                      </a:r>
                      <a:r>
                        <a:rPr lang="en-IN" dirty="0"/>
                        <a:t>: FIFO 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Scanner</a:t>
                      </a:r>
                      <a:r>
                        <a:rPr lang="en-IN" dirty="0"/>
                        <a:t>: User 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Indexes</a:t>
                      </a:r>
                      <a:r>
                        <a:rPr lang="en-IN" dirty="0"/>
                        <a:t>: Efficient searching</a:t>
                      </a:r>
                      <a:endParaRPr lang="en-IN" dirty="0"/>
                    </a:p>
                  </a:txBody>
                  <a:tcPr/>
                </a:tc>
              </a:tr>
              <a:tr h="567624">
                <a:tc>
                  <a:txBody>
                    <a:bodyPr/>
                    <a:lstStyle/>
                    <a:p>
                      <a:r>
                        <a:rPr lang="en-IN" b="1" dirty="0"/>
                        <a:t>Binary </a:t>
                      </a:r>
                      <a:r>
                        <a:rPr lang="en-IN" b="1" dirty="0" err="1"/>
                        <a:t>SearchTree</a:t>
                      </a:r>
                      <a:r>
                        <a:rPr lang="en-IN" dirty="0"/>
                        <a:t>: Fast 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Exceptions</a:t>
                      </a:r>
                      <a:r>
                        <a:rPr lang="en-IN" dirty="0"/>
                        <a:t>: Error handling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Constraints</a:t>
                      </a:r>
                      <a:r>
                        <a:rPr lang="en-IN" dirty="0"/>
                        <a:t>: Data integrity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/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Functionalities of project Related with Particular Subject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indent="0" algn="ctr">
              <a:buNone/>
            </a:pPr>
            <a:r>
              <a:rPr lang="en-US" sz="3000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merits</a:t>
            </a:r>
            <a:endParaRPr lang="en-US" sz="30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sz="30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sz="30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sz="30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sz="30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sz="30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sz="30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MERITS - DEMERITS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27788" y="2550244"/>
            <a:ext cx="10851737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system's modular design allows for easy scalability and customization, making it adaptable to different bus operators' needs and potential future enhancements.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It provides secure login and payment processing, enhancing the reliability and trustworthiness of the platform.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The integration of real-time seat availability checks ensures that users receive accurate and up-to-date information when making reservations, reducing the chances of booking conflicts.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indent="0" algn="ctr">
              <a:buNone/>
            </a:pPr>
            <a:r>
              <a:rPr lang="en-US" sz="3000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Demerits</a:t>
            </a:r>
            <a:endParaRPr lang="en-US" sz="30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sz="30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sz="30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sz="30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sz="30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sz="30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MERITS - DEMERITS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2475" y="3023132"/>
            <a:ext cx="1096115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requires internet connectivity and a properly configured database, which may be a limitation in low-resource environments.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the system grows, performance issues might arise due to the reliance on basic SQL operations without optimization for large-scale data handling. 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64233" y="3328632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THANK YOU….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2117</Words>
  <Application>WPS Presentation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Bodoni MT</vt:lpstr>
      <vt:lpstr>Tw Cen MT</vt:lpstr>
      <vt:lpstr>Calibri</vt:lpstr>
      <vt:lpstr>Microsoft YaHei</vt:lpstr>
      <vt:lpstr>Arial Unicode MS</vt:lpstr>
      <vt:lpstr>Calibri Light</vt:lpstr>
      <vt:lpstr>Office Theme</vt:lpstr>
      <vt:lpstr>Bus Reservation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hp</cp:lastModifiedBy>
  <cp:revision>37</cp:revision>
  <dcterms:created xsi:type="dcterms:W3CDTF">2022-02-18T03:37:00Z</dcterms:created>
  <dcterms:modified xsi:type="dcterms:W3CDTF">2024-08-30T05:52:32Z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0B09B003698542D494A61907EDF7EF70</vt:lpwstr>
  </property>
  <property fmtid="{D5CDD505-2E9C-101B-9397-08002B2CF9AE}" pid="3" name="KSOProductBuildVer">
    <vt:lpwstr>1033-11.2.0.11225</vt:lpwstr>
  </property>
</Properties>
</file>