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0" r:id="rId5"/>
    <p:sldId id="261" r:id="rId6"/>
    <p:sldId id="262" r:id="rId7"/>
    <p:sldId id="264" r:id="rId8"/>
    <p:sldId id="263" r:id="rId9"/>
    <p:sldId id="265" r:id="rId10"/>
    <p:sldId id="266" r:id="rId11"/>
    <p:sldId id="267"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yyyy\Documents\PROJEC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Sheet1!$J$3</c:f>
              <c:strCache>
                <c:ptCount val="1"/>
                <c:pt idx="0">
                  <c:v>MEAN</c:v>
                </c:pt>
              </c:strCache>
            </c:strRef>
          </c:tx>
          <c:spPr>
            <a:solidFill>
              <a:schemeClr val="accent1"/>
            </a:solidFill>
            <a:ln>
              <a:noFill/>
            </a:ln>
            <a:effectLst/>
          </c:spPr>
          <c:invertIfNegative val="0"/>
          <c:cat>
            <c:strRef>
              <c:f>Sheet1!$I$4:$I$8</c:f>
              <c:strCache>
                <c:ptCount val="5"/>
                <c:pt idx="0">
                  <c:v>AAL</c:v>
                </c:pt>
                <c:pt idx="1">
                  <c:v>ALK</c:v>
                </c:pt>
                <c:pt idx="2">
                  <c:v>DAL</c:v>
                </c:pt>
                <c:pt idx="3">
                  <c:v>LUV</c:v>
                </c:pt>
                <c:pt idx="4">
                  <c:v>UAL</c:v>
                </c:pt>
              </c:strCache>
            </c:strRef>
          </c:cat>
          <c:val>
            <c:numRef>
              <c:f>Sheet1!$J$4:$J$8</c:f>
              <c:numCache>
                <c:formatCode>"$"#,##0_);[Red]\("$"#,##0\)</c:formatCode>
                <c:ptCount val="5"/>
                <c:pt idx="0">
                  <c:v>31416000000</c:v>
                </c:pt>
                <c:pt idx="1">
                  <c:v>5194750000</c:v>
                </c:pt>
                <c:pt idx="2">
                  <c:v>39619500000</c:v>
                </c:pt>
                <c:pt idx="3">
                  <c:v>19137250000</c:v>
                </c:pt>
                <c:pt idx="4">
                  <c:v>38049000000</c:v>
                </c:pt>
              </c:numCache>
            </c:numRef>
          </c:val>
          <c:extLst>
            <c:ext xmlns:c16="http://schemas.microsoft.com/office/drawing/2014/chart" uri="{C3380CC4-5D6E-409C-BE32-E72D297353CC}">
              <c16:uniqueId val="{00000000-5B90-452B-8FF9-B94A9937F99B}"/>
            </c:ext>
          </c:extLst>
        </c:ser>
        <c:ser>
          <c:idx val="1"/>
          <c:order val="1"/>
          <c:tx>
            <c:strRef>
              <c:f>Sheet1!$K$3</c:f>
              <c:strCache>
                <c:ptCount val="1"/>
                <c:pt idx="0">
                  <c:v>MEDIAN</c:v>
                </c:pt>
              </c:strCache>
            </c:strRef>
          </c:tx>
          <c:spPr>
            <a:solidFill>
              <a:schemeClr val="accent2"/>
            </a:solidFill>
            <a:ln>
              <a:noFill/>
            </a:ln>
            <a:effectLst/>
          </c:spPr>
          <c:invertIfNegative val="0"/>
          <c:cat>
            <c:strRef>
              <c:f>Sheet1!$I$4:$I$8</c:f>
              <c:strCache>
                <c:ptCount val="5"/>
                <c:pt idx="0">
                  <c:v>AAL</c:v>
                </c:pt>
                <c:pt idx="1">
                  <c:v>ALK</c:v>
                </c:pt>
                <c:pt idx="2">
                  <c:v>DAL</c:v>
                </c:pt>
                <c:pt idx="3">
                  <c:v>LUV</c:v>
                </c:pt>
                <c:pt idx="4">
                  <c:v>UAL</c:v>
                </c:pt>
              </c:strCache>
            </c:strRef>
          </c:cat>
          <c:val>
            <c:numRef>
              <c:f>Sheet1!$K$4:$K$8</c:f>
              <c:numCache>
                <c:formatCode>"$"#,##0_);[Red]\("$"#,##0\)</c:formatCode>
                <c:ptCount val="5"/>
                <c:pt idx="0">
                  <c:v>33866500000</c:v>
                </c:pt>
                <c:pt idx="1">
                  <c:v>5262000000</c:v>
                </c:pt>
                <c:pt idx="2">
                  <c:v>40000500000</c:v>
                </c:pt>
                <c:pt idx="3">
                  <c:v>19212500000</c:v>
                </c:pt>
                <c:pt idx="4">
                  <c:v>38071500000</c:v>
                </c:pt>
              </c:numCache>
            </c:numRef>
          </c:val>
          <c:extLst>
            <c:ext xmlns:c16="http://schemas.microsoft.com/office/drawing/2014/chart" uri="{C3380CC4-5D6E-409C-BE32-E72D297353CC}">
              <c16:uniqueId val="{00000001-5B90-452B-8FF9-B94A9937F99B}"/>
            </c:ext>
          </c:extLst>
        </c:ser>
        <c:ser>
          <c:idx val="2"/>
          <c:order val="2"/>
          <c:tx>
            <c:strRef>
              <c:f>Sheet1!$L$3</c:f>
              <c:strCache>
                <c:ptCount val="1"/>
                <c:pt idx="0">
                  <c:v>RANGE</c:v>
                </c:pt>
              </c:strCache>
            </c:strRef>
          </c:tx>
          <c:spPr>
            <a:solidFill>
              <a:schemeClr val="accent3"/>
            </a:solidFill>
            <a:ln>
              <a:noFill/>
            </a:ln>
            <a:effectLst/>
          </c:spPr>
          <c:invertIfNegative val="0"/>
          <c:cat>
            <c:strRef>
              <c:f>Sheet1!$I$4:$I$8</c:f>
              <c:strCache>
                <c:ptCount val="5"/>
                <c:pt idx="0">
                  <c:v>AAL</c:v>
                </c:pt>
                <c:pt idx="1">
                  <c:v>ALK</c:v>
                </c:pt>
                <c:pt idx="2">
                  <c:v>DAL</c:v>
                </c:pt>
                <c:pt idx="3">
                  <c:v>LUV</c:v>
                </c:pt>
                <c:pt idx="4">
                  <c:v>UAL</c:v>
                </c:pt>
              </c:strCache>
            </c:strRef>
          </c:cat>
          <c:val>
            <c:numRef>
              <c:f>Sheet1!$L$4:$L$8</c:f>
              <c:numCache>
                <c:formatCode>"$"#,##0_);[Red]\("$"#,##0\)</c:formatCode>
                <c:ptCount val="5"/>
                <c:pt idx="0">
                  <c:v>16135000000</c:v>
                </c:pt>
                <c:pt idx="1">
                  <c:v>941000000</c:v>
                </c:pt>
                <c:pt idx="2">
                  <c:v>2931000000</c:v>
                </c:pt>
                <c:pt idx="3">
                  <c:v>2726000000</c:v>
                </c:pt>
                <c:pt idx="4">
                  <c:v>1749000000</c:v>
                </c:pt>
              </c:numCache>
            </c:numRef>
          </c:val>
          <c:extLst>
            <c:ext xmlns:c16="http://schemas.microsoft.com/office/drawing/2014/chart" uri="{C3380CC4-5D6E-409C-BE32-E72D297353CC}">
              <c16:uniqueId val="{00000002-5B90-452B-8FF9-B94A9937F99B}"/>
            </c:ext>
          </c:extLst>
        </c:ser>
        <c:ser>
          <c:idx val="3"/>
          <c:order val="3"/>
          <c:tx>
            <c:strRef>
              <c:f>Sheet1!$M$3</c:f>
              <c:strCache>
                <c:ptCount val="1"/>
                <c:pt idx="0">
                  <c:v>STANDARD DEVIATION</c:v>
                </c:pt>
              </c:strCache>
            </c:strRef>
          </c:tx>
          <c:spPr>
            <a:solidFill>
              <a:schemeClr val="accent4"/>
            </a:solidFill>
            <a:ln>
              <a:noFill/>
            </a:ln>
            <a:effectLst/>
          </c:spPr>
          <c:invertIfNegative val="0"/>
          <c:cat>
            <c:strRef>
              <c:f>Sheet1!$I$4:$I$8</c:f>
              <c:strCache>
                <c:ptCount val="5"/>
                <c:pt idx="0">
                  <c:v>AAL</c:v>
                </c:pt>
                <c:pt idx="1">
                  <c:v>ALK</c:v>
                </c:pt>
                <c:pt idx="2">
                  <c:v>DAL</c:v>
                </c:pt>
                <c:pt idx="3">
                  <c:v>LUV</c:v>
                </c:pt>
                <c:pt idx="4">
                  <c:v>UAL</c:v>
                </c:pt>
              </c:strCache>
            </c:strRef>
          </c:cat>
          <c:val>
            <c:numRef>
              <c:f>Sheet1!$M$4:$M$8</c:f>
              <c:numCache>
                <c:formatCode>_("$"* #,##0.00_);_("$"* \(#,##0.00\);_("$"* "-"??_);_(@_)</c:formatCode>
                <c:ptCount val="5"/>
                <c:pt idx="0">
                  <c:v>9306494381.165596</c:v>
                </c:pt>
                <c:pt idx="1">
                  <c:v>401373786.72089022</c:v>
                </c:pt>
                <c:pt idx="2">
                  <c:v>1308611095.7805607</c:v>
                </c:pt>
                <c:pt idx="3">
                  <c:v>1221515554.5468915</c:v>
                </c:pt>
                <c:pt idx="4">
                  <c:v>734311014.94303262</c:v>
                </c:pt>
              </c:numCache>
            </c:numRef>
          </c:val>
          <c:extLst>
            <c:ext xmlns:c16="http://schemas.microsoft.com/office/drawing/2014/chart" uri="{C3380CC4-5D6E-409C-BE32-E72D297353CC}">
              <c16:uniqueId val="{00000003-5B90-452B-8FF9-B94A9937F99B}"/>
            </c:ext>
          </c:extLst>
        </c:ser>
        <c:dLbls>
          <c:showLegendKey val="0"/>
          <c:showVal val="0"/>
          <c:showCatName val="0"/>
          <c:showSerName val="0"/>
          <c:showPercent val="0"/>
          <c:showBubbleSize val="0"/>
        </c:dLbls>
        <c:gapWidth val="219"/>
        <c:overlap val="-27"/>
        <c:axId val="419823984"/>
        <c:axId val="417614784"/>
      </c:barChart>
      <c:catAx>
        <c:axId val="419823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AIRLINE</a:t>
                </a:r>
                <a:r>
                  <a:rPr lang="en-US" baseline="0"/>
                  <a:t> NAMES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7614784"/>
        <c:crosses val="autoZero"/>
        <c:auto val="1"/>
        <c:lblAlgn val="ctr"/>
        <c:lblOffset val="100"/>
        <c:noMultiLvlLbl val="0"/>
      </c:catAx>
      <c:valAx>
        <c:axId val="41761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82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Sheet1!$B$59</c:f>
              <c:strCache>
                <c:ptCount val="1"/>
                <c:pt idx="0">
                  <c:v>CHRW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Sheet1!$C$58:$F$58</c:f>
              <c:strCache>
                <c:ptCount val="4"/>
                <c:pt idx="0">
                  <c:v> Revenue year 1</c:v>
                </c:pt>
                <c:pt idx="1">
                  <c:v> Revenue year2</c:v>
                </c:pt>
                <c:pt idx="2">
                  <c:v> Revenue year3</c:v>
                </c:pt>
                <c:pt idx="3">
                  <c:v> Revenue 4 </c:v>
                </c:pt>
              </c:strCache>
            </c:strRef>
          </c:cat>
          <c:val>
            <c:numRef>
              <c:f>Sheet1!$C$59:$F$59</c:f>
              <c:numCache>
                <c:formatCode>"$"#,##0_);[Red]\("$"#,##0\)</c:formatCode>
                <c:ptCount val="4"/>
                <c:pt idx="0">
                  <c:v>11359113000</c:v>
                </c:pt>
                <c:pt idx="1">
                  <c:v>12752076000</c:v>
                </c:pt>
                <c:pt idx="2">
                  <c:v>13470067000</c:v>
                </c:pt>
                <c:pt idx="3">
                  <c:v>13476084000</c:v>
                </c:pt>
              </c:numCache>
            </c:numRef>
          </c:val>
          <c:extLst>
            <c:ext xmlns:c16="http://schemas.microsoft.com/office/drawing/2014/chart" uri="{C3380CC4-5D6E-409C-BE32-E72D297353CC}">
              <c16:uniqueId val="{00000000-B914-4E7A-B791-5954E60DBEEF}"/>
            </c:ext>
          </c:extLst>
        </c:ser>
        <c:ser>
          <c:idx val="1"/>
          <c:order val="1"/>
          <c:tx>
            <c:strRef>
              <c:f>Sheet1!$B$60</c:f>
              <c:strCache>
                <c:ptCount val="1"/>
                <c:pt idx="0">
                  <c:v>EXPD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Sheet1!$C$58:$F$58</c:f>
              <c:strCache>
                <c:ptCount val="4"/>
                <c:pt idx="0">
                  <c:v> Revenue year 1</c:v>
                </c:pt>
                <c:pt idx="1">
                  <c:v> Revenue year2</c:v>
                </c:pt>
                <c:pt idx="2">
                  <c:v> Revenue year3</c:v>
                </c:pt>
                <c:pt idx="3">
                  <c:v> Revenue 4 </c:v>
                </c:pt>
              </c:strCache>
            </c:strRef>
          </c:cat>
          <c:val>
            <c:numRef>
              <c:f>Sheet1!$C$60:$F$60</c:f>
              <c:numCache>
                <c:formatCode>"$"#,##0_);[Red]\("$"#,##0\)</c:formatCode>
                <c:ptCount val="4"/>
                <c:pt idx="0">
                  <c:v>5992215000</c:v>
                </c:pt>
                <c:pt idx="1">
                  <c:v>6080257000</c:v>
                </c:pt>
                <c:pt idx="2">
                  <c:v>6564721000</c:v>
                </c:pt>
                <c:pt idx="3">
                  <c:v>6616632000</c:v>
                </c:pt>
              </c:numCache>
            </c:numRef>
          </c:val>
          <c:extLst>
            <c:ext xmlns:c16="http://schemas.microsoft.com/office/drawing/2014/chart" uri="{C3380CC4-5D6E-409C-BE32-E72D297353CC}">
              <c16:uniqueId val="{00000001-B914-4E7A-B791-5954E60DBEEF}"/>
            </c:ext>
          </c:extLst>
        </c:ser>
        <c:ser>
          <c:idx val="2"/>
          <c:order val="2"/>
          <c:tx>
            <c:strRef>
              <c:f>Sheet1!$B$61</c:f>
              <c:strCache>
                <c:ptCount val="1"/>
                <c:pt idx="0">
                  <c:v>FDX</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Sheet1!$C$58:$F$58</c:f>
              <c:strCache>
                <c:ptCount val="4"/>
                <c:pt idx="0">
                  <c:v> Revenue year 1</c:v>
                </c:pt>
                <c:pt idx="1">
                  <c:v> Revenue year2</c:v>
                </c:pt>
                <c:pt idx="2">
                  <c:v> Revenue year3</c:v>
                </c:pt>
                <c:pt idx="3">
                  <c:v> Revenue 4 </c:v>
                </c:pt>
              </c:strCache>
            </c:strRef>
          </c:cat>
          <c:val>
            <c:numRef>
              <c:f>Sheet1!$C$61:$F$61</c:f>
              <c:numCache>
                <c:formatCode>"$"#,##0_);[Red]\("$"#,##0\)</c:formatCode>
                <c:ptCount val="4"/>
                <c:pt idx="0">
                  <c:v>44287000000</c:v>
                </c:pt>
                <c:pt idx="1">
                  <c:v>45567000000</c:v>
                </c:pt>
                <c:pt idx="2">
                  <c:v>47453000000</c:v>
                </c:pt>
                <c:pt idx="3">
                  <c:v>50365000000</c:v>
                </c:pt>
              </c:numCache>
            </c:numRef>
          </c:val>
          <c:extLst>
            <c:ext xmlns:c16="http://schemas.microsoft.com/office/drawing/2014/chart" uri="{C3380CC4-5D6E-409C-BE32-E72D297353CC}">
              <c16:uniqueId val="{00000002-B914-4E7A-B791-5954E60DBEEF}"/>
            </c:ext>
          </c:extLst>
        </c:ser>
        <c:ser>
          <c:idx val="3"/>
          <c:order val="3"/>
          <c:tx>
            <c:strRef>
              <c:f>Sheet1!$B$62</c:f>
              <c:strCache>
                <c:ptCount val="1"/>
                <c:pt idx="0">
                  <c:v>UPS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Sheet1!$C$58:$F$58</c:f>
              <c:strCache>
                <c:ptCount val="4"/>
                <c:pt idx="0">
                  <c:v> Revenue year 1</c:v>
                </c:pt>
                <c:pt idx="1">
                  <c:v> Revenue year2</c:v>
                </c:pt>
                <c:pt idx="2">
                  <c:v> Revenue year3</c:v>
                </c:pt>
                <c:pt idx="3">
                  <c:v> Revenue 4 </c:v>
                </c:pt>
              </c:strCache>
            </c:strRef>
          </c:cat>
          <c:val>
            <c:numRef>
              <c:f>Sheet1!$C$62:$F$62</c:f>
              <c:numCache>
                <c:formatCode>"$"#,##0_);[Red]\("$"#,##0\)</c:formatCode>
                <c:ptCount val="4"/>
                <c:pt idx="0">
                  <c:v>54127000000</c:v>
                </c:pt>
                <c:pt idx="1">
                  <c:v>55438000000</c:v>
                </c:pt>
                <c:pt idx="2">
                  <c:v>58232000000</c:v>
                </c:pt>
                <c:pt idx="3">
                  <c:v>58363000000</c:v>
                </c:pt>
              </c:numCache>
            </c:numRef>
          </c:val>
          <c:extLst>
            <c:ext xmlns:c16="http://schemas.microsoft.com/office/drawing/2014/chart" uri="{C3380CC4-5D6E-409C-BE32-E72D297353CC}">
              <c16:uniqueId val="{00000003-B914-4E7A-B791-5954E60DBEEF}"/>
            </c:ext>
          </c:extLst>
        </c:ser>
        <c:dLbls>
          <c:showLegendKey val="0"/>
          <c:showVal val="0"/>
          <c:showCatName val="0"/>
          <c:showSerName val="0"/>
          <c:showPercent val="0"/>
          <c:showBubbleSize val="0"/>
        </c:dLbls>
        <c:gapWidth val="100"/>
        <c:overlap val="-24"/>
        <c:axId val="2039601664"/>
        <c:axId val="593232608"/>
      </c:barChart>
      <c:catAx>
        <c:axId val="2039601664"/>
        <c:scaling>
          <c:orientation val="minMax"/>
        </c:scaling>
        <c:delete val="0"/>
        <c:axPos val="b"/>
        <c:title>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93232608"/>
        <c:crosses val="autoZero"/>
        <c:auto val="1"/>
        <c:lblAlgn val="ctr"/>
        <c:lblOffset val="100"/>
        <c:noMultiLvlLbl val="0"/>
      </c:catAx>
      <c:valAx>
        <c:axId val="593232608"/>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9601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Sheet1!$I$59:$I$62</c:f>
              <c:strCache>
                <c:ptCount val="4"/>
                <c:pt idx="0">
                  <c:v>$13,111,071,500 </c:v>
                </c:pt>
                <c:pt idx="1">
                  <c:v>$6,322,489,000 </c:v>
                </c:pt>
                <c:pt idx="2">
                  <c:v>$46,510,000,000 </c:v>
                </c:pt>
                <c:pt idx="3">
                  <c:v>$56,835,000,000 </c:v>
                </c:pt>
              </c:strCache>
            </c:strRef>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numRef>
              <c:f>Sheet1!$J$59:$J$62</c:f>
              <c:numCache>
                <c:formatCode>"$"#,##0.00</c:formatCode>
                <c:ptCount val="4"/>
                <c:pt idx="0">
                  <c:v>996568018.61689293</c:v>
                </c:pt>
                <c:pt idx="1">
                  <c:v>322814364.03540552</c:v>
                </c:pt>
                <c:pt idx="2">
                  <c:v>2640416381.3055444</c:v>
                </c:pt>
                <c:pt idx="3">
                  <c:v>2099457548.9873569</c:v>
                </c:pt>
              </c:numCache>
            </c:numRef>
          </c:cat>
          <c:val>
            <c:numRef>
              <c:f>Sheet1!$H$59:$H$62</c:f>
              <c:numCache>
                <c:formatCode>"$"#,##0_);[Red]\("$"#,##0\)</c:formatCode>
                <c:ptCount val="4"/>
                <c:pt idx="0">
                  <c:v>12764335000</c:v>
                </c:pt>
                <c:pt idx="1">
                  <c:v>6313456250</c:v>
                </c:pt>
                <c:pt idx="2">
                  <c:v>46918000000</c:v>
                </c:pt>
                <c:pt idx="3">
                  <c:v>56540000000</c:v>
                </c:pt>
              </c:numCache>
            </c:numRef>
          </c:val>
          <c:extLst>
            <c:ext xmlns:c16="http://schemas.microsoft.com/office/drawing/2014/chart" uri="{C3380CC4-5D6E-409C-BE32-E72D297353CC}">
              <c16:uniqueId val="{00000000-F7A3-4896-AA0E-1BDC109221FC}"/>
            </c:ext>
          </c:extLst>
        </c:ser>
        <c:ser>
          <c:idx val="1"/>
          <c:order val="1"/>
          <c:tx>
            <c:strRef>
              <c:f>Sheet1!$G$60</c:f>
              <c:strCache>
                <c:ptCount val="1"/>
                <c:pt idx="0">
                  <c:v>EXPD</c:v>
                </c:pt>
              </c:strCache>
            </c:strRef>
          </c:tx>
          <c:spPr>
            <a:solidFill>
              <a:schemeClr val="accent2"/>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Ref>
              <c:f>Sheet1!$H$58:$J$58</c:f>
              <c:strCache>
                <c:ptCount val="3"/>
                <c:pt idx="0">
                  <c:v>Mean</c:v>
                </c:pt>
                <c:pt idx="1">
                  <c:v>median </c:v>
                </c:pt>
                <c:pt idx="2">
                  <c:v>standard deviation</c:v>
                </c:pt>
              </c:strCache>
            </c:strRef>
          </c:cat>
          <c:val>
            <c:numRef>
              <c:f>Sheet1!$H$60:$J$60</c:f>
              <c:numCache>
                <c:formatCode>"$"#,##0_);[Red]\("$"#,##0\)</c:formatCode>
                <c:ptCount val="3"/>
                <c:pt idx="0">
                  <c:v>6313456250</c:v>
                </c:pt>
                <c:pt idx="1">
                  <c:v>6322489000</c:v>
                </c:pt>
                <c:pt idx="2" formatCode="&quot;$&quot;#,##0.00">
                  <c:v>322814364.03540552</c:v>
                </c:pt>
              </c:numCache>
            </c:numRef>
          </c:val>
          <c:extLst>
            <c:ext xmlns:c16="http://schemas.microsoft.com/office/drawing/2014/chart" uri="{C3380CC4-5D6E-409C-BE32-E72D297353CC}">
              <c16:uniqueId val="{00000001-F7A3-4896-AA0E-1BDC109221FC}"/>
            </c:ext>
          </c:extLst>
        </c:ser>
        <c:ser>
          <c:idx val="2"/>
          <c:order val="2"/>
          <c:tx>
            <c:strRef>
              <c:f>Sheet1!$G$61</c:f>
              <c:strCache>
                <c:ptCount val="1"/>
                <c:pt idx="0">
                  <c:v>FDX</c:v>
                </c:pt>
              </c:strCache>
            </c:strRef>
          </c:tx>
          <c:spPr>
            <a:solidFill>
              <a:schemeClr val="accent3"/>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Ref>
              <c:f>Sheet1!$H$58:$J$58</c:f>
              <c:strCache>
                <c:ptCount val="3"/>
                <c:pt idx="0">
                  <c:v>Mean</c:v>
                </c:pt>
                <c:pt idx="1">
                  <c:v>median </c:v>
                </c:pt>
                <c:pt idx="2">
                  <c:v>standard deviation</c:v>
                </c:pt>
              </c:strCache>
            </c:strRef>
          </c:cat>
          <c:val>
            <c:numRef>
              <c:f>Sheet1!$H$61:$J$61</c:f>
              <c:numCache>
                <c:formatCode>"$"#,##0_);[Red]\("$"#,##0\)</c:formatCode>
                <c:ptCount val="3"/>
                <c:pt idx="0">
                  <c:v>46918000000</c:v>
                </c:pt>
                <c:pt idx="1">
                  <c:v>46510000000</c:v>
                </c:pt>
                <c:pt idx="2" formatCode="&quot;$&quot;#,##0.00">
                  <c:v>2640416381.3055444</c:v>
                </c:pt>
              </c:numCache>
            </c:numRef>
          </c:val>
          <c:extLst>
            <c:ext xmlns:c16="http://schemas.microsoft.com/office/drawing/2014/chart" uri="{C3380CC4-5D6E-409C-BE32-E72D297353CC}">
              <c16:uniqueId val="{00000002-F7A3-4896-AA0E-1BDC109221FC}"/>
            </c:ext>
          </c:extLst>
        </c:ser>
        <c:ser>
          <c:idx val="3"/>
          <c:order val="3"/>
          <c:tx>
            <c:strRef>
              <c:f>Sheet1!$G$62</c:f>
              <c:strCache>
                <c:ptCount val="1"/>
                <c:pt idx="0">
                  <c:v>UPS</c:v>
                </c:pt>
              </c:strCache>
            </c:strRef>
          </c:tx>
          <c:spPr>
            <a:solidFill>
              <a:schemeClr val="accent4"/>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Ref>
              <c:f>Sheet1!$H$58:$J$58</c:f>
              <c:strCache>
                <c:ptCount val="3"/>
                <c:pt idx="0">
                  <c:v>Mean</c:v>
                </c:pt>
                <c:pt idx="1">
                  <c:v>median </c:v>
                </c:pt>
                <c:pt idx="2">
                  <c:v>standard deviation</c:v>
                </c:pt>
              </c:strCache>
            </c:strRef>
          </c:cat>
          <c:val>
            <c:numRef>
              <c:f>Sheet1!$H$62:$J$62</c:f>
              <c:numCache>
                <c:formatCode>"$"#,##0_);[Red]\("$"#,##0\)</c:formatCode>
                <c:ptCount val="3"/>
                <c:pt idx="0">
                  <c:v>56540000000</c:v>
                </c:pt>
                <c:pt idx="1">
                  <c:v>56835000000</c:v>
                </c:pt>
                <c:pt idx="2" formatCode="&quot;$&quot;#,##0.00">
                  <c:v>2099457548.9873569</c:v>
                </c:pt>
              </c:numCache>
            </c:numRef>
          </c:val>
          <c:extLst>
            <c:ext xmlns:c16="http://schemas.microsoft.com/office/drawing/2014/chart" uri="{C3380CC4-5D6E-409C-BE32-E72D297353CC}">
              <c16:uniqueId val="{00000003-F7A3-4896-AA0E-1BDC109221FC}"/>
            </c:ext>
          </c:extLst>
        </c:ser>
        <c:dLbls>
          <c:showLegendKey val="0"/>
          <c:showVal val="0"/>
          <c:showCatName val="0"/>
          <c:showSerName val="0"/>
          <c:showPercent val="0"/>
          <c:showBubbleSize val="0"/>
        </c:dLbls>
        <c:gapWidth val="0"/>
        <c:axId val="419702432"/>
        <c:axId val="417687744"/>
      </c:barChart>
      <c:catAx>
        <c:axId val="419702432"/>
        <c:scaling>
          <c:orientation val="minMax"/>
        </c:scaling>
        <c:delete val="0"/>
        <c:axPos val="b"/>
        <c:title>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417687744"/>
        <c:crosses val="autoZero"/>
        <c:auto val="1"/>
        <c:lblAlgn val="ctr"/>
        <c:lblOffset val="100"/>
        <c:noMultiLvlLbl val="0"/>
      </c:catAx>
      <c:valAx>
        <c:axId val="41768774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419702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Sheet1!$C$4:$C$8</cx:f>
        <cx:lvl ptCount="5">
          <cx:pt idx="0">AAL</cx:pt>
          <cx:pt idx="1">ALK</cx:pt>
          <cx:pt idx="2">DAL</cx:pt>
          <cx:pt idx="3">LUV</cx:pt>
          <cx:pt idx="4">UAL</cx:pt>
        </cx:lvl>
      </cx:strDim>
      <cx:numDim type="val">
        <cx:f>Sheet1!$D$4:$D$8</cx:f>
        <cx:lvl ptCount="5" formatCode="&quot;$&quot;#,##0_);[Red]\(&quot;$&quot;#,##0\)">
          <cx:pt idx="0">24855000000</cx:pt>
          <cx:pt idx="1">4657000000</cx:pt>
          <cx:pt idx="2">37773000000</cx:pt>
          <cx:pt idx="3">17699000000</cx:pt>
          <cx:pt idx="4">37152000000</cx:pt>
        </cx:lvl>
      </cx:numDim>
    </cx:data>
    <cx:data id="1">
      <cx:strDim type="cat">
        <cx:f>Sheet1!$C$4:$C$8</cx:f>
        <cx:lvl ptCount="5">
          <cx:pt idx="0">AAL</cx:pt>
          <cx:pt idx="1">ALK</cx:pt>
          <cx:pt idx="2">DAL</cx:pt>
          <cx:pt idx="3">LUV</cx:pt>
          <cx:pt idx="4">UAL</cx:pt>
        </cx:lvl>
      </cx:strDim>
      <cx:numDim type="val">
        <cx:f>Sheet1!$E$4:$E$8</cx:f>
        <cx:lvl ptCount="5" formatCode="&quot;$&quot;#,##0_);[Red]\(&quot;$&quot;#,##0\)">
          <cx:pt idx="0">26743000000</cx:pt>
          <cx:pt idx="1">5156000000</cx:pt>
          <cx:pt idx="2">40362000000</cx:pt>
          <cx:pt idx="3">18605000000</cx:pt>
          <cx:pt idx="4">38279000000</cx:pt>
        </cx:lvl>
      </cx:numDim>
    </cx:data>
    <cx:data id="2">
      <cx:strDim type="cat">
        <cx:f>Sheet1!$C$4:$C$8</cx:f>
        <cx:lvl ptCount="5">
          <cx:pt idx="0">AAL</cx:pt>
          <cx:pt idx="1">ALK</cx:pt>
          <cx:pt idx="2">DAL</cx:pt>
          <cx:pt idx="3">LUV</cx:pt>
          <cx:pt idx="4">UAL</cx:pt>
        </cx:lvl>
      </cx:strDim>
      <cx:numDim type="val">
        <cx:f>Sheet1!$F$4:$F$8</cx:f>
        <cx:lvl ptCount="5" formatCode="&quot;$&quot;#,##0_);[Red]\(&quot;$&quot;#,##0\)">
          <cx:pt idx="0">42650000000</cx:pt>
          <cx:pt idx="1">5368000000</cx:pt>
          <cx:pt idx="2">40704000000</cx:pt>
          <cx:pt idx="3">19820000000</cx:pt>
          <cx:pt idx="4">38901000000</cx:pt>
        </cx:lvl>
      </cx:numDim>
    </cx:data>
    <cx:data id="3">
      <cx:strDim type="cat">
        <cx:f>Sheet1!$C$4:$C$8</cx:f>
        <cx:lvl ptCount="5">
          <cx:pt idx="0">AAL</cx:pt>
          <cx:pt idx="1">ALK</cx:pt>
          <cx:pt idx="2">DAL</cx:pt>
          <cx:pt idx="3">LUV</cx:pt>
          <cx:pt idx="4">UAL</cx:pt>
        </cx:lvl>
      </cx:strDim>
      <cx:numDim type="val">
        <cx:f>Sheet1!$G$4:$G$8</cx:f>
        <cx:lvl ptCount="5" formatCode="&quot;$&quot;#,##0_);[Red]\(&quot;$&quot;#,##0\)">
          <cx:pt idx="0">40990000000</cx:pt>
          <cx:pt idx="1">5598000000</cx:pt>
          <cx:pt idx="2">39639000000</cx:pt>
          <cx:pt idx="3">20425000000</cx:pt>
          <cx:pt idx="4">37864000000</cx:pt>
        </cx:lvl>
      </cx:numDim>
    </cx:data>
  </cx:chartData>
  <cx:chart>
    <cx:title pos="t" align="ctr" overlay="0">
      <cx:tx>
        <cx:rich>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REVENUE GROWTH FOR AIRLINE COMPANIES OVER 4 YEARS</a:t>
            </a:r>
          </a:p>
          <a:p>
            <a:pPr algn="ctr" rtl="0">
              <a:defRPr/>
            </a:pPr>
            <a:endPar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endParaRPr>
          </a:p>
        </cx:rich>
      </cx:tx>
    </cx:title>
    <cx:plotArea>
      <cx:plotAreaRegion>
        <cx:series layoutId="boxWhisker" uniqueId="{89453F4A-082C-4D28-937C-0D901393D45A}">
          <cx:tx>
            <cx:txData>
              <cx:f>Sheet1!$D$3</cx:f>
              <cx:v>YEAR 1</cx:v>
            </cx:txData>
          </cx:tx>
          <cx:dataId val="0"/>
          <cx:layoutPr>
            <cx:visibility meanLine="1" meanMarker="1" nonoutliers="0" outliers="1"/>
            <cx:statistics quartileMethod="exclusive"/>
          </cx:layoutPr>
        </cx:series>
        <cx:series layoutId="boxWhisker" uniqueId="{596F93FF-1C23-40F0-B6BD-E16B73FD16E4}">
          <cx:tx>
            <cx:txData>
              <cx:f>Sheet1!$E$3</cx:f>
              <cx:v>YEAR 2</cx:v>
            </cx:txData>
          </cx:tx>
          <cx:dataId val="1"/>
          <cx:layoutPr>
            <cx:visibility meanLine="1" meanMarker="1" nonoutliers="0" outliers="1"/>
            <cx:statistics quartileMethod="exclusive"/>
          </cx:layoutPr>
        </cx:series>
        <cx:series layoutId="boxWhisker" uniqueId="{6E2331AB-0D27-4319-AD61-906465778A8A}">
          <cx:tx>
            <cx:txData>
              <cx:f>Sheet1!$F$3</cx:f>
              <cx:v>YEAR3 3</cx:v>
            </cx:txData>
          </cx:tx>
          <cx:dataId val="2"/>
          <cx:layoutPr>
            <cx:visibility meanLine="1" meanMarker="1" nonoutliers="0" outliers="1"/>
            <cx:statistics quartileMethod="exclusive"/>
          </cx:layoutPr>
        </cx:series>
        <cx:series layoutId="boxWhisker" uniqueId="{8EE52C7D-8B37-4E56-AD45-CA365A9FDE64}">
          <cx:tx>
            <cx:txData>
              <cx:f>Sheet1!$G$3</cx:f>
              <cx:v>YEAR 4</cx:v>
            </cx:txData>
          </cx:tx>
          <cx:dataId val="3"/>
          <cx:layoutPr>
            <cx:visibility meanLine="1" meanMarker="1" nonoutliers="0" outliers="1"/>
            <cx:statistics quartileMethod="exclusive"/>
          </cx:layoutPr>
        </cx:series>
      </cx:plotAreaRegion>
      <cx:axis id="0">
        <cx:catScaling gapWidth="1.5"/>
        <cx:title>
          <cx:tx>
            <cx:rich>
              <a:bodyPr spcFirstLastPara="1" vertOverflow="ellipsis" horzOverflow="overflow" wrap="square" lIns="0" tIns="0" rIns="0" bIns="0" anchor="ctr" anchorCtr="1"/>
              <a:lstStyle/>
              <a:p>
                <a:pPr algn="ctr" rtl="0">
                  <a:defRPr/>
                </a:pPr>
                <a:r>
                  <a:rPr lang="en-US" sz="900" b="0" i="0" u="none" strike="noStrike" baseline="0">
                    <a:solidFill>
                      <a:sysClr val="window" lastClr="FFFFFF">
                        <a:lumMod val="95000"/>
                      </a:sysClr>
                    </a:solidFill>
                    <a:latin typeface="Calibri" panose="020F0502020204030204"/>
                  </a:rPr>
                  <a:t>AIRLINE NAMES</a:t>
                </a:r>
              </a:p>
              <a:p>
                <a:pPr algn="ctr" rtl="0">
                  <a:defRPr/>
                </a:pPr>
                <a:endParaRPr lang="en-US" sz="900" b="0" i="0" u="none" strike="noStrike" baseline="0">
                  <a:solidFill>
                    <a:sysClr val="window" lastClr="FFFFFF">
                      <a:lumMod val="95000"/>
                    </a:sysClr>
                  </a:solidFill>
                  <a:latin typeface="Calibri" panose="020F0502020204030204"/>
                </a:endParaRPr>
              </a:p>
            </cx:rich>
          </cx:tx>
        </cx:title>
        <cx:tickLabels/>
      </cx:axis>
      <cx:axis id="1">
        <cx:valScaling/>
        <cx:title>
          <cx:tx>
            <cx:rich>
              <a:bodyPr spcFirstLastPara="1" vertOverflow="ellipsis" horzOverflow="overflow" wrap="square" lIns="0" tIns="0" rIns="0" bIns="0" anchor="ctr" anchorCtr="1"/>
              <a:lstStyle/>
              <a:p>
                <a:pPr algn="ctr" rtl="0">
                  <a:defRPr/>
                </a:pPr>
                <a:r>
                  <a:rPr lang="en-US" sz="900" b="0" i="0" u="none" strike="noStrike" baseline="0">
                    <a:solidFill>
                      <a:sysClr val="window" lastClr="FFFFFF">
                        <a:lumMod val="95000"/>
                      </a:sysClr>
                    </a:solidFill>
                    <a:latin typeface="Calibri" panose="020F0502020204030204"/>
                  </a:rPr>
                  <a:t>TOTAL REVENUE   </a:t>
                </a:r>
              </a:p>
              <a:p>
                <a:pPr algn="ctr" rtl="0">
                  <a:defRPr/>
                </a:pPr>
                <a:endParaRPr lang="en-US" sz="900" b="0" i="0" u="none" strike="noStrike" baseline="0">
                  <a:solidFill>
                    <a:sysClr val="window" lastClr="FFFFFF">
                      <a:lumMod val="95000"/>
                    </a:sysClr>
                  </a:solidFill>
                  <a:latin typeface="Calibri" panose="020F0502020204030204"/>
                </a:endParaRPr>
              </a:p>
            </cx:rich>
          </cx:tx>
        </cx:title>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9">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ln>
        <a:solidFill>
          <a:schemeClr val="ph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971550"/>
            <a:ext cx="4201800" cy="32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latin typeface="Open Sans"/>
                <a:ea typeface="Open Sans"/>
                <a:cs typeface="Open Sans"/>
                <a:sym typeface="Open Sans"/>
              </a:rPr>
              <a:t>P</a:t>
            </a:r>
            <a:r>
              <a:rPr lang="en" sz="3000" dirty="0">
                <a:latin typeface="Open Sans"/>
                <a:ea typeface="Open Sans"/>
                <a:cs typeface="Open Sans"/>
                <a:sym typeface="Open Sans"/>
              </a:rPr>
              <a:t>resentation</a:t>
            </a:r>
          </a:p>
          <a:p>
            <a:pPr marL="0" lvl="0" indent="0" algn="ctr" rtl="0">
              <a:spcBef>
                <a:spcPts val="0"/>
              </a:spcBef>
              <a:spcAft>
                <a:spcPts val="0"/>
              </a:spcAft>
              <a:buNone/>
            </a:pPr>
            <a:endParaRPr dirty="0">
              <a:latin typeface="Open Sans"/>
              <a:ea typeface="Open Sans"/>
              <a:cs typeface="Open Sans"/>
              <a:sym typeface="Open Sans"/>
            </a:endParaRPr>
          </a:p>
          <a:p>
            <a:pPr marL="0" lvl="0" indent="0" algn="ctr" rtl="0">
              <a:spcBef>
                <a:spcPts val="1600"/>
              </a:spcBef>
              <a:spcAft>
                <a:spcPts val="0"/>
              </a:spcAft>
              <a:buNone/>
            </a:pPr>
            <a:endParaRPr dirty="0">
              <a:latin typeface="Open Sans"/>
              <a:ea typeface="Open Sans"/>
              <a:cs typeface="Open Sans"/>
              <a:sym typeface="Open Sans"/>
            </a:endParaRPr>
          </a:p>
          <a:p>
            <a:pPr marL="0" lvl="0" indent="0" algn="ctr" rtl="0">
              <a:spcBef>
                <a:spcPts val="1600"/>
              </a:spcBef>
              <a:spcAft>
                <a:spcPts val="1600"/>
              </a:spcAft>
              <a:buNone/>
            </a:pPr>
            <a:endParaRPr dirty="0">
              <a:latin typeface="Open Sans"/>
              <a:ea typeface="Open Sans"/>
              <a:cs typeface="Open Sans"/>
              <a:sym typeface="Open Sans"/>
            </a:endParaRPr>
          </a:p>
        </p:txBody>
      </p:sp>
      <p:sp>
        <p:nvSpPr>
          <p:cNvPr id="7" name="TextBox 6">
            <a:extLst>
              <a:ext uri="{FF2B5EF4-FFF2-40B4-BE49-F238E27FC236}">
                <a16:creationId xmlns:a16="http://schemas.microsoft.com/office/drawing/2014/main" id="{149023C6-EE9B-E694-82DD-302D644CA915}"/>
              </a:ext>
            </a:extLst>
          </p:cNvPr>
          <p:cNvSpPr txBox="1"/>
          <p:nvPr/>
        </p:nvSpPr>
        <p:spPr>
          <a:xfrm>
            <a:off x="2285999" y="1552353"/>
            <a:ext cx="5234763" cy="1600438"/>
          </a:xfrm>
          <a:prstGeom prst="rect">
            <a:avLst/>
          </a:prstGeom>
          <a:noFill/>
        </p:spPr>
        <p:txBody>
          <a:bodyPr wrap="square">
            <a:spAutoFit/>
          </a:bodyPr>
          <a:lstStyle/>
          <a:p>
            <a:r>
              <a:rPr lang="en-US" sz="1400" b="1" dirty="0">
                <a:solidFill>
                  <a:srgbClr val="0B0B0B"/>
                </a:solidFill>
                <a:effectLst/>
                <a:latin typeface="Open Sans" panose="020B0606030504020204" pitchFamily="34" charset="0"/>
                <a:ea typeface="Times New Roman" panose="02020603050405020304" pitchFamily="18" charset="0"/>
              </a:rPr>
              <a:t>How does the revenue of </a:t>
            </a:r>
            <a:r>
              <a:rPr lang="en-US" b="1" dirty="0">
                <a:solidFill>
                  <a:srgbClr val="0B0B0B"/>
                </a:solidFill>
                <a:latin typeface="Open Sans" panose="020B0606030504020204" pitchFamily="34" charset="0"/>
                <a:ea typeface="Times New Roman" panose="02020603050405020304" pitchFamily="18" charset="0"/>
              </a:rPr>
              <a:t>airline and air freight and logistics </a:t>
            </a:r>
            <a:r>
              <a:rPr lang="en-US" sz="1400" b="1" dirty="0">
                <a:solidFill>
                  <a:srgbClr val="0B0B0B"/>
                </a:solidFill>
                <a:effectLst/>
                <a:latin typeface="Open Sans" panose="020B0606030504020204" pitchFamily="34" charset="0"/>
                <a:ea typeface="Times New Roman" panose="02020603050405020304" pitchFamily="18" charset="0"/>
              </a:rPr>
              <a:t> companies compare over time?</a:t>
            </a:r>
          </a:p>
          <a:p>
            <a:endParaRPr lang="en-US" sz="1400" b="1" i="1" dirty="0">
              <a:solidFill>
                <a:srgbClr val="0B0B0B"/>
              </a:solidFill>
              <a:effectLst/>
              <a:latin typeface="Open Sans" panose="020B0606030504020204" pitchFamily="34" charset="0"/>
              <a:ea typeface="Times New Roman" panose="02020603050405020304" pitchFamily="18" charset="0"/>
            </a:endParaRPr>
          </a:p>
          <a:p>
            <a:endParaRPr lang="en-US" b="1" i="1" dirty="0">
              <a:solidFill>
                <a:srgbClr val="0B0B0B"/>
              </a:solidFill>
              <a:latin typeface="Open Sans" panose="020B0606030504020204" pitchFamily="34" charset="0"/>
              <a:ea typeface="Times New Roman" panose="02020603050405020304" pitchFamily="18" charset="0"/>
            </a:endParaRPr>
          </a:p>
          <a:p>
            <a:endParaRPr lang="en-US" sz="1400" b="1" i="1" dirty="0">
              <a:solidFill>
                <a:srgbClr val="0B0B0B"/>
              </a:solidFill>
              <a:effectLst/>
              <a:latin typeface="Open Sans" panose="020B0606030504020204" pitchFamily="34" charset="0"/>
              <a:ea typeface="Times New Roman" panose="02020603050405020304" pitchFamily="18" charset="0"/>
            </a:endParaRPr>
          </a:p>
          <a:p>
            <a:endParaRPr lang="en-US" b="1" i="1" dirty="0">
              <a:solidFill>
                <a:srgbClr val="0B0B0B"/>
              </a:solidFill>
              <a:latin typeface="Open Sans" panose="020B0606030504020204" pitchFamily="34" charset="0"/>
              <a:ea typeface="Times New Roman" panose="02020603050405020304" pitchFamily="18" charset="0"/>
            </a:endParaRPr>
          </a:p>
          <a:p>
            <a:r>
              <a:rPr lang="en-US" b="1" i="1" dirty="0">
                <a:solidFill>
                  <a:srgbClr val="0B0B0B"/>
                </a:solidFill>
                <a:latin typeface="Open Sans" panose="020B0606030504020204" pitchFamily="34" charset="0"/>
                <a:ea typeface="Times New Roman" panose="02020603050405020304" pitchFamily="18" charset="0"/>
              </a:rPr>
              <a:t>B</a:t>
            </a:r>
            <a:r>
              <a:rPr lang="en-US" sz="1400" b="1" i="1" dirty="0">
                <a:solidFill>
                  <a:srgbClr val="0B0B0B"/>
                </a:solidFill>
                <a:effectLst/>
                <a:latin typeface="Open Sans" panose="020B0606030504020204" pitchFamily="34" charset="0"/>
                <a:ea typeface="Times New Roman" panose="02020603050405020304" pitchFamily="18" charset="0"/>
              </a:rPr>
              <a:t>elow is the feed back for the analysis conducted</a:t>
            </a:r>
            <a:endParaRPr lang="en-US"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8FB9-6689-0A91-1099-235403461E1B}"/>
              </a:ext>
            </a:extLst>
          </p:cNvPr>
          <p:cNvSpPr>
            <a:spLocks noGrp="1"/>
          </p:cNvSpPr>
          <p:nvPr>
            <p:ph type="title"/>
          </p:nvPr>
        </p:nvSpPr>
        <p:spPr>
          <a:xfrm>
            <a:off x="311700" y="-208202"/>
            <a:ext cx="7613100" cy="1654230"/>
          </a:xfrm>
        </p:spPr>
        <p:txBody>
          <a:bodyPr/>
          <a:lstStyle/>
          <a:p>
            <a:r>
              <a:rPr lang="en-US" sz="2800" b="1" dirty="0">
                <a:solidFill>
                  <a:srgbClr val="0B0B0B"/>
                </a:solidFill>
                <a:effectLst/>
                <a:latin typeface="Open Sans" panose="020B0606030504020204" pitchFamily="34" charset="0"/>
                <a:ea typeface="Times New Roman" panose="02020603050405020304" pitchFamily="18" charset="0"/>
              </a:rPr>
              <a:t>How does the revenue of </a:t>
            </a:r>
            <a:r>
              <a:rPr lang="en-US" b="1" dirty="0">
                <a:solidFill>
                  <a:srgbClr val="0B0B0B"/>
                </a:solidFill>
                <a:latin typeface="Open Sans" panose="020B0606030504020204" pitchFamily="34" charset="0"/>
                <a:ea typeface="Times New Roman" panose="02020603050405020304" pitchFamily="18" charset="0"/>
              </a:rPr>
              <a:t>airline and air freight and logistics </a:t>
            </a:r>
            <a:r>
              <a:rPr lang="en-US" sz="2800" b="1" dirty="0">
                <a:solidFill>
                  <a:srgbClr val="0B0B0B"/>
                </a:solidFill>
                <a:effectLst/>
                <a:latin typeface="Open Sans" panose="020B0606030504020204" pitchFamily="34" charset="0"/>
                <a:ea typeface="Times New Roman" panose="02020603050405020304" pitchFamily="18" charset="0"/>
              </a:rPr>
              <a:t> companies compare in the 1st year?</a:t>
            </a:r>
            <a:br>
              <a:rPr lang="en-US" sz="2800" b="1" dirty="0">
                <a:solidFill>
                  <a:srgbClr val="0B0B0B"/>
                </a:solidFill>
                <a:effectLst/>
                <a:latin typeface="Open Sans" panose="020B0606030504020204" pitchFamily="34" charset="0"/>
                <a:ea typeface="Times New Roman" panose="02020603050405020304" pitchFamily="18" charset="0"/>
              </a:rPr>
            </a:br>
            <a:br>
              <a:rPr lang="en-US" sz="2800" b="1" i="1" dirty="0">
                <a:solidFill>
                  <a:srgbClr val="0B0B0B"/>
                </a:solidFill>
                <a:effectLst/>
                <a:latin typeface="Open Sans" panose="020B0606030504020204" pitchFamily="34" charset="0"/>
                <a:ea typeface="Times New Roman" panose="02020603050405020304" pitchFamily="18" charset="0"/>
              </a:rPr>
            </a:br>
            <a:br>
              <a:rPr lang="en-US" b="1" i="1" dirty="0">
                <a:solidFill>
                  <a:srgbClr val="0B0B0B"/>
                </a:solidFill>
                <a:latin typeface="Open Sans" panose="020B0606030504020204" pitchFamily="34" charset="0"/>
                <a:ea typeface="Times New Roman" panose="02020603050405020304" pitchFamily="18" charset="0"/>
              </a:rPr>
            </a:br>
            <a:endParaRPr lang="en-US" dirty="0"/>
          </a:p>
        </p:txBody>
      </p:sp>
      <p:pic>
        <p:nvPicPr>
          <p:cNvPr id="8" name="Picture 7">
            <a:extLst>
              <a:ext uri="{FF2B5EF4-FFF2-40B4-BE49-F238E27FC236}">
                <a16:creationId xmlns:a16="http://schemas.microsoft.com/office/drawing/2014/main" id="{0101EF98-C277-8D4D-307E-670945B943EF}"/>
              </a:ext>
            </a:extLst>
          </p:cNvPr>
          <p:cNvPicPr>
            <a:picLocks noChangeAspect="1"/>
          </p:cNvPicPr>
          <p:nvPr/>
        </p:nvPicPr>
        <p:blipFill>
          <a:blip r:embed="rId2"/>
          <a:stretch>
            <a:fillRect/>
          </a:stretch>
        </p:blipFill>
        <p:spPr>
          <a:xfrm>
            <a:off x="642394" y="1152476"/>
            <a:ext cx="3390890" cy="1824640"/>
          </a:xfrm>
          <a:prstGeom prst="rect">
            <a:avLst/>
          </a:prstGeom>
        </p:spPr>
      </p:pic>
      <p:sp>
        <p:nvSpPr>
          <p:cNvPr id="3" name="Text Placeholder 2">
            <a:extLst>
              <a:ext uri="{FF2B5EF4-FFF2-40B4-BE49-F238E27FC236}">
                <a16:creationId xmlns:a16="http://schemas.microsoft.com/office/drawing/2014/main" id="{90378DB1-E8FC-6285-9066-9E834B3825E1}"/>
              </a:ext>
            </a:extLst>
          </p:cNvPr>
          <p:cNvSpPr>
            <a:spLocks noGrp="1"/>
          </p:cNvSpPr>
          <p:nvPr>
            <p:ph type="body" idx="1"/>
          </p:nvPr>
        </p:nvSpPr>
        <p:spPr>
          <a:xfrm>
            <a:off x="653143" y="1152476"/>
            <a:ext cx="3018970" cy="3617998"/>
          </a:xfrm>
        </p:spPr>
        <p:txBody>
          <a:bodyPr/>
          <a:lstStyle/>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p:txBody>
      </p:sp>
      <p:sp>
        <p:nvSpPr>
          <p:cNvPr id="4" name="Text Placeholder 3">
            <a:extLst>
              <a:ext uri="{FF2B5EF4-FFF2-40B4-BE49-F238E27FC236}">
                <a16:creationId xmlns:a16="http://schemas.microsoft.com/office/drawing/2014/main" id="{85CE7A39-093D-0CF9-C0DF-836D82830BE1}"/>
              </a:ext>
            </a:extLst>
          </p:cNvPr>
          <p:cNvSpPr>
            <a:spLocks noGrp="1"/>
          </p:cNvSpPr>
          <p:nvPr>
            <p:ph type="body" idx="2"/>
          </p:nvPr>
        </p:nvSpPr>
        <p:spPr>
          <a:xfrm>
            <a:off x="4832400" y="623776"/>
            <a:ext cx="3999900" cy="4519723"/>
          </a:xfrm>
        </p:spPr>
        <p:txBody>
          <a:bodyPr/>
          <a:lstStyle/>
          <a:p>
            <a:r>
              <a:rPr lang="en-US" sz="1200" dirty="0"/>
              <a:t>Data shows the first year of each of both the airline and air freights sector. The histogram data shows that the data is right skewed that mean it is positively skewed that means the mean is greater than the median . The mean for air freight and logistics is $28,941,332,000 and the mean of Airlines $24,427,200,000 the mean for air freights and logistics is higher than airlines. The median for the air freight and logistic  is $27,823,056,500 and that of Airlines $24,855,000,000. The standard deviation for air freight and logistics $23,843,963,561.85 and that of airlines as $13,931,469,850.67, that means the variability in the revenue for air freight and logistics and Airlines is higher. That directly says that the revenue for air freights is higher than air lines in the first year .</a:t>
            </a:r>
          </a:p>
          <a:p>
            <a:endParaRPr lang="en-US" sz="1200" dirty="0"/>
          </a:p>
          <a:p>
            <a:pPr marL="139700" indent="0">
              <a:buNone/>
            </a:pPr>
            <a:endParaRPr lang="en-US" dirty="0"/>
          </a:p>
          <a:p>
            <a:endParaRPr lang="en-US" dirty="0"/>
          </a:p>
          <a:p>
            <a:pPr marL="139700" indent="0">
              <a:buNone/>
            </a:pPr>
            <a:endParaRPr lang="en-US" dirty="0"/>
          </a:p>
        </p:txBody>
      </p:sp>
      <p:pic>
        <p:nvPicPr>
          <p:cNvPr id="9" name="Picture 8">
            <a:extLst>
              <a:ext uri="{FF2B5EF4-FFF2-40B4-BE49-F238E27FC236}">
                <a16:creationId xmlns:a16="http://schemas.microsoft.com/office/drawing/2014/main" id="{987341D3-7E9D-B2BB-42F4-C0A15DA97591}"/>
              </a:ext>
            </a:extLst>
          </p:cNvPr>
          <p:cNvPicPr>
            <a:picLocks noChangeAspect="1"/>
          </p:cNvPicPr>
          <p:nvPr/>
        </p:nvPicPr>
        <p:blipFill>
          <a:blip r:embed="rId3"/>
          <a:stretch>
            <a:fillRect/>
          </a:stretch>
        </p:blipFill>
        <p:spPr>
          <a:xfrm>
            <a:off x="558995" y="3019200"/>
            <a:ext cx="3390890" cy="2038142"/>
          </a:xfrm>
          <a:prstGeom prst="rect">
            <a:avLst/>
          </a:prstGeom>
        </p:spPr>
      </p:pic>
      <p:pic>
        <p:nvPicPr>
          <p:cNvPr id="10" name="Picture 9">
            <a:extLst>
              <a:ext uri="{FF2B5EF4-FFF2-40B4-BE49-F238E27FC236}">
                <a16:creationId xmlns:a16="http://schemas.microsoft.com/office/drawing/2014/main" id="{C6E64069-7FAF-B8CB-0953-9C517AEE3BB2}"/>
              </a:ext>
            </a:extLst>
          </p:cNvPr>
          <p:cNvPicPr>
            <a:picLocks noChangeAspect="1"/>
          </p:cNvPicPr>
          <p:nvPr/>
        </p:nvPicPr>
        <p:blipFill>
          <a:blip r:embed="rId4"/>
          <a:stretch>
            <a:fillRect/>
          </a:stretch>
        </p:blipFill>
        <p:spPr>
          <a:xfrm>
            <a:off x="379030" y="1089184"/>
            <a:ext cx="3932571" cy="1887932"/>
          </a:xfrm>
          <a:prstGeom prst="rect">
            <a:avLst/>
          </a:prstGeom>
        </p:spPr>
      </p:pic>
      <p:pic>
        <p:nvPicPr>
          <p:cNvPr id="11" name="Picture 10">
            <a:extLst>
              <a:ext uri="{FF2B5EF4-FFF2-40B4-BE49-F238E27FC236}">
                <a16:creationId xmlns:a16="http://schemas.microsoft.com/office/drawing/2014/main" id="{9E0644B5-D013-ABAD-E59F-920528C276B2}"/>
              </a:ext>
            </a:extLst>
          </p:cNvPr>
          <p:cNvPicPr>
            <a:picLocks noChangeAspect="1"/>
          </p:cNvPicPr>
          <p:nvPr/>
        </p:nvPicPr>
        <p:blipFill>
          <a:blip r:embed="rId5"/>
          <a:stretch>
            <a:fillRect/>
          </a:stretch>
        </p:blipFill>
        <p:spPr>
          <a:xfrm>
            <a:off x="189736" y="3072855"/>
            <a:ext cx="4407087" cy="1887932"/>
          </a:xfrm>
          <a:prstGeom prst="rect">
            <a:avLst/>
          </a:prstGeom>
        </p:spPr>
      </p:pic>
    </p:spTree>
    <p:extLst>
      <p:ext uri="{BB962C8B-B14F-4D97-AF65-F5344CB8AC3E}">
        <p14:creationId xmlns:p14="http://schemas.microsoft.com/office/powerpoint/2010/main" val="324821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32E4-112C-7A04-C937-F3BAE245BADA}"/>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2DD96DC0-852D-223B-576E-8F7342A6971D}"/>
              </a:ext>
            </a:extLst>
          </p:cNvPr>
          <p:cNvSpPr>
            <a:spLocks noGrp="1"/>
          </p:cNvSpPr>
          <p:nvPr>
            <p:ph type="body" idx="1"/>
          </p:nvPr>
        </p:nvSpPr>
        <p:spPr/>
        <p:txBody>
          <a:bodyPr/>
          <a:lstStyle/>
          <a:p>
            <a:r>
              <a:rPr lang="en-US" dirty="0"/>
              <a:t>The data shows that air freights and logistics  sector made more profit in the first year  more than airline companies .</a:t>
            </a:r>
          </a:p>
        </p:txBody>
      </p:sp>
    </p:spTree>
    <p:extLst>
      <p:ext uri="{BB962C8B-B14F-4D97-AF65-F5344CB8AC3E}">
        <p14:creationId xmlns:p14="http://schemas.microsoft.com/office/powerpoint/2010/main" val="313190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184297"/>
            <a:ext cx="3591300" cy="501856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sz="1050" dirty="0">
                <a:latin typeface="Open Sans"/>
                <a:ea typeface="Open Sans"/>
                <a:cs typeface="Open Sans"/>
                <a:sym typeface="Open Sans"/>
              </a:rPr>
              <a:t>The data shows the revenue acquired.AAL had a good revenue growth for 3years and by the 4</a:t>
            </a:r>
            <a:r>
              <a:rPr lang="en" sz="1050" baseline="30000" dirty="0">
                <a:latin typeface="Open Sans"/>
                <a:ea typeface="Open Sans"/>
                <a:cs typeface="Open Sans"/>
                <a:sym typeface="Open Sans"/>
              </a:rPr>
              <a:t>th</a:t>
            </a:r>
            <a:r>
              <a:rPr lang="en" sz="1050" dirty="0">
                <a:latin typeface="Open Sans"/>
                <a:ea typeface="Open Sans"/>
                <a:cs typeface="Open Sans"/>
                <a:sym typeface="Open Sans"/>
              </a:rPr>
              <a:t> a drop in revenue. In there first year they made  $24,855,000,000 ,in the second year $26,743,000,000, the third year $42,650,000,000, and the fourth year $40,990,000,000, making the 3</a:t>
            </a:r>
            <a:r>
              <a:rPr lang="en" sz="1050" baseline="30000" dirty="0">
                <a:latin typeface="Open Sans"/>
                <a:ea typeface="Open Sans"/>
                <a:cs typeface="Open Sans"/>
                <a:sym typeface="Open Sans"/>
              </a:rPr>
              <a:t>rd</a:t>
            </a:r>
            <a:r>
              <a:rPr lang="en" sz="1050" dirty="0">
                <a:latin typeface="Open Sans"/>
                <a:ea typeface="Open Sans"/>
                <a:cs typeface="Open Sans"/>
                <a:sym typeface="Open Sans"/>
              </a:rPr>
              <a:t> year there best year. ALK on the other hand maintained a stable revenue growth in the first year making the sum of $4,657,000,000 , the second year$5,156,000,000, the third year $5,368,000,000 and the fourth year $5,368,000,000. alk made a steady growth with there best year being the fourth year.DAL had a stable growth until its 4</a:t>
            </a:r>
            <a:r>
              <a:rPr lang="en" sz="1050" baseline="30000" dirty="0">
                <a:latin typeface="Open Sans"/>
                <a:ea typeface="Open Sans"/>
                <a:cs typeface="Open Sans"/>
                <a:sym typeface="Open Sans"/>
              </a:rPr>
              <a:t>th</a:t>
            </a:r>
            <a:r>
              <a:rPr lang="en" sz="1050" dirty="0">
                <a:latin typeface="Open Sans"/>
                <a:ea typeface="Open Sans"/>
                <a:cs typeface="Open Sans"/>
                <a:sym typeface="Open Sans"/>
              </a:rPr>
              <a:t> year. </a:t>
            </a:r>
            <a:r>
              <a:rPr lang="en-US" sz="1050" dirty="0">
                <a:latin typeface="Open Sans"/>
                <a:ea typeface="Open Sans"/>
                <a:cs typeface="Open Sans"/>
                <a:sym typeface="Open Sans"/>
              </a:rPr>
              <a:t>I</a:t>
            </a:r>
            <a:r>
              <a:rPr lang="en" sz="1050" dirty="0">
                <a:latin typeface="Open Sans"/>
                <a:ea typeface="Open Sans"/>
                <a:cs typeface="Open Sans"/>
                <a:sym typeface="Open Sans"/>
              </a:rPr>
              <a:t>n the first year they made $37,773,000,000 , second year $40,362,000,000, third year $40,704,000,000,and fourth year  $39,639,000,000.they had there worst year in the fourth year. LUV maintend a good revenue for all 4 years .In the first year LUV made  $17,699,000,00, in the seconnd $18,605,000,000, in the third $19,820,000,000, and the fourth $20,425,000,000 . UAL had a good growth start until its 4</a:t>
            </a:r>
            <a:r>
              <a:rPr lang="en" sz="1050" baseline="30000" dirty="0">
                <a:latin typeface="Open Sans"/>
                <a:ea typeface="Open Sans"/>
                <a:cs typeface="Open Sans"/>
                <a:sym typeface="Open Sans"/>
              </a:rPr>
              <a:t>th</a:t>
            </a:r>
            <a:r>
              <a:rPr lang="en" sz="1050" dirty="0">
                <a:latin typeface="Open Sans"/>
                <a:ea typeface="Open Sans"/>
                <a:cs typeface="Open Sans"/>
                <a:sym typeface="Open Sans"/>
              </a:rPr>
              <a:t> year were the revenue reduced. In the first year they made$37,152,000,000, the second $38,279,000,000, the third  $38,901,000,000 and the fourth $37,864,000,000. LUV and ALK maintain a good growth rate with LUV making the higher revenue of the two companies . Below is the  box and whisker chart for description </a:t>
            </a:r>
          </a:p>
          <a:p>
            <a:pPr marL="0" lvl="0" indent="0" algn="l" rtl="0">
              <a:spcBef>
                <a:spcPts val="0"/>
              </a:spcBef>
              <a:spcAft>
                <a:spcPts val="1600"/>
              </a:spcAft>
              <a:buNone/>
            </a:pPr>
            <a:endParaRPr lang="en" sz="1050" dirty="0">
              <a:latin typeface="Open Sans"/>
              <a:ea typeface="Open Sans"/>
              <a:cs typeface="Open Sans"/>
              <a:sym typeface="Open Sans"/>
            </a:endParaRPr>
          </a:p>
          <a:p>
            <a:pPr marL="0" lvl="0" indent="0" algn="l" rtl="0">
              <a:spcBef>
                <a:spcPts val="0"/>
              </a:spcBef>
              <a:spcAft>
                <a:spcPts val="1600"/>
              </a:spcAft>
              <a:buNone/>
            </a:pPr>
            <a:endParaRPr lang="en" sz="1050" dirty="0">
              <a:latin typeface="Open Sans"/>
              <a:ea typeface="Open Sans"/>
              <a:cs typeface="Open Sans"/>
              <a:sym typeface="Open Sans"/>
            </a:endParaRPr>
          </a:p>
          <a:p>
            <a:pPr marL="0" lvl="0" indent="0" algn="l" rtl="0">
              <a:spcBef>
                <a:spcPts val="0"/>
              </a:spcBef>
              <a:spcAft>
                <a:spcPts val="1600"/>
              </a:spcAft>
              <a:buNone/>
            </a:pPr>
            <a:endParaRPr lang="en" sz="1050" dirty="0">
              <a:latin typeface="Open Sans"/>
              <a:ea typeface="Open Sans"/>
              <a:cs typeface="Open Sans"/>
              <a:sym typeface="Open Sans"/>
            </a:endParaRPr>
          </a:p>
          <a:p>
            <a:pPr marL="0" lvl="0" indent="0" algn="l" rtl="0">
              <a:spcBef>
                <a:spcPts val="0"/>
              </a:spcBef>
              <a:spcAft>
                <a:spcPts val="1600"/>
              </a:spcAft>
              <a:buNone/>
            </a:pPr>
            <a:endParaRPr lang="en" sz="1050" dirty="0">
              <a:latin typeface="Open Sans"/>
              <a:ea typeface="Open Sans"/>
              <a:cs typeface="Open Sans"/>
              <a:sym typeface="Open Sans"/>
            </a:endParaRPr>
          </a:p>
          <a:p>
            <a:pPr marL="0" lvl="0" indent="0" algn="l" rtl="0">
              <a:spcBef>
                <a:spcPts val="0"/>
              </a:spcBef>
              <a:spcAft>
                <a:spcPts val="1600"/>
              </a:spcAft>
              <a:buNone/>
            </a:pPr>
            <a:endParaRPr lang="en" sz="1050" dirty="0">
              <a:latin typeface="Open Sans"/>
              <a:ea typeface="Open Sans"/>
              <a:cs typeface="Open Sans"/>
              <a:sym typeface="Open Sans"/>
            </a:endParaRPr>
          </a:p>
          <a:p>
            <a:pPr marL="0" lvl="0" indent="0" algn="l" rtl="0">
              <a:spcBef>
                <a:spcPts val="0"/>
              </a:spcBef>
              <a:spcAft>
                <a:spcPts val="1600"/>
              </a:spcAft>
              <a:buNone/>
            </a:pPr>
            <a:endParaRPr lang="en" sz="1050" dirty="0">
              <a:latin typeface="Open Sans"/>
              <a:ea typeface="Open Sans"/>
              <a:cs typeface="Open Sans"/>
              <a:sym typeface="Open Sans"/>
            </a:endParaRPr>
          </a:p>
          <a:p>
            <a:pPr marL="0" lvl="0" indent="0" algn="l" rtl="0">
              <a:spcBef>
                <a:spcPts val="0"/>
              </a:spcBef>
              <a:spcAft>
                <a:spcPts val="1600"/>
              </a:spcAft>
              <a:buNone/>
            </a:pPr>
            <a:endParaRPr lang="en" sz="1050" dirty="0">
              <a:latin typeface="Open Sans"/>
              <a:ea typeface="Open Sans"/>
              <a:cs typeface="Open Sans"/>
              <a:sym typeface="Open Sans"/>
            </a:endParaRPr>
          </a:p>
          <a:p>
            <a:pPr marL="0" lvl="0" indent="0" algn="l" rtl="0">
              <a:spcBef>
                <a:spcPts val="0"/>
              </a:spcBef>
              <a:spcAft>
                <a:spcPts val="1600"/>
              </a:spcAft>
              <a:buNone/>
            </a:pPr>
            <a:endParaRPr lang="en" sz="1200" dirty="0">
              <a:latin typeface="Open Sans"/>
              <a:ea typeface="Open Sans"/>
              <a:cs typeface="Open Sans"/>
              <a:sym typeface="Open Sans"/>
            </a:endParaRPr>
          </a:p>
          <a:p>
            <a:pPr marL="0" lvl="0" indent="0" algn="l" rtl="0">
              <a:spcBef>
                <a:spcPts val="0"/>
              </a:spcBef>
              <a:spcAft>
                <a:spcPts val="1600"/>
              </a:spcAft>
              <a:buNone/>
            </a:pPr>
            <a:endParaRPr lang="en" dirty="0">
              <a:latin typeface="Open Sans"/>
              <a:ea typeface="Open Sans"/>
              <a:cs typeface="Open Sans"/>
              <a:sym typeface="Open Sans"/>
            </a:endParaRPr>
          </a:p>
          <a:p>
            <a:pPr marL="0" lvl="0" indent="0" algn="l" rtl="0">
              <a:spcBef>
                <a:spcPts val="0"/>
              </a:spcBef>
              <a:spcAft>
                <a:spcPts val="1600"/>
              </a:spcAft>
              <a:buNone/>
            </a:pPr>
            <a:endParaRPr lang="en" dirty="0">
              <a:latin typeface="Open Sans"/>
              <a:ea typeface="Open Sans"/>
              <a:cs typeface="Open Sans"/>
              <a:sym typeface="Open Sans"/>
            </a:endParaRPr>
          </a:p>
        </p:txBody>
      </p:sp>
      <p:sp>
        <p:nvSpPr>
          <p:cNvPr id="60" name="Google Shape;60;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aphicFrame>
        <p:nvGraphicFramePr>
          <p:cNvPr id="6" name="Table 5">
            <a:extLst>
              <a:ext uri="{FF2B5EF4-FFF2-40B4-BE49-F238E27FC236}">
                <a16:creationId xmlns:a16="http://schemas.microsoft.com/office/drawing/2014/main" id="{2A01C016-062A-AFA2-6403-9DED36DE4F4E}"/>
              </a:ext>
            </a:extLst>
          </p:cNvPr>
          <p:cNvGraphicFramePr>
            <a:graphicFrameLocks noGrp="1"/>
          </p:cNvGraphicFramePr>
          <p:nvPr>
            <p:extLst>
              <p:ext uri="{D42A27DB-BD31-4B8C-83A1-F6EECF244321}">
                <p14:modId xmlns:p14="http://schemas.microsoft.com/office/powerpoint/2010/main" val="2916228450"/>
              </p:ext>
            </p:extLst>
          </p:nvPr>
        </p:nvGraphicFramePr>
        <p:xfrm>
          <a:off x="-2" y="1308411"/>
          <a:ext cx="5255943" cy="3182641"/>
        </p:xfrm>
        <a:graphic>
          <a:graphicData uri="http://schemas.openxmlformats.org/drawingml/2006/table">
            <a:tbl>
              <a:tblPr>
                <a:tableStyleId>{5C22544A-7EE6-4342-B048-85BDC9FD1C3A}</a:tableStyleId>
              </a:tblPr>
              <a:tblGrid>
                <a:gridCol w="606004">
                  <a:extLst>
                    <a:ext uri="{9D8B030D-6E8A-4147-A177-3AD203B41FA5}">
                      <a16:colId xmlns:a16="http://schemas.microsoft.com/office/drawing/2014/main" val="3357140916"/>
                    </a:ext>
                  </a:extLst>
                </a:gridCol>
                <a:gridCol w="1189277">
                  <a:extLst>
                    <a:ext uri="{9D8B030D-6E8A-4147-A177-3AD203B41FA5}">
                      <a16:colId xmlns:a16="http://schemas.microsoft.com/office/drawing/2014/main" val="2031773658"/>
                    </a:ext>
                  </a:extLst>
                </a:gridCol>
                <a:gridCol w="1158977">
                  <a:extLst>
                    <a:ext uri="{9D8B030D-6E8A-4147-A177-3AD203B41FA5}">
                      <a16:colId xmlns:a16="http://schemas.microsoft.com/office/drawing/2014/main" val="2352159610"/>
                    </a:ext>
                  </a:extLst>
                </a:gridCol>
                <a:gridCol w="1156827">
                  <a:extLst>
                    <a:ext uri="{9D8B030D-6E8A-4147-A177-3AD203B41FA5}">
                      <a16:colId xmlns:a16="http://schemas.microsoft.com/office/drawing/2014/main" val="1678969074"/>
                    </a:ext>
                  </a:extLst>
                </a:gridCol>
                <a:gridCol w="1144858">
                  <a:extLst>
                    <a:ext uri="{9D8B030D-6E8A-4147-A177-3AD203B41FA5}">
                      <a16:colId xmlns:a16="http://schemas.microsoft.com/office/drawing/2014/main" val="4224409945"/>
                    </a:ext>
                  </a:extLst>
                </a:gridCol>
              </a:tblGrid>
              <a:tr h="29715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9811657"/>
                  </a:ext>
                </a:extLst>
              </a:tr>
              <a:tr h="412213">
                <a:tc>
                  <a:txBody>
                    <a:bodyPr/>
                    <a:lstStyle/>
                    <a:p>
                      <a:pPr algn="l" fontAlgn="b"/>
                      <a:r>
                        <a:rPr lang="en-US" sz="1100" u="none" strike="noStrike">
                          <a:effectLst/>
                        </a:rPr>
                        <a:t>TICKER SYMBOL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YEAR 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YEAR 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YEAR3 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YEAR 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0336232"/>
                  </a:ext>
                </a:extLst>
              </a:tr>
              <a:tr h="412213">
                <a:tc>
                  <a:txBody>
                    <a:bodyPr/>
                    <a:lstStyle/>
                    <a:p>
                      <a:pPr algn="l" fontAlgn="b"/>
                      <a:r>
                        <a:rPr lang="en-US" sz="1100" u="none" strike="noStrike">
                          <a:effectLst/>
                        </a:rPr>
                        <a:t>AAL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$24,855,000,000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$26,743,000,000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$42,650,000,000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$40,990,000,000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5949835"/>
                  </a:ext>
                </a:extLst>
              </a:tr>
              <a:tr h="412213">
                <a:tc>
                  <a:txBody>
                    <a:bodyPr/>
                    <a:lstStyle/>
                    <a:p>
                      <a:pPr algn="l" fontAlgn="b"/>
                      <a:r>
                        <a:rPr lang="en-US" sz="1100" u="none" strike="noStrike">
                          <a:effectLst/>
                        </a:rPr>
                        <a:t>ALK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$4,657,000,000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$5,156,000,000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$5,368,000,000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$5,598,000,000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8740182"/>
                  </a:ext>
                </a:extLst>
              </a:tr>
              <a:tr h="412213">
                <a:tc>
                  <a:txBody>
                    <a:bodyPr/>
                    <a:lstStyle/>
                    <a:p>
                      <a:pPr algn="l" fontAlgn="b"/>
                      <a:r>
                        <a:rPr lang="en-US" sz="1100" u="none" strike="noStrike">
                          <a:effectLst/>
                        </a:rPr>
                        <a:t>DAL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$37,773,000,000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$40,362,000,000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$40,704,000,000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$39,639,000,000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6485584"/>
                  </a:ext>
                </a:extLst>
              </a:tr>
              <a:tr h="412213">
                <a:tc>
                  <a:txBody>
                    <a:bodyPr/>
                    <a:lstStyle/>
                    <a:p>
                      <a:pPr algn="l" fontAlgn="b"/>
                      <a:r>
                        <a:rPr lang="en-US" sz="1100" u="none" strike="noStrike">
                          <a:effectLst/>
                        </a:rPr>
                        <a:t>LUV</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$17,699,000,000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$18,605,000,000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$19,820,000,000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$20,425,000,000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0488287"/>
                  </a:ext>
                </a:extLst>
              </a:tr>
              <a:tr h="412213">
                <a:tc>
                  <a:txBody>
                    <a:bodyPr/>
                    <a:lstStyle/>
                    <a:p>
                      <a:pPr algn="l" fontAlgn="b"/>
                      <a:r>
                        <a:rPr lang="en-US" sz="1100" u="none" strike="noStrike">
                          <a:effectLst/>
                        </a:rPr>
                        <a:t>UAL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$37,152,000,000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$38,279,000,000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$38,901,000,000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$37,864,000,000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3222874"/>
                  </a:ext>
                </a:extLst>
              </a:tr>
              <a:tr h="412213">
                <a:tc>
                  <a:txBody>
                    <a:bodyPr/>
                    <a:lstStyle/>
                    <a:p>
                      <a:pPr algn="l" fontAlgn="b"/>
                      <a:r>
                        <a:rPr lang="en-US" sz="1100" u="none" strike="noStrike">
                          <a:effectLst/>
                        </a:rPr>
                        <a:t>GRAND TOTAL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$122,136,000,000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$129,145,000,000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$147,443,000,000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$144,516,000,000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2711374"/>
                  </a:ext>
                </a:extLst>
              </a:tr>
            </a:tbl>
          </a:graphicData>
        </a:graphic>
      </p:graphicFrame>
      <p:sp>
        <p:nvSpPr>
          <p:cNvPr id="8" name="Title 7">
            <a:extLst>
              <a:ext uri="{FF2B5EF4-FFF2-40B4-BE49-F238E27FC236}">
                <a16:creationId xmlns:a16="http://schemas.microsoft.com/office/drawing/2014/main" id="{495FAB23-F2B2-CBD7-95A6-00B96ED9720F}"/>
              </a:ext>
            </a:extLst>
          </p:cNvPr>
          <p:cNvSpPr>
            <a:spLocks noGrp="1"/>
          </p:cNvSpPr>
          <p:nvPr>
            <p:ph type="title"/>
          </p:nvPr>
        </p:nvSpPr>
        <p:spPr>
          <a:xfrm>
            <a:off x="311700" y="0"/>
            <a:ext cx="8520600" cy="652448"/>
          </a:xfrm>
        </p:spPr>
        <p:txBody>
          <a:bodyPr/>
          <a:lstStyle/>
          <a:p>
            <a:r>
              <a:rPr lang="en-US" dirty="0"/>
              <a:t>Summary statistics for airlines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5871-B790-6E4B-7FA8-B4516C608EF2}"/>
              </a:ext>
            </a:extLst>
          </p:cNvPr>
          <p:cNvSpPr>
            <a:spLocks noGrp="1"/>
          </p:cNvSpPr>
          <p:nvPr>
            <p:ph type="title"/>
          </p:nvPr>
        </p:nvSpPr>
        <p:spPr/>
        <p:txBody>
          <a:bodyPr/>
          <a:lstStyle/>
          <a:p>
            <a:endParaRPr lang="en-US" dirty="0"/>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4052E32A-8C07-E0F8-86AE-B90939C0E1E6}"/>
                  </a:ext>
                </a:extLst>
              </p:cNvPr>
              <p:cNvGraphicFramePr/>
              <p:nvPr>
                <p:extLst>
                  <p:ext uri="{D42A27DB-BD31-4B8C-83A1-F6EECF244321}">
                    <p14:modId xmlns:p14="http://schemas.microsoft.com/office/powerpoint/2010/main" val="1833351978"/>
                  </p:ext>
                </p:extLst>
              </p:nvPr>
            </p:nvGraphicFramePr>
            <p:xfrm>
              <a:off x="-845820" y="-535305"/>
              <a:ext cx="9904760" cy="621411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 name="Chart 2">
                <a:extLst>
                  <a:ext uri="{FF2B5EF4-FFF2-40B4-BE49-F238E27FC236}">
                    <a16:creationId xmlns:a16="http://schemas.microsoft.com/office/drawing/2014/main" id="{4052E32A-8C07-E0F8-86AE-B90939C0E1E6}"/>
                  </a:ext>
                </a:extLst>
              </p:cNvPr>
              <p:cNvPicPr>
                <a:picLocks noGrp="1" noRot="1" noChangeAspect="1" noMove="1" noResize="1" noEditPoints="1" noAdjustHandles="1" noChangeArrowheads="1" noChangeShapeType="1"/>
              </p:cNvPicPr>
              <p:nvPr/>
            </p:nvPicPr>
            <p:blipFill>
              <a:blip r:embed="rId3"/>
              <a:stretch>
                <a:fillRect/>
              </a:stretch>
            </p:blipFill>
            <p:spPr>
              <a:xfrm>
                <a:off x="-845820" y="-535305"/>
                <a:ext cx="9904760" cy="6214110"/>
              </a:xfrm>
              <a:prstGeom prst="rect">
                <a:avLst/>
              </a:prstGeom>
            </p:spPr>
          </p:pic>
        </mc:Fallback>
      </mc:AlternateContent>
    </p:spTree>
    <p:extLst>
      <p:ext uri="{BB962C8B-B14F-4D97-AF65-F5344CB8AC3E}">
        <p14:creationId xmlns:p14="http://schemas.microsoft.com/office/powerpoint/2010/main" val="12327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B5F9-8968-3B43-F4AE-5A8E71BF4BD2}"/>
              </a:ext>
            </a:extLst>
          </p:cNvPr>
          <p:cNvSpPr>
            <a:spLocks noGrp="1"/>
          </p:cNvSpPr>
          <p:nvPr>
            <p:ph type="title"/>
          </p:nvPr>
        </p:nvSpPr>
        <p:spPr/>
        <p:txBody>
          <a:bodyPr/>
          <a:lstStyle/>
          <a:p>
            <a:r>
              <a:rPr lang="en-US" dirty="0"/>
              <a:t>Summary statistics</a:t>
            </a:r>
          </a:p>
        </p:txBody>
      </p:sp>
      <p:sp>
        <p:nvSpPr>
          <p:cNvPr id="3" name="Text Placeholder 2">
            <a:extLst>
              <a:ext uri="{FF2B5EF4-FFF2-40B4-BE49-F238E27FC236}">
                <a16:creationId xmlns:a16="http://schemas.microsoft.com/office/drawing/2014/main" id="{957D0FEE-7D60-08B6-283D-71D7932F83DD}"/>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896C52AE-071F-365D-17BB-36FF806B2B8C}"/>
              </a:ext>
            </a:extLst>
          </p:cNvPr>
          <p:cNvSpPr>
            <a:spLocks noGrp="1"/>
          </p:cNvSpPr>
          <p:nvPr>
            <p:ph type="body" idx="2"/>
          </p:nvPr>
        </p:nvSpPr>
        <p:spPr>
          <a:xfrm>
            <a:off x="5472223" y="77972"/>
            <a:ext cx="3602952" cy="5065528"/>
          </a:xfrm>
        </p:spPr>
        <p:txBody>
          <a:bodyPr/>
          <a:lstStyle/>
          <a:p>
            <a:pPr marL="139700" indent="0">
              <a:buNone/>
            </a:pPr>
            <a:r>
              <a:rPr lang="en-US" sz="1050" dirty="0"/>
              <a:t>The data shows the mean , median, range and standard deviation of all four years for each company in the airline industry. According to the mean DAL has the highest  mean for all four years with $39,619,500,000, followed by UAL at </a:t>
            </a:r>
            <a:r>
              <a:rPr lang="en-US" sz="1050" u="none" strike="noStrike" dirty="0">
                <a:effectLst/>
              </a:rPr>
              <a:t>$38,049,000,000 </a:t>
            </a:r>
            <a:r>
              <a:rPr lang="en-US" sz="1050" dirty="0"/>
              <a:t>AAL at </a:t>
            </a:r>
            <a:r>
              <a:rPr lang="en-US" sz="1050" u="none" strike="noStrike" dirty="0">
                <a:effectLst/>
              </a:rPr>
              <a:t>$31,416,000,000</a:t>
            </a:r>
            <a:r>
              <a:rPr lang="en-US" sz="1050" dirty="0"/>
              <a:t>, LUV at </a:t>
            </a:r>
            <a:r>
              <a:rPr lang="en-US" sz="1050" u="none" strike="noStrike" dirty="0">
                <a:effectLst/>
              </a:rPr>
              <a:t>$19,137,250,000 </a:t>
            </a:r>
            <a:r>
              <a:rPr lang="en-US" sz="1050" dirty="0"/>
              <a:t>and ALK as the lowest $5,194,750,000.</a:t>
            </a:r>
          </a:p>
          <a:p>
            <a:pPr marL="139700" indent="0">
              <a:buNone/>
            </a:pPr>
            <a:r>
              <a:rPr lang="en-US" sz="1050" dirty="0"/>
              <a:t>The median data shows that DAL highest  median for all four years with $40,000,500,000, followed by UAL at </a:t>
            </a:r>
            <a:r>
              <a:rPr lang="en-US" sz="1050" u="none" strike="noStrike" dirty="0">
                <a:effectLst/>
              </a:rPr>
              <a:t>$38,071,500,000 </a:t>
            </a:r>
            <a:r>
              <a:rPr lang="en-US" sz="1050" dirty="0"/>
              <a:t>AAL at</a:t>
            </a:r>
            <a:r>
              <a:rPr lang="en-US" sz="1050" u="none" strike="noStrike" dirty="0">
                <a:effectLst/>
              </a:rPr>
              <a:t> </a:t>
            </a:r>
            <a:r>
              <a:rPr lang="en-US" sz="1050" b="0" i="0" u="none" strike="noStrike" dirty="0">
                <a:solidFill>
                  <a:srgbClr val="000000"/>
                </a:solidFill>
                <a:effectLst/>
                <a:latin typeface="+mn-lt"/>
              </a:rPr>
              <a:t>$33,866,500,000 </a:t>
            </a:r>
            <a:r>
              <a:rPr lang="en-US" sz="1050" dirty="0"/>
              <a:t>, LUV</a:t>
            </a:r>
            <a:r>
              <a:rPr lang="en-US" sz="1050" u="none" strike="noStrike" dirty="0">
                <a:effectLst/>
              </a:rPr>
              <a:t> at $19,212,500,000 </a:t>
            </a:r>
            <a:r>
              <a:rPr lang="en-US" sz="1050" dirty="0"/>
              <a:t>and ALK as the lowest </a:t>
            </a:r>
            <a:r>
              <a:rPr lang="en-US" sz="1050" u="none" strike="noStrike" dirty="0">
                <a:effectLst/>
              </a:rPr>
              <a:t>$5,262,000,000. The data shows the range for all companies.</a:t>
            </a:r>
            <a:r>
              <a:rPr lang="en-US" sz="1050" dirty="0"/>
              <a:t> According to the standard  deviation AAL has the highest  </a:t>
            </a:r>
            <a:r>
              <a:rPr lang="en-US" sz="1050" u="none" strike="noStrike" dirty="0">
                <a:effectLst/>
              </a:rPr>
              <a:t>$9,306,494,381.17</a:t>
            </a:r>
            <a:r>
              <a:rPr lang="en-US" sz="1050" dirty="0"/>
              <a:t>  for all four years with followed by DAL</a:t>
            </a:r>
            <a:r>
              <a:rPr lang="en-US" sz="1050" u="none" strike="noStrike" dirty="0">
                <a:effectLst/>
              </a:rPr>
              <a:t> at $1,308,611,095.78</a:t>
            </a:r>
            <a:r>
              <a:rPr lang="en-US" sz="1050" dirty="0"/>
              <a:t> , LUV at </a:t>
            </a:r>
            <a:r>
              <a:rPr lang="en-US" sz="1050" u="none" strike="noStrike" dirty="0">
                <a:effectLst/>
              </a:rPr>
              <a:t>$1,221,515,554.55 , UAL a</a:t>
            </a:r>
            <a:r>
              <a:rPr lang="en-US" sz="1050" dirty="0"/>
              <a:t>t </a:t>
            </a:r>
            <a:r>
              <a:rPr lang="en-US" sz="1050" u="none" strike="noStrike" dirty="0">
                <a:effectLst/>
              </a:rPr>
              <a:t>$ 734,311,014.94 </a:t>
            </a:r>
            <a:r>
              <a:rPr lang="en-US" sz="1050" dirty="0"/>
              <a:t>and ALK as the lowest  </a:t>
            </a:r>
            <a:r>
              <a:rPr lang="en-US" sz="1050" u="none" strike="noStrike" dirty="0">
                <a:effectLst/>
              </a:rPr>
              <a:t>$401,373,786.72 </a:t>
            </a:r>
            <a:r>
              <a:rPr lang="en-US" sz="1050" dirty="0"/>
              <a:t>.</a:t>
            </a:r>
          </a:p>
          <a:p>
            <a:pPr marL="139700" indent="0">
              <a:buNone/>
            </a:pPr>
            <a:endParaRPr lang="en-US" sz="1050" b="0" i="0" u="none" strike="noStrike" dirty="0">
              <a:solidFill>
                <a:srgbClr val="000000"/>
              </a:solidFill>
              <a:effectLst/>
              <a:latin typeface="Calibri" panose="020F0502020204030204" pitchFamily="34" charset="0"/>
            </a:endParaRPr>
          </a:p>
          <a:p>
            <a:pPr marL="139700" indent="0">
              <a:buNone/>
            </a:pPr>
            <a:endParaRPr lang="en-US" sz="1050" dirty="0"/>
          </a:p>
          <a:p>
            <a:pPr marL="139700" indent="0">
              <a:buNone/>
            </a:pPr>
            <a:endParaRPr lang="en-US" dirty="0"/>
          </a:p>
          <a:p>
            <a:pPr marL="139700" indent="0">
              <a:buNone/>
            </a:pPr>
            <a:r>
              <a:rPr lang="en-US" dirty="0"/>
              <a:t> </a:t>
            </a:r>
          </a:p>
        </p:txBody>
      </p:sp>
      <p:graphicFrame>
        <p:nvGraphicFramePr>
          <p:cNvPr id="7" name="Table 6">
            <a:extLst>
              <a:ext uri="{FF2B5EF4-FFF2-40B4-BE49-F238E27FC236}">
                <a16:creationId xmlns:a16="http://schemas.microsoft.com/office/drawing/2014/main" id="{F8304B96-0353-D883-536F-6978E0EF8AAD}"/>
              </a:ext>
            </a:extLst>
          </p:cNvPr>
          <p:cNvGraphicFramePr>
            <a:graphicFrameLocks noGrp="1"/>
          </p:cNvGraphicFramePr>
          <p:nvPr>
            <p:extLst>
              <p:ext uri="{D42A27DB-BD31-4B8C-83A1-F6EECF244321}">
                <p14:modId xmlns:p14="http://schemas.microsoft.com/office/powerpoint/2010/main" val="3162174827"/>
              </p:ext>
            </p:extLst>
          </p:nvPr>
        </p:nvGraphicFramePr>
        <p:xfrm>
          <a:off x="1" y="1152475"/>
          <a:ext cx="5571460" cy="2455206"/>
        </p:xfrm>
        <a:graphic>
          <a:graphicData uri="http://schemas.openxmlformats.org/drawingml/2006/table">
            <a:tbl>
              <a:tblPr>
                <a:tableStyleId>{5C22544A-7EE6-4342-B048-85BDC9FD1C3A}</a:tableStyleId>
              </a:tblPr>
              <a:tblGrid>
                <a:gridCol w="528628">
                  <a:extLst>
                    <a:ext uri="{9D8B030D-6E8A-4147-A177-3AD203B41FA5}">
                      <a16:colId xmlns:a16="http://schemas.microsoft.com/office/drawing/2014/main" val="813938336"/>
                    </a:ext>
                  </a:extLst>
                </a:gridCol>
                <a:gridCol w="1140723">
                  <a:extLst>
                    <a:ext uri="{9D8B030D-6E8A-4147-A177-3AD203B41FA5}">
                      <a16:colId xmlns:a16="http://schemas.microsoft.com/office/drawing/2014/main" val="2236424257"/>
                    </a:ext>
                  </a:extLst>
                </a:gridCol>
                <a:gridCol w="1175501">
                  <a:extLst>
                    <a:ext uri="{9D8B030D-6E8A-4147-A177-3AD203B41FA5}">
                      <a16:colId xmlns:a16="http://schemas.microsoft.com/office/drawing/2014/main" val="438339696"/>
                    </a:ext>
                  </a:extLst>
                </a:gridCol>
                <a:gridCol w="1140723">
                  <a:extLst>
                    <a:ext uri="{9D8B030D-6E8A-4147-A177-3AD203B41FA5}">
                      <a16:colId xmlns:a16="http://schemas.microsoft.com/office/drawing/2014/main" val="971399893"/>
                    </a:ext>
                  </a:extLst>
                </a:gridCol>
                <a:gridCol w="1585885">
                  <a:extLst>
                    <a:ext uri="{9D8B030D-6E8A-4147-A177-3AD203B41FA5}">
                      <a16:colId xmlns:a16="http://schemas.microsoft.com/office/drawing/2014/main" val="2300121517"/>
                    </a:ext>
                  </a:extLst>
                </a:gridCol>
              </a:tblGrid>
              <a:tr h="15178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l" fontAlgn="b"/>
                      <a:r>
                        <a:rPr lang="en-US" sz="1100" u="none" strike="noStrike">
                          <a:effectLst/>
                        </a:rPr>
                        <a:t>SUMMARY STATISTICS </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435355"/>
                  </a:ext>
                </a:extLst>
              </a:tr>
              <a:tr h="379991">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STANDARD DEVIATION</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713160"/>
                  </a:ext>
                </a:extLst>
              </a:tr>
              <a:tr h="379991">
                <a:tc>
                  <a:txBody>
                    <a:bodyPr/>
                    <a:lstStyle/>
                    <a:p>
                      <a:pPr algn="l" fontAlgn="b"/>
                      <a:r>
                        <a:rPr lang="en-US" sz="1100" u="none" strike="noStrike">
                          <a:effectLst/>
                        </a:rPr>
                        <a:t>AAL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$31,416,000,000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$33,866,500,000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$16,135,000,000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      9,306,494,381.17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1795614"/>
                  </a:ext>
                </a:extLst>
              </a:tr>
              <a:tr h="379991">
                <a:tc>
                  <a:txBody>
                    <a:bodyPr/>
                    <a:lstStyle/>
                    <a:p>
                      <a:pPr algn="l" fontAlgn="b"/>
                      <a:r>
                        <a:rPr lang="en-US" sz="1100" u="none" strike="noStrike">
                          <a:effectLst/>
                        </a:rPr>
                        <a:t>ALK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$5,194,750,000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$5,262,000,000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$941,000,000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          401,373,786.72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6453037"/>
                  </a:ext>
                </a:extLst>
              </a:tr>
              <a:tr h="379991">
                <a:tc>
                  <a:txBody>
                    <a:bodyPr/>
                    <a:lstStyle/>
                    <a:p>
                      <a:pPr algn="l" fontAlgn="b"/>
                      <a:r>
                        <a:rPr lang="en-US" sz="1100" u="none" strike="noStrike">
                          <a:effectLst/>
                        </a:rPr>
                        <a:t>DAL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$39,619,500,000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$40,000,500,000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$2,931,000,000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      1,308,611,095.78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683225"/>
                  </a:ext>
                </a:extLst>
              </a:tr>
              <a:tr h="379991">
                <a:tc>
                  <a:txBody>
                    <a:bodyPr/>
                    <a:lstStyle/>
                    <a:p>
                      <a:pPr algn="l" fontAlgn="b"/>
                      <a:r>
                        <a:rPr lang="en-US" sz="1100" u="none" strike="noStrike">
                          <a:effectLst/>
                        </a:rPr>
                        <a:t>LUV</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$19,137,250,000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$19,212,500,000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$2,726,000,000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      1,221,515,554.55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370222"/>
                  </a:ext>
                </a:extLst>
              </a:tr>
              <a:tr h="379991">
                <a:tc>
                  <a:txBody>
                    <a:bodyPr/>
                    <a:lstStyle/>
                    <a:p>
                      <a:pPr algn="l" fontAlgn="b"/>
                      <a:r>
                        <a:rPr lang="en-US" sz="1100" u="none" strike="noStrike">
                          <a:effectLst/>
                        </a:rPr>
                        <a:t>UAL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$38,049,000,000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$38,071,500,000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$1,749,000,000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          734,311,014.94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3829573"/>
                  </a:ext>
                </a:extLst>
              </a:tr>
            </a:tbl>
          </a:graphicData>
        </a:graphic>
      </p:graphicFrame>
    </p:spTree>
    <p:extLst>
      <p:ext uri="{BB962C8B-B14F-4D97-AF65-F5344CB8AC3E}">
        <p14:creationId xmlns:p14="http://schemas.microsoft.com/office/powerpoint/2010/main" val="393070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866950-B4EC-B81A-915B-C901FE862D4C}"/>
              </a:ext>
            </a:extLst>
          </p:cNvPr>
          <p:cNvSpPr>
            <a:spLocks noGrp="1"/>
          </p:cNvSpPr>
          <p:nvPr>
            <p:ph type="body" idx="1"/>
          </p:nvPr>
        </p:nvSpPr>
        <p:spPr/>
        <p:txBody>
          <a:bodyPr/>
          <a:lstStyle/>
          <a:p>
            <a:r>
              <a:rPr lang="en-US" dirty="0"/>
              <a:t>The descriptive data</a:t>
            </a:r>
          </a:p>
        </p:txBody>
      </p:sp>
      <p:graphicFrame>
        <p:nvGraphicFramePr>
          <p:cNvPr id="3" name="Chart 2">
            <a:extLst>
              <a:ext uri="{FF2B5EF4-FFF2-40B4-BE49-F238E27FC236}">
                <a16:creationId xmlns:a16="http://schemas.microsoft.com/office/drawing/2014/main" id="{BA6D62A7-FE31-EA32-EBEB-9DB4A8CC703E}"/>
              </a:ext>
            </a:extLst>
          </p:cNvPr>
          <p:cNvGraphicFramePr>
            <a:graphicFrameLocks/>
          </p:cNvGraphicFramePr>
          <p:nvPr>
            <p:extLst>
              <p:ext uri="{D42A27DB-BD31-4B8C-83A1-F6EECF244321}">
                <p14:modId xmlns:p14="http://schemas.microsoft.com/office/powerpoint/2010/main" val="3679509019"/>
              </p:ext>
            </p:extLst>
          </p:nvPr>
        </p:nvGraphicFramePr>
        <p:xfrm>
          <a:off x="311700" y="637953"/>
          <a:ext cx="6546300" cy="33053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521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171D-C9FE-4793-4E4F-B39FEFE041F8}"/>
              </a:ext>
            </a:extLst>
          </p:cNvPr>
          <p:cNvSpPr>
            <a:spLocks noGrp="1"/>
          </p:cNvSpPr>
          <p:nvPr>
            <p:ph type="title"/>
          </p:nvPr>
        </p:nvSpPr>
        <p:spPr>
          <a:xfrm>
            <a:off x="-85060" y="-248093"/>
            <a:ext cx="5904613" cy="822717"/>
          </a:xfrm>
        </p:spPr>
        <p:txBody>
          <a:bodyPr/>
          <a:lstStyle/>
          <a:p>
            <a:r>
              <a:rPr lang="en-US" dirty="0"/>
              <a:t>Summary statistics for </a:t>
            </a:r>
            <a:r>
              <a:rPr lang="en-US" sz="1800" b="0" i="0" u="none" strike="noStrike" dirty="0">
                <a:solidFill>
                  <a:srgbClr val="000000"/>
                </a:solidFill>
                <a:effectLst/>
                <a:latin typeface="Calibri" panose="020F0502020204030204" pitchFamily="34" charset="0"/>
              </a:rPr>
              <a:t>Air Freight &amp; Logistics</a:t>
            </a:r>
            <a:r>
              <a:rPr lang="en-US" dirty="0"/>
              <a:t> </a:t>
            </a:r>
          </a:p>
        </p:txBody>
      </p:sp>
      <p:sp>
        <p:nvSpPr>
          <p:cNvPr id="3" name="Text Placeholder 2">
            <a:extLst>
              <a:ext uri="{FF2B5EF4-FFF2-40B4-BE49-F238E27FC236}">
                <a16:creationId xmlns:a16="http://schemas.microsoft.com/office/drawing/2014/main" id="{447161CC-AFB7-B232-4BD7-FE9CBE9702C6}"/>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F407B8C5-2745-8802-57C6-DE55C814831C}"/>
              </a:ext>
            </a:extLst>
          </p:cNvPr>
          <p:cNvSpPr>
            <a:spLocks noGrp="1"/>
          </p:cNvSpPr>
          <p:nvPr>
            <p:ph type="body" idx="2"/>
          </p:nvPr>
        </p:nvSpPr>
        <p:spPr>
          <a:xfrm>
            <a:off x="4832400" y="92150"/>
            <a:ext cx="3999900" cy="5051350"/>
          </a:xfrm>
        </p:spPr>
        <p:txBody>
          <a:bodyPr/>
          <a:lstStyle/>
          <a:p>
            <a:r>
              <a:rPr lang="en-US" sz="1000" dirty="0"/>
              <a:t>The data  shows the revenue for air freight and logistics over the years CHRW maintained a slow revenue growth having  </a:t>
            </a:r>
            <a:r>
              <a:rPr lang="en-US" sz="1000" b="0" i="0" u="none" strike="noStrike" dirty="0">
                <a:solidFill>
                  <a:srgbClr val="000000"/>
                </a:solidFill>
                <a:effectLst/>
                <a:latin typeface="Arial" panose="020B0604020202020204" pitchFamily="34" charset="0"/>
              </a:rPr>
              <a:t>$11,359,113,000 as its first years revenue,$12,752,076,000 for its second year  $13,470,067,000 for its third  and $13,476,084,000 for its fourth . EXPD maintained a slow revenue growth rate with its first year being $5,992,215,000, its second</a:t>
            </a:r>
            <a:r>
              <a:rPr lang="en-US" sz="1000" dirty="0">
                <a:latin typeface="Arial" panose="020B0604020202020204" pitchFamily="34" charset="0"/>
              </a:rPr>
              <a:t> </a:t>
            </a:r>
            <a:r>
              <a:rPr lang="en-US" sz="1000" b="0" i="0" u="none" strike="noStrike" dirty="0">
                <a:solidFill>
                  <a:srgbClr val="000000"/>
                </a:solidFill>
                <a:effectLst/>
                <a:latin typeface="Arial" panose="020B0604020202020204" pitchFamily="34" charset="0"/>
              </a:rPr>
              <a:t>$6,080,257,000 third $6,564,721,000 </a:t>
            </a:r>
            <a:r>
              <a:rPr lang="en-US" sz="1000" dirty="0">
                <a:latin typeface="Arial" panose="020B0604020202020204" pitchFamily="34" charset="0"/>
              </a:rPr>
              <a:t>and its fourth </a:t>
            </a:r>
            <a:r>
              <a:rPr lang="en-US" sz="1000" b="0" i="0" u="none" strike="noStrike" dirty="0">
                <a:solidFill>
                  <a:srgbClr val="000000"/>
                </a:solidFill>
                <a:effectLst/>
                <a:latin typeface="Arial" panose="020B0604020202020204" pitchFamily="34" charset="0"/>
              </a:rPr>
              <a:t>$6,616,632,000 . FDX  can be consider to have a had a good growth rate with its first year as $44,287,000,000 its second year as $45,567,000,000 its third year as $47,453,000,000 and its fourth year as $50,365,000,000 </a:t>
            </a:r>
          </a:p>
          <a:p>
            <a:r>
              <a:rPr lang="en-US" sz="1000" b="0" i="0" u="none" strike="noStrike" dirty="0">
                <a:solidFill>
                  <a:srgbClr val="000000"/>
                </a:solidFill>
                <a:effectLst/>
                <a:latin typeface="Arial" panose="020B0604020202020204" pitchFamily="34" charset="0"/>
              </a:rPr>
              <a:t>UPS maintained a good revenue growth  with its first year as </a:t>
            </a:r>
            <a:r>
              <a:rPr lang="en-US" sz="1000" u="none" strike="noStrike" dirty="0">
                <a:effectLst/>
              </a:rPr>
              <a:t>$54,127,000,000 , its second year as $55,438,000,000,its third year as $58,232,000,000  and its fourth year as $58,363,000,000 . They all had there best year as the fourth year</a:t>
            </a:r>
            <a:endParaRPr lang="en-US" sz="1000" b="0" i="0" u="none" strike="noStrike" dirty="0">
              <a:solidFill>
                <a:srgbClr val="000000"/>
              </a:solidFill>
              <a:effectLst/>
              <a:latin typeface="Calibri" panose="020F0502020204030204" pitchFamily="34" charset="0"/>
            </a:endParaRPr>
          </a:p>
          <a:p>
            <a:endParaRPr lang="en-US" sz="1000" b="0" i="0" u="none" strike="noStrike" dirty="0">
              <a:solidFill>
                <a:srgbClr val="000000"/>
              </a:solidFill>
              <a:effectLst/>
              <a:latin typeface="Calibri" panose="020F0502020204030204" pitchFamily="34" charset="0"/>
            </a:endParaRPr>
          </a:p>
          <a:p>
            <a:endParaRPr lang="en-US" sz="1000" b="0" i="0" u="none" strike="noStrike" dirty="0">
              <a:solidFill>
                <a:srgbClr val="000000"/>
              </a:solidFill>
              <a:effectLst/>
              <a:latin typeface="Calibri" panose="020F0502020204030204" pitchFamily="34" charset="0"/>
            </a:endParaRPr>
          </a:p>
          <a:p>
            <a:endParaRPr lang="en-US" sz="1000" b="0" i="0" u="none" strike="noStrike" dirty="0">
              <a:solidFill>
                <a:srgbClr val="000000"/>
              </a:solidFill>
              <a:effectLst/>
              <a:latin typeface="Calibri" panose="020F0502020204030204" pitchFamily="34" charset="0"/>
            </a:endParaRPr>
          </a:p>
          <a:p>
            <a:endParaRPr lang="en-US" sz="1000" b="0" i="0" u="none" strike="noStrike" dirty="0">
              <a:effectLst/>
              <a:latin typeface="Arial" panose="020B0604020202020204" pitchFamily="34" charset="0"/>
            </a:endParaRPr>
          </a:p>
          <a:p>
            <a:endParaRPr lang="en-US" dirty="0"/>
          </a:p>
        </p:txBody>
      </p:sp>
      <p:graphicFrame>
        <p:nvGraphicFramePr>
          <p:cNvPr id="5" name="Table 4">
            <a:extLst>
              <a:ext uri="{FF2B5EF4-FFF2-40B4-BE49-F238E27FC236}">
                <a16:creationId xmlns:a16="http://schemas.microsoft.com/office/drawing/2014/main" id="{CCDFD5BE-D82D-DFDF-EE30-DB959BF4CDD7}"/>
              </a:ext>
            </a:extLst>
          </p:cNvPr>
          <p:cNvGraphicFramePr>
            <a:graphicFrameLocks noGrp="1"/>
          </p:cNvGraphicFramePr>
          <p:nvPr>
            <p:extLst>
              <p:ext uri="{D42A27DB-BD31-4B8C-83A1-F6EECF244321}">
                <p14:modId xmlns:p14="http://schemas.microsoft.com/office/powerpoint/2010/main" val="3759595464"/>
              </p:ext>
            </p:extLst>
          </p:nvPr>
        </p:nvGraphicFramePr>
        <p:xfrm>
          <a:off x="21077" y="1152475"/>
          <a:ext cx="5125081" cy="2115265"/>
        </p:xfrm>
        <a:graphic>
          <a:graphicData uri="http://schemas.openxmlformats.org/drawingml/2006/table">
            <a:tbl>
              <a:tblPr>
                <a:tableStyleId>{5C22544A-7EE6-4342-B048-85BDC9FD1C3A}</a:tableStyleId>
              </a:tblPr>
              <a:tblGrid>
                <a:gridCol w="517640">
                  <a:extLst>
                    <a:ext uri="{9D8B030D-6E8A-4147-A177-3AD203B41FA5}">
                      <a16:colId xmlns:a16="http://schemas.microsoft.com/office/drawing/2014/main" val="3833572859"/>
                    </a:ext>
                  </a:extLst>
                </a:gridCol>
                <a:gridCol w="1148316">
                  <a:extLst>
                    <a:ext uri="{9D8B030D-6E8A-4147-A177-3AD203B41FA5}">
                      <a16:colId xmlns:a16="http://schemas.microsoft.com/office/drawing/2014/main" val="1038973859"/>
                    </a:ext>
                  </a:extLst>
                </a:gridCol>
                <a:gridCol w="1127051">
                  <a:extLst>
                    <a:ext uri="{9D8B030D-6E8A-4147-A177-3AD203B41FA5}">
                      <a16:colId xmlns:a16="http://schemas.microsoft.com/office/drawing/2014/main" val="2914875179"/>
                    </a:ext>
                  </a:extLst>
                </a:gridCol>
                <a:gridCol w="1247553">
                  <a:extLst>
                    <a:ext uri="{9D8B030D-6E8A-4147-A177-3AD203B41FA5}">
                      <a16:colId xmlns:a16="http://schemas.microsoft.com/office/drawing/2014/main" val="300018677"/>
                    </a:ext>
                  </a:extLst>
                </a:gridCol>
                <a:gridCol w="1084521">
                  <a:extLst>
                    <a:ext uri="{9D8B030D-6E8A-4147-A177-3AD203B41FA5}">
                      <a16:colId xmlns:a16="http://schemas.microsoft.com/office/drawing/2014/main" val="1090675964"/>
                    </a:ext>
                  </a:extLst>
                </a:gridCol>
              </a:tblGrid>
              <a:tr h="431559">
                <a:tc>
                  <a:txBody>
                    <a:bodyPr/>
                    <a:lstStyle/>
                    <a:p>
                      <a:pPr algn="l" fontAlgn="b"/>
                      <a:endParaRPr lang="en-US" sz="11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1100" u="none" strike="noStrike" dirty="0">
                          <a:effectLst/>
                        </a:rPr>
                        <a:t> Revenue year 1</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l" fontAlgn="b"/>
                      <a:r>
                        <a:rPr lang="en-US" sz="1100" u="none" strike="noStrike" dirty="0">
                          <a:effectLst/>
                        </a:rPr>
                        <a:t> Revenue year2</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l" fontAlgn="b"/>
                      <a:r>
                        <a:rPr lang="en-US" sz="1100" u="none" strike="noStrike" dirty="0">
                          <a:effectLst/>
                        </a:rPr>
                        <a:t> Revenue year3</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l" fontAlgn="b"/>
                      <a:r>
                        <a:rPr lang="en-US" sz="1100" u="none" strike="noStrike">
                          <a:effectLst/>
                        </a:rPr>
                        <a:t> Revenue 4 </a:t>
                      </a:r>
                      <a:endParaRPr lang="en-US" sz="1100" b="0" i="0" u="none" strike="noStrike">
                        <a:solidFill>
                          <a:srgbClr val="000000"/>
                        </a:solidFill>
                        <a:effectLst/>
                        <a:latin typeface="Calibri" panose="020F0502020204030204" pitchFamily="34" charset="0"/>
                      </a:endParaRPr>
                    </a:p>
                  </a:txBody>
                  <a:tcPr marL="7552" marR="7552" marT="7552" marB="0" anchor="b"/>
                </a:tc>
                <a:extLst>
                  <a:ext uri="{0D108BD9-81ED-4DB2-BD59-A6C34878D82A}">
                    <a16:rowId xmlns:a16="http://schemas.microsoft.com/office/drawing/2014/main" val="2745440798"/>
                  </a:ext>
                </a:extLst>
              </a:tr>
              <a:tr h="431559">
                <a:tc>
                  <a:txBody>
                    <a:bodyPr/>
                    <a:lstStyle/>
                    <a:p>
                      <a:pPr algn="l" fontAlgn="b"/>
                      <a:r>
                        <a:rPr lang="en-US" sz="1100" u="none" strike="noStrike">
                          <a:effectLst/>
                        </a:rPr>
                        <a:t>CHRW</a:t>
                      </a:r>
                      <a:endParaRPr lang="en-US" sz="11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$11,359,113,000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$12,752,076,000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$13,470,067,000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$13,476,084,000 </a:t>
                      </a:r>
                      <a:endParaRPr lang="en-US" sz="1100" b="0" i="0" u="none" strike="noStrike" dirty="0">
                        <a:solidFill>
                          <a:srgbClr val="000000"/>
                        </a:solidFill>
                        <a:effectLst/>
                        <a:latin typeface="Calibri" panose="020F0502020204030204" pitchFamily="34" charset="0"/>
                      </a:endParaRPr>
                    </a:p>
                  </a:txBody>
                  <a:tcPr marL="7552" marR="7552" marT="7552" marB="0" anchor="b"/>
                </a:tc>
                <a:extLst>
                  <a:ext uri="{0D108BD9-81ED-4DB2-BD59-A6C34878D82A}">
                    <a16:rowId xmlns:a16="http://schemas.microsoft.com/office/drawing/2014/main" val="743404991"/>
                  </a:ext>
                </a:extLst>
              </a:tr>
              <a:tr h="431559">
                <a:tc>
                  <a:txBody>
                    <a:bodyPr/>
                    <a:lstStyle/>
                    <a:p>
                      <a:pPr algn="l" fontAlgn="b"/>
                      <a:r>
                        <a:rPr lang="en-US" sz="1100" u="none" strike="noStrike">
                          <a:effectLst/>
                        </a:rPr>
                        <a:t>EXPD</a:t>
                      </a:r>
                      <a:endParaRPr lang="en-US" sz="11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$5,992,215,000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$6,080,257,000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$6,564,721,000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$6,616,632,000 </a:t>
                      </a:r>
                      <a:endParaRPr lang="en-US" sz="1100" b="0" i="0" u="none" strike="noStrike" dirty="0">
                        <a:solidFill>
                          <a:srgbClr val="000000"/>
                        </a:solidFill>
                        <a:effectLst/>
                        <a:latin typeface="Calibri" panose="020F0502020204030204" pitchFamily="34" charset="0"/>
                      </a:endParaRPr>
                    </a:p>
                  </a:txBody>
                  <a:tcPr marL="7552" marR="7552" marT="7552" marB="0" anchor="b"/>
                </a:tc>
                <a:extLst>
                  <a:ext uri="{0D108BD9-81ED-4DB2-BD59-A6C34878D82A}">
                    <a16:rowId xmlns:a16="http://schemas.microsoft.com/office/drawing/2014/main" val="1938313028"/>
                  </a:ext>
                </a:extLst>
              </a:tr>
              <a:tr h="431559">
                <a:tc>
                  <a:txBody>
                    <a:bodyPr/>
                    <a:lstStyle/>
                    <a:p>
                      <a:pPr algn="l" fontAlgn="b"/>
                      <a:r>
                        <a:rPr lang="en-US" sz="1100" u="none" strike="noStrike">
                          <a:effectLst/>
                        </a:rPr>
                        <a:t>FDX</a:t>
                      </a:r>
                      <a:endParaRPr lang="en-US" sz="11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$44,287,000,000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$45,567,000,000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$47,453,000,000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$50,365,000,000 </a:t>
                      </a:r>
                      <a:endParaRPr lang="en-US" sz="1100" b="0" i="0" u="none" strike="noStrike" dirty="0">
                        <a:solidFill>
                          <a:srgbClr val="000000"/>
                        </a:solidFill>
                        <a:effectLst/>
                        <a:latin typeface="Calibri" panose="020F0502020204030204" pitchFamily="34" charset="0"/>
                      </a:endParaRPr>
                    </a:p>
                  </a:txBody>
                  <a:tcPr marL="7552" marR="7552" marT="7552" marB="0" anchor="b"/>
                </a:tc>
                <a:extLst>
                  <a:ext uri="{0D108BD9-81ED-4DB2-BD59-A6C34878D82A}">
                    <a16:rowId xmlns:a16="http://schemas.microsoft.com/office/drawing/2014/main" val="3104004977"/>
                  </a:ext>
                </a:extLst>
              </a:tr>
              <a:tr h="389029">
                <a:tc>
                  <a:txBody>
                    <a:bodyPr/>
                    <a:lstStyle/>
                    <a:p>
                      <a:pPr algn="l" fontAlgn="b"/>
                      <a:r>
                        <a:rPr lang="en-US" sz="1100" u="none" strike="noStrike">
                          <a:effectLst/>
                        </a:rPr>
                        <a:t>UPS</a:t>
                      </a:r>
                      <a:endParaRPr lang="en-US" sz="11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$54,127,000,000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$55,438,000,000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$58,232,000,000 </a:t>
                      </a:r>
                      <a:endParaRPr lang="en-US" sz="1100" b="0" i="0" u="none" strike="noStrike" dirty="0">
                        <a:solidFill>
                          <a:srgbClr val="000000"/>
                        </a:solidFill>
                        <a:effectLst/>
                        <a:latin typeface="Calibri" panose="020F0502020204030204" pitchFamily="34" charset="0"/>
                      </a:endParaRPr>
                    </a:p>
                  </a:txBody>
                  <a:tcPr marL="7552" marR="7552" marT="7552" marB="0" anchor="b"/>
                </a:tc>
                <a:tc>
                  <a:txBody>
                    <a:bodyPr/>
                    <a:lstStyle/>
                    <a:p>
                      <a:pPr algn="r" fontAlgn="b"/>
                      <a:r>
                        <a:rPr lang="en-US" sz="1100" u="none" strike="noStrike" dirty="0">
                          <a:effectLst/>
                        </a:rPr>
                        <a:t>$58,363,000,000 </a:t>
                      </a:r>
                      <a:endParaRPr lang="en-US" sz="1100" b="0" i="0" u="none" strike="noStrike" dirty="0">
                        <a:solidFill>
                          <a:srgbClr val="000000"/>
                        </a:solidFill>
                        <a:effectLst/>
                        <a:latin typeface="Calibri" panose="020F0502020204030204" pitchFamily="34" charset="0"/>
                      </a:endParaRPr>
                    </a:p>
                  </a:txBody>
                  <a:tcPr marL="7552" marR="7552" marT="7552" marB="0" anchor="b"/>
                </a:tc>
                <a:extLst>
                  <a:ext uri="{0D108BD9-81ED-4DB2-BD59-A6C34878D82A}">
                    <a16:rowId xmlns:a16="http://schemas.microsoft.com/office/drawing/2014/main" val="2384703883"/>
                  </a:ext>
                </a:extLst>
              </a:tr>
            </a:tbl>
          </a:graphicData>
        </a:graphic>
      </p:graphicFrame>
    </p:spTree>
    <p:extLst>
      <p:ext uri="{BB962C8B-B14F-4D97-AF65-F5344CB8AC3E}">
        <p14:creationId xmlns:p14="http://schemas.microsoft.com/office/powerpoint/2010/main" val="323633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3B12BE-0B3C-7A2C-5B2F-63B22622E093}"/>
              </a:ext>
            </a:extLst>
          </p:cNvPr>
          <p:cNvSpPr>
            <a:spLocks noGrp="1"/>
          </p:cNvSpPr>
          <p:nvPr>
            <p:ph type="body" idx="1"/>
          </p:nvPr>
        </p:nvSpPr>
        <p:spPr/>
        <p:txBody>
          <a:bodyPr/>
          <a:lstStyle/>
          <a:p>
            <a:endParaRPr lang="en-US"/>
          </a:p>
        </p:txBody>
      </p:sp>
      <p:graphicFrame>
        <p:nvGraphicFramePr>
          <p:cNvPr id="3" name="Chart 2">
            <a:extLst>
              <a:ext uri="{FF2B5EF4-FFF2-40B4-BE49-F238E27FC236}">
                <a16:creationId xmlns:a16="http://schemas.microsoft.com/office/drawing/2014/main" id="{88F9E8BC-A4F2-0915-83FD-6BF2E21D1E82}"/>
              </a:ext>
            </a:extLst>
          </p:cNvPr>
          <p:cNvGraphicFramePr>
            <a:graphicFrameLocks/>
          </p:cNvGraphicFramePr>
          <p:nvPr>
            <p:extLst>
              <p:ext uri="{D42A27DB-BD31-4B8C-83A1-F6EECF244321}">
                <p14:modId xmlns:p14="http://schemas.microsoft.com/office/powerpoint/2010/main" val="2982449890"/>
              </p:ext>
            </p:extLst>
          </p:nvPr>
        </p:nvGraphicFramePr>
        <p:xfrm>
          <a:off x="0" y="0"/>
          <a:ext cx="9144000" cy="5143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042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B2CD-3C46-869F-7316-2BD6F6BC484F}"/>
              </a:ext>
            </a:extLst>
          </p:cNvPr>
          <p:cNvSpPr>
            <a:spLocks noGrp="1"/>
          </p:cNvSpPr>
          <p:nvPr>
            <p:ph type="title"/>
          </p:nvPr>
        </p:nvSpPr>
        <p:spPr/>
        <p:txBody>
          <a:bodyPr/>
          <a:lstStyle/>
          <a:p>
            <a:r>
              <a:rPr lang="en-US" dirty="0"/>
              <a:t>Summary statistics</a:t>
            </a:r>
          </a:p>
        </p:txBody>
      </p:sp>
      <p:sp>
        <p:nvSpPr>
          <p:cNvPr id="3" name="Text Placeholder 2">
            <a:extLst>
              <a:ext uri="{FF2B5EF4-FFF2-40B4-BE49-F238E27FC236}">
                <a16:creationId xmlns:a16="http://schemas.microsoft.com/office/drawing/2014/main" id="{15E5C38F-81E8-E8D1-8E5B-C90057354A63}"/>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EBAF6F02-866F-BD7E-B3A9-776F39F61F29}"/>
              </a:ext>
            </a:extLst>
          </p:cNvPr>
          <p:cNvSpPr>
            <a:spLocks noGrp="1"/>
          </p:cNvSpPr>
          <p:nvPr>
            <p:ph type="body" idx="2"/>
          </p:nvPr>
        </p:nvSpPr>
        <p:spPr>
          <a:xfrm>
            <a:off x="4832400" y="141768"/>
            <a:ext cx="3999900" cy="5001732"/>
          </a:xfrm>
        </p:spPr>
        <p:txBody>
          <a:bodyPr/>
          <a:lstStyle/>
          <a:p>
            <a:pPr marL="139700" indent="0">
              <a:buNone/>
            </a:pPr>
            <a:r>
              <a:rPr lang="en-US" sz="1400" dirty="0"/>
              <a:t>The data shows the mean , median and standard deviation of all four years for each company in the air freight and logistics  industry. According to the mean UPS has the highest  mean for all four years with </a:t>
            </a:r>
            <a:r>
              <a:rPr lang="en-US" sz="1400" u="none" strike="noStrike" dirty="0">
                <a:effectLst/>
              </a:rPr>
              <a:t>$56,540,000,000 </a:t>
            </a:r>
            <a:r>
              <a:rPr lang="en-US" dirty="0">
                <a:solidFill>
                  <a:srgbClr val="000000"/>
                </a:solidFill>
                <a:latin typeface="Calibri" panose="020F0502020204030204" pitchFamily="34" charset="0"/>
              </a:rPr>
              <a:t>f</a:t>
            </a:r>
            <a:r>
              <a:rPr lang="en-US" sz="1400" dirty="0"/>
              <a:t>ollowed by FDX at </a:t>
            </a:r>
            <a:r>
              <a:rPr lang="en-US" sz="1400" u="none" strike="noStrike" dirty="0">
                <a:effectLst/>
              </a:rPr>
              <a:t>$46,918,000,000 </a:t>
            </a:r>
            <a:r>
              <a:rPr lang="en-US" dirty="0">
                <a:solidFill>
                  <a:srgbClr val="000000"/>
                </a:solidFill>
                <a:latin typeface="Calibri" panose="020F0502020204030204" pitchFamily="34" charset="0"/>
              </a:rPr>
              <a:t>CHRW at</a:t>
            </a:r>
            <a:r>
              <a:rPr lang="en-US" sz="1400" u="none" strike="noStrike" dirty="0">
                <a:effectLst/>
              </a:rPr>
              <a:t> $12,764,335,000 </a:t>
            </a:r>
            <a:endParaRPr lang="en-US" sz="1400" b="0" i="0" u="none" strike="noStrike" dirty="0">
              <a:solidFill>
                <a:srgbClr val="000000"/>
              </a:solidFill>
              <a:effectLst/>
              <a:latin typeface="Calibri" panose="020F0502020204030204" pitchFamily="34" charset="0"/>
            </a:endParaRPr>
          </a:p>
          <a:p>
            <a:pPr marL="139700" indent="0">
              <a:buNone/>
            </a:pPr>
            <a:r>
              <a:rPr lang="en-US" sz="1400" dirty="0"/>
              <a:t>and EXPD as the lowest </a:t>
            </a:r>
            <a:r>
              <a:rPr lang="en-US" sz="1400" u="none" strike="noStrike" dirty="0">
                <a:effectLst/>
              </a:rPr>
              <a:t>$6,313,456,250 </a:t>
            </a:r>
            <a:r>
              <a:rPr lang="en-US" sz="1400" dirty="0"/>
              <a:t>.</a:t>
            </a:r>
          </a:p>
          <a:p>
            <a:pPr marL="139700" indent="0">
              <a:buNone/>
            </a:pPr>
            <a:r>
              <a:rPr lang="en-US" sz="1400" dirty="0"/>
              <a:t>The median data shows that UPS highest  median for all four years with </a:t>
            </a:r>
            <a:r>
              <a:rPr lang="en-US" sz="1400" u="none" strike="noStrike" dirty="0">
                <a:effectLst/>
              </a:rPr>
              <a:t>$56,835,000,000 </a:t>
            </a:r>
            <a:endParaRPr lang="en-US" sz="1400" b="0" i="0" u="none" strike="noStrike" dirty="0">
              <a:solidFill>
                <a:srgbClr val="000000"/>
              </a:solidFill>
              <a:effectLst/>
              <a:latin typeface="Calibri" panose="020F0502020204030204" pitchFamily="34" charset="0"/>
            </a:endParaRPr>
          </a:p>
          <a:p>
            <a:pPr marL="139700" indent="0">
              <a:buNone/>
            </a:pPr>
            <a:r>
              <a:rPr lang="en-US" sz="1400" dirty="0"/>
              <a:t> followed by FDX at </a:t>
            </a:r>
            <a:r>
              <a:rPr lang="en-US" sz="1400" u="none" strike="noStrike" dirty="0">
                <a:effectLst/>
              </a:rPr>
              <a:t>$46,510,000,000 </a:t>
            </a:r>
            <a:endParaRPr lang="en-US" sz="1400" b="0" i="0" u="none" strike="noStrike" dirty="0">
              <a:solidFill>
                <a:srgbClr val="000000"/>
              </a:solidFill>
              <a:effectLst/>
              <a:latin typeface="Calibri" panose="020F0502020204030204" pitchFamily="34" charset="0"/>
            </a:endParaRPr>
          </a:p>
          <a:p>
            <a:pPr marL="139700" indent="0">
              <a:buNone/>
            </a:pPr>
            <a:r>
              <a:rPr lang="en-US" dirty="0"/>
              <a:t>CHRW</a:t>
            </a:r>
            <a:r>
              <a:rPr lang="en-US" sz="1400" dirty="0"/>
              <a:t> at </a:t>
            </a:r>
            <a:r>
              <a:rPr lang="en-US" sz="1400" u="none" strike="noStrike" dirty="0">
                <a:effectLst/>
              </a:rPr>
              <a:t>$13,111,071,500, </a:t>
            </a:r>
            <a:endParaRPr lang="en-US" sz="1400" b="0" i="0" u="none" strike="noStrike" dirty="0">
              <a:solidFill>
                <a:srgbClr val="000000"/>
              </a:solidFill>
              <a:effectLst/>
              <a:latin typeface="Calibri" panose="020F0502020204030204" pitchFamily="34" charset="0"/>
            </a:endParaRPr>
          </a:p>
          <a:p>
            <a:pPr marL="139700" indent="0">
              <a:buNone/>
            </a:pPr>
            <a:r>
              <a:rPr lang="en-US" sz="1400" dirty="0"/>
              <a:t>and EXPD as the lowest </a:t>
            </a:r>
            <a:r>
              <a:rPr lang="en-US" sz="1400" u="none" strike="noStrike" dirty="0">
                <a:effectLst/>
              </a:rPr>
              <a:t>$6,322,489,000.</a:t>
            </a:r>
            <a:r>
              <a:rPr lang="en-US" sz="1400" dirty="0"/>
              <a:t> According to the standard  deviation FDX has the highest for all four years with </a:t>
            </a:r>
            <a:r>
              <a:rPr lang="en-US" sz="1400" u="none" strike="noStrike" dirty="0">
                <a:effectLst/>
              </a:rPr>
              <a:t>$2,640,416,381.31</a:t>
            </a:r>
            <a:endParaRPr lang="en-US" sz="1400" b="0" i="0" u="none" strike="noStrike" dirty="0">
              <a:solidFill>
                <a:srgbClr val="000000"/>
              </a:solidFill>
              <a:effectLst/>
              <a:latin typeface="Calibri" panose="020F0502020204030204" pitchFamily="34" charset="0"/>
            </a:endParaRPr>
          </a:p>
          <a:p>
            <a:pPr marL="139700" indent="0">
              <a:buNone/>
            </a:pPr>
            <a:r>
              <a:rPr lang="en-US" sz="1400" dirty="0"/>
              <a:t> followed by UPS at </a:t>
            </a:r>
            <a:r>
              <a:rPr lang="en-US" sz="1400" u="none" strike="noStrike" dirty="0">
                <a:effectLst/>
              </a:rPr>
              <a:t>$2,099,457,548.99</a:t>
            </a:r>
            <a:r>
              <a:rPr lang="en-US" sz="1400" dirty="0"/>
              <a:t>, CHRW at </a:t>
            </a:r>
            <a:r>
              <a:rPr lang="en-US" sz="1400" u="none" strike="noStrike" dirty="0">
                <a:effectLst/>
              </a:rPr>
              <a:t>$996,568,018.62</a:t>
            </a:r>
            <a:r>
              <a:rPr lang="en-US" dirty="0">
                <a:solidFill>
                  <a:srgbClr val="000000"/>
                </a:solidFill>
                <a:latin typeface="Calibri" panose="020F0502020204030204" pitchFamily="34" charset="0"/>
              </a:rPr>
              <a:t> </a:t>
            </a:r>
            <a:r>
              <a:rPr lang="en-US" sz="1400" dirty="0"/>
              <a:t>and EXPD as the lowest </a:t>
            </a:r>
            <a:r>
              <a:rPr lang="en-US" sz="1400" u="none" strike="noStrike" dirty="0">
                <a:effectLst/>
              </a:rPr>
              <a:t>$322,814,36.4.04</a:t>
            </a:r>
            <a:endParaRPr lang="en-US" sz="1400" b="0" i="0" u="none" strike="noStrike" dirty="0">
              <a:solidFill>
                <a:srgbClr val="000000"/>
              </a:solidFill>
              <a:effectLst/>
              <a:latin typeface="Calibri" panose="020F0502020204030204" pitchFamily="34" charset="0"/>
            </a:endParaRPr>
          </a:p>
          <a:p>
            <a:pPr marL="139700" indent="0">
              <a:buNone/>
            </a:pPr>
            <a:r>
              <a:rPr lang="en-US" sz="1400" dirty="0"/>
              <a:t>.</a:t>
            </a:r>
          </a:p>
          <a:p>
            <a:pPr marL="139700" indent="0">
              <a:buNone/>
            </a:pPr>
            <a:endParaRPr lang="en-US" sz="1400" b="0" i="0" u="none" strike="noStrike" dirty="0">
              <a:solidFill>
                <a:srgbClr val="000000"/>
              </a:solidFill>
              <a:effectLst/>
              <a:latin typeface="Calibri" panose="020F0502020204030204" pitchFamily="34" charset="0"/>
            </a:endParaRPr>
          </a:p>
          <a:p>
            <a:endParaRPr lang="en-US" dirty="0"/>
          </a:p>
        </p:txBody>
      </p:sp>
      <p:graphicFrame>
        <p:nvGraphicFramePr>
          <p:cNvPr id="5" name="Table 4">
            <a:extLst>
              <a:ext uri="{FF2B5EF4-FFF2-40B4-BE49-F238E27FC236}">
                <a16:creationId xmlns:a16="http://schemas.microsoft.com/office/drawing/2014/main" id="{81F43CBC-B83E-0F10-CF1E-6873234FA2B1}"/>
              </a:ext>
            </a:extLst>
          </p:cNvPr>
          <p:cNvGraphicFramePr>
            <a:graphicFrameLocks noGrp="1"/>
          </p:cNvGraphicFramePr>
          <p:nvPr>
            <p:extLst>
              <p:ext uri="{D42A27DB-BD31-4B8C-83A1-F6EECF244321}">
                <p14:modId xmlns:p14="http://schemas.microsoft.com/office/powerpoint/2010/main" val="2444143421"/>
              </p:ext>
            </p:extLst>
          </p:nvPr>
        </p:nvGraphicFramePr>
        <p:xfrm>
          <a:off x="0" y="1119961"/>
          <a:ext cx="4664149" cy="2771555"/>
        </p:xfrm>
        <a:graphic>
          <a:graphicData uri="http://schemas.openxmlformats.org/drawingml/2006/table">
            <a:tbl>
              <a:tblPr>
                <a:tableStyleId>{5C22544A-7EE6-4342-B048-85BDC9FD1C3A}</a:tableStyleId>
              </a:tblPr>
              <a:tblGrid>
                <a:gridCol w="453656">
                  <a:extLst>
                    <a:ext uri="{9D8B030D-6E8A-4147-A177-3AD203B41FA5}">
                      <a16:colId xmlns:a16="http://schemas.microsoft.com/office/drawing/2014/main" val="1563333409"/>
                    </a:ext>
                  </a:extLst>
                </a:gridCol>
                <a:gridCol w="1066294">
                  <a:extLst>
                    <a:ext uri="{9D8B030D-6E8A-4147-A177-3AD203B41FA5}">
                      <a16:colId xmlns:a16="http://schemas.microsoft.com/office/drawing/2014/main" val="2373697334"/>
                    </a:ext>
                  </a:extLst>
                </a:gridCol>
                <a:gridCol w="1576687">
                  <a:extLst>
                    <a:ext uri="{9D8B030D-6E8A-4147-A177-3AD203B41FA5}">
                      <a16:colId xmlns:a16="http://schemas.microsoft.com/office/drawing/2014/main" val="3441407056"/>
                    </a:ext>
                  </a:extLst>
                </a:gridCol>
                <a:gridCol w="1567512">
                  <a:extLst>
                    <a:ext uri="{9D8B030D-6E8A-4147-A177-3AD203B41FA5}">
                      <a16:colId xmlns:a16="http://schemas.microsoft.com/office/drawing/2014/main" val="1648837547"/>
                    </a:ext>
                  </a:extLst>
                </a:gridCol>
              </a:tblGrid>
              <a:tr h="237651">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median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0314079"/>
                  </a:ext>
                </a:extLst>
              </a:tr>
              <a:tr h="644108">
                <a:tc>
                  <a:txBody>
                    <a:bodyPr/>
                    <a:lstStyle/>
                    <a:p>
                      <a:pPr algn="l" fontAlgn="b"/>
                      <a:r>
                        <a:rPr lang="en-US" sz="1100" u="none" strike="noStrike">
                          <a:effectLst/>
                        </a:rPr>
                        <a:t>CHRW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$12,764,335,000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$13,111,071,500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$996,568,018.62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52153281"/>
                  </a:ext>
                </a:extLst>
              </a:tr>
              <a:tr h="644108">
                <a:tc>
                  <a:txBody>
                    <a:bodyPr/>
                    <a:lstStyle/>
                    <a:p>
                      <a:pPr algn="l" fontAlgn="b"/>
                      <a:r>
                        <a:rPr lang="en-US" sz="1100" u="none" strike="noStrike">
                          <a:effectLst/>
                        </a:rPr>
                        <a:t>EXPD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$6,313,456,250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$6,322,489,000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$322,814,364.04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8198670"/>
                  </a:ext>
                </a:extLst>
              </a:tr>
              <a:tr h="644108">
                <a:tc>
                  <a:txBody>
                    <a:bodyPr/>
                    <a:lstStyle/>
                    <a:p>
                      <a:pPr algn="l" fontAlgn="b"/>
                      <a:r>
                        <a:rPr lang="en-US" sz="1100" u="none" strike="noStrike">
                          <a:effectLst/>
                        </a:rPr>
                        <a:t>FDX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$46,918,000,000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$46,510,000,000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$2,640,416,381.31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1506601"/>
                  </a:ext>
                </a:extLst>
              </a:tr>
              <a:tr h="601580">
                <a:tc>
                  <a:txBody>
                    <a:bodyPr/>
                    <a:lstStyle/>
                    <a:p>
                      <a:pPr algn="l" fontAlgn="b"/>
                      <a:r>
                        <a:rPr lang="en-US" sz="1100" u="none" strike="noStrike">
                          <a:effectLst/>
                        </a:rPr>
                        <a:t>UPS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$56,540,000,000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$56,835,000,000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$2,099,457,548.99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65259"/>
                  </a:ext>
                </a:extLst>
              </a:tr>
            </a:tbl>
          </a:graphicData>
        </a:graphic>
      </p:graphicFrame>
    </p:spTree>
    <p:extLst>
      <p:ext uri="{BB962C8B-B14F-4D97-AF65-F5344CB8AC3E}">
        <p14:creationId xmlns:p14="http://schemas.microsoft.com/office/powerpoint/2010/main" val="41905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88D517-E705-E27B-B9AF-2F6D47E7E29D}"/>
              </a:ext>
            </a:extLst>
          </p:cNvPr>
          <p:cNvSpPr>
            <a:spLocks noGrp="1"/>
          </p:cNvSpPr>
          <p:nvPr>
            <p:ph type="body" idx="1"/>
          </p:nvPr>
        </p:nvSpPr>
        <p:spPr/>
        <p:txBody>
          <a:bodyPr/>
          <a:lstStyle/>
          <a:p>
            <a:r>
              <a:rPr lang="en-US" dirty="0"/>
              <a:t>DESCRIPTIVE DATA for air freight and logistics mean data, median and standard deviation </a:t>
            </a:r>
          </a:p>
        </p:txBody>
      </p:sp>
      <p:graphicFrame>
        <p:nvGraphicFramePr>
          <p:cNvPr id="5" name="Chart 4">
            <a:extLst>
              <a:ext uri="{FF2B5EF4-FFF2-40B4-BE49-F238E27FC236}">
                <a16:creationId xmlns:a16="http://schemas.microsoft.com/office/drawing/2014/main" id="{BC84FCE9-AF64-D9A4-7915-A3B2744B2077}"/>
              </a:ext>
            </a:extLst>
          </p:cNvPr>
          <p:cNvGraphicFramePr>
            <a:graphicFrameLocks/>
          </p:cNvGraphicFramePr>
          <p:nvPr>
            <p:extLst>
              <p:ext uri="{D42A27DB-BD31-4B8C-83A1-F6EECF244321}">
                <p14:modId xmlns:p14="http://schemas.microsoft.com/office/powerpoint/2010/main" val="158087304"/>
              </p:ext>
            </p:extLst>
          </p:nvPr>
        </p:nvGraphicFramePr>
        <p:xfrm>
          <a:off x="311700" y="191386"/>
          <a:ext cx="7499686" cy="40391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30341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352</TotalTime>
  <Words>1180</Words>
  <Application>Microsoft Office PowerPoint</Application>
  <PresentationFormat>On-screen Show (16:9)</PresentationFormat>
  <Paragraphs>177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Open Sans</vt:lpstr>
      <vt:lpstr>Simple Light</vt:lpstr>
      <vt:lpstr>PowerPoint Presentation</vt:lpstr>
      <vt:lpstr>Summary statistics for airlines</vt:lpstr>
      <vt:lpstr>PowerPoint Presentation</vt:lpstr>
      <vt:lpstr>Summary statistics</vt:lpstr>
      <vt:lpstr>PowerPoint Presentation</vt:lpstr>
      <vt:lpstr>Summary statistics for Air Freight &amp; Logistics </vt:lpstr>
      <vt:lpstr>PowerPoint Presentation</vt:lpstr>
      <vt:lpstr>Summary statistics</vt:lpstr>
      <vt:lpstr>PowerPoint Presentation</vt:lpstr>
      <vt:lpstr>How does the revenue of airline and air freight and logistics  companies compare in the 1st year?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Hetty Tobin</cp:lastModifiedBy>
  <cp:revision>2</cp:revision>
  <dcterms:modified xsi:type="dcterms:W3CDTF">2023-09-05T18:06:30Z</dcterms:modified>
</cp:coreProperties>
</file>