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82" r:id="rId6"/>
    <p:sldId id="283" r:id="rId7"/>
    <p:sldId id="262" r:id="rId8"/>
    <p:sldId id="261" r:id="rId9"/>
    <p:sldId id="279" r:id="rId10"/>
    <p:sldId id="281" r:id="rId11"/>
    <p:sldId id="280"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1AE00-AE55-4F5B-8EB1-D739CE72DE43}" type="datetimeFigureOut">
              <a:rPr lang="en-CA" smtClean="0"/>
              <a:t>2024-04-23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9A7D5-5E09-44CA-BA67-4D8F7A21BEBC}" type="slidenum">
              <a:rPr lang="en-CA" smtClean="0"/>
              <a:t>‹#›</a:t>
            </a:fld>
            <a:endParaRPr lang="en-CA"/>
          </a:p>
        </p:txBody>
      </p:sp>
    </p:spTree>
    <p:extLst>
      <p:ext uri="{BB962C8B-B14F-4D97-AF65-F5344CB8AC3E}">
        <p14:creationId xmlns:p14="http://schemas.microsoft.com/office/powerpoint/2010/main" val="166563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85BF-48DD-9E38-C2D4-9D6A65EA05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6F115AD-1595-883B-B7DE-A4D92D4D3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87493A-4DE1-8A19-9C13-C06A6DA7509A}"/>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5" name="Footer Placeholder 4">
            <a:extLst>
              <a:ext uri="{FF2B5EF4-FFF2-40B4-BE49-F238E27FC236}">
                <a16:creationId xmlns:a16="http://schemas.microsoft.com/office/drawing/2014/main" id="{834DF15D-5B4C-6CFC-1494-74310BE34B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6AF537-3DE4-FA62-B125-DDA2F93FDA85}"/>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356847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EC61-5900-B2DD-C4C2-D0EC4642F1F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409662-405E-A605-7A8C-78E9FC533C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5C836A-ECCF-AAA4-2D67-BE8F16B143EA}"/>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5" name="Footer Placeholder 4">
            <a:extLst>
              <a:ext uri="{FF2B5EF4-FFF2-40B4-BE49-F238E27FC236}">
                <a16:creationId xmlns:a16="http://schemas.microsoft.com/office/drawing/2014/main" id="{03F67177-6606-1814-E2E9-E438685A40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1ABCB3-0701-CE2F-9456-24D79E724C17}"/>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269172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F127B-69F3-5F13-19EF-AC9E47B1EC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2012E8-B173-DDAE-12C8-79E374D99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A23AD3-9EDE-78FA-B38F-B169CAE7F678}"/>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5" name="Footer Placeholder 4">
            <a:extLst>
              <a:ext uri="{FF2B5EF4-FFF2-40B4-BE49-F238E27FC236}">
                <a16:creationId xmlns:a16="http://schemas.microsoft.com/office/drawing/2014/main" id="{F117A682-C247-5606-39B4-2F9411BB39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CC9540-8FA5-F686-C27A-38549E7D97A2}"/>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25377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7EAD-BABF-B002-D56D-1F879E0DA8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C7C6398-EA27-3FE9-CEF6-E4768ACDC2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FD7B78-8848-E8F8-B70D-CB4392D670C3}"/>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5" name="Footer Placeholder 4">
            <a:extLst>
              <a:ext uri="{FF2B5EF4-FFF2-40B4-BE49-F238E27FC236}">
                <a16:creationId xmlns:a16="http://schemas.microsoft.com/office/drawing/2014/main" id="{0E2645D7-020C-EDA8-0E8C-833264DA43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08F5FA-034F-4446-956A-05C849F0E7B0}"/>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386507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F447-C7FE-6E59-4598-6F31483AE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7252B85-FFBF-D548-93DB-FB5BD50FBD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E8A6D7-0415-690B-DB9F-05A38E1ACCA9}"/>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5" name="Footer Placeholder 4">
            <a:extLst>
              <a:ext uri="{FF2B5EF4-FFF2-40B4-BE49-F238E27FC236}">
                <a16:creationId xmlns:a16="http://schemas.microsoft.com/office/drawing/2014/main" id="{DE2F468F-E001-CF7D-9782-65A89C8B1F7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7C6FC1-7951-CE6D-B917-BC5D6F022116}"/>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332352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C3B3-2FFB-808A-C67C-D8893DB29C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176F3D9-F8C7-0185-EE5B-D5D6F03A0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8D2980E-447C-B0C5-8E57-56370D1023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05BA4DB-36C5-6355-05C3-DFAAA1BED29F}"/>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6" name="Footer Placeholder 5">
            <a:extLst>
              <a:ext uri="{FF2B5EF4-FFF2-40B4-BE49-F238E27FC236}">
                <a16:creationId xmlns:a16="http://schemas.microsoft.com/office/drawing/2014/main" id="{E188AB84-95FA-82D5-A5F3-1EFBB0458C4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4393352-9D30-D49D-3B99-E8260F2B7708}"/>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134653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CFAD-8116-EDDD-CC92-0F6D65B490A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88C9E8C-13BD-4DDA-3B49-4A94E8EA4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BC447-5B34-5384-4595-DD726E4A71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760CAB9-235F-99B8-2DA9-5A7BABD606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C9AE79-B1B8-6FE8-BA59-DC3D56F2BC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61362DF-12D8-05E5-2E4F-02B743194124}"/>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8" name="Footer Placeholder 7">
            <a:extLst>
              <a:ext uri="{FF2B5EF4-FFF2-40B4-BE49-F238E27FC236}">
                <a16:creationId xmlns:a16="http://schemas.microsoft.com/office/drawing/2014/main" id="{05AE4F76-154D-9EFA-8488-BF4871A6DF5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C6A1499-11A6-BEA4-5D5E-CD13F82D087D}"/>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385856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7C00-EDF1-BD47-D97F-F4FB9615CA6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BE4B0BA-6C0A-4C35-44E3-469D6A6E9E0D}"/>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4" name="Footer Placeholder 3">
            <a:extLst>
              <a:ext uri="{FF2B5EF4-FFF2-40B4-BE49-F238E27FC236}">
                <a16:creationId xmlns:a16="http://schemas.microsoft.com/office/drawing/2014/main" id="{C1DD187E-B3B5-B055-E090-BC618F6CA9A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5D4589A-C8C1-F0ED-A846-186F3D514A50}"/>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394322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FA07B-B69C-659A-9F2E-4A119D0D5130}"/>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3" name="Footer Placeholder 2">
            <a:extLst>
              <a:ext uri="{FF2B5EF4-FFF2-40B4-BE49-F238E27FC236}">
                <a16:creationId xmlns:a16="http://schemas.microsoft.com/office/drawing/2014/main" id="{46CB9560-EE8A-DB46-F5E6-461A9B7F203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5523FB0-7262-0FC8-22B3-F211C822D88F}"/>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196728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0BBA-306F-6361-D683-0A51219E4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1020043-C167-77C3-7DEB-438463372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2156E3B-7C8A-E155-5797-4BFC063E5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7D653-43D1-DC3C-D831-84F376EE6E27}"/>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6" name="Footer Placeholder 5">
            <a:extLst>
              <a:ext uri="{FF2B5EF4-FFF2-40B4-BE49-F238E27FC236}">
                <a16:creationId xmlns:a16="http://schemas.microsoft.com/office/drawing/2014/main" id="{6CCA1D59-9458-EEAE-09E8-F84784F3CC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48DE44E-3316-7FB3-AB63-D3C3B00FC162}"/>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27856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E3A2-E6C6-F260-F596-21A9816F5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42212EE-DBD8-E5FD-E018-87D26BDEC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A6F9047-3587-0B6B-703A-051100CA8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FF5A0-1C3A-B62F-EB7A-346F03CB9275}"/>
              </a:ext>
            </a:extLst>
          </p:cNvPr>
          <p:cNvSpPr>
            <a:spLocks noGrp="1"/>
          </p:cNvSpPr>
          <p:nvPr>
            <p:ph type="dt" sz="half" idx="10"/>
          </p:nvPr>
        </p:nvSpPr>
        <p:spPr/>
        <p:txBody>
          <a:bodyPr/>
          <a:lstStyle/>
          <a:p>
            <a:fld id="{03177714-031E-4A9E-A58C-B7D77B451912}" type="datetimeFigureOut">
              <a:rPr lang="en-CA" smtClean="0"/>
              <a:t>2024-04-23</a:t>
            </a:fld>
            <a:endParaRPr lang="en-CA"/>
          </a:p>
        </p:txBody>
      </p:sp>
      <p:sp>
        <p:nvSpPr>
          <p:cNvPr id="6" name="Footer Placeholder 5">
            <a:extLst>
              <a:ext uri="{FF2B5EF4-FFF2-40B4-BE49-F238E27FC236}">
                <a16:creationId xmlns:a16="http://schemas.microsoft.com/office/drawing/2014/main" id="{85486273-15A3-115A-5C56-74AB3C65F5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C8F5C6-B44A-4255-281F-264A6C537296}"/>
              </a:ext>
            </a:extLst>
          </p:cNvPr>
          <p:cNvSpPr>
            <a:spLocks noGrp="1"/>
          </p:cNvSpPr>
          <p:nvPr>
            <p:ph type="sldNum" sz="quarter" idx="12"/>
          </p:nvPr>
        </p:nvSpPr>
        <p:spPr/>
        <p:txBody>
          <a:bodyPr/>
          <a:lstStyle/>
          <a:p>
            <a:fld id="{EB488040-C24E-4B6C-8377-D6C7DE788304}" type="slidenum">
              <a:rPr lang="en-CA" smtClean="0"/>
              <a:t>‹#›</a:t>
            </a:fld>
            <a:endParaRPr lang="en-CA"/>
          </a:p>
        </p:txBody>
      </p:sp>
    </p:spTree>
    <p:extLst>
      <p:ext uri="{BB962C8B-B14F-4D97-AF65-F5344CB8AC3E}">
        <p14:creationId xmlns:p14="http://schemas.microsoft.com/office/powerpoint/2010/main" val="249760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761A2-1EB9-D232-34CE-1FBA6000B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BED89CD-3D8B-4A1B-A1F8-20DB5C02B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8D9ED1-46EE-B128-8381-9865F0BA3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177714-031E-4A9E-A58C-B7D77B451912}" type="datetimeFigureOut">
              <a:rPr lang="en-CA" smtClean="0"/>
              <a:t>2024-04-23</a:t>
            </a:fld>
            <a:endParaRPr lang="en-CA"/>
          </a:p>
        </p:txBody>
      </p:sp>
      <p:sp>
        <p:nvSpPr>
          <p:cNvPr id="5" name="Footer Placeholder 4">
            <a:extLst>
              <a:ext uri="{FF2B5EF4-FFF2-40B4-BE49-F238E27FC236}">
                <a16:creationId xmlns:a16="http://schemas.microsoft.com/office/drawing/2014/main" id="{D4B10453-5065-81A9-145E-C4ADEE81F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63FDF86-D8C6-C721-0658-92B9EF439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488040-C24E-4B6C-8377-D6C7DE788304}" type="slidenum">
              <a:rPr lang="en-CA" smtClean="0"/>
              <a:t>‹#›</a:t>
            </a:fld>
            <a:endParaRPr lang="en-CA"/>
          </a:p>
        </p:txBody>
      </p:sp>
    </p:spTree>
    <p:extLst>
      <p:ext uri="{BB962C8B-B14F-4D97-AF65-F5344CB8AC3E}">
        <p14:creationId xmlns:p14="http://schemas.microsoft.com/office/powerpoint/2010/main" val="260369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63E8-3458-A888-12A7-2D7CAE609938}"/>
              </a:ext>
            </a:extLst>
          </p:cNvPr>
          <p:cNvSpPr>
            <a:spLocks noGrp="1"/>
          </p:cNvSpPr>
          <p:nvPr>
            <p:ph type="ctrTitle"/>
          </p:nvPr>
        </p:nvSpPr>
        <p:spPr>
          <a:xfrm>
            <a:off x="1524000" y="1122362"/>
            <a:ext cx="9144000" cy="2133599"/>
          </a:xfrm>
        </p:spPr>
        <p:txBody>
          <a:bodyPr/>
          <a:lstStyle/>
          <a:p>
            <a:r>
              <a:rPr lang="en-IN" dirty="0"/>
              <a:t>Uber Project</a:t>
            </a:r>
            <a:endParaRPr lang="en-CA" dirty="0"/>
          </a:p>
        </p:txBody>
      </p:sp>
      <p:sp>
        <p:nvSpPr>
          <p:cNvPr id="3" name="Subtitle 2">
            <a:extLst>
              <a:ext uri="{FF2B5EF4-FFF2-40B4-BE49-F238E27FC236}">
                <a16:creationId xmlns:a16="http://schemas.microsoft.com/office/drawing/2014/main" id="{5CD6157B-D30E-0319-E347-AF7BC7EDD715}"/>
              </a:ext>
            </a:extLst>
          </p:cNvPr>
          <p:cNvSpPr>
            <a:spLocks noGrp="1"/>
          </p:cNvSpPr>
          <p:nvPr>
            <p:ph type="subTitle" idx="1"/>
          </p:nvPr>
        </p:nvSpPr>
        <p:spPr/>
        <p:txBody>
          <a:bodyPr>
            <a:normAutofit lnSpcReduction="10000"/>
          </a:bodyPr>
          <a:lstStyle/>
          <a:p>
            <a:r>
              <a:rPr lang="en-IN" dirty="0"/>
              <a:t>Made by: -  Hetul Chaudhary </a:t>
            </a:r>
          </a:p>
          <a:p>
            <a:r>
              <a:rPr lang="en-IN" dirty="0"/>
              <a:t>                  Rohan Amlani</a:t>
            </a:r>
          </a:p>
          <a:p>
            <a:r>
              <a:rPr lang="en-IN" dirty="0"/>
              <a:t>                          Seemant Chandel</a:t>
            </a:r>
          </a:p>
          <a:p>
            <a:r>
              <a:rPr lang="en-IN" dirty="0"/>
              <a:t>               Manik Bakshi</a:t>
            </a:r>
            <a:endParaRPr lang="en-CA" dirty="0"/>
          </a:p>
        </p:txBody>
      </p:sp>
    </p:spTree>
    <p:extLst>
      <p:ext uri="{BB962C8B-B14F-4D97-AF65-F5344CB8AC3E}">
        <p14:creationId xmlns:p14="http://schemas.microsoft.com/office/powerpoint/2010/main" val="385042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A103-FA3D-2191-E9C0-8B7423AB795B}"/>
              </a:ext>
            </a:extLst>
          </p:cNvPr>
          <p:cNvSpPr>
            <a:spLocks noGrp="1"/>
          </p:cNvSpPr>
          <p:nvPr>
            <p:ph type="title"/>
          </p:nvPr>
        </p:nvSpPr>
        <p:spPr/>
        <p:txBody>
          <a:bodyPr/>
          <a:lstStyle/>
          <a:p>
            <a:r>
              <a:rPr lang="en-IN" dirty="0"/>
              <a:t>Design patterns :</a:t>
            </a:r>
            <a:br>
              <a:rPr lang="en-IN" dirty="0"/>
            </a:br>
            <a:endParaRPr lang="en-IN" dirty="0"/>
          </a:p>
        </p:txBody>
      </p:sp>
      <p:sp>
        <p:nvSpPr>
          <p:cNvPr id="3" name="Content Placeholder 2">
            <a:extLst>
              <a:ext uri="{FF2B5EF4-FFF2-40B4-BE49-F238E27FC236}">
                <a16:creationId xmlns:a16="http://schemas.microsoft.com/office/drawing/2014/main" id="{C99951EF-6A4D-0C01-386F-01C193ABE34C}"/>
              </a:ext>
            </a:extLst>
          </p:cNvPr>
          <p:cNvSpPr>
            <a:spLocks noGrp="1"/>
          </p:cNvSpPr>
          <p:nvPr>
            <p:ph idx="1"/>
          </p:nvPr>
        </p:nvSpPr>
        <p:spPr/>
        <p:txBody>
          <a:bodyPr/>
          <a:lstStyle/>
          <a:p>
            <a:pPr lvl="1"/>
            <a:r>
              <a:rPr lang="en-IN" dirty="0"/>
              <a:t>Builder Design Patterns</a:t>
            </a:r>
          </a:p>
          <a:p>
            <a:pPr lvl="1"/>
            <a:r>
              <a:rPr lang="en-IN" dirty="0"/>
              <a:t>Factory Design Patterns</a:t>
            </a:r>
          </a:p>
          <a:p>
            <a:pPr lvl="1"/>
            <a:r>
              <a:rPr lang="en-IN" dirty="0"/>
              <a:t>Singleton Design Patterns</a:t>
            </a:r>
          </a:p>
          <a:p>
            <a:pPr lvl="1"/>
            <a:r>
              <a:rPr lang="en-IN" dirty="0"/>
              <a:t>Chain of Responsibility</a:t>
            </a:r>
          </a:p>
          <a:p>
            <a:endParaRPr lang="en-IN" dirty="0"/>
          </a:p>
        </p:txBody>
      </p:sp>
    </p:spTree>
    <p:extLst>
      <p:ext uri="{BB962C8B-B14F-4D97-AF65-F5344CB8AC3E}">
        <p14:creationId xmlns:p14="http://schemas.microsoft.com/office/powerpoint/2010/main" val="281818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59F4-3BDE-2263-BC0E-1735BBE477CB}"/>
              </a:ext>
            </a:extLst>
          </p:cNvPr>
          <p:cNvSpPr>
            <a:spLocks noGrp="1"/>
          </p:cNvSpPr>
          <p:nvPr>
            <p:ph type="title"/>
          </p:nvPr>
        </p:nvSpPr>
        <p:spPr>
          <a:xfrm>
            <a:off x="7220712" y="1370965"/>
            <a:ext cx="10515600" cy="1325563"/>
          </a:xfrm>
        </p:spPr>
        <p:txBody>
          <a:bodyPr/>
          <a:lstStyle/>
          <a:p>
            <a:r>
              <a:rPr lang="en-CA" sz="4000" dirty="0"/>
              <a:t>MVC</a:t>
            </a:r>
            <a:r>
              <a:rPr lang="en-CA" dirty="0"/>
              <a:t> </a:t>
            </a:r>
          </a:p>
        </p:txBody>
      </p:sp>
      <p:sp>
        <p:nvSpPr>
          <p:cNvPr id="3" name="Content Placeholder 2">
            <a:extLst>
              <a:ext uri="{FF2B5EF4-FFF2-40B4-BE49-F238E27FC236}">
                <a16:creationId xmlns:a16="http://schemas.microsoft.com/office/drawing/2014/main" id="{01138A72-F8B1-4E89-827B-5A40D62E3E7D}"/>
              </a:ext>
            </a:extLst>
          </p:cNvPr>
          <p:cNvSpPr>
            <a:spLocks noGrp="1"/>
          </p:cNvSpPr>
          <p:nvPr>
            <p:ph idx="1"/>
          </p:nvPr>
        </p:nvSpPr>
        <p:spPr/>
        <p:txBody>
          <a:bodyPr/>
          <a:lstStyle/>
          <a:p>
            <a:r>
              <a:rPr lang="en-US" b="0" i="0" dirty="0">
                <a:solidFill>
                  <a:srgbClr val="0D0D0D"/>
                </a:solidFill>
                <a:effectLst/>
                <a:highlight>
                  <a:srgbClr val="FFFFFF"/>
                </a:highlight>
                <a:latin typeface="Söhne"/>
              </a:rPr>
              <a:t>MVC stands for Model-View-Controller, which is a software architectural pattern commonly used in designing web applications. It separates an application into three interconnected components, each with its own distinct responsibility:</a:t>
            </a:r>
            <a:endParaRPr lang="en-CA" dirty="0"/>
          </a:p>
        </p:txBody>
      </p:sp>
      <p:sp>
        <p:nvSpPr>
          <p:cNvPr id="4" name="Title 1">
            <a:extLst>
              <a:ext uri="{FF2B5EF4-FFF2-40B4-BE49-F238E27FC236}">
                <a16:creationId xmlns:a16="http://schemas.microsoft.com/office/drawing/2014/main" id="{C2AFAE57-F315-0BE9-56EF-BE09A46BCB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Design Architecture Pattern : </a:t>
            </a:r>
          </a:p>
        </p:txBody>
      </p:sp>
    </p:spTree>
    <p:extLst>
      <p:ext uri="{BB962C8B-B14F-4D97-AF65-F5344CB8AC3E}">
        <p14:creationId xmlns:p14="http://schemas.microsoft.com/office/powerpoint/2010/main" val="407178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EDB9AA-25DF-696D-1181-34EE5E1BED3B}"/>
              </a:ext>
            </a:extLst>
          </p:cNvPr>
          <p:cNvSpPr>
            <a:spLocks noGrp="1"/>
          </p:cNvSpPr>
          <p:nvPr>
            <p:ph type="title"/>
          </p:nvPr>
        </p:nvSpPr>
        <p:spPr>
          <a:xfrm>
            <a:off x="4073013" y="2479061"/>
            <a:ext cx="4333568" cy="1325563"/>
          </a:xfrm>
        </p:spPr>
        <p:txBody>
          <a:bodyPr/>
          <a:lstStyle/>
          <a:p>
            <a:r>
              <a:rPr lang="en-US" dirty="0"/>
              <a:t>Thank you</a:t>
            </a:r>
            <a:endParaRPr lang="en-IN" dirty="0"/>
          </a:p>
        </p:txBody>
      </p:sp>
    </p:spTree>
    <p:extLst>
      <p:ext uri="{BB962C8B-B14F-4D97-AF65-F5344CB8AC3E}">
        <p14:creationId xmlns:p14="http://schemas.microsoft.com/office/powerpoint/2010/main" val="126260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25AC-6ABE-3E6D-A74D-FA2BEEE568D0}"/>
              </a:ext>
            </a:extLst>
          </p:cNvPr>
          <p:cNvSpPr>
            <a:spLocks noGrp="1"/>
          </p:cNvSpPr>
          <p:nvPr>
            <p:ph type="title"/>
          </p:nvPr>
        </p:nvSpPr>
        <p:spPr>
          <a:xfrm>
            <a:off x="691243" y="212272"/>
            <a:ext cx="10515600" cy="800099"/>
          </a:xfrm>
        </p:spPr>
        <p:txBody>
          <a:bodyPr/>
          <a:lstStyle/>
          <a:p>
            <a:r>
              <a:rPr lang="en-IN" dirty="0"/>
              <a:t>Topics :-</a:t>
            </a:r>
            <a:endParaRPr lang="en-CA" dirty="0"/>
          </a:p>
        </p:txBody>
      </p:sp>
      <p:sp>
        <p:nvSpPr>
          <p:cNvPr id="3" name="Content Placeholder 2">
            <a:extLst>
              <a:ext uri="{FF2B5EF4-FFF2-40B4-BE49-F238E27FC236}">
                <a16:creationId xmlns:a16="http://schemas.microsoft.com/office/drawing/2014/main" id="{AE6D2F1B-9977-64EE-810B-80C6D6C2CFB1}"/>
              </a:ext>
            </a:extLst>
          </p:cNvPr>
          <p:cNvSpPr>
            <a:spLocks noGrp="1"/>
          </p:cNvSpPr>
          <p:nvPr>
            <p:ph idx="1"/>
          </p:nvPr>
        </p:nvSpPr>
        <p:spPr>
          <a:xfrm>
            <a:off x="838200" y="1012372"/>
            <a:ext cx="10515600" cy="5845628"/>
          </a:xfrm>
        </p:spPr>
        <p:txBody>
          <a:bodyPr>
            <a:normAutofit/>
          </a:bodyPr>
          <a:lstStyle/>
          <a:p>
            <a:r>
              <a:rPr lang="en-IN" dirty="0"/>
              <a:t>Frameworks :</a:t>
            </a:r>
          </a:p>
          <a:p>
            <a:pPr lvl="1"/>
            <a:r>
              <a:rPr lang="en-IN" dirty="0"/>
              <a:t>Spring boot</a:t>
            </a:r>
          </a:p>
          <a:p>
            <a:r>
              <a:rPr lang="en-IN" dirty="0"/>
              <a:t>Database :</a:t>
            </a:r>
          </a:p>
          <a:p>
            <a:pPr lvl="1"/>
            <a:r>
              <a:rPr lang="en-IN" dirty="0"/>
              <a:t>H2 Database</a:t>
            </a:r>
          </a:p>
          <a:p>
            <a:r>
              <a:rPr lang="en-IN" dirty="0"/>
              <a:t>Dependencies</a:t>
            </a:r>
          </a:p>
          <a:p>
            <a:r>
              <a:rPr lang="en-IN" dirty="0"/>
              <a:t>Tools </a:t>
            </a:r>
          </a:p>
          <a:p>
            <a:r>
              <a:rPr lang="en-IN" dirty="0"/>
              <a:t>API </a:t>
            </a:r>
          </a:p>
          <a:p>
            <a:r>
              <a:rPr lang="en-IN" dirty="0"/>
              <a:t>Design Patterns </a:t>
            </a:r>
          </a:p>
          <a:p>
            <a:r>
              <a:rPr lang="en-IN" dirty="0"/>
              <a:t>Design structure </a:t>
            </a:r>
          </a:p>
          <a:p>
            <a:endParaRPr lang="en-IN" dirty="0"/>
          </a:p>
          <a:p>
            <a:endParaRPr lang="en-IN" dirty="0"/>
          </a:p>
          <a:p>
            <a:pPr marL="0" indent="0">
              <a:buNone/>
            </a:pPr>
            <a:endParaRPr lang="en-CA" dirty="0">
              <a:solidFill>
                <a:srgbClr val="E2EEFF"/>
              </a:solidFill>
              <a:highlight>
                <a:srgbClr val="3A3F50"/>
              </a:highlight>
              <a:latin typeface="Google Sans"/>
            </a:endParaRPr>
          </a:p>
          <a:p>
            <a:pPr marL="0" indent="0">
              <a:buNone/>
            </a:pPr>
            <a:endParaRPr lang="en-CA" dirty="0"/>
          </a:p>
        </p:txBody>
      </p:sp>
    </p:spTree>
    <p:extLst>
      <p:ext uri="{BB962C8B-B14F-4D97-AF65-F5344CB8AC3E}">
        <p14:creationId xmlns:p14="http://schemas.microsoft.com/office/powerpoint/2010/main" val="269194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FB2E-EC9E-D603-1F32-AC149BDAB728}"/>
              </a:ext>
            </a:extLst>
          </p:cNvPr>
          <p:cNvSpPr>
            <a:spLocks noGrp="1"/>
          </p:cNvSpPr>
          <p:nvPr>
            <p:ph type="title"/>
          </p:nvPr>
        </p:nvSpPr>
        <p:spPr/>
        <p:txBody>
          <a:bodyPr/>
          <a:lstStyle/>
          <a:p>
            <a:r>
              <a:rPr lang="en-IN" dirty="0"/>
              <a:t> </a:t>
            </a:r>
            <a:r>
              <a:rPr lang="en-IN" sz="4000" dirty="0"/>
              <a:t>What is Spring Boot ?</a:t>
            </a:r>
            <a:endParaRPr lang="en-CA" sz="4000" dirty="0"/>
          </a:p>
        </p:txBody>
      </p:sp>
      <p:sp>
        <p:nvSpPr>
          <p:cNvPr id="3" name="Content Placeholder 2">
            <a:extLst>
              <a:ext uri="{FF2B5EF4-FFF2-40B4-BE49-F238E27FC236}">
                <a16:creationId xmlns:a16="http://schemas.microsoft.com/office/drawing/2014/main" id="{6427E82E-65D1-269F-6475-B6CED28F6534}"/>
              </a:ext>
            </a:extLst>
          </p:cNvPr>
          <p:cNvSpPr>
            <a:spLocks noGrp="1"/>
          </p:cNvSpPr>
          <p:nvPr>
            <p:ph idx="1"/>
          </p:nvPr>
        </p:nvSpPr>
        <p:spPr/>
        <p:txBody>
          <a:bodyPr>
            <a:normAutofit/>
          </a:bodyPr>
          <a:lstStyle/>
          <a:p>
            <a:r>
              <a:rPr lang="en-IN" dirty="0"/>
              <a:t>It’s a tool which is used for making Java Programs.</a:t>
            </a:r>
          </a:p>
          <a:p>
            <a:r>
              <a:rPr lang="en-US" b="0" i="0" dirty="0">
                <a:solidFill>
                  <a:srgbClr val="0D0D0D"/>
                </a:solidFill>
                <a:effectLst/>
                <a:highlight>
                  <a:srgbClr val="FFFFFF"/>
                </a:highlight>
                <a:latin typeface="Söhne"/>
              </a:rPr>
              <a:t>Spring Boot is an open-source Java-based framework primarily aimed at simplifying and accelerating the process of creating stand-alone, production-grade Spring-based applications. </a:t>
            </a:r>
            <a:endParaRPr lang="en-IN" dirty="0"/>
          </a:p>
        </p:txBody>
      </p:sp>
    </p:spTree>
    <p:extLst>
      <p:ext uri="{BB962C8B-B14F-4D97-AF65-F5344CB8AC3E}">
        <p14:creationId xmlns:p14="http://schemas.microsoft.com/office/powerpoint/2010/main" val="150784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F2AD-2EFA-BFF2-776F-3E70916A92DC}"/>
              </a:ext>
            </a:extLst>
          </p:cNvPr>
          <p:cNvSpPr>
            <a:spLocks noGrp="1"/>
          </p:cNvSpPr>
          <p:nvPr>
            <p:ph type="title"/>
          </p:nvPr>
        </p:nvSpPr>
        <p:spPr/>
        <p:txBody>
          <a:bodyPr>
            <a:normAutofit/>
          </a:bodyPr>
          <a:lstStyle/>
          <a:p>
            <a:r>
              <a:rPr lang="en-IN" sz="4000" dirty="0"/>
              <a:t>Why Spring Boot ? </a:t>
            </a:r>
            <a:endParaRPr lang="en-CA" sz="4000" dirty="0"/>
          </a:p>
        </p:txBody>
      </p:sp>
      <p:sp>
        <p:nvSpPr>
          <p:cNvPr id="3" name="Content Placeholder 2">
            <a:extLst>
              <a:ext uri="{FF2B5EF4-FFF2-40B4-BE49-F238E27FC236}">
                <a16:creationId xmlns:a16="http://schemas.microsoft.com/office/drawing/2014/main" id="{E7A2F072-3465-F0A1-4C5C-691419669DEB}"/>
              </a:ext>
            </a:extLst>
          </p:cNvPr>
          <p:cNvSpPr>
            <a:spLocks noGrp="1"/>
          </p:cNvSpPr>
          <p:nvPr>
            <p:ph idx="1"/>
          </p:nvPr>
        </p:nvSpPr>
        <p:spPr/>
        <p:txBody>
          <a:bodyPr/>
          <a:lstStyle/>
          <a:p>
            <a:r>
              <a:rPr lang="en-US" dirty="0"/>
              <a:t>Spring Boot automatically configures applications based on their dependencies, reducing manual setup.</a:t>
            </a:r>
          </a:p>
          <a:p>
            <a:r>
              <a:rPr lang="en-US" dirty="0"/>
              <a:t>It reduces the amount of configuration and setup needed to start a new project. Instead of spending time setting up servers and libraries, developers can jump straight into coding.</a:t>
            </a:r>
          </a:p>
          <a:p>
            <a:pPr marL="0" indent="0">
              <a:buNone/>
            </a:pPr>
            <a:endParaRPr lang="en-CA" dirty="0"/>
          </a:p>
        </p:txBody>
      </p:sp>
    </p:spTree>
    <p:extLst>
      <p:ext uri="{BB962C8B-B14F-4D97-AF65-F5344CB8AC3E}">
        <p14:creationId xmlns:p14="http://schemas.microsoft.com/office/powerpoint/2010/main" val="256842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F2AD-2EFA-BFF2-776F-3E70916A92DC}"/>
              </a:ext>
            </a:extLst>
          </p:cNvPr>
          <p:cNvSpPr>
            <a:spLocks noGrp="1"/>
          </p:cNvSpPr>
          <p:nvPr>
            <p:ph type="title"/>
          </p:nvPr>
        </p:nvSpPr>
        <p:spPr/>
        <p:txBody>
          <a:bodyPr>
            <a:normAutofit/>
          </a:bodyPr>
          <a:lstStyle/>
          <a:p>
            <a:r>
              <a:rPr lang="en-IN" sz="4000" dirty="0"/>
              <a:t>H2 Database  </a:t>
            </a:r>
            <a:endParaRPr lang="en-CA" sz="4000" dirty="0"/>
          </a:p>
        </p:txBody>
      </p:sp>
      <p:sp>
        <p:nvSpPr>
          <p:cNvPr id="3" name="Content Placeholder 2">
            <a:extLst>
              <a:ext uri="{FF2B5EF4-FFF2-40B4-BE49-F238E27FC236}">
                <a16:creationId xmlns:a16="http://schemas.microsoft.com/office/drawing/2014/main" id="{E7A2F072-3465-F0A1-4C5C-691419669DEB}"/>
              </a:ext>
            </a:extLst>
          </p:cNvPr>
          <p:cNvSpPr>
            <a:spLocks noGrp="1"/>
          </p:cNvSpPr>
          <p:nvPr>
            <p:ph idx="1"/>
          </p:nvPr>
        </p:nvSpPr>
        <p:spPr/>
        <p:txBody>
          <a:bodyPr/>
          <a:lstStyle/>
          <a:p>
            <a:r>
              <a:rPr lang="en-US" b="0" i="0" dirty="0">
                <a:solidFill>
                  <a:srgbClr val="0D0D0D"/>
                </a:solidFill>
                <a:effectLst/>
                <a:highlight>
                  <a:srgbClr val="FFFFFF"/>
                </a:highlight>
                <a:latin typeface="Söhne"/>
              </a:rPr>
              <a:t>H2 database is a lightweight, open-source relational database management system written in Java. It's designed for embedded use in Java applications or in-memory databases. Despite being lightweight, it offers features similar to other relational database systems like transactions, clustering, and MVCC (Multi-Version Concurrency Control).</a:t>
            </a:r>
            <a:endParaRPr lang="en-US" dirty="0"/>
          </a:p>
          <a:p>
            <a:pPr marL="0" indent="0">
              <a:buNone/>
            </a:pPr>
            <a:endParaRPr lang="en-CA" dirty="0"/>
          </a:p>
        </p:txBody>
      </p:sp>
    </p:spTree>
    <p:extLst>
      <p:ext uri="{BB962C8B-B14F-4D97-AF65-F5344CB8AC3E}">
        <p14:creationId xmlns:p14="http://schemas.microsoft.com/office/powerpoint/2010/main" val="204876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F2AD-2EFA-BFF2-776F-3E70916A92DC}"/>
              </a:ext>
            </a:extLst>
          </p:cNvPr>
          <p:cNvSpPr>
            <a:spLocks noGrp="1"/>
          </p:cNvSpPr>
          <p:nvPr>
            <p:ph type="title"/>
          </p:nvPr>
        </p:nvSpPr>
        <p:spPr/>
        <p:txBody>
          <a:bodyPr>
            <a:normAutofit/>
          </a:bodyPr>
          <a:lstStyle/>
          <a:p>
            <a:r>
              <a:rPr lang="en-IN" sz="4000" dirty="0"/>
              <a:t>Dependencies</a:t>
            </a:r>
            <a:endParaRPr lang="en-CA" sz="4000" dirty="0"/>
          </a:p>
        </p:txBody>
      </p:sp>
      <p:sp>
        <p:nvSpPr>
          <p:cNvPr id="3" name="Content Placeholder 2">
            <a:extLst>
              <a:ext uri="{FF2B5EF4-FFF2-40B4-BE49-F238E27FC236}">
                <a16:creationId xmlns:a16="http://schemas.microsoft.com/office/drawing/2014/main" id="{E7A2F072-3465-F0A1-4C5C-691419669DEB}"/>
              </a:ext>
            </a:extLst>
          </p:cNvPr>
          <p:cNvSpPr>
            <a:spLocks noGrp="1"/>
          </p:cNvSpPr>
          <p:nvPr>
            <p:ph idx="1"/>
          </p:nvPr>
        </p:nvSpPr>
        <p:spPr/>
        <p:txBody>
          <a:bodyPr/>
          <a:lstStyle/>
          <a:p>
            <a:pPr lvl="1"/>
            <a:r>
              <a:rPr lang="en-IN" dirty="0"/>
              <a:t>Lombok</a:t>
            </a:r>
          </a:p>
          <a:p>
            <a:pPr lvl="1"/>
            <a:r>
              <a:rPr lang="en-IN" dirty="0"/>
              <a:t>Jackson data format XML</a:t>
            </a:r>
          </a:p>
          <a:p>
            <a:pPr lvl="1"/>
            <a:r>
              <a:rPr lang="en-IN" dirty="0"/>
              <a:t>Tomcat</a:t>
            </a:r>
          </a:p>
          <a:p>
            <a:pPr lvl="1"/>
            <a:r>
              <a:rPr lang="en-IN" dirty="0"/>
              <a:t>Spring boot security</a:t>
            </a:r>
          </a:p>
          <a:p>
            <a:pPr lvl="1"/>
            <a:r>
              <a:rPr lang="en-IN" dirty="0"/>
              <a:t>Jason web token</a:t>
            </a:r>
          </a:p>
          <a:p>
            <a:pPr lvl="1"/>
            <a:r>
              <a:rPr lang="en-IN" dirty="0"/>
              <a:t>Java Persistence API</a:t>
            </a:r>
          </a:p>
        </p:txBody>
      </p:sp>
    </p:spTree>
    <p:extLst>
      <p:ext uri="{BB962C8B-B14F-4D97-AF65-F5344CB8AC3E}">
        <p14:creationId xmlns:p14="http://schemas.microsoft.com/office/powerpoint/2010/main" val="15543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6124-30E5-1D26-45D5-832D87BB485A}"/>
              </a:ext>
            </a:extLst>
          </p:cNvPr>
          <p:cNvSpPr>
            <a:spLocks noGrp="1"/>
          </p:cNvSpPr>
          <p:nvPr>
            <p:ph type="title"/>
          </p:nvPr>
        </p:nvSpPr>
        <p:spPr>
          <a:xfrm>
            <a:off x="838200" y="553908"/>
            <a:ext cx="10515600" cy="384683"/>
          </a:xfrm>
        </p:spPr>
        <p:txBody>
          <a:bodyPr>
            <a:normAutofit fontScale="90000"/>
          </a:bodyPr>
          <a:lstStyle/>
          <a:p>
            <a:r>
              <a:rPr lang="en-IN" sz="4000" dirty="0"/>
              <a:t>Json web token</a:t>
            </a:r>
            <a:br>
              <a:rPr lang="en-IN" dirty="0"/>
            </a:br>
            <a:endParaRPr lang="en-CA" dirty="0"/>
          </a:p>
        </p:txBody>
      </p:sp>
      <p:sp>
        <p:nvSpPr>
          <p:cNvPr id="3" name="Content Placeholder 2">
            <a:extLst>
              <a:ext uri="{FF2B5EF4-FFF2-40B4-BE49-F238E27FC236}">
                <a16:creationId xmlns:a16="http://schemas.microsoft.com/office/drawing/2014/main" id="{0B9D6070-9FBE-A768-62E6-2A78C66A2B35}"/>
              </a:ext>
            </a:extLst>
          </p:cNvPr>
          <p:cNvSpPr>
            <a:spLocks noGrp="1"/>
          </p:cNvSpPr>
          <p:nvPr>
            <p:ph idx="1"/>
          </p:nvPr>
        </p:nvSpPr>
        <p:spPr>
          <a:xfrm>
            <a:off x="838200" y="740664"/>
            <a:ext cx="10515600" cy="5436299"/>
          </a:xfrm>
        </p:spPr>
        <p:txBody>
          <a:bodyPr/>
          <a:lstStyle/>
          <a:p>
            <a:r>
              <a:rPr lang="en-US" dirty="0"/>
              <a:t>It's commonly used for securely transmitting data between a client and a server as a URL-safe string.</a:t>
            </a:r>
          </a:p>
          <a:p>
            <a:r>
              <a:rPr lang="en-US" dirty="0"/>
              <a:t>JWTs are often used for authentication and authorization purposes in web applications. After a user logs in, a JWT containing user information (such as user ID and role) is generated by the server and sent to the client</a:t>
            </a:r>
            <a:r>
              <a:rPr lang="en-CA" dirty="0"/>
              <a:t>.</a:t>
            </a:r>
          </a:p>
          <a:p>
            <a:endParaRPr lang="en-CA" dirty="0"/>
          </a:p>
          <a:p>
            <a:endParaRPr lang="en-US" dirty="0"/>
          </a:p>
        </p:txBody>
      </p:sp>
      <p:pic>
        <p:nvPicPr>
          <p:cNvPr id="5" name="Picture 4">
            <a:extLst>
              <a:ext uri="{FF2B5EF4-FFF2-40B4-BE49-F238E27FC236}">
                <a16:creationId xmlns:a16="http://schemas.microsoft.com/office/drawing/2014/main" id="{C50E138A-2B12-B93F-E592-AC8BC740EB68}"/>
              </a:ext>
            </a:extLst>
          </p:cNvPr>
          <p:cNvPicPr>
            <a:picLocks noChangeAspect="1"/>
          </p:cNvPicPr>
          <p:nvPr/>
        </p:nvPicPr>
        <p:blipFill>
          <a:blip r:embed="rId2"/>
          <a:stretch>
            <a:fillRect/>
          </a:stretch>
        </p:blipFill>
        <p:spPr>
          <a:xfrm>
            <a:off x="2854992" y="3353558"/>
            <a:ext cx="5128704" cy="3010161"/>
          </a:xfrm>
          <a:prstGeom prst="rect">
            <a:avLst/>
          </a:prstGeom>
        </p:spPr>
      </p:pic>
    </p:spTree>
    <p:extLst>
      <p:ext uri="{BB962C8B-B14F-4D97-AF65-F5344CB8AC3E}">
        <p14:creationId xmlns:p14="http://schemas.microsoft.com/office/powerpoint/2010/main" val="13597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771D-176A-71DB-2310-C7F252BDD096}"/>
              </a:ext>
            </a:extLst>
          </p:cNvPr>
          <p:cNvSpPr>
            <a:spLocks noGrp="1"/>
          </p:cNvSpPr>
          <p:nvPr>
            <p:ph type="title"/>
          </p:nvPr>
        </p:nvSpPr>
        <p:spPr>
          <a:xfrm>
            <a:off x="838200" y="1002890"/>
            <a:ext cx="10515600" cy="687798"/>
          </a:xfrm>
        </p:spPr>
        <p:txBody>
          <a:bodyPr>
            <a:normAutofit fontScale="90000"/>
          </a:bodyPr>
          <a:lstStyle/>
          <a:p>
            <a:r>
              <a:rPr lang="en-IN" dirty="0"/>
              <a:t>Google distance API</a:t>
            </a:r>
            <a:br>
              <a:rPr lang="en-IN" dirty="0"/>
            </a:br>
            <a:r>
              <a:rPr lang="en-IN" dirty="0"/>
              <a:t> </a:t>
            </a:r>
            <a:endParaRPr lang="en-CA" dirty="0"/>
          </a:p>
        </p:txBody>
      </p:sp>
      <p:sp>
        <p:nvSpPr>
          <p:cNvPr id="3" name="Content Placeholder 2">
            <a:extLst>
              <a:ext uri="{FF2B5EF4-FFF2-40B4-BE49-F238E27FC236}">
                <a16:creationId xmlns:a16="http://schemas.microsoft.com/office/drawing/2014/main" id="{1961B2BF-B77A-C27B-AF61-146A4D7110C6}"/>
              </a:ext>
            </a:extLst>
          </p:cNvPr>
          <p:cNvSpPr>
            <a:spLocks noGrp="1"/>
          </p:cNvSpPr>
          <p:nvPr>
            <p:ph idx="1"/>
          </p:nvPr>
        </p:nvSpPr>
        <p:spPr/>
        <p:txBody>
          <a:bodyPr>
            <a:normAutofit/>
          </a:bodyPr>
          <a:lstStyle/>
          <a:p>
            <a:r>
              <a:rPr lang="en-IN" kern="100" dirty="0">
                <a:effectLst/>
                <a:latin typeface="Aptos" panose="020B0004020202020204" pitchFamily="34" charset="0"/>
                <a:ea typeface="Aptos" panose="020B0004020202020204" pitchFamily="34" charset="0"/>
                <a:cs typeface="Times New Roman" panose="02020603050405020304" pitchFamily="18" charset="0"/>
              </a:rPr>
              <a:t>The Google Distance Matrix API is a service provided by Google Maps Platform that calculates travel distance and journey duration between multiple origins and destinations. It allows developers to integrate distance and duration calculations into applications, enabling features such as route planning, location-based services, and logistics optimization.</a:t>
            </a:r>
          </a:p>
          <a:p>
            <a:endParaRPr lang="en-CA" dirty="0"/>
          </a:p>
        </p:txBody>
      </p:sp>
    </p:spTree>
    <p:extLst>
      <p:ext uri="{BB962C8B-B14F-4D97-AF65-F5344CB8AC3E}">
        <p14:creationId xmlns:p14="http://schemas.microsoft.com/office/powerpoint/2010/main" val="73007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9146-F05C-E081-3FC2-1675280C4E91}"/>
              </a:ext>
            </a:extLst>
          </p:cNvPr>
          <p:cNvSpPr>
            <a:spLocks noGrp="1"/>
          </p:cNvSpPr>
          <p:nvPr>
            <p:ph type="title"/>
          </p:nvPr>
        </p:nvSpPr>
        <p:spPr/>
        <p:txBody>
          <a:bodyPr>
            <a:normAutofit/>
          </a:bodyPr>
          <a:lstStyle/>
          <a:p>
            <a:r>
              <a:rPr lang="en-IN" sz="4000" dirty="0"/>
              <a:t>Tools :</a:t>
            </a:r>
            <a:br>
              <a:rPr lang="en-IN" sz="2400" dirty="0"/>
            </a:br>
            <a:endParaRPr lang="en-CA" sz="4000" dirty="0"/>
          </a:p>
        </p:txBody>
      </p:sp>
      <p:sp>
        <p:nvSpPr>
          <p:cNvPr id="3" name="Content Placeholder 2">
            <a:extLst>
              <a:ext uri="{FF2B5EF4-FFF2-40B4-BE49-F238E27FC236}">
                <a16:creationId xmlns:a16="http://schemas.microsoft.com/office/drawing/2014/main" id="{3E95FCC9-7BE7-B7B4-FC33-FFE29ACF2E9C}"/>
              </a:ext>
            </a:extLst>
          </p:cNvPr>
          <p:cNvSpPr>
            <a:spLocks noGrp="1"/>
          </p:cNvSpPr>
          <p:nvPr>
            <p:ph idx="1"/>
          </p:nvPr>
        </p:nvSpPr>
        <p:spPr/>
        <p:txBody>
          <a:bodyPr/>
          <a:lstStyle/>
          <a:p>
            <a:r>
              <a:rPr lang="en-IN" dirty="0"/>
              <a:t>Post Man</a:t>
            </a:r>
          </a:p>
          <a:p>
            <a:endParaRPr lang="en-CA" dirty="0"/>
          </a:p>
        </p:txBody>
      </p:sp>
      <p:sp>
        <p:nvSpPr>
          <p:cNvPr id="6" name="Title 1">
            <a:extLst>
              <a:ext uri="{FF2B5EF4-FFF2-40B4-BE49-F238E27FC236}">
                <a16:creationId xmlns:a16="http://schemas.microsoft.com/office/drawing/2014/main" id="{2D81F380-72AA-3D11-5F7E-4E23E2DA4B5F}"/>
              </a:ext>
            </a:extLst>
          </p:cNvPr>
          <p:cNvSpPr txBox="1">
            <a:spLocks/>
          </p:cNvSpPr>
          <p:nvPr/>
        </p:nvSpPr>
        <p:spPr>
          <a:xfrm>
            <a:off x="838200" y="244824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a:t>Build tool</a:t>
            </a:r>
            <a:br>
              <a:rPr lang="en-IN"/>
            </a:br>
            <a:endParaRPr lang="en-IN" dirty="0"/>
          </a:p>
        </p:txBody>
      </p:sp>
      <p:sp>
        <p:nvSpPr>
          <p:cNvPr id="7" name="Subtitle 2">
            <a:extLst>
              <a:ext uri="{FF2B5EF4-FFF2-40B4-BE49-F238E27FC236}">
                <a16:creationId xmlns:a16="http://schemas.microsoft.com/office/drawing/2014/main" id="{9BB1E141-20AB-99F1-209D-3FA3E1B2F540}"/>
              </a:ext>
            </a:extLst>
          </p:cNvPr>
          <p:cNvSpPr txBox="1">
            <a:spLocks/>
          </p:cNvSpPr>
          <p:nvPr/>
        </p:nvSpPr>
        <p:spPr>
          <a:xfrm>
            <a:off x="838200" y="4363880"/>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Maven</a:t>
            </a:r>
          </a:p>
          <a:p>
            <a:endParaRPr lang="en-IN" dirty="0"/>
          </a:p>
        </p:txBody>
      </p:sp>
    </p:spTree>
    <p:extLst>
      <p:ext uri="{BB962C8B-B14F-4D97-AF65-F5344CB8AC3E}">
        <p14:creationId xmlns:p14="http://schemas.microsoft.com/office/powerpoint/2010/main" val="82426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TotalTime>
  <Words>382</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Google Sans</vt:lpstr>
      <vt:lpstr>Söhne</vt:lpstr>
      <vt:lpstr>Office Theme</vt:lpstr>
      <vt:lpstr>Uber Project</vt:lpstr>
      <vt:lpstr>Topics :-</vt:lpstr>
      <vt:lpstr> What is Spring Boot ?</vt:lpstr>
      <vt:lpstr>Why Spring Boot ? </vt:lpstr>
      <vt:lpstr>H2 Database  </vt:lpstr>
      <vt:lpstr>Dependencies</vt:lpstr>
      <vt:lpstr>Json web token </vt:lpstr>
      <vt:lpstr>Google distance API  </vt:lpstr>
      <vt:lpstr>Tools : </vt:lpstr>
      <vt:lpstr>Design patterns : </vt:lpstr>
      <vt:lpstr>MVC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Aryan Handa</dc:creator>
  <cp:lastModifiedBy>HETUL CHAUDHARY</cp:lastModifiedBy>
  <cp:revision>19</cp:revision>
  <dcterms:created xsi:type="dcterms:W3CDTF">2024-04-22T19:54:18Z</dcterms:created>
  <dcterms:modified xsi:type="dcterms:W3CDTF">2024-04-23T18:37:47Z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de0556-1f76-452e-9e94-03158f226e4e_Enabled">
    <vt:lpwstr>true</vt:lpwstr>
  </property>
  <property fmtid="{D5CDD505-2E9C-101B-9397-08002B2CF9AE}" pid="3" name="MSIP_Label_cdde0556-1f76-452e-9e94-03158f226e4e_SetDate">
    <vt:lpwstr>2024-04-22T22:05:33Z</vt:lpwstr>
  </property>
  <property fmtid="{D5CDD505-2E9C-101B-9397-08002B2CF9AE}" pid="4" name="MSIP_Label_cdde0556-1f76-452e-9e94-03158f226e4e_Method">
    <vt:lpwstr>Standard</vt:lpwstr>
  </property>
  <property fmtid="{D5CDD505-2E9C-101B-9397-08002B2CF9AE}" pid="5" name="MSIP_Label_cdde0556-1f76-452e-9e94-03158f226e4e_Name">
    <vt:lpwstr>Private</vt:lpwstr>
  </property>
  <property fmtid="{D5CDD505-2E9C-101B-9397-08002B2CF9AE}" pid="6" name="MSIP_Label_cdde0556-1f76-452e-9e94-03158f226e4e_SiteId">
    <vt:lpwstr>7015a19d-0dbb-4c31-8709-253cf07f631f</vt:lpwstr>
  </property>
  <property fmtid="{D5CDD505-2E9C-101B-9397-08002B2CF9AE}" pid="7" name="MSIP_Label_cdde0556-1f76-452e-9e94-03158f226e4e_ActionId">
    <vt:lpwstr>2a987db9-1f90-4dd8-b311-122e3d653851</vt:lpwstr>
  </property>
  <property fmtid="{D5CDD505-2E9C-101B-9397-08002B2CF9AE}" pid="8" name="MSIP_Label_cdde0556-1f76-452e-9e94-03158f226e4e_ContentBits">
    <vt:lpwstr>0</vt:lpwstr>
  </property>
</Properties>
</file>