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</p:sldIdLst>
  <p:sldSz cy="6858000" cx="9144000"/>
  <p:notesSz cx="7315200" cy="9601200"/>
  <p:embeddedFontLst>
    <p:embeddedFont>
      <p:font typeface="Helvetica Neue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97">
          <p15:clr>
            <a:srgbClr val="000000"/>
          </p15:clr>
        </p15:guide>
        <p15:guide id="2" pos="576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97" orient="horz"/>
        <p:guide pos="57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font" Target="fonts/HelveticaNeue-bold.fntdata"/><Relationship Id="rId10" Type="http://schemas.openxmlformats.org/officeDocument/2006/relationships/slide" Target="slides/slide4.xml"/><Relationship Id="rId54" Type="http://schemas.openxmlformats.org/officeDocument/2006/relationships/font" Target="fonts/HelveticaNeue-regular.fntdata"/><Relationship Id="rId13" Type="http://schemas.openxmlformats.org/officeDocument/2006/relationships/slide" Target="slides/slide7.xml"/><Relationship Id="rId57" Type="http://schemas.openxmlformats.org/officeDocument/2006/relationships/font" Target="fonts/HelveticaNeue-boldItalic.fntdata"/><Relationship Id="rId12" Type="http://schemas.openxmlformats.org/officeDocument/2006/relationships/slide" Target="slides/slide6.xml"/><Relationship Id="rId56" Type="http://schemas.openxmlformats.org/officeDocument/2006/relationships/font" Target="fonts/HelveticaNeue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4962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8" name="Google Shape;78;p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" name="Google Shape;79;p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7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9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4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5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7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8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9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0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4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5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7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8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9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0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4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4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4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4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4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4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5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4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4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7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4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30"/>
              </a:spcBef>
              <a:spcAft>
                <a:spcPts val="0"/>
              </a:spcAft>
              <a:buSzPts val="1620"/>
              <a:buFont typeface="Arial"/>
              <a:buNone/>
              <a:defRPr/>
            </a:lvl1pPr>
            <a:lvl2pPr lvl="1" algn="l"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lvl="2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lvl="3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/>
            </a:lvl4pPr>
            <a:lvl5pPr lvl="4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lvl="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lvl="6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lvl="7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lvl="8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2862262" y="5780087"/>
            <a:ext cx="34480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6596062" y="62182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b="0" i="0" sz="1400" u="non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b="0" i="0" sz="1400" u="non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b="0" i="0" sz="1400" u="non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b="0" i="0" sz="1400" u="non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b="0" i="0" sz="1400" u="non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b="0" i="0" sz="1400" u="non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b="0" i="0" sz="1400" u="non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b="0" i="0" sz="1400" u="non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b="0" i="0" sz="1400" u="non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2"/>
          <p:cNvSpPr txBox="1"/>
          <p:nvPr>
            <p:ph idx="1" type="body"/>
          </p:nvPr>
        </p:nvSpPr>
        <p:spPr>
          <a:xfrm>
            <a:off x="914400" y="1106488"/>
            <a:ext cx="3754438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8620" lvl="0" marL="457200" algn="l">
              <a:spcBef>
                <a:spcPts val="980"/>
              </a:spcBef>
              <a:spcAft>
                <a:spcPts val="0"/>
              </a:spcAft>
              <a:buSzPts val="2520"/>
              <a:buChar char="●"/>
              <a:defRPr sz="2800"/>
            </a:lvl1pPr>
            <a:lvl2pPr indent="-350519" lvl="1" marL="914400" algn="l">
              <a:spcBef>
                <a:spcPts val="840"/>
              </a:spcBef>
              <a:spcAft>
                <a:spcPts val="0"/>
              </a:spcAft>
              <a:buSzPts val="1920"/>
              <a:buChar char="●"/>
              <a:defRPr sz="2400"/>
            </a:lvl2pPr>
            <a:lvl3pPr indent="-323850" lvl="2" marL="1371600" algn="l">
              <a:spcBef>
                <a:spcPts val="700"/>
              </a:spcBef>
              <a:spcAft>
                <a:spcPts val="0"/>
              </a:spcAft>
              <a:buSzPts val="1500"/>
              <a:buChar char="4"/>
              <a:defRPr sz="2000"/>
            </a:lvl3pPr>
            <a:lvl4pPr indent="-342900" lvl="3" marL="1828800" algn="l">
              <a:spcBef>
                <a:spcPts val="630"/>
              </a:spcBef>
              <a:spcAft>
                <a:spcPts val="0"/>
              </a:spcAft>
              <a:buSzPts val="1800"/>
              <a:buFont typeface="Helvetica Neue"/>
              <a:buChar char="–"/>
              <a:defRPr sz="1800"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9pPr>
          </a:lstStyle>
          <a:p/>
        </p:txBody>
      </p:sp>
      <p:sp>
        <p:nvSpPr>
          <p:cNvPr id="70" name="Google Shape;70;p12"/>
          <p:cNvSpPr txBox="1"/>
          <p:nvPr>
            <p:ph idx="2" type="body"/>
          </p:nvPr>
        </p:nvSpPr>
        <p:spPr>
          <a:xfrm>
            <a:off x="4821238" y="1106488"/>
            <a:ext cx="3754437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8620" lvl="0" marL="457200" algn="l">
              <a:spcBef>
                <a:spcPts val="980"/>
              </a:spcBef>
              <a:spcAft>
                <a:spcPts val="0"/>
              </a:spcAft>
              <a:buSzPts val="2520"/>
              <a:buChar char="●"/>
              <a:defRPr sz="2800"/>
            </a:lvl1pPr>
            <a:lvl2pPr indent="-350519" lvl="1" marL="914400" algn="l">
              <a:spcBef>
                <a:spcPts val="840"/>
              </a:spcBef>
              <a:spcAft>
                <a:spcPts val="0"/>
              </a:spcAft>
              <a:buSzPts val="1920"/>
              <a:buChar char="●"/>
              <a:defRPr sz="2400"/>
            </a:lvl2pPr>
            <a:lvl3pPr indent="-323850" lvl="2" marL="1371600" algn="l">
              <a:spcBef>
                <a:spcPts val="700"/>
              </a:spcBef>
              <a:spcAft>
                <a:spcPts val="0"/>
              </a:spcAft>
              <a:buSzPts val="1500"/>
              <a:buChar char="4"/>
              <a:defRPr sz="2000"/>
            </a:lvl3pPr>
            <a:lvl4pPr indent="-342900" lvl="3" marL="1828800" algn="l">
              <a:spcBef>
                <a:spcPts val="630"/>
              </a:spcBef>
              <a:spcAft>
                <a:spcPts val="0"/>
              </a:spcAft>
              <a:buSzPts val="1800"/>
              <a:buFont typeface="Helvetica Neue"/>
              <a:buChar char="–"/>
              <a:defRPr sz="1800"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9pPr>
          </a:lstStyle>
          <a:p/>
        </p:txBody>
      </p:sp>
      <p:sp>
        <p:nvSpPr>
          <p:cNvPr id="71" name="Google Shape;71;p1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800"/>
              <a:buNone/>
              <a:defRPr sz="2000"/>
            </a:lvl1pPr>
            <a:lvl2pPr indent="-228600" lvl="1" marL="914400" algn="l">
              <a:spcBef>
                <a:spcPts val="630"/>
              </a:spcBef>
              <a:spcAft>
                <a:spcPts val="0"/>
              </a:spcAft>
              <a:buSzPts val="1440"/>
              <a:buNone/>
              <a:defRPr sz="1800"/>
            </a:lvl2pPr>
            <a:lvl3pPr indent="-228600" lvl="2" marL="1371600" algn="l">
              <a:spcBef>
                <a:spcPts val="560"/>
              </a:spcBef>
              <a:spcAft>
                <a:spcPts val="0"/>
              </a:spcAft>
              <a:buSzPts val="1200"/>
              <a:buNone/>
              <a:defRPr sz="1600"/>
            </a:lvl3pPr>
            <a:lvl4pPr indent="-228600" lvl="3" marL="1828800" algn="l">
              <a:spcBef>
                <a:spcPts val="490"/>
              </a:spcBef>
              <a:spcAft>
                <a:spcPts val="0"/>
              </a:spcAft>
              <a:buSzPts val="1400"/>
              <a:buFont typeface="Helvetica Neue"/>
              <a:buNone/>
              <a:defRPr sz="1400"/>
            </a:lvl4pPr>
            <a:lvl5pPr indent="-228600" lvl="4" marL="22860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5pPr>
            <a:lvl6pPr indent="-228600" lvl="5" marL="27432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6pPr>
            <a:lvl7pPr indent="-228600" lvl="6" marL="32004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7pPr>
            <a:lvl8pPr indent="-228600" lvl="7" marL="36576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8pPr>
            <a:lvl9pPr indent="-228600" lvl="8" marL="41148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9pPr>
          </a:lstStyle>
          <a:p/>
        </p:txBody>
      </p:sp>
      <p:sp>
        <p:nvSpPr>
          <p:cNvPr id="75" name="Google Shape;75;p1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914400" y="11064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indent="-320040" lvl="1" marL="914400" algn="l"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indent="-342900" lvl="3" marL="1828800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 rot="5400000">
            <a:off x="4889500" y="2054225"/>
            <a:ext cx="5892800" cy="201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 rot="5400000">
            <a:off x="774700" y="111125"/>
            <a:ext cx="5892800" cy="59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indent="-320040" lvl="1" marL="914400" algn="l"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indent="-342900" lvl="3" marL="1828800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 rot="5400000">
            <a:off x="2293144" y="-272257"/>
            <a:ext cx="4903787" cy="766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indent="-320040" lvl="1" marL="914400" algn="l"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indent="-342900" lvl="3" marL="1828800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90"/>
              </a:spcBef>
              <a:spcAft>
                <a:spcPts val="0"/>
              </a:spcAft>
              <a:buSzPts val="1260"/>
              <a:buNone/>
              <a:defRPr sz="1400"/>
            </a:lvl1pPr>
            <a:lvl2pPr indent="-228600" lvl="1" marL="914400" algn="l">
              <a:spcBef>
                <a:spcPts val="42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315"/>
              </a:spcBef>
              <a:spcAft>
                <a:spcPts val="0"/>
              </a:spcAft>
              <a:buSzPts val="900"/>
              <a:buFont typeface="Helvetica Neue"/>
              <a:buNone/>
              <a:defRPr sz="900"/>
            </a:lvl4pPr>
            <a:lvl5pPr indent="-228600" lvl="4" marL="22860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5pPr>
            <a:lvl6pPr indent="-228600" lvl="5" marL="27432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6pPr>
            <a:lvl7pPr indent="-228600" lvl="6" marL="32004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7pPr>
            <a:lvl8pPr indent="-228600" lvl="7" marL="36576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8pPr>
            <a:lvl9pPr indent="-228600" lvl="8" marL="41148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9pPr>
          </a:lstStyle>
          <a:p/>
        </p:txBody>
      </p: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1480" lvl="0" marL="457200" algn="l">
              <a:spcBef>
                <a:spcPts val="1120"/>
              </a:spcBef>
              <a:spcAft>
                <a:spcPts val="0"/>
              </a:spcAft>
              <a:buSzPts val="2880"/>
              <a:buChar char="●"/>
              <a:defRPr sz="3200"/>
            </a:lvl1pPr>
            <a:lvl2pPr indent="-370840" lvl="1" marL="914400" algn="l">
              <a:spcBef>
                <a:spcPts val="980"/>
              </a:spcBef>
              <a:spcAft>
                <a:spcPts val="0"/>
              </a:spcAft>
              <a:buSzPts val="2240"/>
              <a:buChar char="●"/>
              <a:defRPr sz="2800"/>
            </a:lvl2pPr>
            <a:lvl3pPr indent="-342900" lvl="2" marL="1371600" algn="l">
              <a:spcBef>
                <a:spcPts val="840"/>
              </a:spcBef>
              <a:spcAft>
                <a:spcPts val="0"/>
              </a:spcAft>
              <a:buSzPts val="1800"/>
              <a:buChar char="4"/>
              <a:defRPr sz="2400"/>
            </a:lvl3pPr>
            <a:lvl4pPr indent="-355600" lvl="3" marL="1828800" algn="l">
              <a:spcBef>
                <a:spcPts val="700"/>
              </a:spcBef>
              <a:spcAft>
                <a:spcPts val="0"/>
              </a:spcAft>
              <a:buSzPts val="2000"/>
              <a:buFont typeface="Helvetica Neue"/>
              <a:buChar char="–"/>
              <a:defRPr sz="2000"/>
            </a:lvl4pPr>
            <a:lvl5pPr indent="-323850" lvl="4" marL="22860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5pPr>
            <a:lvl6pPr indent="-323850" lvl="5" marL="27432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6pPr>
            <a:lvl7pPr indent="-323850" lvl="6" marL="32004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7pPr>
            <a:lvl8pPr indent="-323850" lvl="7" marL="36576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8pPr>
            <a:lvl9pPr indent="-323850" lvl="8" marL="41148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9pPr>
          </a:lstStyle>
          <a:p/>
        </p:txBody>
      </p:sp>
      <p:sp>
        <p:nvSpPr>
          <p:cNvPr id="56" name="Google Shape;56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90"/>
              </a:spcBef>
              <a:spcAft>
                <a:spcPts val="0"/>
              </a:spcAft>
              <a:buSzPts val="1260"/>
              <a:buNone/>
              <a:defRPr sz="1400"/>
            </a:lvl1pPr>
            <a:lvl2pPr indent="-228600" lvl="1" marL="914400" algn="l">
              <a:spcBef>
                <a:spcPts val="42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315"/>
              </a:spcBef>
              <a:spcAft>
                <a:spcPts val="0"/>
              </a:spcAft>
              <a:buSzPts val="900"/>
              <a:buFont typeface="Helvetica Neue"/>
              <a:buNone/>
              <a:defRPr sz="900"/>
            </a:lvl4pPr>
            <a:lvl5pPr indent="-228600" lvl="4" marL="22860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5pPr>
            <a:lvl6pPr indent="-228600" lvl="5" marL="27432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6pPr>
            <a:lvl7pPr indent="-228600" lvl="6" marL="32004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7pPr>
            <a:lvl8pPr indent="-228600" lvl="7" marL="36576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8pPr>
            <a:lvl9pPr indent="-228600" lvl="8" marL="41148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840"/>
              </a:spcBef>
              <a:spcAft>
                <a:spcPts val="0"/>
              </a:spcAft>
              <a:buSzPts val="2160"/>
              <a:buNone/>
              <a:defRPr b="1" sz="2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63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spcBef>
                <a:spcPts val="560"/>
              </a:spcBef>
              <a:spcAft>
                <a:spcPts val="0"/>
              </a:spcAft>
              <a:buSzPts val="1600"/>
              <a:buFont typeface="Helvetica Neue"/>
              <a:buNone/>
              <a:defRPr b="1" sz="1600"/>
            </a:lvl4pPr>
            <a:lvl5pPr indent="-228600" lvl="4" marL="22860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5pPr>
            <a:lvl6pPr indent="-2286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6pPr>
            <a:lvl7pPr indent="-2286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7pPr>
            <a:lvl8pPr indent="-2286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8pPr>
            <a:lvl9pPr indent="-2286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9pPr>
          </a:lstStyle>
          <a:p/>
        </p:txBody>
      </p:sp>
      <p:sp>
        <p:nvSpPr>
          <p:cNvPr id="63" name="Google Shape;63;p1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algn="l">
              <a:spcBef>
                <a:spcPts val="840"/>
              </a:spcBef>
              <a:spcAft>
                <a:spcPts val="0"/>
              </a:spcAft>
              <a:buSzPts val="2160"/>
              <a:buChar char="●"/>
              <a:defRPr sz="2400"/>
            </a:lvl1pPr>
            <a:lvl2pPr indent="-330200" lvl="1" marL="914400" algn="l"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2000"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 sz="1800"/>
            </a:lvl3pPr>
            <a:lvl4pPr indent="-330200" lvl="3" marL="1828800" algn="l">
              <a:spcBef>
                <a:spcPts val="560"/>
              </a:spcBef>
              <a:spcAft>
                <a:spcPts val="0"/>
              </a:spcAft>
              <a:buSzPts val="1600"/>
              <a:buFont typeface="Helvetica Neue"/>
              <a:buChar char="–"/>
              <a:defRPr sz="1600"/>
            </a:lvl4pPr>
            <a:lvl5pPr indent="-304800" lvl="4" marL="22860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5pPr>
            <a:lvl6pPr indent="-3048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6pPr>
            <a:lvl7pPr indent="-3048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7pPr>
            <a:lvl8pPr indent="-3048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8pPr>
            <a:lvl9pPr indent="-3048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9pPr>
          </a:lstStyle>
          <a:p/>
        </p:txBody>
      </p:sp>
      <p:sp>
        <p:nvSpPr>
          <p:cNvPr id="64" name="Google Shape;64;p1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840"/>
              </a:spcBef>
              <a:spcAft>
                <a:spcPts val="0"/>
              </a:spcAft>
              <a:buSzPts val="2160"/>
              <a:buNone/>
              <a:defRPr b="1" sz="2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63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spcBef>
                <a:spcPts val="560"/>
              </a:spcBef>
              <a:spcAft>
                <a:spcPts val="0"/>
              </a:spcAft>
              <a:buSzPts val="1600"/>
              <a:buFont typeface="Helvetica Neue"/>
              <a:buNone/>
              <a:defRPr b="1" sz="1600"/>
            </a:lvl4pPr>
            <a:lvl5pPr indent="-228600" lvl="4" marL="22860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5pPr>
            <a:lvl6pPr indent="-2286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6pPr>
            <a:lvl7pPr indent="-2286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7pPr>
            <a:lvl8pPr indent="-2286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8pPr>
            <a:lvl9pPr indent="-2286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9pPr>
          </a:lstStyle>
          <a:p/>
        </p:txBody>
      </p:sp>
      <p:sp>
        <p:nvSpPr>
          <p:cNvPr id="65" name="Google Shape;65;p1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algn="l">
              <a:spcBef>
                <a:spcPts val="840"/>
              </a:spcBef>
              <a:spcAft>
                <a:spcPts val="0"/>
              </a:spcAft>
              <a:buSzPts val="2160"/>
              <a:buChar char="●"/>
              <a:defRPr sz="2400"/>
            </a:lvl1pPr>
            <a:lvl2pPr indent="-330200" lvl="1" marL="914400" algn="l"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2000"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 sz="1800"/>
            </a:lvl3pPr>
            <a:lvl4pPr indent="-330200" lvl="3" marL="1828800" algn="l">
              <a:spcBef>
                <a:spcPts val="560"/>
              </a:spcBef>
              <a:spcAft>
                <a:spcPts val="0"/>
              </a:spcAft>
              <a:buSzPts val="1600"/>
              <a:buFont typeface="Helvetica Neue"/>
              <a:buChar char="–"/>
              <a:defRPr sz="1600"/>
            </a:lvl4pPr>
            <a:lvl5pPr indent="-304800" lvl="4" marL="22860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5pPr>
            <a:lvl6pPr indent="-3048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6pPr>
            <a:lvl7pPr indent="-3048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7pPr>
            <a:lvl8pPr indent="-3048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8pPr>
            <a:lvl9pPr indent="-3048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9pPr>
          </a:lstStyle>
          <a:p/>
        </p:txBody>
      </p:sp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://www.db-book.com/" TargetMode="External"/><Relationship Id="rId2" Type="http://schemas.openxmlformats.org/officeDocument/2006/relationships/image" Target="../media/image19.jpg"/><Relationship Id="rId3" Type="http://schemas.openxmlformats.org/officeDocument/2006/relationships/image" Target="../media/image1.jpg"/><Relationship Id="rId4" Type="http://schemas.openxmlformats.org/officeDocument/2006/relationships/slideLayout" Target="../slideLayouts/slideLayout1.xml"/><Relationship Id="rId5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9.jpg"/><Relationship Id="rId2" Type="http://schemas.openxmlformats.org/officeDocument/2006/relationships/image" Target="../media/image1.jpg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DDDDD"/>
            </a:gs>
            <a:gs pos="100000">
              <a:srgbClr val="F8F8F8"/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1524000" y="1397000"/>
            <a:ext cx="6096000" cy="40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2673350" y="5726112"/>
            <a:ext cx="3694112" cy="79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None/>
            </a:pPr>
            <a:r>
              <a:rPr b="1" i="0" lang="en-US" sz="16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Database System Concepts, 5th Ed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Helvetica Neue"/>
              <a:buNone/>
            </a:pPr>
            <a:r>
              <a:rPr b="1" i="0" lang="en-US" sz="1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©Silberschatz, Korth and Sudarshan</a:t>
            </a:r>
            <a:br>
              <a:rPr b="1" i="0" lang="en-US" sz="1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US" sz="1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See </a:t>
            </a:r>
            <a:r>
              <a:rPr b="1" i="0" lang="en-US" sz="12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"/>
              </a:rPr>
              <a:t>www.db-book.com</a:t>
            </a:r>
            <a:r>
              <a:rPr b="1" i="0" lang="en-US" sz="1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for conditions on re-use </a:t>
            </a:r>
            <a:endParaRPr/>
          </a:p>
        </p:txBody>
      </p:sp>
      <p:pic>
        <p:nvPicPr>
          <p:cNvPr descr="Icon11" id="12" name="Google Shape;12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558800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H01266J" id="13" name="Google Shape;13;p1"/>
          <p:cNvPicPr preferRelativeResize="0"/>
          <p:nvPr/>
        </p:nvPicPr>
        <p:blipFill rotWithShape="1">
          <a:blip r:embed="rId3">
            <a:alphaModFix/>
          </a:blip>
          <a:srcRect b="26144" l="0" r="0" t="0"/>
          <a:stretch/>
        </p:blipFill>
        <p:spPr>
          <a:xfrm>
            <a:off x="8528050" y="6053137"/>
            <a:ext cx="615950" cy="61436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/>
          <p:nvPr>
            <p:ph idx="1" type="body"/>
          </p:nvPr>
        </p:nvSpPr>
        <p:spPr>
          <a:xfrm>
            <a:off x="914400" y="11064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0040" lvl="1" marL="914400" marR="0" rtl="0" algn="l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Helvetica Neue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1" type="ftr"/>
          </p:nvPr>
        </p:nvSpPr>
        <p:spPr>
          <a:xfrm>
            <a:off x="2862262" y="5780087"/>
            <a:ext cx="34480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2" type="sldNum"/>
          </p:nvPr>
        </p:nvSpPr>
        <p:spPr>
          <a:xfrm>
            <a:off x="6596062" y="62182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b="0" i="0" sz="1400" u="non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b="0" i="0" sz="1400" u="non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b="0" i="0" sz="1400" u="non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b="0" i="0" sz="1400" u="non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b="0" i="0" sz="1400" u="non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b="0" i="0" sz="1400" u="non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b="0" i="0" sz="1400" u="non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b="0" i="0" sz="1400" u="non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b="0" i="0" sz="1400" u="non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DDDDD"/>
            </a:gs>
            <a:gs pos="100000">
              <a:srgbClr val="F8F8F8"/>
            </a:gs>
          </a:gsLst>
          <a:lin ang="5400000" scaled="0"/>
        </a:gra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idx="1" type="body"/>
          </p:nvPr>
        </p:nvSpPr>
        <p:spPr>
          <a:xfrm>
            <a:off x="914400" y="11064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0040" lvl="1" marL="914400" marR="0" rtl="0" algn="l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Helvetica Neue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"/>
          <p:cNvSpPr txBox="1"/>
          <p:nvPr/>
        </p:nvSpPr>
        <p:spPr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Helvetica Neue"/>
              <a:buNone/>
            </a:pPr>
            <a:r>
              <a:rPr b="1" i="0" lang="en-US" sz="10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©Silberschatz, Korth and Sudarshan</a:t>
            </a:r>
            <a:endParaRPr/>
          </a:p>
        </p:txBody>
      </p:sp>
      <p:sp>
        <p:nvSpPr>
          <p:cNvPr id="27" name="Google Shape;27;p3"/>
          <p:cNvSpPr txBox="1"/>
          <p:nvPr/>
        </p:nvSpPr>
        <p:spPr>
          <a:xfrm>
            <a:off x="4446587" y="6613525"/>
            <a:ext cx="51435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Helvetica Neue"/>
              <a:buNone/>
            </a:pPr>
            <a:r>
              <a:rPr b="1" i="0" lang="en-US" sz="10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15.</a:t>
            </a:r>
            <a:fld id="{00000000-1234-1234-1234-123412341234}" type="slidenum">
              <a:rPr b="1" i="0" lang="en-US" sz="10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28" name="Google Shape;28;p3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9" name="Google Shape;29;p3"/>
          <p:cNvSpPr txBox="1"/>
          <p:nvPr/>
        </p:nvSpPr>
        <p:spPr>
          <a:xfrm>
            <a:off x="0" y="6613525"/>
            <a:ext cx="343217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Helvetica Neue"/>
              <a:buNone/>
            </a:pPr>
            <a:r>
              <a:rPr b="1" i="0" lang="en-US" sz="10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Database System Concepts - 5</a:t>
            </a:r>
            <a:r>
              <a:rPr b="1" baseline="30000" i="0" lang="en-US" sz="10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</a:t>
            </a:r>
            <a:r>
              <a:rPr b="1" i="0" lang="en-US" sz="10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Edition, Sep 10, 2005.</a:t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8916987" y="5445125"/>
            <a:ext cx="227012" cy="47625"/>
          </a:xfrm>
          <a:custGeom>
            <a:rect b="b" l="l" r="r" t="t"/>
            <a:pathLst>
              <a:path extrusionOk="0" h="61" w="285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con11" id="31" name="Google Shape;31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660400" cy="8778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H01266J" id="32" name="Google Shape;32;p3"/>
          <p:cNvPicPr preferRelativeResize="0"/>
          <p:nvPr/>
        </p:nvPicPr>
        <p:blipFill rotWithShape="1">
          <a:blip r:embed="rId2">
            <a:alphaModFix/>
          </a:blip>
          <a:srcRect b="26144" l="0" r="0" t="0"/>
          <a:stretch/>
        </p:blipFill>
        <p:spPr>
          <a:xfrm>
            <a:off x="8528050" y="6053137"/>
            <a:ext cx="615950" cy="61436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Relationship Id="rId4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7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8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Chapter 15: Transactions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1066800" y="22860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elvetica Neue"/>
              <a:buNone/>
            </a:pPr>
            <a:r>
              <a:rPr b="1" i="0" lang="en-US" sz="2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Implementation of Atomicity and Durability (Cont.)</a:t>
            </a:r>
            <a:endParaRPr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857250" y="4676775"/>
            <a:ext cx="7510462" cy="164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Assumes disks do not fail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Useful for text editors, but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extremely inefficient for large databases (why?)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Does not handle concurrent transactions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Will study better schemes in Chapter 17.</a:t>
            </a:r>
            <a:endParaRPr/>
          </a:p>
        </p:txBody>
      </p:sp>
      <p:sp>
        <p:nvSpPr>
          <p:cNvPr id="137" name="Google Shape;137;p23"/>
          <p:cNvSpPr txBox="1"/>
          <p:nvPr/>
        </p:nvSpPr>
        <p:spPr>
          <a:xfrm>
            <a:off x="742950" y="1092200"/>
            <a:ext cx="37147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shadow-database scheme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 rotWithShape="1">
          <a:blip r:embed="rId3">
            <a:alphaModFix/>
          </a:blip>
          <a:srcRect b="18566" l="398" r="595" t="18301"/>
          <a:stretch/>
        </p:blipFill>
        <p:spPr>
          <a:xfrm>
            <a:off x="1460500" y="1627187"/>
            <a:ext cx="6180137" cy="2955925"/>
          </a:xfrm>
          <a:prstGeom prst="rect">
            <a:avLst/>
          </a:prstGeom>
          <a:noFill/>
          <a:ln cap="flat" cmpd="dbl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Concurrent Executions</a:t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914400" y="1106487"/>
            <a:ext cx="7439025" cy="5099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Multiple transactions are allowed to run concurrently in the system.  Advantages are: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increased processor and disk utilization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leading to better transaction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throughput: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one transaction can be using the CPU while another is reading from or writing to the disk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reduced average response time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for transactions: short transactions need not wait behind long ones.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Concurrency control schemes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mechanisms  to achieve isolation; that is, to control the interaction among the concurrent transactions in order to prevent them from destroying the consistency of the database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Will study in Chapter 16, after studying notion of correctness of concurrent executions.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Schedules</a:t>
            </a:r>
            <a:endParaRPr/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914400" y="1106487"/>
            <a:ext cx="7810500" cy="4981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Schedule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a sequences of instructions that specify the chronological order in which instructions of concurrent transactions are executed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schedule for a set of transactions must consist of all instructions of those transactions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must preserve the order in which the instructions appear in each individual transaction.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transaction that successfully completes its execution will have a commit instructions as the last statement (will be omitted if it is obvious)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transaction that fails to successfully complete its execution will have an abort instructions as the last statement (will be omitted if it is obvious)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Schedule 1</a:t>
            </a:r>
            <a:endParaRPr/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914400" y="1106487"/>
            <a:ext cx="7262812" cy="118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Let 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transfer $50 from 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and 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transfer 10% of the balance from 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B.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</a:t>
            </a:r>
            <a:r>
              <a:rPr b="0" i="0" lang="en-US" sz="20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serial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schedule in which 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followed by 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0"/>
              </a:spcBef>
              <a:spcAft>
                <a:spcPts val="0"/>
              </a:spcAft>
              <a:buSzPts val="1260"/>
              <a:buNone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endParaRPr/>
          </a:p>
        </p:txBody>
      </p:sp>
      <p:pic>
        <p:nvPicPr>
          <p:cNvPr id="157" name="Google Shape;157;p26"/>
          <p:cNvPicPr preferRelativeResize="0"/>
          <p:nvPr/>
        </p:nvPicPr>
        <p:blipFill rotWithShape="1">
          <a:blip r:embed="rId3">
            <a:alphaModFix/>
          </a:blip>
          <a:srcRect b="555" l="20474" r="20265" t="555"/>
          <a:stretch/>
        </p:blipFill>
        <p:spPr>
          <a:xfrm>
            <a:off x="2770187" y="2089150"/>
            <a:ext cx="3495675" cy="4375150"/>
          </a:xfrm>
          <a:prstGeom prst="rect">
            <a:avLst/>
          </a:prstGeom>
          <a:noFill/>
          <a:ln cap="flat" cmpd="thinThick" w="571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Schedule 2</a:t>
            </a:r>
            <a:endParaRPr/>
          </a:p>
        </p:txBody>
      </p:sp>
      <p:pic>
        <p:nvPicPr>
          <p:cNvPr id="163" name="Google Shape;163;p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903" l="20330" r="20783" t="602"/>
          <a:stretch/>
        </p:blipFill>
        <p:spPr>
          <a:xfrm>
            <a:off x="2317750" y="1738312"/>
            <a:ext cx="3883025" cy="4271962"/>
          </a:xfrm>
          <a:prstGeom prst="rect">
            <a:avLst/>
          </a:prstGeom>
          <a:noFill/>
          <a:ln cap="flat" cmpd="dbl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164" name="Google Shape;164;p27"/>
          <p:cNvSpPr txBox="1"/>
          <p:nvPr/>
        </p:nvSpPr>
        <p:spPr>
          <a:xfrm>
            <a:off x="741362" y="1089025"/>
            <a:ext cx="78803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 serial schedule where 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followed by 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Schedule 3</a:t>
            </a:r>
            <a:endParaRPr/>
          </a:p>
        </p:txBody>
      </p:sp>
      <p:sp>
        <p:nvSpPr>
          <p:cNvPr id="170" name="Google Shape;170;p28"/>
          <p:cNvSpPr txBox="1"/>
          <p:nvPr>
            <p:ph idx="1" type="body"/>
          </p:nvPr>
        </p:nvSpPr>
        <p:spPr>
          <a:xfrm>
            <a:off x="914400" y="1106487"/>
            <a:ext cx="6765925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Let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be the transactions defined previously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The following schedule is not a serial schedule, but it is </a:t>
            </a:r>
            <a:r>
              <a:rPr b="0" i="1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equivalent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to Schedule 1.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endParaRPr/>
          </a:p>
        </p:txBody>
      </p:sp>
      <p:sp>
        <p:nvSpPr>
          <p:cNvPr id="171" name="Google Shape;171;p28"/>
          <p:cNvSpPr txBox="1"/>
          <p:nvPr/>
        </p:nvSpPr>
        <p:spPr>
          <a:xfrm>
            <a:off x="1000125" y="6018212"/>
            <a:ext cx="6724650" cy="39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Schedules 1, 2 and 3, the sum A + B is preserved.</a:t>
            </a:r>
            <a:endParaRPr/>
          </a:p>
        </p:txBody>
      </p:sp>
      <p:pic>
        <p:nvPicPr>
          <p:cNvPr id="172" name="Google Shape;172;p28"/>
          <p:cNvPicPr preferRelativeResize="0"/>
          <p:nvPr/>
        </p:nvPicPr>
        <p:blipFill rotWithShape="1">
          <a:blip r:embed="rId3">
            <a:alphaModFix/>
          </a:blip>
          <a:srcRect b="5331" l="21800" r="23799" t="4266"/>
          <a:stretch/>
        </p:blipFill>
        <p:spPr>
          <a:xfrm>
            <a:off x="3259137" y="1900237"/>
            <a:ext cx="3146425" cy="3921125"/>
          </a:xfrm>
          <a:prstGeom prst="rect">
            <a:avLst/>
          </a:prstGeom>
          <a:noFill/>
          <a:ln cap="flat" cmpd="dbl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Schedule 4</a:t>
            </a:r>
            <a:endParaRPr/>
          </a:p>
        </p:txBody>
      </p:sp>
      <p:sp>
        <p:nvSpPr>
          <p:cNvPr id="178" name="Google Shape;178;p29"/>
          <p:cNvSpPr txBox="1"/>
          <p:nvPr>
            <p:ph idx="1" type="body"/>
          </p:nvPr>
        </p:nvSpPr>
        <p:spPr>
          <a:xfrm>
            <a:off x="914400" y="1106487"/>
            <a:ext cx="6724650" cy="118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following concurrent schedule does not preserve the value of 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+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B)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			</a:t>
            </a:r>
            <a:endParaRPr/>
          </a:p>
        </p:txBody>
      </p:sp>
      <p:pic>
        <p:nvPicPr>
          <p:cNvPr id="179" name="Google Shape;179;p29"/>
          <p:cNvPicPr preferRelativeResize="0"/>
          <p:nvPr/>
        </p:nvPicPr>
        <p:blipFill rotWithShape="1">
          <a:blip r:embed="rId3">
            <a:alphaModFix/>
          </a:blip>
          <a:srcRect b="530" l="20291" r="20292" t="531"/>
          <a:stretch/>
        </p:blipFill>
        <p:spPr>
          <a:xfrm>
            <a:off x="2884487" y="1854200"/>
            <a:ext cx="3513137" cy="4387850"/>
          </a:xfrm>
          <a:prstGeom prst="rect">
            <a:avLst/>
          </a:prstGeom>
          <a:noFill/>
          <a:ln cap="flat" cmpd="dbl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Serializability</a:t>
            </a:r>
            <a:endParaRPr/>
          </a:p>
        </p:txBody>
      </p:sp>
      <p:sp>
        <p:nvSpPr>
          <p:cNvPr id="185" name="Google Shape;185;p30"/>
          <p:cNvSpPr txBox="1"/>
          <p:nvPr>
            <p:ph idx="1" type="body"/>
          </p:nvPr>
        </p:nvSpPr>
        <p:spPr>
          <a:xfrm>
            <a:off x="914400" y="1106487"/>
            <a:ext cx="7515225" cy="48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Basic Assumption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– Each transaction preserves database consistency.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Thus serial execution of a set of transactions preserves database consistency.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(possibly concurrent) schedule is serializable if it is equivalent to a serial schedule.  Different forms of schedule equivalence give rise to the notions of: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4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	</a:t>
            </a: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conflict serializability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4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2.	</a:t>
            </a: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view serializability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ignore operations other than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instructions, and we assume that transactions may perform arbitrary computations on data in local buffers in between reads and writes.  Our simplified schedules consist of only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instructions.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Conflicting Instructions </a:t>
            </a:r>
            <a:endParaRPr/>
          </a:p>
        </p:txBody>
      </p:sp>
      <p:sp>
        <p:nvSpPr>
          <p:cNvPr id="191" name="Google Shape;191;p31"/>
          <p:cNvSpPr txBox="1"/>
          <p:nvPr>
            <p:ph idx="1" type="body"/>
          </p:nvPr>
        </p:nvSpPr>
        <p:spPr>
          <a:xfrm>
            <a:off x="914400" y="1106487"/>
            <a:ext cx="7659687" cy="5091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Instructions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of transactions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respectively, </a:t>
            </a: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conflict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if and only if there exists some item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accessed by both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and at least one of these instructions wrote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Q.</a:t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   1.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Q), l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).  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don’t conflict.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2.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Q),  l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).  They conflict.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3.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Q), l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).   They conflict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4.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Q), l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).  They conflict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Intuitively, a conflict between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forces a (logical) temporal order between them. 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are consecutive in a schedule and they do not conflict, their results would remain the same even if they had been interchanged in the schedule.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Conflict Serializability</a:t>
            </a:r>
            <a:endParaRPr/>
          </a:p>
        </p:txBody>
      </p:sp>
      <p:sp>
        <p:nvSpPr>
          <p:cNvPr id="197" name="Google Shape;197;p32"/>
          <p:cNvSpPr txBox="1"/>
          <p:nvPr>
            <p:ph idx="1" type="body"/>
          </p:nvPr>
        </p:nvSpPr>
        <p:spPr>
          <a:xfrm>
            <a:off x="914400" y="1106487"/>
            <a:ext cx="7623175" cy="4275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a schedule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can be transformed into a schedule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S´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by a series of swaps of non-conflicting instructions, we say that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S´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are </a:t>
            </a: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conflict equivalent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say that a schedule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</a:t>
            </a: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conflict serializable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if it is conflict equivalent to a serial schedule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Chapter 15:  Transactions</a:t>
            </a:r>
            <a:endParaRPr/>
          </a:p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914400" y="1106487"/>
            <a:ext cx="6564312" cy="4137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Transaction Concept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Transaction State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Concurrent Executions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Serializability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Recoverability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Implementation of Isolation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Transaction Definition in SQL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Testing for Serializability.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Conflict Serializability (Cont.)</a:t>
            </a:r>
            <a:endParaRPr/>
          </a:p>
        </p:txBody>
      </p:sp>
      <p:sp>
        <p:nvSpPr>
          <p:cNvPr id="203" name="Google Shape;203;p33"/>
          <p:cNvSpPr txBox="1"/>
          <p:nvPr>
            <p:ph idx="1" type="body"/>
          </p:nvPr>
        </p:nvSpPr>
        <p:spPr>
          <a:xfrm>
            <a:off x="914400" y="1106487"/>
            <a:ext cx="7397750" cy="4068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Schedule 3 can be transformed into Schedule 6, a serial schedule where 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follows 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by series of swaps of non-conflicting instructions.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Therefore Schedule 3 is conflict serializable.</a:t>
            </a:r>
            <a:endParaRPr/>
          </a:p>
        </p:txBody>
      </p:sp>
      <p:pic>
        <p:nvPicPr>
          <p:cNvPr id="204" name="Google Shape;204;p33"/>
          <p:cNvPicPr preferRelativeResize="0"/>
          <p:nvPr/>
        </p:nvPicPr>
        <p:blipFill rotWithShape="1">
          <a:blip r:embed="rId3">
            <a:alphaModFix/>
          </a:blip>
          <a:srcRect b="894" l="17239" r="17461" t="299"/>
          <a:stretch/>
        </p:blipFill>
        <p:spPr>
          <a:xfrm>
            <a:off x="895350" y="2695575"/>
            <a:ext cx="3003550" cy="3409950"/>
          </a:xfrm>
          <a:prstGeom prst="rect">
            <a:avLst/>
          </a:prstGeom>
          <a:noFill/>
          <a:ln cap="flat" cmpd="dbl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205" name="Google Shape;205;p33"/>
          <p:cNvPicPr preferRelativeResize="0"/>
          <p:nvPr/>
        </p:nvPicPr>
        <p:blipFill rotWithShape="1">
          <a:blip r:embed="rId4">
            <a:alphaModFix/>
          </a:blip>
          <a:srcRect b="795" l="17505" r="17904" t="531"/>
          <a:stretch/>
        </p:blipFill>
        <p:spPr>
          <a:xfrm>
            <a:off x="5141912" y="2643187"/>
            <a:ext cx="2970212" cy="3403600"/>
          </a:xfrm>
          <a:prstGeom prst="rect">
            <a:avLst/>
          </a:prstGeom>
          <a:noFill/>
          <a:ln cap="flat" cmpd="dbl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206" name="Google Shape;206;p33"/>
          <p:cNvSpPr txBox="1"/>
          <p:nvPr/>
        </p:nvSpPr>
        <p:spPr>
          <a:xfrm>
            <a:off x="1639887" y="6138862"/>
            <a:ext cx="14557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Schedule 3</a:t>
            </a:r>
            <a:endParaRPr/>
          </a:p>
        </p:txBody>
      </p:sp>
      <p:sp>
        <p:nvSpPr>
          <p:cNvPr id="207" name="Google Shape;207;p33"/>
          <p:cNvSpPr txBox="1"/>
          <p:nvPr/>
        </p:nvSpPr>
        <p:spPr>
          <a:xfrm>
            <a:off x="5929312" y="6102350"/>
            <a:ext cx="14557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Schedule 6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Conflict Serializability (Cont.)</a:t>
            </a:r>
            <a:endParaRPr/>
          </a:p>
        </p:txBody>
      </p:sp>
      <p:sp>
        <p:nvSpPr>
          <p:cNvPr id="213" name="Google Shape;213;p34"/>
          <p:cNvSpPr txBox="1"/>
          <p:nvPr>
            <p:ph idx="1" type="body"/>
          </p:nvPr>
        </p:nvSpPr>
        <p:spPr>
          <a:xfrm>
            <a:off x="914400" y="1106487"/>
            <a:ext cx="7650162" cy="456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 of a schedule that is not conflict serializable: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are unable to swap instructions in the above schedule to obtain either the serial schedule &lt;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&gt;, or the serial schedule &lt;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&gt;.</a:t>
            </a:r>
            <a:endParaRPr/>
          </a:p>
        </p:txBody>
      </p:sp>
      <p:pic>
        <p:nvPicPr>
          <p:cNvPr id="214" name="Google Shape;214;p34"/>
          <p:cNvPicPr preferRelativeResize="0"/>
          <p:nvPr/>
        </p:nvPicPr>
        <p:blipFill rotWithShape="1">
          <a:blip r:embed="rId3">
            <a:alphaModFix/>
          </a:blip>
          <a:srcRect b="16996" l="849" r="849" t="16995"/>
          <a:stretch/>
        </p:blipFill>
        <p:spPr>
          <a:xfrm>
            <a:off x="3106737" y="2012950"/>
            <a:ext cx="2913062" cy="1466850"/>
          </a:xfrm>
          <a:prstGeom prst="rect">
            <a:avLst/>
          </a:prstGeom>
          <a:noFill/>
          <a:ln cap="flat" cmpd="dbl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View Serializability</a:t>
            </a:r>
            <a:endParaRPr/>
          </a:p>
        </p:txBody>
      </p:sp>
      <p:sp>
        <p:nvSpPr>
          <p:cNvPr id="220" name="Google Shape;220;p35"/>
          <p:cNvSpPr txBox="1"/>
          <p:nvPr>
            <p:ph idx="1" type="body"/>
          </p:nvPr>
        </p:nvSpPr>
        <p:spPr>
          <a:xfrm>
            <a:off x="914400" y="1106487"/>
            <a:ext cx="7353300" cy="510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Let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S´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be two schedules with the same set of transactions. 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S´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are </a:t>
            </a: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view equivalent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the following three conditions are met: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4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	For each data item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Q,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if transaction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reads the initial value of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 schedule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S,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then transaction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must, in schedule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S´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also read the initial value of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40"/>
              <a:buNone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2.	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each data item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if transaction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executes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Q)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schedule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and that value was produced by transaction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(if any), then transaction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must in schedule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S´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also read the value of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that was produced by transaction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4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3.	For each data item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the transaction (if any) that performs the final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operation in schedule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must perform the final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operation in schedule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S´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 can be seen, view equivalence is also based purely on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reads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alone.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View Serializability (Cont.)</a:t>
            </a:r>
            <a:endParaRPr/>
          </a:p>
        </p:txBody>
      </p:sp>
      <p:sp>
        <p:nvSpPr>
          <p:cNvPr id="226" name="Google Shape;226;p36"/>
          <p:cNvSpPr txBox="1"/>
          <p:nvPr>
            <p:ph idx="1" type="body"/>
          </p:nvPr>
        </p:nvSpPr>
        <p:spPr>
          <a:xfrm>
            <a:off x="914400" y="1106487"/>
            <a:ext cx="7848600" cy="50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schedule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</a:t>
            </a: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view serializable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it is view equivalent to a serial schedule.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 conflict serializable schedule is also view serializable.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Below is a schedule which is view-serializable but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conflict serializable.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serial schedule is above equivalent to?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 view serializable schedule that is not conflict serializable has </a:t>
            </a: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blind writes.</a:t>
            </a:r>
            <a:endParaRPr/>
          </a:p>
        </p:txBody>
      </p:sp>
      <p:pic>
        <p:nvPicPr>
          <p:cNvPr id="227" name="Google Shape;227;p36"/>
          <p:cNvPicPr preferRelativeResize="0"/>
          <p:nvPr/>
        </p:nvPicPr>
        <p:blipFill rotWithShape="1">
          <a:blip r:embed="rId3">
            <a:alphaModFix/>
          </a:blip>
          <a:srcRect b="22891" l="677" r="1129" t="21687"/>
          <a:stretch/>
        </p:blipFill>
        <p:spPr>
          <a:xfrm>
            <a:off x="2662237" y="2859087"/>
            <a:ext cx="4038600" cy="1709737"/>
          </a:xfrm>
          <a:prstGeom prst="rect">
            <a:avLst/>
          </a:prstGeom>
          <a:noFill/>
          <a:ln cap="flat" cmpd="dbl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7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Other Notions of Serializability</a:t>
            </a:r>
            <a:endParaRPr/>
          </a:p>
        </p:txBody>
      </p:sp>
      <p:sp>
        <p:nvSpPr>
          <p:cNvPr id="233" name="Google Shape;233;p37"/>
          <p:cNvSpPr txBox="1"/>
          <p:nvPr>
            <p:ph idx="1" type="body"/>
          </p:nvPr>
        </p:nvSpPr>
        <p:spPr>
          <a:xfrm>
            <a:off x="914400" y="1106487"/>
            <a:ext cx="6985000" cy="627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schedule below produces same outcome as the serial schedule &lt;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&gt;, yet is not conflict equivalent or view equivalent to it.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endParaRPr/>
          </a:p>
          <a:p>
            <a:pPr indent="-24003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Determining such equivalence requires analysis of operations other than read and write.</a:t>
            </a:r>
            <a:endParaRPr/>
          </a:p>
          <a:p>
            <a:pPr indent="-24003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rtl="0" algn="l"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34" name="Google Shape;234;p37"/>
          <p:cNvPicPr preferRelativeResize="0"/>
          <p:nvPr/>
        </p:nvPicPr>
        <p:blipFill rotWithShape="1">
          <a:blip r:embed="rId3">
            <a:alphaModFix/>
          </a:blip>
          <a:srcRect b="1094" l="21575" r="21986" t="547"/>
          <a:stretch/>
        </p:blipFill>
        <p:spPr>
          <a:xfrm>
            <a:off x="3140075" y="1825625"/>
            <a:ext cx="2638425" cy="3449637"/>
          </a:xfrm>
          <a:prstGeom prst="rect">
            <a:avLst/>
          </a:prstGeom>
          <a:noFill/>
          <a:ln cap="flat" cmpd="dbl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8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Testing for Serializability</a:t>
            </a:r>
            <a:endParaRPr/>
          </a:p>
        </p:txBody>
      </p:sp>
      <p:sp>
        <p:nvSpPr>
          <p:cNvPr id="240" name="Google Shape;240;p38"/>
          <p:cNvSpPr txBox="1"/>
          <p:nvPr>
            <p:ph idx="1" type="body"/>
          </p:nvPr>
        </p:nvSpPr>
        <p:spPr>
          <a:xfrm>
            <a:off x="914400" y="1106487"/>
            <a:ext cx="6796087" cy="3219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Consider some schedule of a set of transactions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...,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Precedence graph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— a direct graph where the vertices are the transactions (names).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draw an arc from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the two transaction conflict, and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accessed the data item on which the conflict arose earlier.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may label the arc by the item that was accessed.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 1</a:t>
            </a:r>
            <a:endParaRPr/>
          </a:p>
        </p:txBody>
      </p:sp>
      <p:sp>
        <p:nvSpPr>
          <p:cNvPr id="241" name="Google Shape;241;p38"/>
          <p:cNvSpPr txBox="1"/>
          <p:nvPr/>
        </p:nvSpPr>
        <p:spPr>
          <a:xfrm>
            <a:off x="4203700" y="3941762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/>
          </a:p>
        </p:txBody>
      </p:sp>
      <p:sp>
        <p:nvSpPr>
          <p:cNvPr id="242" name="Google Shape;242;p38"/>
          <p:cNvSpPr txBox="1"/>
          <p:nvPr/>
        </p:nvSpPr>
        <p:spPr>
          <a:xfrm>
            <a:off x="4225925" y="5621337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</a:t>
            </a:r>
            <a:endParaRPr/>
          </a:p>
        </p:txBody>
      </p:sp>
      <p:pic>
        <p:nvPicPr>
          <p:cNvPr id="243" name="Google Shape;243;p38"/>
          <p:cNvPicPr preferRelativeResize="0"/>
          <p:nvPr/>
        </p:nvPicPr>
        <p:blipFill rotWithShape="1">
          <a:blip r:embed="rId3">
            <a:alphaModFix/>
          </a:blip>
          <a:srcRect b="18799" l="682" r="682" t="17890"/>
          <a:stretch/>
        </p:blipFill>
        <p:spPr>
          <a:xfrm>
            <a:off x="2970212" y="4303712"/>
            <a:ext cx="2727325" cy="1312862"/>
          </a:xfrm>
          <a:prstGeom prst="rect">
            <a:avLst/>
          </a:prstGeom>
          <a:noFill/>
          <a:ln cap="flat" cmpd="dbl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9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elvetica Neue"/>
              <a:buNone/>
            </a:pPr>
            <a:r>
              <a:rPr b="1" i="0" lang="en-US" sz="24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 Schedule (Schedule A) + Precedence Graph</a:t>
            </a:r>
            <a:endParaRPr/>
          </a:p>
        </p:txBody>
      </p:sp>
      <p:sp>
        <p:nvSpPr>
          <p:cNvPr id="249" name="Google Shape;249;p39"/>
          <p:cNvSpPr txBox="1"/>
          <p:nvPr>
            <p:ph idx="1" type="body"/>
          </p:nvPr>
        </p:nvSpPr>
        <p:spPr>
          <a:xfrm>
            <a:off x="666750" y="1038225"/>
            <a:ext cx="672465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607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		 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		 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		 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		 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b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read(X)</a:t>
            </a:r>
            <a:b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read(Y)</a:t>
            </a:r>
            <a:b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read(Z)</a:t>
            </a:r>
            <a:b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					read(V)</a:t>
            </a:r>
            <a:b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					read(W)</a:t>
            </a:r>
            <a:b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					read(W)</a:t>
            </a:r>
            <a:b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read(Y)</a:t>
            </a:r>
            <a:b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write(Y)</a:t>
            </a:r>
            <a:b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	write(Z)</a:t>
            </a:r>
            <a:b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read(U)</a:t>
            </a:r>
            <a:b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			read(Y)</a:t>
            </a:r>
            <a:b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			write(Y)</a:t>
            </a:r>
            <a:b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			read(Z)</a:t>
            </a:r>
            <a:b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			write(Z)</a:t>
            </a:r>
            <a:endParaRPr/>
          </a:p>
          <a:p>
            <a:pPr indent="0" lvl="0" marL="346075" rtl="0" algn="l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SzPts val="144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read(U)</a:t>
            </a:r>
            <a:b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write(U)</a:t>
            </a:r>
            <a:endParaRPr/>
          </a:p>
        </p:txBody>
      </p:sp>
      <p:grpSp>
        <p:nvGrpSpPr>
          <p:cNvPr id="250" name="Google Shape;250;p39"/>
          <p:cNvGrpSpPr/>
          <p:nvPr/>
        </p:nvGrpSpPr>
        <p:grpSpPr>
          <a:xfrm>
            <a:off x="947737" y="1074737"/>
            <a:ext cx="5443537" cy="4806950"/>
            <a:chOff x="997" y="485"/>
            <a:chExt cx="3429" cy="3028"/>
          </a:xfrm>
        </p:grpSpPr>
        <p:cxnSp>
          <p:nvCxnSpPr>
            <p:cNvPr id="251" name="Google Shape;251;p39"/>
            <p:cNvCxnSpPr/>
            <p:nvPr/>
          </p:nvCxnSpPr>
          <p:spPr>
            <a:xfrm>
              <a:off x="1019" y="682"/>
              <a:ext cx="3407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252" name="Google Shape;252;p39"/>
            <p:cNvGrpSpPr/>
            <p:nvPr/>
          </p:nvGrpSpPr>
          <p:grpSpPr>
            <a:xfrm>
              <a:off x="997" y="485"/>
              <a:ext cx="3427" cy="3028"/>
              <a:chOff x="1005" y="485"/>
              <a:chExt cx="3427" cy="3696"/>
            </a:xfrm>
          </p:grpSpPr>
          <p:cxnSp>
            <p:nvCxnSpPr>
              <p:cNvPr id="253" name="Google Shape;253;p39"/>
              <p:cNvCxnSpPr/>
              <p:nvPr/>
            </p:nvCxnSpPr>
            <p:spPr>
              <a:xfrm>
                <a:off x="1005" y="485"/>
                <a:ext cx="0" cy="366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54" name="Google Shape;254;p39"/>
              <p:cNvCxnSpPr/>
              <p:nvPr/>
            </p:nvCxnSpPr>
            <p:spPr>
              <a:xfrm>
                <a:off x="1721" y="485"/>
                <a:ext cx="0" cy="366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55" name="Google Shape;255;p39"/>
              <p:cNvCxnSpPr/>
              <p:nvPr/>
            </p:nvCxnSpPr>
            <p:spPr>
              <a:xfrm>
                <a:off x="2428" y="485"/>
                <a:ext cx="0" cy="365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56" name="Google Shape;256;p39"/>
              <p:cNvCxnSpPr/>
              <p:nvPr/>
            </p:nvCxnSpPr>
            <p:spPr>
              <a:xfrm>
                <a:off x="3099" y="485"/>
                <a:ext cx="0" cy="367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57" name="Google Shape;257;p39"/>
              <p:cNvCxnSpPr/>
              <p:nvPr/>
            </p:nvCxnSpPr>
            <p:spPr>
              <a:xfrm>
                <a:off x="3761" y="485"/>
                <a:ext cx="0" cy="369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58" name="Google Shape;258;p39"/>
              <p:cNvCxnSpPr/>
              <p:nvPr/>
            </p:nvCxnSpPr>
            <p:spPr>
              <a:xfrm>
                <a:off x="4432" y="485"/>
                <a:ext cx="0" cy="369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59" name="Google Shape;259;p39"/>
          <p:cNvGrpSpPr/>
          <p:nvPr/>
        </p:nvGrpSpPr>
        <p:grpSpPr>
          <a:xfrm>
            <a:off x="6527101" y="2316162"/>
            <a:ext cx="2447036" cy="2306637"/>
            <a:chOff x="1833" y="1184"/>
            <a:chExt cx="1750" cy="1804"/>
          </a:xfrm>
        </p:grpSpPr>
        <p:sp>
          <p:nvSpPr>
            <p:cNvPr id="260" name="Google Shape;260;p39"/>
            <p:cNvSpPr txBox="1"/>
            <p:nvPr/>
          </p:nvSpPr>
          <p:spPr>
            <a:xfrm>
              <a:off x="2003" y="2617"/>
              <a:ext cx="348" cy="3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Helvetica Neue"/>
                <a:buNone/>
              </a:pPr>
              <a:r>
                <a:rPr b="0" i="1" lang="en-US" sz="2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</a:t>
              </a:r>
              <a:r>
                <a:rPr b="0" baseline="-25000" i="0" lang="en-US" sz="2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</a:t>
              </a:r>
              <a:endParaRPr/>
            </a:p>
          </p:txBody>
        </p:sp>
        <p:sp>
          <p:nvSpPr>
            <p:cNvPr id="261" name="Google Shape;261;p39"/>
            <p:cNvSpPr/>
            <p:nvPr/>
          </p:nvSpPr>
          <p:spPr>
            <a:xfrm rot="10800000">
              <a:off x="2309" y="2688"/>
              <a:ext cx="991" cy="300"/>
            </a:xfrm>
            <a:custGeom>
              <a:rect b="b" l="l" r="r" t="t"/>
              <a:pathLst>
                <a:path extrusionOk="0" fill="none" h="21600" w="36403">
                  <a:moveTo>
                    <a:pt x="-1" y="14913"/>
                  </a:moveTo>
                  <a:cubicBezTo>
                    <a:pt x="2895" y="6020"/>
                    <a:pt x="11185" y="-1"/>
                    <a:pt x="20539" y="0"/>
                  </a:cubicBezTo>
                  <a:cubicBezTo>
                    <a:pt x="26563" y="0"/>
                    <a:pt x="32314" y="2516"/>
                    <a:pt x="36403" y="6940"/>
                  </a:cubicBezTo>
                </a:path>
                <a:path extrusionOk="0" h="21600" w="36403">
                  <a:moveTo>
                    <a:pt x="-1" y="14913"/>
                  </a:moveTo>
                  <a:cubicBezTo>
                    <a:pt x="2895" y="6020"/>
                    <a:pt x="11185" y="-1"/>
                    <a:pt x="20539" y="0"/>
                  </a:cubicBezTo>
                  <a:cubicBezTo>
                    <a:pt x="26563" y="0"/>
                    <a:pt x="32314" y="2516"/>
                    <a:pt x="36403" y="6940"/>
                  </a:cubicBezTo>
                  <a:lnTo>
                    <a:pt x="20539" y="2160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2" name="Google Shape;262;p39"/>
            <p:cNvSpPr txBox="1"/>
            <p:nvPr/>
          </p:nvSpPr>
          <p:spPr>
            <a:xfrm>
              <a:off x="3235" y="2504"/>
              <a:ext cx="348" cy="3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Helvetica Neue"/>
                <a:buNone/>
              </a:pPr>
              <a:r>
                <a:rPr b="0" i="1" lang="en-US" sz="2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</a:t>
              </a:r>
              <a:r>
                <a:rPr b="0" baseline="-25000" i="0" lang="en-US" sz="2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4</a:t>
              </a:r>
              <a:endParaRPr/>
            </a:p>
          </p:txBody>
        </p:sp>
        <p:sp>
          <p:nvSpPr>
            <p:cNvPr id="263" name="Google Shape;263;p39"/>
            <p:cNvSpPr txBox="1"/>
            <p:nvPr/>
          </p:nvSpPr>
          <p:spPr>
            <a:xfrm>
              <a:off x="1855" y="1241"/>
              <a:ext cx="348" cy="3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Helvetica Neue"/>
                <a:buNone/>
              </a:pPr>
              <a:r>
                <a:rPr b="0" i="1" lang="en-US" sz="2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</a:t>
              </a:r>
              <a:r>
                <a:rPr b="0" baseline="-25000" i="0" lang="en-US" sz="2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endParaRPr/>
            </a:p>
          </p:txBody>
        </p:sp>
        <p:sp>
          <p:nvSpPr>
            <p:cNvPr id="264" name="Google Shape;264;p39"/>
            <p:cNvSpPr/>
            <p:nvPr/>
          </p:nvSpPr>
          <p:spPr>
            <a:xfrm flipH="1" rot="5400000">
              <a:off x="2929" y="1864"/>
              <a:ext cx="923" cy="352"/>
            </a:xfrm>
            <a:custGeom>
              <a:rect b="b" l="l" r="r" t="t"/>
              <a:pathLst>
                <a:path extrusionOk="0" fill="none" h="21600" w="33913">
                  <a:moveTo>
                    <a:pt x="0" y="8547"/>
                  </a:moveTo>
                  <a:cubicBezTo>
                    <a:pt x="4083" y="3162"/>
                    <a:pt x="10452" y="-1"/>
                    <a:pt x="17210" y="0"/>
                  </a:cubicBezTo>
                  <a:cubicBezTo>
                    <a:pt x="23680" y="0"/>
                    <a:pt x="29810" y="2900"/>
                    <a:pt x="33912" y="7904"/>
                  </a:cubicBezTo>
                </a:path>
                <a:path extrusionOk="0" h="21600" w="33913">
                  <a:moveTo>
                    <a:pt x="0" y="8547"/>
                  </a:moveTo>
                  <a:cubicBezTo>
                    <a:pt x="4083" y="3162"/>
                    <a:pt x="10452" y="-1"/>
                    <a:pt x="17210" y="0"/>
                  </a:cubicBezTo>
                  <a:cubicBezTo>
                    <a:pt x="23680" y="0"/>
                    <a:pt x="29810" y="2900"/>
                    <a:pt x="33912" y="7904"/>
                  </a:cubicBezTo>
                  <a:lnTo>
                    <a:pt x="17210" y="2160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9"/>
            <p:cNvSpPr txBox="1"/>
            <p:nvPr/>
          </p:nvSpPr>
          <p:spPr>
            <a:xfrm flipH="1" rot="10800000">
              <a:off x="3211" y="1564"/>
              <a:ext cx="352" cy="9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6" name="Google Shape;266;p39"/>
            <p:cNvSpPr txBox="1"/>
            <p:nvPr/>
          </p:nvSpPr>
          <p:spPr>
            <a:xfrm>
              <a:off x="3186" y="1241"/>
              <a:ext cx="348" cy="3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Helvetica Neue"/>
                <a:buNone/>
              </a:pPr>
              <a:r>
                <a:rPr b="0" i="1" lang="en-US" sz="2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</a:t>
              </a:r>
              <a:r>
                <a:rPr b="0" baseline="-25000" i="0" lang="en-US" sz="2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/>
            </a:p>
          </p:txBody>
        </p:sp>
        <p:sp>
          <p:nvSpPr>
            <p:cNvPr id="267" name="Google Shape;267;p39"/>
            <p:cNvSpPr/>
            <p:nvPr/>
          </p:nvSpPr>
          <p:spPr>
            <a:xfrm flipH="1">
              <a:off x="2142" y="1184"/>
              <a:ext cx="1081" cy="345"/>
            </a:xfrm>
            <a:custGeom>
              <a:rect b="b" l="l" r="r" t="t"/>
              <a:pathLst>
                <a:path extrusionOk="0" fill="none" h="21600" w="39702">
                  <a:moveTo>
                    <a:pt x="-1" y="14913"/>
                  </a:moveTo>
                  <a:cubicBezTo>
                    <a:pt x="2895" y="6020"/>
                    <a:pt x="11185" y="-1"/>
                    <a:pt x="20539" y="0"/>
                  </a:cubicBezTo>
                  <a:cubicBezTo>
                    <a:pt x="28596" y="0"/>
                    <a:pt x="35984" y="4484"/>
                    <a:pt x="39701" y="11633"/>
                  </a:cubicBezTo>
                </a:path>
                <a:path extrusionOk="0" h="21600" w="39702">
                  <a:moveTo>
                    <a:pt x="-1" y="14913"/>
                  </a:moveTo>
                  <a:cubicBezTo>
                    <a:pt x="2895" y="6020"/>
                    <a:pt x="11185" y="-1"/>
                    <a:pt x="20539" y="0"/>
                  </a:cubicBezTo>
                  <a:cubicBezTo>
                    <a:pt x="28596" y="0"/>
                    <a:pt x="35984" y="4484"/>
                    <a:pt x="39701" y="11633"/>
                  </a:cubicBezTo>
                  <a:lnTo>
                    <a:pt x="20539" y="2160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8" name="Google Shape;268;p39"/>
            <p:cNvSpPr/>
            <p:nvPr/>
          </p:nvSpPr>
          <p:spPr>
            <a:xfrm rot="-5400000">
              <a:off x="1397" y="1943"/>
              <a:ext cx="1151" cy="280"/>
            </a:xfrm>
            <a:custGeom>
              <a:rect b="b" l="l" r="r" t="t"/>
              <a:pathLst>
                <a:path extrusionOk="0" fill="none" h="22982" w="42266">
                  <a:moveTo>
                    <a:pt x="44" y="22981"/>
                  </a:moveTo>
                  <a:cubicBezTo>
                    <a:pt x="14" y="22521"/>
                    <a:pt x="0" y="2206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1108" y="-1"/>
                    <a:pt x="39499" y="6218"/>
                    <a:pt x="42265" y="15316"/>
                  </a:cubicBezTo>
                </a:path>
                <a:path extrusionOk="0" h="22982" w="42266">
                  <a:moveTo>
                    <a:pt x="44" y="22981"/>
                  </a:moveTo>
                  <a:cubicBezTo>
                    <a:pt x="14" y="22521"/>
                    <a:pt x="0" y="2206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1108" y="-1"/>
                    <a:pt x="39499" y="6218"/>
                    <a:pt x="42265" y="15316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cxnSp>
        <p:nvCxnSpPr>
          <p:cNvPr id="269" name="Google Shape;269;p39"/>
          <p:cNvCxnSpPr/>
          <p:nvPr/>
        </p:nvCxnSpPr>
        <p:spPr>
          <a:xfrm>
            <a:off x="7013575" y="2816225"/>
            <a:ext cx="1517650" cy="12842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0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Test for Conflict Serializability</a:t>
            </a:r>
            <a:endParaRPr/>
          </a:p>
        </p:txBody>
      </p:sp>
      <p:sp>
        <p:nvSpPr>
          <p:cNvPr id="275" name="Google Shape;275;p40"/>
          <p:cNvSpPr txBox="1"/>
          <p:nvPr>
            <p:ph idx="1" type="body"/>
          </p:nvPr>
        </p:nvSpPr>
        <p:spPr>
          <a:xfrm>
            <a:off x="754062" y="1106487"/>
            <a:ext cx="5078412" cy="524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schedule is conflict serializable if and only if its precedence graph is acyclic.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Cycle-detection algorithms exist which take order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baseline="30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time, where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 the number of vertices in the graph. 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(Better algorithms take order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+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where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the number of edges.)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precedence graph is acyclic, the serializability order can be obtained by a </a:t>
            </a:r>
            <a:r>
              <a:rPr b="0" i="1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topological sorting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of the graph.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This is a linear order consistent with the partial order of the graph.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example, a serializability order for Schedule A would be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→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→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→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→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2" marL="10858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Are there others?</a:t>
            </a:r>
            <a:endParaRPr/>
          </a:p>
        </p:txBody>
      </p:sp>
      <p:pic>
        <p:nvPicPr>
          <p:cNvPr id="276" name="Google Shape;276;p40"/>
          <p:cNvPicPr preferRelativeResize="0"/>
          <p:nvPr/>
        </p:nvPicPr>
        <p:blipFill rotWithShape="1">
          <a:blip r:embed="rId3">
            <a:alphaModFix/>
          </a:blip>
          <a:srcRect b="846" l="32203" r="32202" t="563"/>
          <a:stretch/>
        </p:blipFill>
        <p:spPr>
          <a:xfrm>
            <a:off x="6153150" y="1077912"/>
            <a:ext cx="2400300" cy="4986337"/>
          </a:xfrm>
          <a:prstGeom prst="rect">
            <a:avLst/>
          </a:prstGeom>
          <a:noFill/>
          <a:ln cap="flat" cmpd="dbl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1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Test for View Serializability</a:t>
            </a:r>
            <a:endParaRPr/>
          </a:p>
        </p:txBody>
      </p:sp>
      <p:sp>
        <p:nvSpPr>
          <p:cNvPr id="282" name="Google Shape;282;p41"/>
          <p:cNvSpPr txBox="1"/>
          <p:nvPr>
            <p:ph idx="1" type="body"/>
          </p:nvPr>
        </p:nvSpPr>
        <p:spPr>
          <a:xfrm>
            <a:off x="914400" y="1106487"/>
            <a:ext cx="767715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precedence graph test for conflict serializability cannot be used directly to test for view serializability.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Extension to test for view serializability has cost exponential in the size of the precedence graph.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problem of checking if a schedule is view serializable falls in the class of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NP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-complete problems.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Thus existence of an efficient algorithm is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extremely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unlikely.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However practical algorithms that just check some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sufficient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conditions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for view serializability can still be used.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2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Recoverable Schedules</a:t>
            </a:r>
            <a:endParaRPr/>
          </a:p>
        </p:txBody>
      </p:sp>
      <p:sp>
        <p:nvSpPr>
          <p:cNvPr id="288" name="Google Shape;288;p42"/>
          <p:cNvSpPr txBox="1"/>
          <p:nvPr>
            <p:ph idx="1" type="body"/>
          </p:nvPr>
        </p:nvSpPr>
        <p:spPr>
          <a:xfrm>
            <a:off x="914400" y="1747837"/>
            <a:ext cx="7848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Recoverable</a:t>
            </a:r>
            <a:r>
              <a:rPr b="1" i="1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schedule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— if a transaction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reads a data item previously written by a transaction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then the commit operation of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appears before the commit operation of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following schedule (Schedule 11) is not recoverable if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9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commits immediately after the read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endParaRPr/>
          </a:p>
          <a:p>
            <a:pPr indent="-24003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should abort,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9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would have read (and possibly shown to the user) an inconsistent database state.  Hence, database must ensure that schedules are recoverable.</a:t>
            </a:r>
            <a:endParaRPr/>
          </a:p>
        </p:txBody>
      </p:sp>
      <p:sp>
        <p:nvSpPr>
          <p:cNvPr id="289" name="Google Shape;289;p42"/>
          <p:cNvSpPr txBox="1"/>
          <p:nvPr/>
        </p:nvSpPr>
        <p:spPr>
          <a:xfrm>
            <a:off x="914400" y="1106487"/>
            <a:ext cx="67913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Need to address the effect of transaction failures on concurrently 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running transactions.</a:t>
            </a:r>
            <a:endParaRPr/>
          </a:p>
        </p:txBody>
      </p:sp>
      <p:pic>
        <p:nvPicPr>
          <p:cNvPr id="290" name="Google Shape;290;p42"/>
          <p:cNvPicPr preferRelativeResize="0"/>
          <p:nvPr/>
        </p:nvPicPr>
        <p:blipFill rotWithShape="1">
          <a:blip r:embed="rId3">
            <a:alphaModFix/>
          </a:blip>
          <a:srcRect b="6161" l="462" r="1155" t="5853"/>
          <a:stretch/>
        </p:blipFill>
        <p:spPr>
          <a:xfrm>
            <a:off x="3303587" y="3408362"/>
            <a:ext cx="2379662" cy="1595437"/>
          </a:xfrm>
          <a:prstGeom prst="rect">
            <a:avLst/>
          </a:prstGeom>
          <a:noFill/>
          <a:ln cap="flat" cmpd="dbl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Transaction Concept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914400" y="1106487"/>
            <a:ext cx="7386637" cy="4867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</a:t>
            </a: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transaction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 a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unit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 program execution that accesses and  possibly updates various data items.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transaction must see a consistent database.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During transaction execution the database may be temporarily inconsistent.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When the transaction completes successfully (is committed), the database must be consistent.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After a transaction commits, the changes it has made to the database persist, even if there are system failures.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Multiple transactions can execute in parallel.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Two main issues to deal with: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Failures of various kinds, such as hardware failures and system crashes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Concurrent execution of multiple transactions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3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Cascading Rollbacks</a:t>
            </a:r>
            <a:endParaRPr/>
          </a:p>
        </p:txBody>
      </p:sp>
      <p:sp>
        <p:nvSpPr>
          <p:cNvPr id="296" name="Google Shape;296;p43"/>
          <p:cNvSpPr txBox="1"/>
          <p:nvPr>
            <p:ph idx="1" type="body"/>
          </p:nvPr>
        </p:nvSpPr>
        <p:spPr>
          <a:xfrm>
            <a:off x="914400" y="1106487"/>
            <a:ext cx="7169150" cy="4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Cascading rollback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– a single transaction failure leads to a series of transaction rollbacks.  Consider the following schedule where none of the transactions has yet committed (so the schedule is recoverable)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fails,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11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12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must also be rolled back.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lead to the undoing of a significant amount of work</a:t>
            </a:r>
            <a:endParaRPr/>
          </a:p>
        </p:txBody>
      </p:sp>
      <p:pic>
        <p:nvPicPr>
          <p:cNvPr id="297" name="Google Shape;297;p43"/>
          <p:cNvPicPr preferRelativeResize="0"/>
          <p:nvPr/>
        </p:nvPicPr>
        <p:blipFill rotWithShape="1">
          <a:blip r:embed="rId3">
            <a:alphaModFix/>
          </a:blip>
          <a:srcRect b="9592" l="450" r="673" t="9592"/>
          <a:stretch/>
        </p:blipFill>
        <p:spPr>
          <a:xfrm>
            <a:off x="2220912" y="2278062"/>
            <a:ext cx="3711575" cy="2276475"/>
          </a:xfrm>
          <a:prstGeom prst="rect">
            <a:avLst/>
          </a:prstGeom>
          <a:noFill/>
          <a:ln cap="flat" cmpd="dbl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4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Cascadeless Schedules</a:t>
            </a:r>
            <a:endParaRPr/>
          </a:p>
        </p:txBody>
      </p:sp>
      <p:sp>
        <p:nvSpPr>
          <p:cNvPr id="303" name="Google Shape;303;p44"/>
          <p:cNvSpPr txBox="1"/>
          <p:nvPr>
            <p:ph idx="1" type="body"/>
          </p:nvPr>
        </p:nvSpPr>
        <p:spPr>
          <a:xfrm>
            <a:off x="914400" y="11064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Cascadeless</a:t>
            </a:r>
            <a:r>
              <a:rPr b="1" i="1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schedules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— cascading rollbacks cannot occur; for each pair of transactions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such that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reads a data item previously written by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the commit operation of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appears before the read operation of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 cascadeless schedule is also recoverable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 is desirable to restrict the schedules to those that are cascadeless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5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Concurrency Control</a:t>
            </a:r>
            <a:endParaRPr/>
          </a:p>
        </p:txBody>
      </p:sp>
      <p:sp>
        <p:nvSpPr>
          <p:cNvPr id="309" name="Google Shape;309;p45"/>
          <p:cNvSpPr txBox="1"/>
          <p:nvPr>
            <p:ph idx="1" type="body"/>
          </p:nvPr>
        </p:nvSpPr>
        <p:spPr>
          <a:xfrm>
            <a:off x="914400" y="1106487"/>
            <a:ext cx="7939087" cy="4884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database must provide a mechanism that will ensure that all possible schedules are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either conflict or view serializable, and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are recoverable and preferably cascadeless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policy in which only one transaction can execute at a time generates serial schedules, but provides a poor degree of concurrency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Are serial schedules recoverable/cascadeless?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Testing a schedule for serializability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after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it has executed is a little too late!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Goal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– to develop concurrency control protocols that will assure serializability.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6"/>
          <p:cNvSpPr txBox="1"/>
          <p:nvPr>
            <p:ph type="title"/>
          </p:nvPr>
        </p:nvSpPr>
        <p:spPr>
          <a:xfrm>
            <a:off x="1114425" y="200025"/>
            <a:ext cx="7753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elvetica Neue"/>
              <a:buNone/>
            </a:pPr>
            <a:r>
              <a:rPr b="1" i="0" lang="en-US" sz="2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Concurrency Control vs. Serializability Tests</a:t>
            </a:r>
            <a:endParaRPr/>
          </a:p>
        </p:txBody>
      </p:sp>
      <p:sp>
        <p:nvSpPr>
          <p:cNvPr id="315" name="Google Shape;315;p46"/>
          <p:cNvSpPr txBox="1"/>
          <p:nvPr>
            <p:ph idx="1" type="body"/>
          </p:nvPr>
        </p:nvSpPr>
        <p:spPr>
          <a:xfrm>
            <a:off x="914400" y="11064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003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Concurrency-control protocols allow concurrent schedules, but ensure that the schedules are conflict/view serializable, and are recoverable and cascadeless.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Concurrency control protocols generally do not examine the precedence graph as it is being created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Instead a protocol imposes a discipline that avoids nonseralizable schedules.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study such protocols in Chapter 16.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Different concurrency control protocols provide different tradeoffs between the amount of concurrency they allow and the amount of overhead that they incur.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Tests for serializability help us understand why a concurrency control protocol is correct. </a:t>
            </a:r>
            <a:endParaRPr/>
          </a:p>
          <a:p>
            <a:pPr indent="-240030" lvl="0" marL="342900" rtl="0" algn="l"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7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Weak Levels of Consistency</a:t>
            </a:r>
            <a:endParaRPr/>
          </a:p>
        </p:txBody>
      </p:sp>
      <p:sp>
        <p:nvSpPr>
          <p:cNvPr id="321" name="Google Shape;321;p47"/>
          <p:cNvSpPr txBox="1"/>
          <p:nvPr>
            <p:ph idx="1" type="body"/>
          </p:nvPr>
        </p:nvSpPr>
        <p:spPr>
          <a:xfrm>
            <a:off x="914400" y="11064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Some applications are willing to live with weak levels of consistency, allowing schedules that are not serializable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E.g. a read-only transaction that wants to get an approximate total balance of all accounts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E.g. database statistics computed for query optimization can be approximate (why?)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Such transactions need not be serializable with respect to other transactions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Tradeoff accuracy for performance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8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Levels of Consistency in SQL-92</a:t>
            </a:r>
            <a:endParaRPr/>
          </a:p>
        </p:txBody>
      </p:sp>
      <p:sp>
        <p:nvSpPr>
          <p:cNvPr id="327" name="Google Shape;327;p48"/>
          <p:cNvSpPr txBox="1"/>
          <p:nvPr>
            <p:ph idx="1" type="body"/>
          </p:nvPr>
        </p:nvSpPr>
        <p:spPr>
          <a:xfrm>
            <a:off x="914400" y="1106487"/>
            <a:ext cx="762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Serializable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— default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Repeatable read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—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only committed records to be read, repeated reads of same record must return same value.  However, a transaction may not be serializable – it may find some records inserted by a transaction but not find others.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 committed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—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only committed records can be read, but successive reads of record may return different (but committed) values.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 uncommitted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—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even uncommitted records may be read. </a:t>
            </a:r>
            <a:endParaRPr/>
          </a:p>
        </p:txBody>
      </p:sp>
      <p:sp>
        <p:nvSpPr>
          <p:cNvPr id="328" name="Google Shape;328;p48"/>
          <p:cNvSpPr txBox="1"/>
          <p:nvPr/>
        </p:nvSpPr>
        <p:spPr>
          <a:xfrm>
            <a:off x="525462" y="4398962"/>
            <a:ext cx="7527925" cy="1476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Lower degrees of consistency useful for gathering approximate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information about the database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9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Transaction Definition in SQL</a:t>
            </a:r>
            <a:endParaRPr/>
          </a:p>
        </p:txBody>
      </p:sp>
      <p:sp>
        <p:nvSpPr>
          <p:cNvPr id="334" name="Google Shape;334;p49"/>
          <p:cNvSpPr txBox="1"/>
          <p:nvPr>
            <p:ph idx="1" type="body"/>
          </p:nvPr>
        </p:nvSpPr>
        <p:spPr>
          <a:xfrm>
            <a:off x="914400" y="1106487"/>
            <a:ext cx="728662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manipulation language must include a construct for specifying the set of actions that comprise a transaction.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SQL, a transaction begins implicitly.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transaction in SQL ends by: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Commit work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commits current transaction and begins a new one.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Rollback work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causes current transaction to abort.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Levels of consistency specified by SQL-92: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Serializable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— default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Repeatable read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 committed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 uncommitted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0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End of Chapter</a:t>
            </a:r>
            <a:endParaRPr/>
          </a:p>
        </p:txBody>
      </p:sp>
      <p:sp>
        <p:nvSpPr>
          <p:cNvPr id="340" name="Google Shape;340;p5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62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1"/>
          <p:cNvSpPr txBox="1"/>
          <p:nvPr>
            <p:ph type="title"/>
          </p:nvPr>
        </p:nvSpPr>
        <p:spPr>
          <a:xfrm>
            <a:off x="631825" y="26670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46" name="Google Shape;346;p51"/>
          <p:cNvPicPr preferRelativeResize="0"/>
          <p:nvPr/>
        </p:nvPicPr>
        <p:blipFill rotWithShape="1">
          <a:blip r:embed="rId3">
            <a:alphaModFix/>
          </a:blip>
          <a:srcRect b="795" l="17505" r="17904" t="531"/>
          <a:stretch/>
        </p:blipFill>
        <p:spPr>
          <a:xfrm>
            <a:off x="2401887" y="1106487"/>
            <a:ext cx="4202112" cy="4814887"/>
          </a:xfrm>
          <a:prstGeom prst="rect">
            <a:avLst/>
          </a:prstGeom>
          <a:noFill/>
          <a:ln cap="flat" cmpd="dbl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2"/>
          <p:cNvSpPr txBox="1"/>
          <p:nvPr>
            <p:ph type="title"/>
          </p:nvPr>
        </p:nvSpPr>
        <p:spPr>
          <a:xfrm>
            <a:off x="657225" y="19050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52" name="Google Shape;352;p52"/>
          <p:cNvPicPr preferRelativeResize="0"/>
          <p:nvPr/>
        </p:nvPicPr>
        <p:blipFill rotWithShape="1">
          <a:blip r:embed="rId3">
            <a:alphaModFix/>
          </a:blip>
          <a:srcRect b="851" l="17495" r="17496" t="569"/>
          <a:stretch/>
        </p:blipFill>
        <p:spPr>
          <a:xfrm>
            <a:off x="2420937" y="1106487"/>
            <a:ext cx="4352925" cy="4951412"/>
          </a:xfrm>
          <a:prstGeom prst="rect">
            <a:avLst/>
          </a:prstGeom>
          <a:noFill/>
          <a:ln cap="flat" cmpd="dbl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ACID Properties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914400" y="2081212"/>
            <a:ext cx="7872412" cy="4776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Atomicity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Either all operations of the transaction are properly reflected in the database or none are.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Consistency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Execution of a transaction in isolation preserves the consistency of the database.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Isolation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Although multiple transactions may execute concurrently, each transaction must be unaware of other concurrently executing transactions.  Intermediate transaction results must be hidden from other concurrently executed transactions. 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That is, for every pair of transactions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 appears to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that either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finished execution before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started, or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started execution after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finished.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Durability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After a transaction completes successfully, the changes it has made to the database persist, even if there are system failures. </a:t>
            </a:r>
            <a:endParaRPr/>
          </a:p>
        </p:txBody>
      </p:sp>
      <p:sp>
        <p:nvSpPr>
          <p:cNvPr id="100" name="Google Shape;100;p17"/>
          <p:cNvSpPr txBox="1"/>
          <p:nvPr/>
        </p:nvSpPr>
        <p:spPr>
          <a:xfrm>
            <a:off x="901700" y="1106487"/>
            <a:ext cx="8242300" cy="915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 </a:t>
            </a: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transaction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is a unit of program execution that accesses and possibly updates various data items.To preserve the integrity of data the database system must ensure: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3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Schedule 7</a:t>
            </a:r>
            <a:endParaRPr/>
          </a:p>
        </p:txBody>
      </p:sp>
      <p:pic>
        <p:nvPicPr>
          <p:cNvPr id="358" name="Google Shape;358;p53"/>
          <p:cNvPicPr preferRelativeResize="0"/>
          <p:nvPr/>
        </p:nvPicPr>
        <p:blipFill rotWithShape="1">
          <a:blip r:embed="rId3">
            <a:alphaModFix/>
          </a:blip>
          <a:srcRect b="17715" l="874" r="2622" t="16084"/>
          <a:stretch/>
        </p:blipFill>
        <p:spPr>
          <a:xfrm>
            <a:off x="2324100" y="1701800"/>
            <a:ext cx="5181600" cy="2667000"/>
          </a:xfrm>
          <a:prstGeom prst="rect">
            <a:avLst/>
          </a:prstGeom>
          <a:noFill/>
          <a:ln cap="flat" cmpd="dbl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4"/>
          <p:cNvSpPr txBox="1"/>
          <p:nvPr>
            <p:ph type="title"/>
          </p:nvPr>
        </p:nvSpPr>
        <p:spPr>
          <a:xfrm>
            <a:off x="657225" y="25400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elvetica Neue"/>
              <a:buNone/>
            </a:pPr>
            <a:r>
              <a:rPr b="1" i="0" lang="en-US" sz="2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Precedence Graph for </a:t>
            </a:r>
            <a:br>
              <a:rPr b="1" i="0" lang="en-US" sz="2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US" sz="2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(a) Schedule 1 and (b) Schedule 2</a:t>
            </a:r>
            <a:endParaRPr/>
          </a:p>
        </p:txBody>
      </p:sp>
      <p:pic>
        <p:nvPicPr>
          <p:cNvPr id="364" name="Google Shape;364;p54"/>
          <p:cNvPicPr preferRelativeResize="0"/>
          <p:nvPr/>
        </p:nvPicPr>
        <p:blipFill rotWithShape="1">
          <a:blip r:embed="rId3">
            <a:alphaModFix/>
          </a:blip>
          <a:srcRect b="39289" l="593" r="593" t="39554"/>
          <a:stretch/>
        </p:blipFill>
        <p:spPr>
          <a:xfrm>
            <a:off x="1123950" y="2197100"/>
            <a:ext cx="7138987" cy="1146175"/>
          </a:xfrm>
          <a:prstGeom prst="rect">
            <a:avLst/>
          </a:prstGeom>
          <a:noFill/>
          <a:ln cap="flat" cmpd="dbl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5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Illustration of Topological Sorting</a:t>
            </a:r>
            <a:endParaRPr/>
          </a:p>
        </p:txBody>
      </p:sp>
      <p:pic>
        <p:nvPicPr>
          <p:cNvPr id="370" name="Google Shape;370;p55"/>
          <p:cNvPicPr preferRelativeResize="0"/>
          <p:nvPr/>
        </p:nvPicPr>
        <p:blipFill rotWithShape="1">
          <a:blip r:embed="rId3">
            <a:alphaModFix/>
          </a:blip>
          <a:srcRect b="846" l="32203" r="32202" t="563"/>
          <a:stretch/>
        </p:blipFill>
        <p:spPr>
          <a:xfrm>
            <a:off x="3262312" y="985837"/>
            <a:ext cx="2400300" cy="4986337"/>
          </a:xfrm>
          <a:prstGeom prst="rect">
            <a:avLst/>
          </a:prstGeom>
          <a:noFill/>
          <a:ln cap="flat" cmpd="dbl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6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Precedence Graph</a:t>
            </a:r>
            <a:endParaRPr/>
          </a:p>
        </p:txBody>
      </p:sp>
      <p:pic>
        <p:nvPicPr>
          <p:cNvPr id="376" name="Google Shape;376;p56"/>
          <p:cNvPicPr preferRelativeResize="0"/>
          <p:nvPr/>
        </p:nvPicPr>
        <p:blipFill rotWithShape="1">
          <a:blip r:embed="rId3">
            <a:alphaModFix/>
          </a:blip>
          <a:srcRect b="894" l="15672" r="16118" t="596"/>
          <a:stretch/>
        </p:blipFill>
        <p:spPr>
          <a:xfrm>
            <a:off x="2125662" y="1106487"/>
            <a:ext cx="4352925" cy="4714875"/>
          </a:xfrm>
          <a:prstGeom prst="rect">
            <a:avLst/>
          </a:prstGeom>
          <a:noFill/>
          <a:ln cap="flat" cmpd="dbl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7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fig. 15.21</a:t>
            </a:r>
            <a:endParaRPr/>
          </a:p>
        </p:txBody>
      </p:sp>
      <p:pic>
        <p:nvPicPr>
          <p:cNvPr id="382" name="Google Shape;382;p57"/>
          <p:cNvPicPr preferRelativeResize="0"/>
          <p:nvPr/>
        </p:nvPicPr>
        <p:blipFill rotWithShape="1">
          <a:blip r:embed="rId3">
            <a:alphaModFix/>
          </a:blip>
          <a:srcRect b="16835" l="756" r="504" t="16496"/>
          <a:stretch/>
        </p:blipFill>
        <p:spPr>
          <a:xfrm>
            <a:off x="2027237" y="1681162"/>
            <a:ext cx="5586412" cy="2828925"/>
          </a:xfrm>
          <a:prstGeom prst="rect">
            <a:avLst/>
          </a:prstGeom>
          <a:noFill/>
          <a:ln cap="flat" cmpd="dbl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8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Implementation of Isolation</a:t>
            </a:r>
            <a:endParaRPr/>
          </a:p>
        </p:txBody>
      </p:sp>
      <p:sp>
        <p:nvSpPr>
          <p:cNvPr id="388" name="Google Shape;388;p58"/>
          <p:cNvSpPr txBox="1"/>
          <p:nvPr>
            <p:ph idx="1" type="body"/>
          </p:nvPr>
        </p:nvSpPr>
        <p:spPr>
          <a:xfrm>
            <a:off x="914400" y="1106487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Schedules must be conflict or view serializable, and recoverable, for the sake of database consistency, and preferably cascadeless.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policy in which only one transaction can execute at a time generates serial schedules, but provides a poor degree of concurrency.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Concurrency-control schemes tradeoff between the amount of concurrency they allow and the amount of overhead that they incur.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Some schemes allow only conflict-serializable schedules to be generated, while others allow  view-serializable schedules that are not conflict-serializable.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9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Figure 15.6</a:t>
            </a:r>
            <a:endParaRPr/>
          </a:p>
        </p:txBody>
      </p:sp>
      <p:pic>
        <p:nvPicPr>
          <p:cNvPr id="394" name="Google Shape;394;p59"/>
          <p:cNvPicPr preferRelativeResize="0"/>
          <p:nvPr/>
        </p:nvPicPr>
        <p:blipFill rotWithShape="1">
          <a:blip r:embed="rId3">
            <a:alphaModFix/>
          </a:blip>
          <a:srcRect b="530" l="20291" r="20292" t="531"/>
          <a:stretch/>
        </p:blipFill>
        <p:spPr>
          <a:xfrm>
            <a:off x="2419350" y="971550"/>
            <a:ext cx="4267200" cy="5329237"/>
          </a:xfrm>
          <a:prstGeom prst="rect">
            <a:avLst/>
          </a:prstGeom>
          <a:noFill/>
          <a:ln cap="flat" cmpd="dbl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0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Figure 15.12</a:t>
            </a:r>
            <a:endParaRPr/>
          </a:p>
        </p:txBody>
      </p:sp>
      <p:pic>
        <p:nvPicPr>
          <p:cNvPr id="400" name="Google Shape;400;p60"/>
          <p:cNvPicPr preferRelativeResize="0"/>
          <p:nvPr/>
        </p:nvPicPr>
        <p:blipFill rotWithShape="1">
          <a:blip r:embed="rId3">
            <a:alphaModFix/>
          </a:blip>
          <a:srcRect b="22891" l="677" r="1129" t="21687"/>
          <a:stretch/>
        </p:blipFill>
        <p:spPr>
          <a:xfrm>
            <a:off x="1762125" y="2157412"/>
            <a:ext cx="6210300" cy="2628900"/>
          </a:xfrm>
          <a:prstGeom prst="rect">
            <a:avLst/>
          </a:prstGeom>
          <a:noFill/>
          <a:ln cap="flat" cmpd="dbl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 of Fund Transfer</a:t>
            </a:r>
            <a:endParaRPr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914400" y="1106487"/>
            <a:ext cx="7653337" cy="500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Transaction to transfer $50 from account A to account B: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8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	</a:t>
            </a:r>
            <a: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8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2.	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:= 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– 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50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8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3.	</a:t>
            </a:r>
            <a: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8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4.	</a:t>
            </a:r>
            <a: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8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5.	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:= 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 + 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50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8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6.	</a:t>
            </a:r>
            <a: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Atomicity requirement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— if the transaction fails after step 3 and before step 6, the system should ensure that its updates are not reflected in the database, else an inconsistency will result.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Consistency requirement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– the sum of A and B is unchanged by the execution of the transaction.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 of Fund Transfer (Cont.)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914400" y="1106487"/>
            <a:ext cx="7615237" cy="4884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Isolation requirement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— if between steps 3 and 6, another transaction is allowed to access the partially updated database, it will see an inconsistent database (the sum 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+ B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will be less than it should be).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Isolation can be ensured trivially by running transactions </a:t>
            </a: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serially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that is one after the other. 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However, executing multiple transactions concurrently has significant benefits, as we will see later.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Durability requirement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— once the user has been notified that the transaction has completed (i.e., the transfer of the $50 has taken place), the updates to the database by the transaction must persist despite failures.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Transaction State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914400" y="1106487"/>
            <a:ext cx="7493000" cy="5072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Active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</a:t>
            </a: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initial state; the transaction stays in this state while it is executing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Partially committed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</a:t>
            </a: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after the final statement has been executed.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Failed </a:t>
            </a:r>
            <a: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--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after the discovery that normal execution can no longer proceed.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Aborted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after the transaction has been rolled back and the database restored to its state prior to the start of the transaction.  Two options after it has been aborted: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restart the transaction; can be done only if no internal logical error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kill the transaction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Committed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after successful completion.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Transaction State (Cont.)</a:t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 rotWithShape="1">
          <a:blip r:embed="rId3">
            <a:alphaModFix/>
          </a:blip>
          <a:srcRect b="549" l="9916" r="10123" t="550"/>
          <a:stretch/>
        </p:blipFill>
        <p:spPr>
          <a:xfrm>
            <a:off x="1863725" y="1106487"/>
            <a:ext cx="5529262" cy="5129212"/>
          </a:xfrm>
          <a:prstGeom prst="rect">
            <a:avLst/>
          </a:prstGeom>
          <a:noFill/>
          <a:ln cap="flat" cmpd="dbl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801687" y="495300"/>
            <a:ext cx="76644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Implementation of Atomicity and Durability</a:t>
            </a:r>
            <a:endParaRPr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914400" y="1106487"/>
            <a:ext cx="7115175" cy="49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</a:t>
            </a: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recovery-management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component of a database system implements the support for atomicity and durability.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</a:t>
            </a:r>
            <a:r>
              <a:rPr b="1" i="1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shadow-database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scheme: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assume that only one transaction is active at a time.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pointer called db_pointer always points to the current consistent copy of the database.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updates are made on a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shadow copy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of the database, and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db_pointer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made to point to the updated shadow copy only after the transaction reaches partial commit and all updated pages have been flushed to disk.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case transaction fails, old consistent copy pointed to by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db_pointer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can be used, and the shadow copy can be deleted.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