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12192000"/>
  <p:notesSz cx="6858000" cy="9144000"/>
  <p:embeddedFontLst>
    <p:embeddedFont>
      <p:font typeface="Roboto Condensed"/>
      <p:regular r:id="rId74"/>
      <p:bold r:id="rId75"/>
      <p:italic r:id="rId76"/>
      <p:boldItalic r:id="rId77"/>
    </p:embeddedFont>
    <p:embeddedFont>
      <p:font typeface="Roboto Condensed Light"/>
      <p:regular r:id="rId78"/>
      <p:bold r:id="rId79"/>
      <p:italic r:id="rId80"/>
      <p:boldItalic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obotoCondensedLight-italic.fntdata"/><Relationship Id="rId81" Type="http://schemas.openxmlformats.org/officeDocument/2006/relationships/font" Target="fonts/RobotoCondensedLigh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Condensed-bold.fntdata"/><Relationship Id="rId30" Type="http://schemas.openxmlformats.org/officeDocument/2006/relationships/slide" Target="slides/slide25.xml"/><Relationship Id="rId74" Type="http://schemas.openxmlformats.org/officeDocument/2006/relationships/font" Target="fonts/RobotoCondensed-regular.fntdata"/><Relationship Id="rId33" Type="http://schemas.openxmlformats.org/officeDocument/2006/relationships/slide" Target="slides/slide28.xml"/><Relationship Id="rId77" Type="http://schemas.openxmlformats.org/officeDocument/2006/relationships/font" Target="fonts/RobotoCondensed-boldItalic.fntdata"/><Relationship Id="rId32" Type="http://schemas.openxmlformats.org/officeDocument/2006/relationships/slide" Target="slides/slide27.xml"/><Relationship Id="rId76" Type="http://schemas.openxmlformats.org/officeDocument/2006/relationships/font" Target="fonts/RobotoCondensed-italic.fntdata"/><Relationship Id="rId35" Type="http://schemas.openxmlformats.org/officeDocument/2006/relationships/slide" Target="slides/slide30.xml"/><Relationship Id="rId79" Type="http://schemas.openxmlformats.org/officeDocument/2006/relationships/font" Target="fonts/RobotoCondensedLight-bold.fntdata"/><Relationship Id="rId34" Type="http://schemas.openxmlformats.org/officeDocument/2006/relationships/slide" Target="slides/slide29.xml"/><Relationship Id="rId78" Type="http://schemas.openxmlformats.org/officeDocument/2006/relationships/font" Target="fonts/RobotoCondensedLight-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0" name="Google Shape;78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2" name="Google Shape;87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6" name="Google Shape;88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3" name="Google Shape;89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2" name="Google Shape;9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7" name="Google Shape;101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3" name="Google Shape;102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7" name="Google Shape;107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3" name="Google Shape;108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7" name="Google Shape;1137;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3" name="Google Shape;1193;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0" name="Google Shape;1230;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4" name="Shape 1234"/>
        <p:cNvGrpSpPr/>
        <p:nvPr/>
      </p:nvGrpSpPr>
      <p:grpSpPr>
        <a:xfrm>
          <a:off x="0" y="0"/>
          <a:ext cx="0" cy="0"/>
          <a:chOff x="0" y="0"/>
          <a:chExt cx="0" cy="0"/>
        </a:xfrm>
      </p:grpSpPr>
      <p:sp>
        <p:nvSpPr>
          <p:cNvPr id="1235" name="Google Shape;123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6" name="Google Shape;123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3" name="Google Shape;1243;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3" name="Google Shape;129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1" name="Google Shape;1331;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7" name="Google Shape;1337;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5" name="Google Shape;1375;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1" name="Google Shape;138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8" name="Shape 1418"/>
        <p:cNvGrpSpPr/>
        <p:nvPr/>
      </p:nvGrpSpPr>
      <p:grpSpPr>
        <a:xfrm>
          <a:off x="0" y="0"/>
          <a:ext cx="0" cy="0"/>
          <a:chOff x="0" y="0"/>
          <a:chExt cx="0" cy="0"/>
        </a:xfrm>
      </p:grpSpPr>
      <p:sp>
        <p:nvSpPr>
          <p:cNvPr id="1419" name="Google Shape;1419;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0" name="Google Shape;1420;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4" name="Shape 1424"/>
        <p:cNvGrpSpPr/>
        <p:nvPr/>
      </p:nvGrpSpPr>
      <p:grpSpPr>
        <a:xfrm>
          <a:off x="0" y="0"/>
          <a:ext cx="0" cy="0"/>
          <a:chOff x="0" y="0"/>
          <a:chExt cx="0" cy="0"/>
        </a:xfrm>
      </p:grpSpPr>
      <p:sp>
        <p:nvSpPr>
          <p:cNvPr id="1425" name="Google Shape;142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6" name="Google Shape;142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6" name="Google Shape;1466;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0" name="Shape 1470"/>
        <p:cNvGrpSpPr/>
        <p:nvPr/>
      </p:nvGrpSpPr>
      <p:grpSpPr>
        <a:xfrm>
          <a:off x="0" y="0"/>
          <a:ext cx="0" cy="0"/>
          <a:chOff x="0" y="0"/>
          <a:chExt cx="0" cy="0"/>
        </a:xfrm>
      </p:grpSpPr>
      <p:sp>
        <p:nvSpPr>
          <p:cNvPr id="1471" name="Google Shape;1471;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2" name="Google Shape;1472;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9" name="Google Shape;1609;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6" name="Google Shape;1706;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0" name="Shape 1710"/>
        <p:cNvGrpSpPr/>
        <p:nvPr/>
      </p:nvGrpSpPr>
      <p:grpSpPr>
        <a:xfrm>
          <a:off x="0" y="0"/>
          <a:ext cx="0" cy="0"/>
          <a:chOff x="0" y="0"/>
          <a:chExt cx="0" cy="0"/>
        </a:xfrm>
      </p:grpSpPr>
      <p:sp>
        <p:nvSpPr>
          <p:cNvPr id="1711" name="Google Shape;171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2" name="Google Shape;1712;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8" name="Shape 1718"/>
        <p:cNvGrpSpPr/>
        <p:nvPr/>
      </p:nvGrpSpPr>
      <p:grpSpPr>
        <a:xfrm>
          <a:off x="0" y="0"/>
          <a:ext cx="0" cy="0"/>
          <a:chOff x="0" y="0"/>
          <a:chExt cx="0" cy="0"/>
        </a:xfrm>
      </p:grpSpPr>
      <p:sp>
        <p:nvSpPr>
          <p:cNvPr id="1719" name="Google Shape;1719;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0" name="Google Shape;172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4" name="Shape 1724"/>
        <p:cNvGrpSpPr/>
        <p:nvPr/>
      </p:nvGrpSpPr>
      <p:grpSpPr>
        <a:xfrm>
          <a:off x="0" y="0"/>
          <a:ext cx="0" cy="0"/>
          <a:chOff x="0" y="0"/>
          <a:chExt cx="0" cy="0"/>
        </a:xfrm>
      </p:grpSpPr>
      <p:sp>
        <p:nvSpPr>
          <p:cNvPr id="1725" name="Google Shape;1725;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6" name="Google Shape;1726;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2" name="Google Shape;1792;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6" name="Shape 1796"/>
        <p:cNvGrpSpPr/>
        <p:nvPr/>
      </p:nvGrpSpPr>
      <p:grpSpPr>
        <a:xfrm>
          <a:off x="0" y="0"/>
          <a:ext cx="0" cy="0"/>
          <a:chOff x="0" y="0"/>
          <a:chExt cx="0" cy="0"/>
        </a:xfrm>
      </p:grpSpPr>
      <p:sp>
        <p:nvSpPr>
          <p:cNvPr id="1797" name="Google Shape;179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8" name="Google Shape;1798;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Default Color">
  <p:cSld name="Title Slide - Default Color">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17" name="Google Shape;17;p2"/>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8" name="Google Shape;18;p2"/>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19" name="Google Shape;19;p2"/>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sp>
        <p:nvSpPr>
          <p:cNvPr id="20" name="Google Shape;20;p2"/>
          <p:cNvSpPr txBox="1"/>
          <p:nvPr>
            <p:ph type="ctrTitle"/>
          </p:nvPr>
        </p:nvSpPr>
        <p:spPr>
          <a:xfrm>
            <a:off x="559490" y="1122364"/>
            <a:ext cx="7035300" cy="25787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rgbClr val="363636"/>
              </a:buClr>
              <a:buSzPts val="6600"/>
              <a:buFont typeface="Roboto Condensed"/>
              <a:buNone/>
              <a:defRPr b="1" sz="66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body"/>
          </p:nvPr>
        </p:nvSpPr>
        <p:spPr>
          <a:xfrm>
            <a:off x="2581756" y="20384"/>
            <a:ext cx="4646358" cy="73465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0"/>
              </a:spcBef>
              <a:spcAft>
                <a:spcPts val="0"/>
              </a:spcAft>
              <a:buClr>
                <a:schemeClr val="lt1"/>
              </a:buClr>
              <a:buSzPts val="1800"/>
              <a:buNone/>
              <a:defRPr b="0" sz="1800">
                <a:solidFill>
                  <a:schemeClr val="lt1"/>
                </a:solidFill>
                <a:latin typeface="Roboto Condensed"/>
                <a:ea typeface="Roboto Condensed"/>
                <a:cs typeface="Roboto Condensed"/>
                <a:sym typeface="Roboto Condensed"/>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2" name="Google Shape;22;p2"/>
          <p:cNvPicPr preferRelativeResize="0"/>
          <p:nvPr/>
        </p:nvPicPr>
        <p:blipFill rotWithShape="1">
          <a:blip r:embed="rId4">
            <a:alphaModFix/>
          </a:blip>
          <a:srcRect b="0" l="0" r="0" t="0"/>
          <a:stretch/>
        </p:blipFill>
        <p:spPr>
          <a:xfrm>
            <a:off x="7239853" y="2673461"/>
            <a:ext cx="4818221" cy="14531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R">
  <p:cSld name="Title and Content - Logo on BR">
    <p:spTree>
      <p:nvGrpSpPr>
        <p:cNvPr id="23"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25" name="Google Shape;25;p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lvl1pPr indent="-381000" lvl="0" marL="457200" algn="just">
              <a:lnSpc>
                <a:spcPct val="114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114000"/>
              </a:lnSpc>
              <a:spcBef>
                <a:spcPts val="1000"/>
              </a:spcBef>
              <a:spcAft>
                <a:spcPts val="0"/>
              </a:spcAft>
              <a:buClr>
                <a:schemeClr val="accent6"/>
              </a:buClr>
              <a:buSzPts val="2000"/>
              <a:buFont typeface="Noto Sans Symbols"/>
              <a:buChar char="⮩"/>
              <a:defRPr sz="2000">
                <a:solidFill>
                  <a:schemeClr val="dk1"/>
                </a:solidFill>
              </a:defRPr>
            </a:lvl2pPr>
            <a:lvl3pPr indent="-342900" lvl="2" marL="1371600" algn="just">
              <a:lnSpc>
                <a:spcPct val="114000"/>
              </a:lnSpc>
              <a:spcBef>
                <a:spcPts val="1000"/>
              </a:spcBef>
              <a:spcAft>
                <a:spcPts val="0"/>
              </a:spcAft>
              <a:buClr>
                <a:schemeClr val="accent6"/>
              </a:buClr>
              <a:buSzPts val="1800"/>
              <a:buFont typeface="Noto Sans Symbols"/>
              <a:buChar char="▪"/>
              <a:defRPr sz="1800">
                <a:solidFill>
                  <a:schemeClr val="dk1"/>
                </a:solidFill>
              </a:defRPr>
            </a:lvl3pPr>
            <a:lvl4pPr indent="-330200" lvl="3" marL="1828800" algn="just">
              <a:lnSpc>
                <a:spcPct val="114000"/>
              </a:lnSpc>
              <a:spcBef>
                <a:spcPts val="1000"/>
              </a:spcBef>
              <a:spcAft>
                <a:spcPts val="0"/>
              </a:spcAft>
              <a:buClr>
                <a:schemeClr val="accent6"/>
              </a:buClr>
              <a:buSzPts val="1600"/>
              <a:buChar char="•"/>
              <a:defRPr sz="1600">
                <a:solidFill>
                  <a:schemeClr val="dk1"/>
                </a:solidFill>
              </a:defRPr>
            </a:lvl4pPr>
            <a:lvl5pPr indent="-330200" lvl="4" marL="2286000" algn="just">
              <a:lnSpc>
                <a:spcPct val="114000"/>
              </a:lnSpc>
              <a:spcBef>
                <a:spcPts val="10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 name="Google Shape;27;p3"/>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28" name="Google Shape;28;p3"/>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BL">
  <p:cSld name="Title and Content - Logo on BL">
    <p:spTree>
      <p:nvGrpSpPr>
        <p:cNvPr id="29"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31" name="Google Shape;31;p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128094" y="711201"/>
            <a:ext cx="11929641" cy="5895044"/>
          </a:xfrm>
          <a:prstGeom prst="rect">
            <a:avLst/>
          </a:prstGeom>
          <a:noFill/>
          <a:ln>
            <a:noFill/>
          </a:ln>
        </p:spPr>
        <p:txBody>
          <a:bodyPr anchorCtr="0" anchor="t" bIns="45700" lIns="91425" spcFirstLastPara="1" rIns="91425" wrap="square" tIns="45700">
            <a:noAutofit/>
          </a:bodyPr>
          <a:lstStyle>
            <a:lvl1pPr indent="-381000" lvl="0" marL="457200" algn="just">
              <a:lnSpc>
                <a:spcPct val="90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90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90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90000"/>
              </a:lnSpc>
              <a:spcBef>
                <a:spcPts val="500"/>
              </a:spcBef>
              <a:spcAft>
                <a:spcPts val="0"/>
              </a:spcAft>
              <a:buClr>
                <a:schemeClr val="accent6"/>
              </a:buClr>
              <a:buSzPts val="1600"/>
              <a:buChar char="•"/>
              <a:defRPr sz="1600">
                <a:solidFill>
                  <a:schemeClr val="dk1"/>
                </a:solidFill>
              </a:defRPr>
            </a:lvl4pPr>
            <a:lvl5pPr indent="-330200" lvl="4" marL="2286000" algn="just">
              <a:lnSpc>
                <a:spcPct val="90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33" name="Google Shape;33;p4"/>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cxnSp>
        <p:nvCxnSpPr>
          <p:cNvPr id="34" name="Google Shape;34;p4"/>
          <p:cNvCxnSpPr/>
          <p:nvPr/>
        </p:nvCxnSpPr>
        <p:spPr>
          <a:xfrm>
            <a:off x="0" y="6606251"/>
            <a:ext cx="12192000" cy="0"/>
          </a:xfrm>
          <a:prstGeom prst="straightConnector1">
            <a:avLst/>
          </a:prstGeom>
          <a:noFill/>
          <a:ln cap="flat" cmpd="sng" w="12700">
            <a:solidFill>
              <a:srgbClr val="BFBFBF">
                <a:alpha val="69803"/>
              </a:srgbClr>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hank You Slide - Default Color">
  <p:cSld name="1_Thank You Slide - Default Color">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24999" l="0" r="0" t="18750"/>
          <a:stretch/>
        </p:blipFill>
        <p:spPr>
          <a:xfrm>
            <a:off x="0" y="0"/>
            <a:ext cx="12192000" cy="6858000"/>
          </a:xfrm>
          <a:prstGeom prst="rect">
            <a:avLst/>
          </a:prstGeom>
          <a:noFill/>
          <a:ln>
            <a:noFill/>
          </a:ln>
        </p:spPr>
      </p:pic>
      <p:sp>
        <p:nvSpPr>
          <p:cNvPr id="37" name="Google Shape;37;p5"/>
          <p:cNvSpPr/>
          <p:nvPr/>
        </p:nvSpPr>
        <p:spPr>
          <a:xfrm>
            <a:off x="2554514" y="1"/>
            <a:ext cx="5255702" cy="1335004"/>
          </a:xfrm>
          <a:custGeom>
            <a:rect b="b" l="l" r="r" t="t"/>
            <a:pathLst>
              <a:path extrusionOk="0" h="517" w="2048">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38" name="Google Shape;38;p5"/>
          <p:cNvSpPr/>
          <p:nvPr/>
        </p:nvSpPr>
        <p:spPr>
          <a:xfrm>
            <a:off x="0" y="5905331"/>
            <a:ext cx="1901425" cy="952668"/>
          </a:xfrm>
          <a:custGeom>
            <a:rect b="b" l="l" r="r" t="t"/>
            <a:pathLst>
              <a:path extrusionOk="0" h="1024" w="2048">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dk2"/>
              </a:gs>
            </a:gsLst>
            <a:lin ang="108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pic>
        <p:nvPicPr>
          <p:cNvPr id="39" name="Google Shape;39;p5"/>
          <p:cNvPicPr preferRelativeResize="0"/>
          <p:nvPr/>
        </p:nvPicPr>
        <p:blipFill rotWithShape="1">
          <a:blip r:embed="rId3">
            <a:alphaModFix/>
          </a:blip>
          <a:srcRect b="0" l="0" r="0" t="0"/>
          <a:stretch/>
        </p:blipFill>
        <p:spPr>
          <a:xfrm>
            <a:off x="8808334" y="4602222"/>
            <a:ext cx="3383666" cy="2255777"/>
          </a:xfrm>
          <a:prstGeom prst="rect">
            <a:avLst/>
          </a:prstGeom>
          <a:noFill/>
          <a:ln>
            <a:noFill/>
          </a:ln>
        </p:spPr>
      </p:pic>
      <p:sp>
        <p:nvSpPr>
          <p:cNvPr id="40" name="Google Shape;40;p5"/>
          <p:cNvSpPr txBox="1"/>
          <p:nvPr>
            <p:ph idx="1" type="body"/>
          </p:nvPr>
        </p:nvSpPr>
        <p:spPr>
          <a:xfrm>
            <a:off x="2581756" y="20384"/>
            <a:ext cx="4646358" cy="734653"/>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0"/>
              </a:spcBef>
              <a:spcAft>
                <a:spcPts val="0"/>
              </a:spcAft>
              <a:buClr>
                <a:schemeClr val="lt1"/>
              </a:buClr>
              <a:buSzPts val="1800"/>
              <a:buNone/>
              <a:defRPr b="0" sz="1800">
                <a:solidFill>
                  <a:schemeClr val="lt1"/>
                </a:solidFill>
                <a:latin typeface="Roboto Condensed"/>
                <a:ea typeface="Roboto Condensed"/>
                <a:cs typeface="Roboto Condensed"/>
                <a:sym typeface="Roboto Condensed"/>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5"/>
          <p:cNvSpPr/>
          <p:nvPr/>
        </p:nvSpPr>
        <p:spPr>
          <a:xfrm rot="5400000">
            <a:off x="4309292" y="1717040"/>
            <a:ext cx="3461658" cy="2984188"/>
          </a:xfrm>
          <a:prstGeom prst="hexagon">
            <a:avLst>
              <a:gd fmla="val 25000" name="adj"/>
              <a:gd fmla="val 115470" name="vf"/>
            </a:avLst>
          </a:prstGeom>
          <a:solidFill>
            <a:srgbClr val="F2F2F2"/>
          </a:solidFill>
          <a:ln cap="flat" cmpd="sng" w="57150">
            <a:solidFill>
              <a:srgbClr val="1D3064"/>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2" name="Google Shape;42;p5"/>
          <p:cNvSpPr txBox="1"/>
          <p:nvPr/>
        </p:nvSpPr>
        <p:spPr>
          <a:xfrm>
            <a:off x="5014038" y="2239638"/>
            <a:ext cx="2052165"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1" lang="en-IN" sz="6000">
                <a:solidFill>
                  <a:schemeClr val="dk1"/>
                </a:solidFill>
                <a:latin typeface="Roboto Condensed"/>
                <a:ea typeface="Roboto Condensed"/>
                <a:cs typeface="Roboto Condensed"/>
                <a:sym typeface="Roboto Condensed"/>
              </a:rPr>
              <a:t>Thank</a:t>
            </a:r>
            <a:endParaRPr/>
          </a:p>
          <a:p>
            <a:pPr indent="0" lvl="0" marL="0" marR="0" rtl="0" algn="ctr">
              <a:spcBef>
                <a:spcPts val="0"/>
              </a:spcBef>
              <a:spcAft>
                <a:spcPts val="0"/>
              </a:spcAft>
              <a:buNone/>
            </a:pPr>
            <a:r>
              <a:rPr b="1" i="1" lang="en-IN" sz="6000">
                <a:solidFill>
                  <a:schemeClr val="dk1"/>
                </a:solidFill>
                <a:latin typeface="Roboto Condensed"/>
                <a:ea typeface="Roboto Condensed"/>
                <a:cs typeface="Roboto Condensed"/>
                <a:sym typeface="Roboto Condensed"/>
              </a:rPr>
              <a:t>You</a:t>
            </a:r>
            <a:endParaRPr/>
          </a:p>
        </p:txBody>
      </p:sp>
      <p:sp>
        <p:nvSpPr>
          <p:cNvPr id="43" name="Google Shape;43;p5"/>
          <p:cNvSpPr/>
          <p:nvPr/>
        </p:nvSpPr>
        <p:spPr>
          <a:xfrm>
            <a:off x="7678346" y="2221532"/>
            <a:ext cx="4513654" cy="1951692"/>
          </a:xfrm>
          <a:prstGeom prst="rect">
            <a:avLst/>
          </a:prstGeom>
          <a:solidFill>
            <a:srgbClr val="1D3064"/>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 name="Google Shape;44;p5"/>
          <p:cNvSpPr/>
          <p:nvPr/>
        </p:nvSpPr>
        <p:spPr>
          <a:xfrm>
            <a:off x="0" y="2221532"/>
            <a:ext cx="4402106" cy="1951692"/>
          </a:xfrm>
          <a:prstGeom prst="rect">
            <a:avLst/>
          </a:prstGeom>
          <a:solidFill>
            <a:srgbClr val="1D3064"/>
          </a:solidFill>
          <a:ln cap="flat" cmpd="sng" w="12700">
            <a:solidFill>
              <a:srgbClr val="8633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Logo on TR">
  <p:cSld name="Title and Content - Logo on TR">
    <p:spTree>
      <p:nvGrpSpPr>
        <p:cNvPr id="45" name="Shape 45"/>
        <p:cNvGrpSpPr/>
        <p:nvPr/>
      </p:nvGrpSpPr>
      <p:grpSpPr>
        <a:xfrm>
          <a:off x="0" y="0"/>
          <a:ext cx="0" cy="0"/>
          <a:chOff x="0" y="0"/>
          <a:chExt cx="0" cy="0"/>
        </a:xfrm>
      </p:grpSpPr>
      <p:sp>
        <p:nvSpPr>
          <p:cNvPr id="46" name="Google Shape;46;p6"/>
          <p:cNvSpPr/>
          <p:nvPr/>
        </p:nvSpPr>
        <p:spPr>
          <a:xfrm>
            <a:off x="0" y="6604000"/>
            <a:ext cx="12191998" cy="254000"/>
          </a:xfrm>
          <a:prstGeom prst="roundRect">
            <a:avLst>
              <a:gd fmla="val 0" name="adj"/>
            </a:avLst>
          </a:prstGeom>
          <a:solidFill>
            <a:srgbClr val="DFDF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pic>
        <p:nvPicPr>
          <p:cNvPr id="47" name="Google Shape;47;p6"/>
          <p:cNvPicPr preferRelativeResize="0"/>
          <p:nvPr/>
        </p:nvPicPr>
        <p:blipFill rotWithShape="1">
          <a:blip r:embed="rId2">
            <a:alphaModFix/>
          </a:blip>
          <a:srcRect b="3534" l="0" r="1768" t="86739"/>
          <a:stretch/>
        </p:blipFill>
        <p:spPr>
          <a:xfrm>
            <a:off x="0" y="0"/>
            <a:ext cx="12192000" cy="711201"/>
          </a:xfrm>
          <a:prstGeom prst="rect">
            <a:avLst/>
          </a:prstGeom>
          <a:noFill/>
          <a:ln>
            <a:noFill/>
          </a:ln>
        </p:spPr>
      </p:pic>
      <p:sp>
        <p:nvSpPr>
          <p:cNvPr id="48" name="Google Shape;48;p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lvl1pPr lvl="0" algn="l">
              <a:lnSpc>
                <a:spcPct val="90000"/>
              </a:lnSpc>
              <a:spcBef>
                <a:spcPts val="0"/>
              </a:spcBef>
              <a:spcAft>
                <a:spcPts val="0"/>
              </a:spcAft>
              <a:buClr>
                <a:srgbClr val="363636"/>
              </a:buClr>
              <a:buSzPts val="3400"/>
              <a:buFont typeface="Roboto Condensed"/>
              <a:buNone/>
              <a:defRPr b="1" sz="3400">
                <a:solidFill>
                  <a:srgbClr val="363636"/>
                </a:solidFill>
                <a:latin typeface="Roboto Condensed"/>
                <a:ea typeface="Roboto Condensed"/>
                <a:cs typeface="Roboto Condensed"/>
                <a:sym typeface="Roboto Condense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
          <p:cNvSpPr txBox="1"/>
          <p:nvPr>
            <p:ph idx="1" type="body"/>
          </p:nvPr>
        </p:nvSpPr>
        <p:spPr>
          <a:xfrm>
            <a:off x="131180" y="855026"/>
            <a:ext cx="11929641" cy="5598983"/>
          </a:xfrm>
          <a:prstGeom prst="rect">
            <a:avLst/>
          </a:prstGeom>
          <a:noFill/>
          <a:ln>
            <a:noFill/>
          </a:ln>
        </p:spPr>
        <p:txBody>
          <a:bodyPr anchorCtr="0" anchor="t" bIns="45700" lIns="91425" spcFirstLastPara="1" rIns="91425" wrap="square" tIns="45700">
            <a:noAutofit/>
          </a:bodyPr>
          <a:lstStyle>
            <a:lvl1pPr indent="-381000" lvl="0" marL="457200" algn="just">
              <a:lnSpc>
                <a:spcPct val="114000"/>
              </a:lnSpc>
              <a:spcBef>
                <a:spcPts val="1000"/>
              </a:spcBef>
              <a:spcAft>
                <a:spcPts val="0"/>
              </a:spcAft>
              <a:buClr>
                <a:schemeClr val="accent6"/>
              </a:buClr>
              <a:buSzPts val="2400"/>
              <a:buFont typeface="Noto Sans Symbols"/>
              <a:buChar char="🞂"/>
              <a:defRPr sz="2400">
                <a:solidFill>
                  <a:schemeClr val="dk1"/>
                </a:solidFill>
              </a:defRPr>
            </a:lvl1pPr>
            <a:lvl2pPr indent="-355600" lvl="1" marL="914400" algn="just">
              <a:lnSpc>
                <a:spcPct val="114000"/>
              </a:lnSpc>
              <a:spcBef>
                <a:spcPts val="500"/>
              </a:spcBef>
              <a:spcAft>
                <a:spcPts val="0"/>
              </a:spcAft>
              <a:buClr>
                <a:schemeClr val="accent6"/>
              </a:buClr>
              <a:buSzPts val="2000"/>
              <a:buFont typeface="Noto Sans Symbols"/>
              <a:buChar char="⮩"/>
              <a:defRPr sz="2000">
                <a:solidFill>
                  <a:schemeClr val="dk1"/>
                </a:solidFill>
              </a:defRPr>
            </a:lvl2pPr>
            <a:lvl3pPr indent="-342900" lvl="2" marL="1371600" algn="just">
              <a:lnSpc>
                <a:spcPct val="114000"/>
              </a:lnSpc>
              <a:spcBef>
                <a:spcPts val="500"/>
              </a:spcBef>
              <a:spcAft>
                <a:spcPts val="0"/>
              </a:spcAft>
              <a:buClr>
                <a:schemeClr val="accent6"/>
              </a:buClr>
              <a:buSzPts val="1800"/>
              <a:buFont typeface="Noto Sans Symbols"/>
              <a:buChar char="▪"/>
              <a:defRPr sz="1800">
                <a:solidFill>
                  <a:schemeClr val="dk1"/>
                </a:solidFill>
              </a:defRPr>
            </a:lvl3pPr>
            <a:lvl4pPr indent="-330200" lvl="3" marL="1828800" algn="just">
              <a:lnSpc>
                <a:spcPct val="114000"/>
              </a:lnSpc>
              <a:spcBef>
                <a:spcPts val="500"/>
              </a:spcBef>
              <a:spcAft>
                <a:spcPts val="0"/>
              </a:spcAft>
              <a:buClr>
                <a:schemeClr val="accent6"/>
              </a:buClr>
              <a:buSzPts val="1600"/>
              <a:buChar char="•"/>
              <a:defRPr sz="1600">
                <a:solidFill>
                  <a:schemeClr val="dk1"/>
                </a:solidFill>
              </a:defRPr>
            </a:lvl4pPr>
            <a:lvl5pPr indent="-330200" lvl="4" marL="2286000" algn="just">
              <a:lnSpc>
                <a:spcPct val="114000"/>
              </a:lnSpc>
              <a:spcBef>
                <a:spcPts val="500"/>
              </a:spcBef>
              <a:spcAft>
                <a:spcPts val="0"/>
              </a:spcAft>
              <a:buClr>
                <a:schemeClr val="accent6"/>
              </a:buClr>
              <a:buSzPts val="1600"/>
              <a:buChar char="•"/>
              <a:defRPr sz="1600">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50" name="Google Shape;50;p6"/>
          <p:cNvCxnSpPr/>
          <p:nvPr/>
        </p:nvCxnSpPr>
        <p:spPr>
          <a:xfrm>
            <a:off x="0" y="711201"/>
            <a:ext cx="12192000" cy="0"/>
          </a:xfrm>
          <a:prstGeom prst="straightConnector1">
            <a:avLst/>
          </a:prstGeom>
          <a:noFill/>
          <a:ln cap="flat" cmpd="sng" w="12700">
            <a:solidFill>
              <a:srgbClr val="D8D8D8"/>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Roboto Condensed"/>
              <a:buNone/>
              <a:defRPr b="0" i="0" sz="4400" u="none" cap="none" strike="noStrike">
                <a:solidFill>
                  <a:schemeClr val="dk1"/>
                </a:solidFill>
                <a:latin typeface="Roboto Condensed"/>
                <a:ea typeface="Roboto Condensed"/>
                <a:cs typeface="Roboto Condensed"/>
                <a:sym typeface="Roboto Condense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Roboto Condensed"/>
                <a:ea typeface="Roboto Condensed"/>
                <a:cs typeface="Roboto Condensed"/>
                <a:sym typeface="Roboto Condense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Roboto Condensed"/>
                <a:ea typeface="Roboto Condensed"/>
                <a:cs typeface="Roboto Condensed"/>
                <a:sym typeface="Roboto Condensed"/>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Roboto Condensed"/>
                <a:ea typeface="Roboto Condensed"/>
                <a:cs typeface="Roboto Condensed"/>
                <a:sym typeface="Roboto Condensed"/>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Roboto Condensed"/>
                <a:ea typeface="Roboto Condensed"/>
                <a:cs typeface="Roboto Condensed"/>
                <a:sym typeface="Roboto Condensed"/>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A8A8A"/>
                </a:solidFill>
                <a:latin typeface="Roboto Condensed"/>
                <a:ea typeface="Roboto Condensed"/>
                <a:cs typeface="Roboto Condensed"/>
                <a:sym typeface="Roboto Condensed"/>
              </a:defRPr>
            </a:lvl1pPr>
            <a:lvl2pPr lvl="1"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2pPr>
            <a:lvl3pPr lvl="2"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3pPr>
            <a:lvl4pPr lvl="3"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4pPr>
            <a:lvl5pPr lvl="4"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5pPr>
            <a:lvl6pPr lvl="5"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6pPr>
            <a:lvl7pPr lvl="6"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7pPr>
            <a:lvl8pPr lvl="7"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8pPr>
            <a:lvl9pPr lvl="8" marR="0" rtl="0" algn="l">
              <a:spcBef>
                <a:spcPts val="0"/>
              </a:spcBef>
              <a:spcAft>
                <a:spcPts val="0"/>
              </a:spcAft>
              <a:buSzPts val="1400"/>
              <a:buNone/>
              <a:defRPr b="0" i="0" sz="1800" u="none" cap="none" strike="noStrike">
                <a:solidFill>
                  <a:schemeClr val="dk1"/>
                </a:solidFill>
                <a:latin typeface="Roboto Condensed"/>
                <a:ea typeface="Roboto Condensed"/>
                <a:cs typeface="Roboto Condensed"/>
                <a:sym typeface="Roboto Condensed"/>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1pPr>
            <a:lvl2pPr indent="0" lvl="1"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2pPr>
            <a:lvl3pPr indent="0" lvl="2"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3pPr>
            <a:lvl4pPr indent="0" lvl="3"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4pPr>
            <a:lvl5pPr indent="0" lvl="4"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5pPr>
            <a:lvl6pPr indent="0" lvl="5"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6pPr>
            <a:lvl7pPr indent="0" lvl="6"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7pPr>
            <a:lvl8pPr indent="0" lvl="7"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8pPr>
            <a:lvl9pPr indent="0" lvl="8" marL="0" marR="0" rtl="0" algn="r">
              <a:spcBef>
                <a:spcPts val="0"/>
              </a:spcBef>
              <a:buNone/>
              <a:defRPr b="0" i="0" sz="1200" u="none" cap="none" strike="noStrike">
                <a:solidFill>
                  <a:srgbClr val="8A8A8A"/>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dev.faceprep.in/data-structures/introduction-to-arrays/" TargetMode="External"/><Relationship Id="rId4" Type="http://schemas.openxmlformats.org/officeDocument/2006/relationships/hyperlink" Target="https://dev.faceprep.in/data-structures/linked-list-introduction/" TargetMode="External"/><Relationship Id="rId5" Type="http://schemas.openxmlformats.org/officeDocument/2006/relationships/hyperlink" Target="https://www.faceprep.in/data-structures/types-of-data-structure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7"/>
          <p:cNvSpPr txBox="1"/>
          <p:nvPr>
            <p:ph type="ctrTitle"/>
          </p:nvPr>
        </p:nvSpPr>
        <p:spPr>
          <a:xfrm>
            <a:off x="559490" y="1122364"/>
            <a:ext cx="7060510" cy="256309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63636"/>
              </a:buClr>
              <a:buSzPts val="4400"/>
              <a:buFont typeface="Roboto Condensed Light"/>
              <a:buNone/>
            </a:pPr>
            <a:r>
              <a:rPr b="0" lang="en-IN" sz="4400">
                <a:latin typeface="Roboto Condensed Light"/>
                <a:ea typeface="Roboto Condensed Light"/>
                <a:cs typeface="Roboto Condensed Light"/>
                <a:sym typeface="Roboto Condensed Light"/>
              </a:rPr>
              <a:t>Unit-2</a:t>
            </a:r>
            <a:r>
              <a:rPr lang="en-IN" sz="6000"/>
              <a:t> </a:t>
            </a:r>
            <a:br>
              <a:rPr lang="en-IN" sz="6000"/>
            </a:br>
            <a:r>
              <a:rPr lang="en-IN" sz="6000"/>
              <a:t>Linear Data Structure (Linked List)</a:t>
            </a:r>
            <a:endParaRPr/>
          </a:p>
        </p:txBody>
      </p:sp>
      <p:sp>
        <p:nvSpPr>
          <p:cNvPr id="56" name="Google Shape;56;p7"/>
          <p:cNvSpPr txBox="1"/>
          <p:nvPr>
            <p:ph idx="4294967295" type="body"/>
          </p:nvPr>
        </p:nvSpPr>
        <p:spPr>
          <a:xfrm>
            <a:off x="4228001" y="6547535"/>
            <a:ext cx="3735998" cy="290081"/>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lang="en-IN"/>
              <a:t>Computer Engineering Department</a:t>
            </a:r>
            <a:endParaRPr/>
          </a:p>
        </p:txBody>
      </p:sp>
      <p:sp>
        <p:nvSpPr>
          <p:cNvPr id="57" name="Google Shape;57;p7"/>
          <p:cNvSpPr txBox="1"/>
          <p:nvPr>
            <p:ph idx="1" type="body"/>
          </p:nvPr>
        </p:nvSpPr>
        <p:spPr>
          <a:xfrm>
            <a:off x="2581756" y="20384"/>
            <a:ext cx="4646358" cy="73465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b="1" lang="en-IN"/>
              <a:t>Data Structures </a:t>
            </a:r>
            <a:r>
              <a:rPr lang="en-IN">
                <a:latin typeface="Roboto Condensed Light"/>
                <a:ea typeface="Roboto Condensed Light"/>
                <a:cs typeface="Roboto Condensed Light"/>
                <a:sym typeface="Roboto Condensed Light"/>
              </a:rPr>
              <a:t>(DS)</a:t>
            </a:r>
            <a:endParaRPr/>
          </a:p>
          <a:p>
            <a:pPr indent="0" lvl="0" marL="0" rtl="0" algn="ctr">
              <a:lnSpc>
                <a:spcPct val="90000"/>
              </a:lnSpc>
              <a:spcBef>
                <a:spcPts val="0"/>
              </a:spcBef>
              <a:spcAft>
                <a:spcPts val="0"/>
              </a:spcAft>
              <a:buClr>
                <a:schemeClr val="lt1"/>
              </a:buClr>
              <a:buSzPts val="1800"/>
              <a:buNone/>
            </a:pPr>
            <a:r>
              <a:rPr lang="en-IN">
                <a:latin typeface="Roboto Condensed Light"/>
                <a:ea typeface="Roboto Condensed Light"/>
                <a:cs typeface="Roboto Condensed Light"/>
                <a:sym typeface="Roboto Condensed Light"/>
              </a:rPr>
              <a:t>GTU # 3130702</a:t>
            </a:r>
            <a:endParaRPr/>
          </a:p>
        </p:txBody>
      </p:sp>
      <p:sp>
        <p:nvSpPr>
          <p:cNvPr id="58" name="Google Shape;58;p7"/>
          <p:cNvSpPr/>
          <p:nvPr/>
        </p:nvSpPr>
        <p:spPr>
          <a:xfrm>
            <a:off x="5573676" y="-3055324"/>
            <a:ext cx="7721600" cy="1457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Linked Storage Representation</a:t>
            </a:r>
            <a:endParaRPr/>
          </a:p>
        </p:txBody>
      </p:sp>
      <p:sp>
        <p:nvSpPr>
          <p:cNvPr id="115" name="Google Shape;115;p16"/>
          <p:cNvSpPr txBox="1"/>
          <p:nvPr>
            <p:ph idx="1" type="body"/>
          </p:nvPr>
        </p:nvSpPr>
        <p:spPr>
          <a:xfrm>
            <a:off x="131180" y="2780268"/>
            <a:ext cx="11929641" cy="367374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The linked allocation method of storage can result in both efficient use of computer storage and computer time.</a:t>
            </a:r>
            <a:endParaRPr/>
          </a:p>
          <a:p>
            <a:pPr indent="-352425" lvl="1" marL="809625" rtl="0" algn="just">
              <a:lnSpc>
                <a:spcPct val="114000"/>
              </a:lnSpc>
              <a:spcBef>
                <a:spcPts val="1000"/>
              </a:spcBef>
              <a:spcAft>
                <a:spcPts val="0"/>
              </a:spcAft>
              <a:buSzPts val="2000"/>
              <a:buChar char="⮩"/>
            </a:pPr>
            <a:r>
              <a:rPr lang="en-IN"/>
              <a:t>A linked list is a </a:t>
            </a:r>
            <a:r>
              <a:rPr b="1" lang="en-IN">
                <a:solidFill>
                  <a:srgbClr val="C00000"/>
                </a:solidFill>
              </a:rPr>
              <a:t>non-sequential collection</a:t>
            </a:r>
            <a:r>
              <a:rPr b="1" lang="en-IN">
                <a:solidFill>
                  <a:srgbClr val="FF0000"/>
                </a:solidFill>
              </a:rPr>
              <a:t> </a:t>
            </a:r>
            <a:r>
              <a:rPr lang="en-IN"/>
              <a:t>of data items.</a:t>
            </a:r>
            <a:endParaRPr/>
          </a:p>
          <a:p>
            <a:pPr indent="-352425" lvl="1" marL="809625" rtl="0" algn="just">
              <a:lnSpc>
                <a:spcPct val="114000"/>
              </a:lnSpc>
              <a:spcBef>
                <a:spcPts val="1000"/>
              </a:spcBef>
              <a:spcAft>
                <a:spcPts val="0"/>
              </a:spcAft>
              <a:buSzPts val="2000"/>
              <a:buChar char="⮩"/>
            </a:pPr>
            <a:r>
              <a:rPr lang="en-IN"/>
              <a:t>Each </a:t>
            </a:r>
            <a:r>
              <a:rPr b="1" lang="en-IN"/>
              <a:t>node</a:t>
            </a:r>
            <a:r>
              <a:rPr lang="en-IN"/>
              <a:t> is </a:t>
            </a:r>
            <a:r>
              <a:rPr b="1" lang="en-IN"/>
              <a:t>divided</a:t>
            </a:r>
            <a:r>
              <a:rPr lang="en-IN"/>
              <a:t> into </a:t>
            </a:r>
            <a:r>
              <a:rPr b="1" lang="en-IN"/>
              <a:t>two parts</a:t>
            </a:r>
            <a:r>
              <a:rPr lang="en-IN"/>
              <a:t>, the </a:t>
            </a:r>
            <a:r>
              <a:rPr b="1" lang="en-IN"/>
              <a:t>first part </a:t>
            </a:r>
            <a:r>
              <a:rPr lang="en-IN"/>
              <a:t>represents the </a:t>
            </a:r>
            <a:r>
              <a:rPr b="1" lang="en-IN"/>
              <a:t>information</a:t>
            </a:r>
            <a:r>
              <a:rPr lang="en-IN"/>
              <a:t> of the element and the </a:t>
            </a:r>
            <a:r>
              <a:rPr b="1" lang="en-IN"/>
              <a:t>second part </a:t>
            </a:r>
            <a:r>
              <a:rPr lang="en-IN"/>
              <a:t>contains the </a:t>
            </a:r>
            <a:r>
              <a:rPr b="1" lang="en-IN"/>
              <a:t>address of the next mode</a:t>
            </a:r>
            <a:r>
              <a:rPr lang="en-IN"/>
              <a:t>.</a:t>
            </a:r>
            <a:endParaRPr/>
          </a:p>
          <a:p>
            <a:pPr indent="-352425" lvl="1" marL="809625" rtl="0" algn="just">
              <a:lnSpc>
                <a:spcPct val="114000"/>
              </a:lnSpc>
              <a:spcBef>
                <a:spcPts val="1000"/>
              </a:spcBef>
              <a:spcAft>
                <a:spcPts val="0"/>
              </a:spcAft>
              <a:buSzPts val="2000"/>
              <a:buChar char="⮩"/>
            </a:pPr>
            <a:r>
              <a:rPr lang="en-IN"/>
              <a:t>The </a:t>
            </a:r>
            <a:r>
              <a:rPr b="1" lang="en-IN"/>
              <a:t>last node </a:t>
            </a:r>
            <a:r>
              <a:rPr lang="en-IN"/>
              <a:t>of the list does not have successor node, so </a:t>
            </a:r>
            <a:r>
              <a:rPr b="1" lang="en-IN"/>
              <a:t>null value </a:t>
            </a:r>
            <a:r>
              <a:rPr lang="en-IN"/>
              <a:t>is stored as the address.</a:t>
            </a:r>
            <a:endParaRPr/>
          </a:p>
          <a:p>
            <a:pPr indent="-352425" lvl="1" marL="809625" rtl="0" algn="just">
              <a:lnSpc>
                <a:spcPct val="114000"/>
              </a:lnSpc>
              <a:spcBef>
                <a:spcPts val="1000"/>
              </a:spcBef>
              <a:spcAft>
                <a:spcPts val="0"/>
              </a:spcAft>
              <a:buSzPts val="2000"/>
              <a:buChar char="⮩"/>
            </a:pPr>
            <a:r>
              <a:rPr lang="en-IN"/>
              <a:t>It is possible for a list to have no nodes at all, such a list is called empty list.</a:t>
            </a:r>
            <a:endParaRPr/>
          </a:p>
        </p:txBody>
      </p:sp>
      <p:grpSp>
        <p:nvGrpSpPr>
          <p:cNvPr id="116" name="Google Shape;116;p16"/>
          <p:cNvGrpSpPr/>
          <p:nvPr/>
        </p:nvGrpSpPr>
        <p:grpSpPr>
          <a:xfrm>
            <a:off x="2475919" y="1330376"/>
            <a:ext cx="1532242" cy="533400"/>
            <a:chOff x="951919" y="5486400"/>
            <a:chExt cx="1532242" cy="533400"/>
          </a:xfrm>
        </p:grpSpPr>
        <p:sp>
          <p:nvSpPr>
            <p:cNvPr id="117" name="Google Shape;117;p16"/>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118" name="Google Shape;118;p16"/>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9" name="Google Shape;119;p16"/>
          <p:cNvGrpSpPr/>
          <p:nvPr/>
        </p:nvGrpSpPr>
        <p:grpSpPr>
          <a:xfrm>
            <a:off x="4411358" y="1330376"/>
            <a:ext cx="1532242" cy="533400"/>
            <a:chOff x="951919" y="5486400"/>
            <a:chExt cx="1532242" cy="533400"/>
          </a:xfrm>
        </p:grpSpPr>
        <p:sp>
          <p:nvSpPr>
            <p:cNvPr id="120" name="Google Shape;120;p16"/>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121" name="Google Shape;121;p16"/>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2" name="Google Shape;122;p16"/>
          <p:cNvGrpSpPr/>
          <p:nvPr/>
        </p:nvGrpSpPr>
        <p:grpSpPr>
          <a:xfrm>
            <a:off x="6316358" y="1330376"/>
            <a:ext cx="1532242" cy="533400"/>
            <a:chOff x="951919" y="5486400"/>
            <a:chExt cx="1532242" cy="533400"/>
          </a:xfrm>
        </p:grpSpPr>
        <p:sp>
          <p:nvSpPr>
            <p:cNvPr id="123" name="Google Shape;123;p16"/>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124" name="Google Shape;124;p16"/>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5" name="Google Shape;125;p16"/>
          <p:cNvGrpSpPr/>
          <p:nvPr/>
        </p:nvGrpSpPr>
        <p:grpSpPr>
          <a:xfrm>
            <a:off x="8221358" y="1330376"/>
            <a:ext cx="1532242" cy="533400"/>
            <a:chOff x="951919" y="5486400"/>
            <a:chExt cx="1532242" cy="533400"/>
          </a:xfrm>
        </p:grpSpPr>
        <p:sp>
          <p:nvSpPr>
            <p:cNvPr id="126" name="Google Shape;126;p16"/>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127" name="Google Shape;127;p16"/>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28" name="Google Shape;128;p16"/>
          <p:cNvCxnSpPr>
            <a:stCxn id="118" idx="3"/>
            <a:endCxn id="120" idx="1"/>
          </p:cNvCxnSpPr>
          <p:nvPr/>
        </p:nvCxnSpPr>
        <p:spPr>
          <a:xfrm>
            <a:off x="4008161" y="1597076"/>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9" name="Google Shape;129;p16"/>
          <p:cNvCxnSpPr>
            <a:stCxn id="121" idx="3"/>
            <a:endCxn id="123" idx="1"/>
          </p:cNvCxnSpPr>
          <p:nvPr/>
        </p:nvCxnSpPr>
        <p:spPr>
          <a:xfrm>
            <a:off x="5943600" y="1597076"/>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0" name="Google Shape;130;p16"/>
          <p:cNvCxnSpPr>
            <a:stCxn id="124" idx="3"/>
            <a:endCxn id="126" idx="1"/>
          </p:cNvCxnSpPr>
          <p:nvPr/>
        </p:nvCxnSpPr>
        <p:spPr>
          <a:xfrm>
            <a:off x="7848600" y="1597076"/>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1" name="Google Shape;131;p16"/>
          <p:cNvCxnSpPr/>
          <p:nvPr/>
        </p:nvCxnSpPr>
        <p:spPr>
          <a:xfrm flipH="1">
            <a:off x="8983358" y="1330376"/>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132" name="Google Shape;132;p16"/>
          <p:cNvSpPr txBox="1"/>
          <p:nvPr/>
        </p:nvSpPr>
        <p:spPr>
          <a:xfrm>
            <a:off x="5237752" y="2203871"/>
            <a:ext cx="17164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A linked List</a:t>
            </a:r>
            <a:endParaRPr b="1" sz="2400">
              <a:solidFill>
                <a:schemeClr val="dk1"/>
              </a:solidFill>
              <a:latin typeface="Roboto Condensed"/>
              <a:ea typeface="Roboto Condensed"/>
              <a:cs typeface="Roboto Condensed"/>
              <a:sym typeface="Roboto Condensed"/>
            </a:endParaRPr>
          </a:p>
        </p:txBody>
      </p:sp>
      <p:sp>
        <p:nvSpPr>
          <p:cNvPr id="133" name="Google Shape;133;p16"/>
          <p:cNvSpPr txBox="1"/>
          <p:nvPr/>
        </p:nvSpPr>
        <p:spPr>
          <a:xfrm>
            <a:off x="4869727" y="184448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134" name="Google Shape;134;p16"/>
          <p:cNvSpPr txBox="1"/>
          <p:nvPr/>
        </p:nvSpPr>
        <p:spPr>
          <a:xfrm>
            <a:off x="6776342" y="185773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135" name="Google Shape;135;p16"/>
          <p:cNvSpPr txBox="1"/>
          <p:nvPr/>
        </p:nvSpPr>
        <p:spPr>
          <a:xfrm>
            <a:off x="8704460" y="185773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136" name="Google Shape;136;p16"/>
          <p:cNvSpPr txBox="1"/>
          <p:nvPr/>
        </p:nvSpPr>
        <p:spPr>
          <a:xfrm>
            <a:off x="2939837" y="18561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137" name="Google Shape;137;p16"/>
          <p:cNvSpPr txBox="1"/>
          <p:nvPr/>
        </p:nvSpPr>
        <p:spPr>
          <a:xfrm>
            <a:off x="3309658" y="141824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138" name="Google Shape;138;p16"/>
          <p:cNvSpPr txBox="1"/>
          <p:nvPr/>
        </p:nvSpPr>
        <p:spPr>
          <a:xfrm>
            <a:off x="5234536" y="140657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139" name="Google Shape;139;p16"/>
          <p:cNvSpPr txBox="1"/>
          <p:nvPr/>
        </p:nvSpPr>
        <p:spPr>
          <a:xfrm>
            <a:off x="7146163" y="140657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cxnSp>
        <p:nvCxnSpPr>
          <p:cNvPr id="140" name="Google Shape;140;p16"/>
          <p:cNvCxnSpPr>
            <a:endCxn id="127" idx="0"/>
          </p:cNvCxnSpPr>
          <p:nvPr/>
        </p:nvCxnSpPr>
        <p:spPr>
          <a:xfrm>
            <a:off x="9372600" y="1101776"/>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141" name="Google Shape;141;p16"/>
          <p:cNvCxnSpPr/>
          <p:nvPr/>
        </p:nvCxnSpPr>
        <p:spPr>
          <a:xfrm>
            <a:off x="9372600" y="1101776"/>
            <a:ext cx="381000" cy="0"/>
          </a:xfrm>
          <a:prstGeom prst="straightConnector1">
            <a:avLst/>
          </a:prstGeom>
          <a:noFill/>
          <a:ln cap="flat" cmpd="sng" w="28575">
            <a:solidFill>
              <a:srgbClr val="B84742"/>
            </a:solidFill>
            <a:prstDash val="solid"/>
            <a:miter lim="800000"/>
            <a:headEnd len="sm" w="sm" type="none"/>
            <a:tailEnd len="sm" w="sm" type="none"/>
          </a:ln>
        </p:spPr>
      </p:cxnSp>
      <p:sp>
        <p:nvSpPr>
          <p:cNvPr id="142" name="Google Shape;142;p16"/>
          <p:cNvSpPr txBox="1"/>
          <p:nvPr/>
        </p:nvSpPr>
        <p:spPr>
          <a:xfrm>
            <a:off x="9760153" y="793378"/>
            <a:ext cx="7360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NULL </a:t>
            </a:r>
            <a:br>
              <a:rPr b="1" lang="en-IN" sz="1800">
                <a:solidFill>
                  <a:srgbClr val="C00000"/>
                </a:solidFill>
                <a:latin typeface="Roboto Condensed"/>
                <a:ea typeface="Roboto Condensed"/>
                <a:cs typeface="Roboto Condensed"/>
                <a:sym typeface="Roboto Condensed"/>
              </a:rPr>
            </a:br>
            <a:r>
              <a:rPr b="1" lang="en-IN" sz="1800">
                <a:solidFill>
                  <a:srgbClr val="C00000"/>
                </a:solidFill>
                <a:latin typeface="Roboto Condensed"/>
                <a:ea typeface="Roboto Condensed"/>
                <a:cs typeface="Roboto Condensed"/>
                <a:sym typeface="Roboto Condensed"/>
              </a:rPr>
              <a:t>Value</a:t>
            </a:r>
            <a:endParaRPr b="1" sz="1800">
              <a:solidFill>
                <a:srgbClr val="C00000"/>
              </a:solidFill>
              <a:latin typeface="Roboto Condensed"/>
              <a:ea typeface="Roboto Condensed"/>
              <a:cs typeface="Roboto Condensed"/>
              <a:sym typeface="Roboto Condensed"/>
            </a:endParaRPr>
          </a:p>
        </p:txBody>
      </p:sp>
      <p:sp>
        <p:nvSpPr>
          <p:cNvPr id="143" name="Google Shape;143;p16"/>
          <p:cNvSpPr txBox="1"/>
          <p:nvPr/>
        </p:nvSpPr>
        <p:spPr>
          <a:xfrm>
            <a:off x="8233365" y="958551"/>
            <a:ext cx="11326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Last Node</a:t>
            </a:r>
            <a:endParaRPr b="1"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Pros &amp; Cons of Linked Allocation</a:t>
            </a:r>
            <a:endParaRPr/>
          </a:p>
        </p:txBody>
      </p:sp>
      <p:sp>
        <p:nvSpPr>
          <p:cNvPr id="149" name="Google Shape;149;p17"/>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solidFill>
                  <a:srgbClr val="C00000"/>
                </a:solidFill>
              </a:rPr>
              <a:t>Insertion Operation</a:t>
            </a:r>
            <a:endParaRPr/>
          </a:p>
          <a:p>
            <a:pPr indent="-352425" lvl="1" marL="809625" rtl="0" algn="just">
              <a:lnSpc>
                <a:spcPct val="114000"/>
              </a:lnSpc>
              <a:spcBef>
                <a:spcPts val="1000"/>
              </a:spcBef>
              <a:spcAft>
                <a:spcPts val="0"/>
              </a:spcAft>
              <a:buSzPts val="2000"/>
              <a:buChar char="⮩"/>
            </a:pPr>
            <a:r>
              <a:rPr lang="en-IN"/>
              <a:t>We have an </a:t>
            </a:r>
            <a:r>
              <a:rPr i="1" lang="en-IN"/>
              <a:t>n</a:t>
            </a:r>
            <a:r>
              <a:rPr lang="en-IN"/>
              <a:t> elements in list and it is required to insert a new element between the first and second element, what to do with sequential allocation &amp; linked allocation?</a:t>
            </a:r>
            <a:endParaRPr/>
          </a:p>
          <a:p>
            <a:pPr indent="-352425" lvl="1" marL="809625" rtl="0" algn="just">
              <a:lnSpc>
                <a:spcPct val="114000"/>
              </a:lnSpc>
              <a:spcBef>
                <a:spcPts val="1000"/>
              </a:spcBef>
              <a:spcAft>
                <a:spcPts val="0"/>
              </a:spcAft>
              <a:buSzPts val="2000"/>
              <a:buChar char="⮩"/>
            </a:pPr>
            <a:r>
              <a:rPr lang="en-IN"/>
              <a:t>Insertion operation is more efficient in Linked allocation.</a:t>
            </a:r>
            <a:endParaRPr/>
          </a:p>
        </p:txBody>
      </p:sp>
      <p:grpSp>
        <p:nvGrpSpPr>
          <p:cNvPr id="150" name="Google Shape;150;p17"/>
          <p:cNvGrpSpPr/>
          <p:nvPr/>
        </p:nvGrpSpPr>
        <p:grpSpPr>
          <a:xfrm>
            <a:off x="2190468" y="3048000"/>
            <a:ext cx="1532242" cy="533400"/>
            <a:chOff x="951919" y="5486400"/>
            <a:chExt cx="1532242" cy="533400"/>
          </a:xfrm>
        </p:grpSpPr>
        <p:sp>
          <p:nvSpPr>
            <p:cNvPr id="151" name="Google Shape;151;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152" name="Google Shape;152;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53" name="Google Shape;153;p17"/>
          <p:cNvGrpSpPr/>
          <p:nvPr/>
        </p:nvGrpSpPr>
        <p:grpSpPr>
          <a:xfrm>
            <a:off x="4125907" y="3048000"/>
            <a:ext cx="1532242" cy="533400"/>
            <a:chOff x="951919" y="5486400"/>
            <a:chExt cx="1532242" cy="533400"/>
          </a:xfrm>
        </p:grpSpPr>
        <p:sp>
          <p:nvSpPr>
            <p:cNvPr id="154" name="Google Shape;154;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155" name="Google Shape;155;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56" name="Google Shape;156;p17"/>
          <p:cNvGrpSpPr/>
          <p:nvPr/>
        </p:nvGrpSpPr>
        <p:grpSpPr>
          <a:xfrm>
            <a:off x="6030907" y="3048000"/>
            <a:ext cx="1532242" cy="533400"/>
            <a:chOff x="951919" y="5486400"/>
            <a:chExt cx="1532242" cy="533400"/>
          </a:xfrm>
        </p:grpSpPr>
        <p:sp>
          <p:nvSpPr>
            <p:cNvPr id="157" name="Google Shape;157;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158" name="Google Shape;158;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59" name="Google Shape;159;p17"/>
          <p:cNvGrpSpPr/>
          <p:nvPr/>
        </p:nvGrpSpPr>
        <p:grpSpPr>
          <a:xfrm>
            <a:off x="7935907" y="3048000"/>
            <a:ext cx="1532242" cy="533400"/>
            <a:chOff x="951919" y="5486400"/>
            <a:chExt cx="1532242" cy="533400"/>
          </a:xfrm>
        </p:grpSpPr>
        <p:sp>
          <p:nvSpPr>
            <p:cNvPr id="160" name="Google Shape;160;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161" name="Google Shape;161;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62" name="Google Shape;162;p17"/>
          <p:cNvCxnSpPr>
            <a:stCxn id="152" idx="3"/>
            <a:endCxn id="154" idx="1"/>
          </p:cNvCxnSpPr>
          <p:nvPr/>
        </p:nvCxnSpPr>
        <p:spPr>
          <a:xfrm>
            <a:off x="3722710" y="3314700"/>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3" name="Google Shape;163;p17"/>
          <p:cNvCxnSpPr>
            <a:stCxn id="155" idx="3"/>
            <a:endCxn id="157" idx="1"/>
          </p:cNvCxnSpPr>
          <p:nvPr/>
        </p:nvCxnSpPr>
        <p:spPr>
          <a:xfrm>
            <a:off x="5658149" y="3314700"/>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4" name="Google Shape;164;p17"/>
          <p:cNvCxnSpPr>
            <a:stCxn id="158" idx="3"/>
            <a:endCxn id="160" idx="1"/>
          </p:cNvCxnSpPr>
          <p:nvPr/>
        </p:nvCxnSpPr>
        <p:spPr>
          <a:xfrm>
            <a:off x="7563149" y="3314700"/>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5" name="Google Shape;165;p17"/>
          <p:cNvCxnSpPr/>
          <p:nvPr/>
        </p:nvCxnSpPr>
        <p:spPr>
          <a:xfrm flipH="1">
            <a:off x="8697907" y="3048000"/>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166" name="Google Shape;166;p17"/>
          <p:cNvSpPr txBox="1"/>
          <p:nvPr/>
        </p:nvSpPr>
        <p:spPr>
          <a:xfrm>
            <a:off x="4570829" y="352176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167" name="Google Shape;167;p17"/>
          <p:cNvSpPr txBox="1"/>
          <p:nvPr/>
        </p:nvSpPr>
        <p:spPr>
          <a:xfrm>
            <a:off x="6477444" y="353501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168" name="Google Shape;168;p17"/>
          <p:cNvSpPr txBox="1"/>
          <p:nvPr/>
        </p:nvSpPr>
        <p:spPr>
          <a:xfrm>
            <a:off x="8405562" y="353501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169" name="Google Shape;169;p17"/>
          <p:cNvSpPr txBox="1"/>
          <p:nvPr/>
        </p:nvSpPr>
        <p:spPr>
          <a:xfrm>
            <a:off x="2640939" y="353343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170" name="Google Shape;170;p17"/>
          <p:cNvSpPr txBox="1"/>
          <p:nvPr/>
        </p:nvSpPr>
        <p:spPr>
          <a:xfrm>
            <a:off x="3024207" y="31358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171" name="Google Shape;171;p17"/>
          <p:cNvSpPr txBox="1"/>
          <p:nvPr/>
        </p:nvSpPr>
        <p:spPr>
          <a:xfrm>
            <a:off x="4949085" y="3124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172" name="Google Shape;172;p17"/>
          <p:cNvSpPr txBox="1"/>
          <p:nvPr/>
        </p:nvSpPr>
        <p:spPr>
          <a:xfrm>
            <a:off x="6860712" y="31242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grpSp>
        <p:nvGrpSpPr>
          <p:cNvPr id="173" name="Google Shape;173;p17"/>
          <p:cNvGrpSpPr/>
          <p:nvPr/>
        </p:nvGrpSpPr>
        <p:grpSpPr>
          <a:xfrm>
            <a:off x="2131363" y="4169252"/>
            <a:ext cx="1532242" cy="533400"/>
            <a:chOff x="951919" y="5486400"/>
            <a:chExt cx="1532242" cy="533400"/>
          </a:xfrm>
        </p:grpSpPr>
        <p:sp>
          <p:nvSpPr>
            <p:cNvPr id="174" name="Google Shape;174;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175" name="Google Shape;175;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76" name="Google Shape;176;p17"/>
          <p:cNvGrpSpPr/>
          <p:nvPr/>
        </p:nvGrpSpPr>
        <p:grpSpPr>
          <a:xfrm>
            <a:off x="4948070" y="4169252"/>
            <a:ext cx="1532242" cy="533400"/>
            <a:chOff x="951919" y="5486400"/>
            <a:chExt cx="1532242" cy="533400"/>
          </a:xfrm>
        </p:grpSpPr>
        <p:sp>
          <p:nvSpPr>
            <p:cNvPr id="177" name="Google Shape;177;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178" name="Google Shape;178;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79" name="Google Shape;179;p17"/>
          <p:cNvGrpSpPr/>
          <p:nvPr/>
        </p:nvGrpSpPr>
        <p:grpSpPr>
          <a:xfrm>
            <a:off x="6853070" y="4169252"/>
            <a:ext cx="1532242" cy="533400"/>
            <a:chOff x="951919" y="5486400"/>
            <a:chExt cx="1532242" cy="533400"/>
          </a:xfrm>
        </p:grpSpPr>
        <p:sp>
          <p:nvSpPr>
            <p:cNvPr id="180" name="Google Shape;180;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181" name="Google Shape;181;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82" name="Google Shape;182;p17"/>
          <p:cNvGrpSpPr/>
          <p:nvPr/>
        </p:nvGrpSpPr>
        <p:grpSpPr>
          <a:xfrm>
            <a:off x="8758070" y="4169252"/>
            <a:ext cx="1532242" cy="533400"/>
            <a:chOff x="951919" y="5486400"/>
            <a:chExt cx="1532242" cy="533400"/>
          </a:xfrm>
        </p:grpSpPr>
        <p:sp>
          <p:nvSpPr>
            <p:cNvPr id="183" name="Google Shape;183;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184" name="Google Shape;184;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85" name="Google Shape;185;p17"/>
          <p:cNvCxnSpPr>
            <a:stCxn id="178" idx="3"/>
            <a:endCxn id="180" idx="1"/>
          </p:cNvCxnSpPr>
          <p:nvPr/>
        </p:nvCxnSpPr>
        <p:spPr>
          <a:xfrm>
            <a:off x="6480312" y="4435952"/>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86" name="Google Shape;186;p17"/>
          <p:cNvCxnSpPr>
            <a:stCxn id="181" idx="3"/>
            <a:endCxn id="183" idx="1"/>
          </p:cNvCxnSpPr>
          <p:nvPr/>
        </p:nvCxnSpPr>
        <p:spPr>
          <a:xfrm>
            <a:off x="8385312" y="4435952"/>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87" name="Google Shape;187;p17"/>
          <p:cNvCxnSpPr/>
          <p:nvPr/>
        </p:nvCxnSpPr>
        <p:spPr>
          <a:xfrm flipH="1">
            <a:off x="9520070" y="4169252"/>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188" name="Google Shape;188;p17"/>
          <p:cNvSpPr txBox="1"/>
          <p:nvPr/>
        </p:nvSpPr>
        <p:spPr>
          <a:xfrm>
            <a:off x="5392992" y="464301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189" name="Google Shape;189;p17"/>
          <p:cNvSpPr txBox="1"/>
          <p:nvPr/>
        </p:nvSpPr>
        <p:spPr>
          <a:xfrm>
            <a:off x="7299607" y="465626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190" name="Google Shape;190;p17"/>
          <p:cNvSpPr txBox="1"/>
          <p:nvPr/>
        </p:nvSpPr>
        <p:spPr>
          <a:xfrm>
            <a:off x="9227725" y="465626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191" name="Google Shape;191;p17"/>
          <p:cNvSpPr txBox="1"/>
          <p:nvPr/>
        </p:nvSpPr>
        <p:spPr>
          <a:xfrm>
            <a:off x="2407023" y="465468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192" name="Google Shape;192;p17"/>
          <p:cNvSpPr txBox="1"/>
          <p:nvPr/>
        </p:nvSpPr>
        <p:spPr>
          <a:xfrm>
            <a:off x="2965102" y="425712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2100</a:t>
            </a:r>
            <a:endParaRPr b="1" sz="1800">
              <a:solidFill>
                <a:srgbClr val="FFFF00"/>
              </a:solidFill>
              <a:latin typeface="Roboto Condensed"/>
              <a:ea typeface="Roboto Condensed"/>
              <a:cs typeface="Roboto Condensed"/>
              <a:sym typeface="Roboto Condensed"/>
            </a:endParaRPr>
          </a:p>
        </p:txBody>
      </p:sp>
      <p:sp>
        <p:nvSpPr>
          <p:cNvPr id="193" name="Google Shape;193;p17"/>
          <p:cNvSpPr txBox="1"/>
          <p:nvPr/>
        </p:nvSpPr>
        <p:spPr>
          <a:xfrm>
            <a:off x="5771248" y="4245452"/>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194" name="Google Shape;194;p17"/>
          <p:cNvSpPr txBox="1"/>
          <p:nvPr/>
        </p:nvSpPr>
        <p:spPr>
          <a:xfrm>
            <a:off x="7682875" y="4245452"/>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grpSp>
        <p:nvGrpSpPr>
          <p:cNvPr id="195" name="Google Shape;195;p17"/>
          <p:cNvGrpSpPr/>
          <p:nvPr/>
        </p:nvGrpSpPr>
        <p:grpSpPr>
          <a:xfrm>
            <a:off x="3451197" y="5325503"/>
            <a:ext cx="1532242" cy="533400"/>
            <a:chOff x="951919" y="5486400"/>
            <a:chExt cx="1532242" cy="533400"/>
          </a:xfrm>
        </p:grpSpPr>
        <p:sp>
          <p:nvSpPr>
            <p:cNvPr id="196" name="Google Shape;196;p17"/>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X</a:t>
              </a:r>
              <a:endParaRPr b="1" sz="2400">
                <a:solidFill>
                  <a:schemeClr val="lt1"/>
                </a:solidFill>
                <a:latin typeface="Roboto Condensed"/>
                <a:ea typeface="Roboto Condensed"/>
                <a:cs typeface="Roboto Condensed"/>
                <a:sym typeface="Roboto Condensed"/>
              </a:endParaRPr>
            </a:p>
          </p:txBody>
        </p:sp>
        <p:sp>
          <p:nvSpPr>
            <p:cNvPr id="197" name="Google Shape;197;p17"/>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98" name="Google Shape;198;p17"/>
          <p:cNvCxnSpPr>
            <a:endCxn id="196" idx="1"/>
          </p:cNvCxnSpPr>
          <p:nvPr/>
        </p:nvCxnSpPr>
        <p:spPr>
          <a:xfrm>
            <a:off x="3024297" y="5592203"/>
            <a:ext cx="426900" cy="0"/>
          </a:xfrm>
          <a:prstGeom prst="straightConnector1">
            <a:avLst/>
          </a:prstGeom>
          <a:noFill/>
          <a:ln cap="flat" cmpd="sng" w="28575">
            <a:solidFill>
              <a:srgbClr val="B84742"/>
            </a:solidFill>
            <a:prstDash val="solid"/>
            <a:miter lim="800000"/>
            <a:headEnd len="sm" w="sm" type="none"/>
            <a:tailEnd len="med" w="med" type="stealth"/>
          </a:ln>
        </p:spPr>
      </p:cxnSp>
      <p:sp>
        <p:nvSpPr>
          <p:cNvPr id="199" name="Google Shape;199;p17"/>
          <p:cNvSpPr txBox="1"/>
          <p:nvPr/>
        </p:nvSpPr>
        <p:spPr>
          <a:xfrm>
            <a:off x="3896119" y="579926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2100</a:t>
            </a:r>
            <a:endParaRPr b="1" sz="1800">
              <a:solidFill>
                <a:srgbClr val="C00000"/>
              </a:solidFill>
              <a:latin typeface="Roboto Condensed"/>
              <a:ea typeface="Roboto Condensed"/>
              <a:cs typeface="Roboto Condensed"/>
              <a:sym typeface="Roboto Condensed"/>
            </a:endParaRPr>
          </a:p>
        </p:txBody>
      </p:sp>
      <p:sp>
        <p:nvSpPr>
          <p:cNvPr id="200" name="Google Shape;200;p17"/>
          <p:cNvSpPr txBox="1"/>
          <p:nvPr/>
        </p:nvSpPr>
        <p:spPr>
          <a:xfrm>
            <a:off x="4274375" y="540170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cxnSp>
        <p:nvCxnSpPr>
          <p:cNvPr id="201" name="Google Shape;201;p17"/>
          <p:cNvCxnSpPr/>
          <p:nvPr/>
        </p:nvCxnSpPr>
        <p:spPr>
          <a:xfrm>
            <a:off x="3674847" y="4430118"/>
            <a:ext cx="306464" cy="0"/>
          </a:xfrm>
          <a:prstGeom prst="straightConnector1">
            <a:avLst/>
          </a:prstGeom>
          <a:noFill/>
          <a:ln cap="flat" cmpd="sng" w="28575">
            <a:solidFill>
              <a:srgbClr val="B84742"/>
            </a:solidFill>
            <a:prstDash val="solid"/>
            <a:miter lim="800000"/>
            <a:headEnd len="sm" w="sm" type="none"/>
            <a:tailEnd len="sm" w="sm" type="none"/>
          </a:ln>
        </p:spPr>
      </p:cxnSp>
      <p:cxnSp>
        <p:nvCxnSpPr>
          <p:cNvPr id="202" name="Google Shape;202;p17"/>
          <p:cNvCxnSpPr/>
          <p:nvPr/>
        </p:nvCxnSpPr>
        <p:spPr>
          <a:xfrm>
            <a:off x="3981311" y="4430119"/>
            <a:ext cx="0" cy="410817"/>
          </a:xfrm>
          <a:prstGeom prst="straightConnector1">
            <a:avLst/>
          </a:prstGeom>
          <a:noFill/>
          <a:ln cap="flat" cmpd="sng" w="28575">
            <a:solidFill>
              <a:srgbClr val="B84742"/>
            </a:solidFill>
            <a:prstDash val="solid"/>
            <a:miter lim="800000"/>
            <a:headEnd len="sm" w="sm" type="none"/>
            <a:tailEnd len="sm" w="sm" type="none"/>
          </a:ln>
        </p:spPr>
      </p:cxnSp>
      <p:cxnSp>
        <p:nvCxnSpPr>
          <p:cNvPr id="203" name="Google Shape;203;p17"/>
          <p:cNvCxnSpPr/>
          <p:nvPr/>
        </p:nvCxnSpPr>
        <p:spPr>
          <a:xfrm rot="10800000">
            <a:off x="3024207" y="4827684"/>
            <a:ext cx="957105" cy="0"/>
          </a:xfrm>
          <a:prstGeom prst="straightConnector1">
            <a:avLst/>
          </a:prstGeom>
          <a:noFill/>
          <a:ln cap="flat" cmpd="sng" w="28575">
            <a:solidFill>
              <a:srgbClr val="B84742"/>
            </a:solidFill>
            <a:prstDash val="solid"/>
            <a:miter lim="800000"/>
            <a:headEnd len="sm" w="sm" type="none"/>
            <a:tailEnd len="sm" w="sm" type="none"/>
          </a:ln>
        </p:spPr>
      </p:cxnSp>
      <p:cxnSp>
        <p:nvCxnSpPr>
          <p:cNvPr id="204" name="Google Shape;204;p17"/>
          <p:cNvCxnSpPr/>
          <p:nvPr/>
        </p:nvCxnSpPr>
        <p:spPr>
          <a:xfrm>
            <a:off x="3024206" y="4827685"/>
            <a:ext cx="0" cy="764519"/>
          </a:xfrm>
          <a:prstGeom prst="straightConnector1">
            <a:avLst/>
          </a:prstGeom>
          <a:noFill/>
          <a:ln cap="flat" cmpd="sng" w="28575">
            <a:solidFill>
              <a:srgbClr val="B84742"/>
            </a:solidFill>
            <a:prstDash val="solid"/>
            <a:miter lim="800000"/>
            <a:headEnd len="sm" w="sm" type="none"/>
            <a:tailEnd len="sm" w="sm" type="none"/>
          </a:ln>
        </p:spPr>
      </p:cxnSp>
      <p:cxnSp>
        <p:nvCxnSpPr>
          <p:cNvPr id="205" name="Google Shape;205;p17"/>
          <p:cNvCxnSpPr>
            <a:stCxn id="197" idx="3"/>
          </p:cNvCxnSpPr>
          <p:nvPr/>
        </p:nvCxnSpPr>
        <p:spPr>
          <a:xfrm flipH="1" rot="10800000">
            <a:off x="4983439" y="5586503"/>
            <a:ext cx="211500" cy="5700"/>
          </a:xfrm>
          <a:prstGeom prst="straightConnector1">
            <a:avLst/>
          </a:prstGeom>
          <a:noFill/>
          <a:ln cap="flat" cmpd="sng" w="28575">
            <a:solidFill>
              <a:srgbClr val="B84742"/>
            </a:solidFill>
            <a:prstDash val="solid"/>
            <a:miter lim="800000"/>
            <a:headEnd len="sm" w="sm" type="none"/>
            <a:tailEnd len="sm" w="sm" type="none"/>
          </a:ln>
        </p:spPr>
      </p:cxnSp>
      <p:cxnSp>
        <p:nvCxnSpPr>
          <p:cNvPr id="206" name="Google Shape;206;p17"/>
          <p:cNvCxnSpPr/>
          <p:nvPr/>
        </p:nvCxnSpPr>
        <p:spPr>
          <a:xfrm rot="10800000">
            <a:off x="5194929" y="5178001"/>
            <a:ext cx="0" cy="408368"/>
          </a:xfrm>
          <a:prstGeom prst="straightConnector1">
            <a:avLst/>
          </a:prstGeom>
          <a:noFill/>
          <a:ln cap="flat" cmpd="sng" w="28575">
            <a:solidFill>
              <a:srgbClr val="B84742"/>
            </a:solidFill>
            <a:prstDash val="solid"/>
            <a:miter lim="800000"/>
            <a:headEnd len="sm" w="sm" type="none"/>
            <a:tailEnd len="sm" w="sm" type="none"/>
          </a:ln>
        </p:spPr>
      </p:cxnSp>
      <p:cxnSp>
        <p:nvCxnSpPr>
          <p:cNvPr id="207" name="Google Shape;207;p17"/>
          <p:cNvCxnSpPr/>
          <p:nvPr/>
        </p:nvCxnSpPr>
        <p:spPr>
          <a:xfrm rot="10800000">
            <a:off x="4600745" y="5178001"/>
            <a:ext cx="594184" cy="0"/>
          </a:xfrm>
          <a:prstGeom prst="straightConnector1">
            <a:avLst/>
          </a:prstGeom>
          <a:noFill/>
          <a:ln cap="flat" cmpd="sng" w="28575">
            <a:solidFill>
              <a:srgbClr val="B84742"/>
            </a:solidFill>
            <a:prstDash val="solid"/>
            <a:miter lim="800000"/>
            <a:headEnd len="sm" w="sm" type="none"/>
            <a:tailEnd len="sm" w="sm" type="none"/>
          </a:ln>
        </p:spPr>
      </p:cxnSp>
      <p:cxnSp>
        <p:nvCxnSpPr>
          <p:cNvPr id="208" name="Google Shape;208;p17"/>
          <p:cNvCxnSpPr/>
          <p:nvPr/>
        </p:nvCxnSpPr>
        <p:spPr>
          <a:xfrm rot="10800000">
            <a:off x="4600745" y="4441787"/>
            <a:ext cx="0" cy="736215"/>
          </a:xfrm>
          <a:prstGeom prst="straightConnector1">
            <a:avLst/>
          </a:prstGeom>
          <a:noFill/>
          <a:ln cap="flat" cmpd="sng" w="28575">
            <a:solidFill>
              <a:srgbClr val="B84742"/>
            </a:solidFill>
            <a:prstDash val="solid"/>
            <a:miter lim="800000"/>
            <a:headEnd len="sm" w="sm" type="none"/>
            <a:tailEnd len="sm" w="sm" type="none"/>
          </a:ln>
        </p:spPr>
      </p:cxnSp>
      <p:cxnSp>
        <p:nvCxnSpPr>
          <p:cNvPr id="209" name="Google Shape;209;p17"/>
          <p:cNvCxnSpPr/>
          <p:nvPr/>
        </p:nvCxnSpPr>
        <p:spPr>
          <a:xfrm>
            <a:off x="4602440" y="4441961"/>
            <a:ext cx="331431" cy="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Pros &amp; Cons of Linked Allocation</a:t>
            </a:r>
            <a:endParaRPr/>
          </a:p>
        </p:txBody>
      </p:sp>
      <p:sp>
        <p:nvSpPr>
          <p:cNvPr id="215" name="Google Shape;215;p18"/>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solidFill>
                  <a:srgbClr val="C00000"/>
                </a:solidFill>
              </a:rPr>
              <a:t>Deletion Operation</a:t>
            </a:r>
            <a:endParaRPr/>
          </a:p>
          <a:p>
            <a:pPr indent="-352425" lvl="1" marL="809625" rtl="0" algn="just">
              <a:lnSpc>
                <a:spcPct val="114000"/>
              </a:lnSpc>
              <a:spcBef>
                <a:spcPts val="1000"/>
              </a:spcBef>
              <a:spcAft>
                <a:spcPts val="0"/>
              </a:spcAft>
              <a:buSzPts val="2000"/>
              <a:buChar char="⮩"/>
            </a:pPr>
            <a:r>
              <a:rPr lang="en-IN"/>
              <a:t>Deletion operation is more efficient in Linked Allocation</a:t>
            </a:r>
            <a:endParaRPr/>
          </a:p>
        </p:txBody>
      </p:sp>
      <p:grpSp>
        <p:nvGrpSpPr>
          <p:cNvPr id="216" name="Google Shape;216;p18"/>
          <p:cNvGrpSpPr/>
          <p:nvPr/>
        </p:nvGrpSpPr>
        <p:grpSpPr>
          <a:xfrm>
            <a:off x="2190468" y="2209800"/>
            <a:ext cx="1532242" cy="533400"/>
            <a:chOff x="951919" y="5486400"/>
            <a:chExt cx="1532242" cy="533400"/>
          </a:xfrm>
        </p:grpSpPr>
        <p:sp>
          <p:nvSpPr>
            <p:cNvPr id="217" name="Google Shape;217;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218" name="Google Shape;218;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19" name="Google Shape;219;p18"/>
          <p:cNvGrpSpPr/>
          <p:nvPr/>
        </p:nvGrpSpPr>
        <p:grpSpPr>
          <a:xfrm>
            <a:off x="4125907" y="2209800"/>
            <a:ext cx="1532242" cy="533400"/>
            <a:chOff x="951919" y="5486400"/>
            <a:chExt cx="1532242" cy="533400"/>
          </a:xfrm>
        </p:grpSpPr>
        <p:sp>
          <p:nvSpPr>
            <p:cNvPr id="220" name="Google Shape;220;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221" name="Google Shape;221;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22" name="Google Shape;222;p18"/>
          <p:cNvGrpSpPr/>
          <p:nvPr/>
        </p:nvGrpSpPr>
        <p:grpSpPr>
          <a:xfrm>
            <a:off x="6030907" y="2209800"/>
            <a:ext cx="1532242" cy="533400"/>
            <a:chOff x="951919" y="5486400"/>
            <a:chExt cx="1532242" cy="533400"/>
          </a:xfrm>
        </p:grpSpPr>
        <p:sp>
          <p:nvSpPr>
            <p:cNvPr id="223" name="Google Shape;223;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224" name="Google Shape;224;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25" name="Google Shape;225;p18"/>
          <p:cNvGrpSpPr/>
          <p:nvPr/>
        </p:nvGrpSpPr>
        <p:grpSpPr>
          <a:xfrm>
            <a:off x="7935907" y="2209800"/>
            <a:ext cx="1532242" cy="533400"/>
            <a:chOff x="951919" y="5486400"/>
            <a:chExt cx="1532242" cy="533400"/>
          </a:xfrm>
        </p:grpSpPr>
        <p:sp>
          <p:nvSpPr>
            <p:cNvPr id="226" name="Google Shape;226;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227" name="Google Shape;227;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228" name="Google Shape;228;p18"/>
          <p:cNvCxnSpPr>
            <a:stCxn id="218" idx="3"/>
            <a:endCxn id="220" idx="1"/>
          </p:cNvCxnSpPr>
          <p:nvPr/>
        </p:nvCxnSpPr>
        <p:spPr>
          <a:xfrm>
            <a:off x="3722710" y="2476500"/>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29" name="Google Shape;229;p18"/>
          <p:cNvCxnSpPr>
            <a:stCxn id="221" idx="3"/>
            <a:endCxn id="223" idx="1"/>
          </p:cNvCxnSpPr>
          <p:nvPr/>
        </p:nvCxnSpPr>
        <p:spPr>
          <a:xfrm>
            <a:off x="5658149" y="2476500"/>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30" name="Google Shape;230;p18"/>
          <p:cNvCxnSpPr>
            <a:stCxn id="224" idx="3"/>
            <a:endCxn id="226" idx="1"/>
          </p:cNvCxnSpPr>
          <p:nvPr/>
        </p:nvCxnSpPr>
        <p:spPr>
          <a:xfrm>
            <a:off x="7563149" y="2476500"/>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31" name="Google Shape;231;p18"/>
          <p:cNvCxnSpPr/>
          <p:nvPr/>
        </p:nvCxnSpPr>
        <p:spPr>
          <a:xfrm flipH="1">
            <a:off x="8697907" y="2209800"/>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232" name="Google Shape;232;p18"/>
          <p:cNvSpPr txBox="1"/>
          <p:nvPr/>
        </p:nvSpPr>
        <p:spPr>
          <a:xfrm>
            <a:off x="6477444" y="269681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233" name="Google Shape;233;p18"/>
          <p:cNvSpPr txBox="1"/>
          <p:nvPr/>
        </p:nvSpPr>
        <p:spPr>
          <a:xfrm>
            <a:off x="8405562" y="269681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234" name="Google Shape;234;p18"/>
          <p:cNvSpPr txBox="1"/>
          <p:nvPr/>
        </p:nvSpPr>
        <p:spPr>
          <a:xfrm>
            <a:off x="2640939" y="269523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235" name="Google Shape;235;p18"/>
          <p:cNvSpPr txBox="1"/>
          <p:nvPr/>
        </p:nvSpPr>
        <p:spPr>
          <a:xfrm>
            <a:off x="3024207" y="22976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236" name="Google Shape;236;p18"/>
          <p:cNvSpPr txBox="1"/>
          <p:nvPr/>
        </p:nvSpPr>
        <p:spPr>
          <a:xfrm>
            <a:off x="4949085" y="22860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237" name="Google Shape;237;p18"/>
          <p:cNvSpPr txBox="1"/>
          <p:nvPr/>
        </p:nvSpPr>
        <p:spPr>
          <a:xfrm>
            <a:off x="6860712" y="22860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sp>
        <p:nvSpPr>
          <p:cNvPr id="238" name="Google Shape;238;p18"/>
          <p:cNvSpPr/>
          <p:nvPr/>
        </p:nvSpPr>
        <p:spPr>
          <a:xfrm>
            <a:off x="4253458" y="2209800"/>
            <a:ext cx="1285383" cy="1524000"/>
          </a:xfrm>
          <a:prstGeom prst="mathMultiply">
            <a:avLst>
              <a:gd fmla="val 23520" name="adj1"/>
            </a:avLst>
          </a:prstGeom>
          <a:solidFill>
            <a:srgbClr val="B84742"/>
          </a:solidFill>
          <a:ln cap="flat" cmpd="sng" w="9525">
            <a:solidFill>
              <a:srgbClr val="B847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nvGrpSpPr>
          <p:cNvPr id="239" name="Google Shape;239;p18"/>
          <p:cNvGrpSpPr/>
          <p:nvPr/>
        </p:nvGrpSpPr>
        <p:grpSpPr>
          <a:xfrm>
            <a:off x="2131363" y="4477651"/>
            <a:ext cx="1532242" cy="533400"/>
            <a:chOff x="951919" y="5486400"/>
            <a:chExt cx="1532242" cy="533400"/>
          </a:xfrm>
        </p:grpSpPr>
        <p:sp>
          <p:nvSpPr>
            <p:cNvPr id="240" name="Google Shape;240;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241" name="Google Shape;241;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42" name="Google Shape;242;p18"/>
          <p:cNvGrpSpPr/>
          <p:nvPr/>
        </p:nvGrpSpPr>
        <p:grpSpPr>
          <a:xfrm>
            <a:off x="4066802" y="4477651"/>
            <a:ext cx="1532242" cy="533400"/>
            <a:chOff x="951919" y="5486400"/>
            <a:chExt cx="1532242" cy="533400"/>
          </a:xfrm>
        </p:grpSpPr>
        <p:sp>
          <p:nvSpPr>
            <p:cNvPr id="243" name="Google Shape;243;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244" name="Google Shape;244;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45" name="Google Shape;245;p18"/>
          <p:cNvGrpSpPr/>
          <p:nvPr/>
        </p:nvGrpSpPr>
        <p:grpSpPr>
          <a:xfrm>
            <a:off x="5971802" y="4477651"/>
            <a:ext cx="1532242" cy="533400"/>
            <a:chOff x="951919" y="5486400"/>
            <a:chExt cx="1532242" cy="533400"/>
          </a:xfrm>
        </p:grpSpPr>
        <p:sp>
          <p:nvSpPr>
            <p:cNvPr id="246" name="Google Shape;246;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247" name="Google Shape;247;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48" name="Google Shape;248;p18"/>
          <p:cNvGrpSpPr/>
          <p:nvPr/>
        </p:nvGrpSpPr>
        <p:grpSpPr>
          <a:xfrm>
            <a:off x="7876802" y="4477651"/>
            <a:ext cx="1532242" cy="533400"/>
            <a:chOff x="951919" y="5486400"/>
            <a:chExt cx="1532242" cy="533400"/>
          </a:xfrm>
        </p:grpSpPr>
        <p:sp>
          <p:nvSpPr>
            <p:cNvPr id="249" name="Google Shape;249;p1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250" name="Google Shape;250;p1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251" name="Google Shape;251;p18"/>
          <p:cNvCxnSpPr>
            <a:endCxn id="246" idx="1"/>
          </p:cNvCxnSpPr>
          <p:nvPr/>
        </p:nvCxnSpPr>
        <p:spPr>
          <a:xfrm>
            <a:off x="5715002" y="4744351"/>
            <a:ext cx="256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52" name="Google Shape;252;p18"/>
          <p:cNvCxnSpPr>
            <a:stCxn id="247" idx="3"/>
            <a:endCxn id="249" idx="1"/>
          </p:cNvCxnSpPr>
          <p:nvPr/>
        </p:nvCxnSpPr>
        <p:spPr>
          <a:xfrm>
            <a:off x="7504044" y="4744351"/>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53" name="Google Shape;253;p18"/>
          <p:cNvCxnSpPr/>
          <p:nvPr/>
        </p:nvCxnSpPr>
        <p:spPr>
          <a:xfrm flipH="1">
            <a:off x="8638802" y="4477651"/>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254" name="Google Shape;254;p18"/>
          <p:cNvSpPr txBox="1"/>
          <p:nvPr/>
        </p:nvSpPr>
        <p:spPr>
          <a:xfrm>
            <a:off x="4511724" y="495141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255" name="Google Shape;255;p18"/>
          <p:cNvSpPr txBox="1"/>
          <p:nvPr/>
        </p:nvSpPr>
        <p:spPr>
          <a:xfrm>
            <a:off x="6418339" y="49646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256" name="Google Shape;256;p18"/>
          <p:cNvSpPr txBox="1"/>
          <p:nvPr/>
        </p:nvSpPr>
        <p:spPr>
          <a:xfrm>
            <a:off x="8346457" y="49646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257" name="Google Shape;257;p18"/>
          <p:cNvSpPr txBox="1"/>
          <p:nvPr/>
        </p:nvSpPr>
        <p:spPr>
          <a:xfrm>
            <a:off x="2581834" y="4963085"/>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258" name="Google Shape;258;p18"/>
          <p:cNvSpPr txBox="1"/>
          <p:nvPr/>
        </p:nvSpPr>
        <p:spPr>
          <a:xfrm>
            <a:off x="2965102" y="456551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259" name="Google Shape;259;p18"/>
          <p:cNvSpPr txBox="1"/>
          <p:nvPr/>
        </p:nvSpPr>
        <p:spPr>
          <a:xfrm>
            <a:off x="4889980" y="45538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260" name="Google Shape;260;p18"/>
          <p:cNvSpPr txBox="1"/>
          <p:nvPr/>
        </p:nvSpPr>
        <p:spPr>
          <a:xfrm>
            <a:off x="6801607" y="45538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cxnSp>
        <p:nvCxnSpPr>
          <p:cNvPr id="261" name="Google Shape;261;p18"/>
          <p:cNvCxnSpPr>
            <a:stCxn id="241" idx="3"/>
          </p:cNvCxnSpPr>
          <p:nvPr/>
        </p:nvCxnSpPr>
        <p:spPr>
          <a:xfrm>
            <a:off x="3663605" y="4744351"/>
            <a:ext cx="146400" cy="5700"/>
          </a:xfrm>
          <a:prstGeom prst="straightConnector1">
            <a:avLst/>
          </a:prstGeom>
          <a:noFill/>
          <a:ln cap="flat" cmpd="sng" w="28575">
            <a:solidFill>
              <a:srgbClr val="B84742"/>
            </a:solidFill>
            <a:prstDash val="solid"/>
            <a:miter lim="800000"/>
            <a:headEnd len="sm" w="sm" type="none"/>
            <a:tailEnd len="sm" w="sm" type="none"/>
          </a:ln>
        </p:spPr>
      </p:cxnSp>
      <p:cxnSp>
        <p:nvCxnSpPr>
          <p:cNvPr id="262" name="Google Shape;262;p18"/>
          <p:cNvCxnSpPr/>
          <p:nvPr/>
        </p:nvCxnSpPr>
        <p:spPr>
          <a:xfrm rot="10800000">
            <a:off x="3810000" y="4038601"/>
            <a:ext cx="0" cy="699917"/>
          </a:xfrm>
          <a:prstGeom prst="straightConnector1">
            <a:avLst/>
          </a:prstGeom>
          <a:noFill/>
          <a:ln cap="flat" cmpd="sng" w="28575">
            <a:solidFill>
              <a:srgbClr val="B84742"/>
            </a:solidFill>
            <a:prstDash val="solid"/>
            <a:miter lim="800000"/>
            <a:headEnd len="sm" w="sm" type="none"/>
            <a:tailEnd len="sm" w="sm" type="none"/>
          </a:ln>
        </p:spPr>
      </p:cxnSp>
      <p:cxnSp>
        <p:nvCxnSpPr>
          <p:cNvPr id="263" name="Google Shape;263;p18"/>
          <p:cNvCxnSpPr/>
          <p:nvPr/>
        </p:nvCxnSpPr>
        <p:spPr>
          <a:xfrm>
            <a:off x="3810000" y="4038600"/>
            <a:ext cx="1905000" cy="0"/>
          </a:xfrm>
          <a:prstGeom prst="straightConnector1">
            <a:avLst/>
          </a:prstGeom>
          <a:noFill/>
          <a:ln cap="flat" cmpd="sng" w="28575">
            <a:solidFill>
              <a:srgbClr val="B84742"/>
            </a:solidFill>
            <a:prstDash val="solid"/>
            <a:miter lim="800000"/>
            <a:headEnd len="sm" w="sm" type="none"/>
            <a:tailEnd len="sm" w="sm" type="none"/>
          </a:ln>
        </p:spPr>
      </p:cxnSp>
      <p:cxnSp>
        <p:nvCxnSpPr>
          <p:cNvPr id="264" name="Google Shape;264;p18"/>
          <p:cNvCxnSpPr/>
          <p:nvPr/>
        </p:nvCxnSpPr>
        <p:spPr>
          <a:xfrm>
            <a:off x="5715000" y="4038601"/>
            <a:ext cx="0" cy="711585"/>
          </a:xfrm>
          <a:prstGeom prst="straightConnector1">
            <a:avLst/>
          </a:prstGeom>
          <a:noFill/>
          <a:ln cap="flat" cmpd="sng" w="28575">
            <a:solidFill>
              <a:srgbClr val="B84742"/>
            </a:solidFill>
            <a:prstDash val="solid"/>
            <a:miter lim="800000"/>
            <a:headEnd len="sm" w="sm" type="none"/>
            <a:tailEnd len="sm" w="sm" type="none"/>
          </a:ln>
        </p:spPr>
      </p:cxnSp>
      <p:sp>
        <p:nvSpPr>
          <p:cNvPr id="265" name="Google Shape;265;p18"/>
          <p:cNvSpPr txBox="1"/>
          <p:nvPr/>
        </p:nvSpPr>
        <p:spPr>
          <a:xfrm>
            <a:off x="4570829" y="268356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5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5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Pros &amp; Cons of Linked Allocation</a:t>
            </a:r>
            <a:endParaRPr/>
          </a:p>
        </p:txBody>
      </p:sp>
      <p:sp>
        <p:nvSpPr>
          <p:cNvPr id="271" name="Google Shape;271;p19"/>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solidFill>
                  <a:srgbClr val="C00000"/>
                </a:solidFill>
              </a:rPr>
              <a:t>Search Operation</a:t>
            </a:r>
            <a:endParaRPr/>
          </a:p>
          <a:p>
            <a:pPr indent="-352425" lvl="1" marL="809625" rtl="0" algn="just">
              <a:lnSpc>
                <a:spcPct val="114000"/>
              </a:lnSpc>
              <a:spcBef>
                <a:spcPts val="1000"/>
              </a:spcBef>
              <a:spcAft>
                <a:spcPts val="0"/>
              </a:spcAft>
              <a:buSzPts val="2000"/>
              <a:buChar char="⮩"/>
            </a:pPr>
            <a:r>
              <a:rPr b="1" lang="en-IN">
                <a:solidFill>
                  <a:srgbClr val="34495E"/>
                </a:solidFill>
              </a:rPr>
              <a:t>If particular node in the list is required</a:t>
            </a:r>
            <a:r>
              <a:rPr lang="en-IN"/>
              <a:t>, it is necessary to follow links from the first node onwards until the desired node is found, in this situation </a:t>
            </a:r>
            <a:r>
              <a:rPr b="1" lang="en-IN"/>
              <a:t>it is more time consuming </a:t>
            </a:r>
            <a:r>
              <a:rPr lang="en-IN"/>
              <a:t>to go through linked list than a sequential list.</a:t>
            </a:r>
            <a:endParaRPr/>
          </a:p>
          <a:p>
            <a:pPr indent="-352425" lvl="1" marL="809625" rtl="0" algn="just">
              <a:lnSpc>
                <a:spcPct val="114000"/>
              </a:lnSpc>
              <a:spcBef>
                <a:spcPts val="1000"/>
              </a:spcBef>
              <a:spcAft>
                <a:spcPts val="0"/>
              </a:spcAft>
              <a:buSzPts val="2000"/>
              <a:buChar char="⮩"/>
            </a:pPr>
            <a:r>
              <a:rPr lang="en-IN"/>
              <a:t>Search operation is more time consuming in Linked Allocation.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Join Operation</a:t>
            </a:r>
            <a:endParaRPr/>
          </a:p>
          <a:p>
            <a:pPr indent="-228600" lvl="2" marL="606425" rtl="0" algn="just">
              <a:lnSpc>
                <a:spcPct val="114000"/>
              </a:lnSpc>
              <a:spcBef>
                <a:spcPts val="1000"/>
              </a:spcBef>
              <a:spcAft>
                <a:spcPts val="0"/>
              </a:spcAft>
              <a:buSzPts val="1800"/>
              <a:buFont typeface="Noto Sans Symbols"/>
              <a:buChar char="▪"/>
            </a:pPr>
            <a:r>
              <a:rPr lang="en-IN"/>
              <a:t>Join operation is more efficient in Linked Allocation.</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grpSp>
        <p:nvGrpSpPr>
          <p:cNvPr id="272" name="Google Shape;272;p19"/>
          <p:cNvGrpSpPr/>
          <p:nvPr/>
        </p:nvGrpSpPr>
        <p:grpSpPr>
          <a:xfrm>
            <a:off x="1007130" y="4020451"/>
            <a:ext cx="1532242" cy="533400"/>
            <a:chOff x="951919" y="5486400"/>
            <a:chExt cx="1532242" cy="533400"/>
          </a:xfrm>
        </p:grpSpPr>
        <p:sp>
          <p:nvSpPr>
            <p:cNvPr id="273" name="Google Shape;273;p19"/>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274" name="Google Shape;274;p19"/>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75" name="Google Shape;275;p19"/>
          <p:cNvGrpSpPr/>
          <p:nvPr/>
        </p:nvGrpSpPr>
        <p:grpSpPr>
          <a:xfrm>
            <a:off x="2942569" y="4020451"/>
            <a:ext cx="1532242" cy="533400"/>
            <a:chOff x="951919" y="5486400"/>
            <a:chExt cx="1532242" cy="533400"/>
          </a:xfrm>
        </p:grpSpPr>
        <p:sp>
          <p:nvSpPr>
            <p:cNvPr id="276" name="Google Shape;276;p19"/>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277" name="Google Shape;277;p19"/>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78" name="Google Shape;278;p19"/>
          <p:cNvGrpSpPr/>
          <p:nvPr/>
        </p:nvGrpSpPr>
        <p:grpSpPr>
          <a:xfrm>
            <a:off x="4847569" y="4020451"/>
            <a:ext cx="1532242" cy="533400"/>
            <a:chOff x="951919" y="5486400"/>
            <a:chExt cx="1532242" cy="533400"/>
          </a:xfrm>
        </p:grpSpPr>
        <p:sp>
          <p:nvSpPr>
            <p:cNvPr id="279" name="Google Shape;279;p19"/>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280" name="Google Shape;280;p19"/>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81" name="Google Shape;281;p19"/>
          <p:cNvGrpSpPr/>
          <p:nvPr/>
        </p:nvGrpSpPr>
        <p:grpSpPr>
          <a:xfrm>
            <a:off x="6752569" y="4020451"/>
            <a:ext cx="1532242" cy="533400"/>
            <a:chOff x="951919" y="5486400"/>
            <a:chExt cx="1532242" cy="533400"/>
          </a:xfrm>
        </p:grpSpPr>
        <p:sp>
          <p:nvSpPr>
            <p:cNvPr id="282" name="Google Shape;282;p19"/>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283" name="Google Shape;283;p19"/>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284" name="Google Shape;284;p19"/>
          <p:cNvCxnSpPr>
            <a:stCxn id="274" idx="3"/>
            <a:endCxn id="276" idx="1"/>
          </p:cNvCxnSpPr>
          <p:nvPr/>
        </p:nvCxnSpPr>
        <p:spPr>
          <a:xfrm>
            <a:off x="2539372" y="4287151"/>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85" name="Google Shape;285;p19"/>
          <p:cNvCxnSpPr>
            <a:stCxn id="277" idx="3"/>
            <a:endCxn id="279" idx="1"/>
          </p:cNvCxnSpPr>
          <p:nvPr/>
        </p:nvCxnSpPr>
        <p:spPr>
          <a:xfrm>
            <a:off x="4474811" y="4287151"/>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86" name="Google Shape;286;p19"/>
          <p:cNvCxnSpPr>
            <a:stCxn id="280" idx="3"/>
            <a:endCxn id="282" idx="1"/>
          </p:cNvCxnSpPr>
          <p:nvPr/>
        </p:nvCxnSpPr>
        <p:spPr>
          <a:xfrm>
            <a:off x="6379811" y="4287151"/>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287" name="Google Shape;287;p19"/>
          <p:cNvCxnSpPr/>
          <p:nvPr/>
        </p:nvCxnSpPr>
        <p:spPr>
          <a:xfrm flipH="1">
            <a:off x="7514569" y="4020451"/>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288" name="Google Shape;288;p19"/>
          <p:cNvSpPr txBox="1"/>
          <p:nvPr/>
        </p:nvSpPr>
        <p:spPr>
          <a:xfrm>
            <a:off x="3387491" y="4548005"/>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289" name="Google Shape;289;p19"/>
          <p:cNvSpPr txBox="1"/>
          <p:nvPr/>
        </p:nvSpPr>
        <p:spPr>
          <a:xfrm>
            <a:off x="5294106" y="456125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290" name="Google Shape;290;p19"/>
          <p:cNvSpPr txBox="1"/>
          <p:nvPr/>
        </p:nvSpPr>
        <p:spPr>
          <a:xfrm>
            <a:off x="7222224" y="456125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291" name="Google Shape;291;p19"/>
          <p:cNvSpPr txBox="1"/>
          <p:nvPr/>
        </p:nvSpPr>
        <p:spPr>
          <a:xfrm>
            <a:off x="1457601" y="455967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
        <p:nvSpPr>
          <p:cNvPr id="292" name="Google Shape;292;p19"/>
          <p:cNvSpPr txBox="1"/>
          <p:nvPr/>
        </p:nvSpPr>
        <p:spPr>
          <a:xfrm>
            <a:off x="1840869" y="410831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293" name="Google Shape;293;p19"/>
          <p:cNvSpPr txBox="1"/>
          <p:nvPr/>
        </p:nvSpPr>
        <p:spPr>
          <a:xfrm>
            <a:off x="3765747" y="40966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294" name="Google Shape;294;p19"/>
          <p:cNvSpPr txBox="1"/>
          <p:nvPr/>
        </p:nvSpPr>
        <p:spPr>
          <a:xfrm>
            <a:off x="5677374" y="40966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grpSp>
        <p:nvGrpSpPr>
          <p:cNvPr id="295" name="Google Shape;295;p19"/>
          <p:cNvGrpSpPr/>
          <p:nvPr/>
        </p:nvGrpSpPr>
        <p:grpSpPr>
          <a:xfrm>
            <a:off x="1902181" y="5544451"/>
            <a:ext cx="1532242" cy="533400"/>
            <a:chOff x="951919" y="5486400"/>
            <a:chExt cx="1532242" cy="533400"/>
          </a:xfrm>
        </p:grpSpPr>
        <p:sp>
          <p:nvSpPr>
            <p:cNvPr id="296" name="Google Shape;296;p19"/>
            <p:cNvSpPr/>
            <p:nvPr/>
          </p:nvSpPr>
          <p:spPr>
            <a:xfrm>
              <a:off x="951919"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12</a:t>
              </a:r>
              <a:endParaRPr b="1" sz="2400">
                <a:solidFill>
                  <a:schemeClr val="lt1"/>
                </a:solidFill>
                <a:latin typeface="Roboto Condensed"/>
                <a:ea typeface="Roboto Condensed"/>
                <a:cs typeface="Roboto Condensed"/>
                <a:sym typeface="Roboto Condensed"/>
              </a:endParaRPr>
            </a:p>
          </p:txBody>
        </p:sp>
        <p:sp>
          <p:nvSpPr>
            <p:cNvPr id="297" name="Google Shape;297;p19"/>
            <p:cNvSpPr/>
            <p:nvPr/>
          </p:nvSpPr>
          <p:spPr>
            <a:xfrm>
              <a:off x="1722161"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298" name="Google Shape;298;p19"/>
          <p:cNvGrpSpPr/>
          <p:nvPr/>
        </p:nvGrpSpPr>
        <p:grpSpPr>
          <a:xfrm>
            <a:off x="3837620" y="5544451"/>
            <a:ext cx="1532242" cy="533400"/>
            <a:chOff x="951919" y="5486400"/>
            <a:chExt cx="1532242" cy="533400"/>
          </a:xfrm>
        </p:grpSpPr>
        <p:sp>
          <p:nvSpPr>
            <p:cNvPr id="299" name="Google Shape;299;p19"/>
            <p:cNvSpPr/>
            <p:nvPr/>
          </p:nvSpPr>
          <p:spPr>
            <a:xfrm>
              <a:off x="951919"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52</a:t>
              </a:r>
              <a:endParaRPr b="1" sz="2400">
                <a:solidFill>
                  <a:schemeClr val="lt1"/>
                </a:solidFill>
                <a:latin typeface="Roboto Condensed"/>
                <a:ea typeface="Roboto Condensed"/>
                <a:cs typeface="Roboto Condensed"/>
                <a:sym typeface="Roboto Condensed"/>
              </a:endParaRPr>
            </a:p>
          </p:txBody>
        </p:sp>
        <p:sp>
          <p:nvSpPr>
            <p:cNvPr id="300" name="Google Shape;300;p19"/>
            <p:cNvSpPr/>
            <p:nvPr/>
          </p:nvSpPr>
          <p:spPr>
            <a:xfrm>
              <a:off x="1722161"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301" name="Google Shape;301;p19"/>
          <p:cNvGrpSpPr/>
          <p:nvPr/>
        </p:nvGrpSpPr>
        <p:grpSpPr>
          <a:xfrm>
            <a:off x="5742620" y="5544451"/>
            <a:ext cx="1532242" cy="533400"/>
            <a:chOff x="951919" y="5486400"/>
            <a:chExt cx="1532242" cy="533400"/>
          </a:xfrm>
        </p:grpSpPr>
        <p:sp>
          <p:nvSpPr>
            <p:cNvPr id="302" name="Google Shape;302;p19"/>
            <p:cNvSpPr/>
            <p:nvPr/>
          </p:nvSpPr>
          <p:spPr>
            <a:xfrm>
              <a:off x="951919"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303" name="Google Shape;303;p19"/>
            <p:cNvSpPr/>
            <p:nvPr/>
          </p:nvSpPr>
          <p:spPr>
            <a:xfrm>
              <a:off x="1722161"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304" name="Google Shape;304;p19"/>
          <p:cNvGrpSpPr/>
          <p:nvPr/>
        </p:nvGrpSpPr>
        <p:grpSpPr>
          <a:xfrm>
            <a:off x="7647620" y="5544451"/>
            <a:ext cx="1532242" cy="533400"/>
            <a:chOff x="951919" y="5486400"/>
            <a:chExt cx="1532242" cy="533400"/>
          </a:xfrm>
        </p:grpSpPr>
        <p:sp>
          <p:nvSpPr>
            <p:cNvPr id="305" name="Google Shape;305;p19"/>
            <p:cNvSpPr/>
            <p:nvPr/>
          </p:nvSpPr>
          <p:spPr>
            <a:xfrm>
              <a:off x="951919"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100</a:t>
              </a:r>
              <a:endParaRPr b="1" sz="2400">
                <a:solidFill>
                  <a:schemeClr val="lt1"/>
                </a:solidFill>
                <a:latin typeface="Roboto Condensed"/>
                <a:ea typeface="Roboto Condensed"/>
                <a:cs typeface="Roboto Condensed"/>
                <a:sym typeface="Roboto Condensed"/>
              </a:endParaRPr>
            </a:p>
          </p:txBody>
        </p:sp>
        <p:sp>
          <p:nvSpPr>
            <p:cNvPr id="306" name="Google Shape;306;p19"/>
            <p:cNvSpPr/>
            <p:nvPr/>
          </p:nvSpPr>
          <p:spPr>
            <a:xfrm>
              <a:off x="1722161" y="5486400"/>
              <a:ext cx="762000" cy="533400"/>
            </a:xfrm>
            <a:prstGeom prst="rect">
              <a:avLst/>
            </a:prstGeom>
            <a:solidFill>
              <a:schemeClr val="accent5"/>
            </a:solidFill>
            <a:ln cap="flat" cmpd="sng" w="12700">
              <a:solidFill>
                <a:srgbClr val="AF721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307" name="Google Shape;307;p19"/>
          <p:cNvCxnSpPr>
            <a:stCxn id="297" idx="3"/>
            <a:endCxn id="299" idx="1"/>
          </p:cNvCxnSpPr>
          <p:nvPr/>
        </p:nvCxnSpPr>
        <p:spPr>
          <a:xfrm>
            <a:off x="3434423" y="5811151"/>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08" name="Google Shape;308;p19"/>
          <p:cNvCxnSpPr>
            <a:stCxn id="300" idx="3"/>
            <a:endCxn id="302" idx="1"/>
          </p:cNvCxnSpPr>
          <p:nvPr/>
        </p:nvCxnSpPr>
        <p:spPr>
          <a:xfrm>
            <a:off x="5369862" y="5811151"/>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09" name="Google Shape;309;p19"/>
          <p:cNvCxnSpPr>
            <a:stCxn id="303" idx="3"/>
            <a:endCxn id="305" idx="1"/>
          </p:cNvCxnSpPr>
          <p:nvPr/>
        </p:nvCxnSpPr>
        <p:spPr>
          <a:xfrm>
            <a:off x="7274862" y="5811151"/>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10" name="Google Shape;310;p19"/>
          <p:cNvCxnSpPr/>
          <p:nvPr/>
        </p:nvCxnSpPr>
        <p:spPr>
          <a:xfrm flipH="1">
            <a:off x="8409620" y="5544451"/>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311" name="Google Shape;311;p19"/>
          <p:cNvSpPr txBox="1"/>
          <p:nvPr/>
        </p:nvSpPr>
        <p:spPr>
          <a:xfrm>
            <a:off x="4282541" y="6072005"/>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580</a:t>
            </a:r>
            <a:endParaRPr b="1" sz="1800">
              <a:solidFill>
                <a:srgbClr val="C00000"/>
              </a:solidFill>
              <a:latin typeface="Roboto Condensed"/>
              <a:ea typeface="Roboto Condensed"/>
              <a:cs typeface="Roboto Condensed"/>
              <a:sym typeface="Roboto Condensed"/>
            </a:endParaRPr>
          </a:p>
        </p:txBody>
      </p:sp>
      <p:sp>
        <p:nvSpPr>
          <p:cNvPr id="312" name="Google Shape;312;p19"/>
          <p:cNvSpPr txBox="1"/>
          <p:nvPr/>
        </p:nvSpPr>
        <p:spPr>
          <a:xfrm>
            <a:off x="6189157" y="608525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5096</a:t>
            </a:r>
            <a:endParaRPr b="1" sz="1800">
              <a:solidFill>
                <a:srgbClr val="C00000"/>
              </a:solidFill>
              <a:latin typeface="Roboto Condensed"/>
              <a:ea typeface="Roboto Condensed"/>
              <a:cs typeface="Roboto Condensed"/>
              <a:sym typeface="Roboto Condensed"/>
            </a:endParaRPr>
          </a:p>
        </p:txBody>
      </p:sp>
      <p:sp>
        <p:nvSpPr>
          <p:cNvPr id="313" name="Google Shape;313;p19"/>
          <p:cNvSpPr txBox="1"/>
          <p:nvPr/>
        </p:nvSpPr>
        <p:spPr>
          <a:xfrm>
            <a:off x="8117275" y="608525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5145</a:t>
            </a:r>
            <a:endParaRPr b="1" sz="1800">
              <a:solidFill>
                <a:srgbClr val="C00000"/>
              </a:solidFill>
              <a:latin typeface="Roboto Condensed"/>
              <a:ea typeface="Roboto Condensed"/>
              <a:cs typeface="Roboto Condensed"/>
              <a:sym typeface="Roboto Condensed"/>
            </a:endParaRPr>
          </a:p>
        </p:txBody>
      </p:sp>
      <p:sp>
        <p:nvSpPr>
          <p:cNvPr id="314" name="Google Shape;314;p19"/>
          <p:cNvSpPr txBox="1"/>
          <p:nvPr/>
        </p:nvSpPr>
        <p:spPr>
          <a:xfrm>
            <a:off x="2352652" y="608367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5050</a:t>
            </a:r>
            <a:endParaRPr b="1" sz="1800">
              <a:solidFill>
                <a:srgbClr val="C00000"/>
              </a:solidFill>
              <a:latin typeface="Roboto Condensed"/>
              <a:ea typeface="Roboto Condensed"/>
              <a:cs typeface="Roboto Condensed"/>
              <a:sym typeface="Roboto Condensed"/>
            </a:endParaRPr>
          </a:p>
        </p:txBody>
      </p:sp>
      <p:sp>
        <p:nvSpPr>
          <p:cNvPr id="315" name="Google Shape;315;p19"/>
          <p:cNvSpPr txBox="1"/>
          <p:nvPr/>
        </p:nvSpPr>
        <p:spPr>
          <a:xfrm>
            <a:off x="2735919" y="5632319"/>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580</a:t>
            </a:r>
            <a:endParaRPr b="1" sz="1800">
              <a:solidFill>
                <a:srgbClr val="FFFF00"/>
              </a:solidFill>
              <a:latin typeface="Roboto Condensed"/>
              <a:ea typeface="Roboto Condensed"/>
              <a:cs typeface="Roboto Condensed"/>
              <a:sym typeface="Roboto Condensed"/>
            </a:endParaRPr>
          </a:p>
        </p:txBody>
      </p:sp>
      <p:sp>
        <p:nvSpPr>
          <p:cNvPr id="316" name="Google Shape;316;p19"/>
          <p:cNvSpPr txBox="1"/>
          <p:nvPr/>
        </p:nvSpPr>
        <p:spPr>
          <a:xfrm>
            <a:off x="4660798" y="56206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5096</a:t>
            </a:r>
            <a:endParaRPr b="1" sz="1800">
              <a:solidFill>
                <a:srgbClr val="FFFF00"/>
              </a:solidFill>
              <a:latin typeface="Roboto Condensed"/>
              <a:ea typeface="Roboto Condensed"/>
              <a:cs typeface="Roboto Condensed"/>
              <a:sym typeface="Roboto Condensed"/>
            </a:endParaRPr>
          </a:p>
        </p:txBody>
      </p:sp>
      <p:sp>
        <p:nvSpPr>
          <p:cNvPr id="317" name="Google Shape;317;p19"/>
          <p:cNvSpPr txBox="1"/>
          <p:nvPr/>
        </p:nvSpPr>
        <p:spPr>
          <a:xfrm>
            <a:off x="6572425" y="5620651"/>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5145</a:t>
            </a:r>
            <a:endParaRPr b="1" sz="1800">
              <a:solidFill>
                <a:srgbClr val="FFFF00"/>
              </a:solidFill>
              <a:latin typeface="Roboto Condensed"/>
              <a:ea typeface="Roboto Condensed"/>
              <a:cs typeface="Roboto Condensed"/>
              <a:sym typeface="Roboto Condensed"/>
            </a:endParaRPr>
          </a:p>
        </p:txBody>
      </p:sp>
      <p:grpSp>
        <p:nvGrpSpPr>
          <p:cNvPr id="318" name="Google Shape;318;p19"/>
          <p:cNvGrpSpPr/>
          <p:nvPr/>
        </p:nvGrpSpPr>
        <p:grpSpPr>
          <a:xfrm>
            <a:off x="1387981" y="4281318"/>
            <a:ext cx="7410881" cy="1529833"/>
            <a:chOff x="1387981" y="4281318"/>
            <a:chExt cx="7410881" cy="1529833"/>
          </a:xfrm>
        </p:grpSpPr>
        <p:cxnSp>
          <p:nvCxnSpPr>
            <p:cNvPr id="319" name="Google Shape;319;p19"/>
            <p:cNvCxnSpPr>
              <a:stCxn id="283" idx="3"/>
            </p:cNvCxnSpPr>
            <p:nvPr/>
          </p:nvCxnSpPr>
          <p:spPr>
            <a:xfrm>
              <a:off x="8284811" y="4287151"/>
              <a:ext cx="510000" cy="5700"/>
            </a:xfrm>
            <a:prstGeom prst="straightConnector1">
              <a:avLst/>
            </a:prstGeom>
            <a:noFill/>
            <a:ln cap="flat" cmpd="sng" w="28575">
              <a:solidFill>
                <a:srgbClr val="B84742"/>
              </a:solidFill>
              <a:prstDash val="solid"/>
              <a:miter lim="800000"/>
              <a:headEnd len="sm" w="sm" type="none"/>
              <a:tailEnd len="sm" w="sm" type="none"/>
            </a:ln>
          </p:spPr>
        </p:cxnSp>
        <p:cxnSp>
          <p:nvCxnSpPr>
            <p:cNvPr id="320" name="Google Shape;320;p19"/>
            <p:cNvCxnSpPr/>
            <p:nvPr/>
          </p:nvCxnSpPr>
          <p:spPr>
            <a:xfrm>
              <a:off x="8794741" y="4281318"/>
              <a:ext cx="0" cy="824083"/>
            </a:xfrm>
            <a:prstGeom prst="straightConnector1">
              <a:avLst/>
            </a:prstGeom>
            <a:noFill/>
            <a:ln cap="flat" cmpd="sng" w="28575">
              <a:solidFill>
                <a:srgbClr val="B84742"/>
              </a:solidFill>
              <a:prstDash val="solid"/>
              <a:miter lim="800000"/>
              <a:headEnd len="sm" w="sm" type="none"/>
              <a:tailEnd len="sm" w="sm" type="none"/>
            </a:ln>
          </p:spPr>
        </p:cxnSp>
        <p:cxnSp>
          <p:nvCxnSpPr>
            <p:cNvPr id="321" name="Google Shape;321;p19"/>
            <p:cNvCxnSpPr/>
            <p:nvPr/>
          </p:nvCxnSpPr>
          <p:spPr>
            <a:xfrm rot="10800000">
              <a:off x="1388130" y="5105400"/>
              <a:ext cx="7410732" cy="0"/>
            </a:xfrm>
            <a:prstGeom prst="straightConnector1">
              <a:avLst/>
            </a:prstGeom>
            <a:noFill/>
            <a:ln cap="flat" cmpd="sng" w="28575">
              <a:solidFill>
                <a:srgbClr val="B84742"/>
              </a:solidFill>
              <a:prstDash val="solid"/>
              <a:miter lim="800000"/>
              <a:headEnd len="sm" w="sm" type="none"/>
              <a:tailEnd len="sm" w="sm" type="none"/>
            </a:ln>
          </p:spPr>
        </p:cxnSp>
        <p:cxnSp>
          <p:nvCxnSpPr>
            <p:cNvPr id="322" name="Google Shape;322;p19"/>
            <p:cNvCxnSpPr/>
            <p:nvPr/>
          </p:nvCxnSpPr>
          <p:spPr>
            <a:xfrm>
              <a:off x="1388130" y="5105401"/>
              <a:ext cx="0" cy="699917"/>
            </a:xfrm>
            <a:prstGeom prst="straightConnector1">
              <a:avLst/>
            </a:prstGeom>
            <a:noFill/>
            <a:ln cap="flat" cmpd="sng" w="28575">
              <a:solidFill>
                <a:srgbClr val="B84742"/>
              </a:solidFill>
              <a:prstDash val="solid"/>
              <a:miter lim="800000"/>
              <a:headEnd len="sm" w="sm" type="none"/>
              <a:tailEnd len="sm" w="sm" type="none"/>
            </a:ln>
          </p:spPr>
        </p:cxnSp>
        <p:cxnSp>
          <p:nvCxnSpPr>
            <p:cNvPr id="323" name="Google Shape;323;p19"/>
            <p:cNvCxnSpPr>
              <a:endCxn id="296" idx="1"/>
            </p:cNvCxnSpPr>
            <p:nvPr/>
          </p:nvCxnSpPr>
          <p:spPr>
            <a:xfrm>
              <a:off x="1387981" y="5805451"/>
              <a:ext cx="514200" cy="5700"/>
            </a:xfrm>
            <a:prstGeom prst="straightConnector1">
              <a:avLst/>
            </a:prstGeom>
            <a:noFill/>
            <a:ln cap="flat" cmpd="sng" w="28575">
              <a:solidFill>
                <a:srgbClr val="B84742"/>
              </a:solidFill>
              <a:prstDash val="solid"/>
              <a:miter lim="800000"/>
              <a:headEnd len="sm" w="sm" type="none"/>
              <a:tailEnd len="med" w="med" type="stealth"/>
            </a:ln>
          </p:spPr>
        </p:cxnSp>
      </p:grpSp>
      <p:sp>
        <p:nvSpPr>
          <p:cNvPr id="324" name="Google Shape;324;p19"/>
          <p:cNvSpPr txBox="1"/>
          <p:nvPr/>
        </p:nvSpPr>
        <p:spPr>
          <a:xfrm>
            <a:off x="7612720" y="41148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5050</a:t>
            </a:r>
            <a:endParaRPr b="1" sz="1800">
              <a:solidFill>
                <a:srgbClr val="FFFF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Pros &amp; Cons of Linked Allocation</a:t>
            </a:r>
            <a:endParaRPr/>
          </a:p>
        </p:txBody>
      </p:sp>
      <p:sp>
        <p:nvSpPr>
          <p:cNvPr id="330" name="Google Shape;330;p20"/>
          <p:cNvSpPr txBox="1"/>
          <p:nvPr>
            <p:ph idx="1" type="body"/>
          </p:nvPr>
        </p:nvSpPr>
        <p:spPr>
          <a:xfrm>
            <a:off x="131180" y="863444"/>
            <a:ext cx="11929641" cy="5671827"/>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solidFill>
                  <a:srgbClr val="C00000"/>
                </a:solidFill>
              </a:rPr>
              <a:t>Split Operation</a:t>
            </a:r>
            <a:endParaRPr/>
          </a:p>
          <a:p>
            <a:pPr indent="-352425" lvl="1" marL="809625" rtl="0" algn="just">
              <a:lnSpc>
                <a:spcPct val="114000"/>
              </a:lnSpc>
              <a:spcBef>
                <a:spcPts val="1000"/>
              </a:spcBef>
              <a:spcAft>
                <a:spcPts val="0"/>
              </a:spcAft>
              <a:buSzPts val="2000"/>
              <a:buChar char="⮩"/>
            </a:pPr>
            <a:r>
              <a:rPr lang="en-IN"/>
              <a:t>Split operation is more efficient in Linked Allocation</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Linked list require </a:t>
            </a:r>
            <a:r>
              <a:rPr b="1" lang="en-IN">
                <a:solidFill>
                  <a:srgbClr val="C00000"/>
                </a:solidFill>
              </a:rPr>
              <a:t>more memory</a:t>
            </a:r>
            <a:r>
              <a:rPr b="1" lang="en-IN">
                <a:solidFill>
                  <a:srgbClr val="FF0000"/>
                </a:solidFill>
              </a:rPr>
              <a:t> </a:t>
            </a:r>
            <a:r>
              <a:rPr lang="en-IN"/>
              <a:t>compared to array because along with value it stores pointer to next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Linked lists are among the simplest and most common data structures. They can be used to implement other data structures like stacks, queues, and symbolic expressions, etc…</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
        <p:nvSpPr>
          <p:cNvPr id="331" name="Google Shape;331;p20"/>
          <p:cNvSpPr/>
          <p:nvPr/>
        </p:nvSpPr>
        <p:spPr>
          <a:xfrm>
            <a:off x="2190468"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332" name="Google Shape;332;p20"/>
          <p:cNvSpPr/>
          <p:nvPr/>
        </p:nvSpPr>
        <p:spPr>
          <a:xfrm>
            <a:off x="2960710"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33" name="Google Shape;333;p20"/>
          <p:cNvSpPr/>
          <p:nvPr/>
        </p:nvSpPr>
        <p:spPr>
          <a:xfrm>
            <a:off x="4125907"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334" name="Google Shape;334;p20"/>
          <p:cNvSpPr/>
          <p:nvPr/>
        </p:nvSpPr>
        <p:spPr>
          <a:xfrm>
            <a:off x="4896149"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35" name="Google Shape;335;p20"/>
          <p:cNvSpPr/>
          <p:nvPr/>
        </p:nvSpPr>
        <p:spPr>
          <a:xfrm>
            <a:off x="6030907"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336" name="Google Shape;336;p20"/>
          <p:cNvSpPr/>
          <p:nvPr/>
        </p:nvSpPr>
        <p:spPr>
          <a:xfrm>
            <a:off x="6801149"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37" name="Google Shape;337;p20"/>
          <p:cNvSpPr/>
          <p:nvPr/>
        </p:nvSpPr>
        <p:spPr>
          <a:xfrm>
            <a:off x="7935907"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338" name="Google Shape;338;p20"/>
          <p:cNvSpPr/>
          <p:nvPr/>
        </p:nvSpPr>
        <p:spPr>
          <a:xfrm>
            <a:off x="8706149" y="21849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cxnSp>
        <p:nvCxnSpPr>
          <p:cNvPr id="339" name="Google Shape;339;p20"/>
          <p:cNvCxnSpPr>
            <a:stCxn id="332" idx="3"/>
            <a:endCxn id="333" idx="1"/>
          </p:cNvCxnSpPr>
          <p:nvPr/>
        </p:nvCxnSpPr>
        <p:spPr>
          <a:xfrm>
            <a:off x="3722710" y="2451629"/>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40" name="Google Shape;340;p20"/>
          <p:cNvCxnSpPr>
            <a:stCxn id="334" idx="3"/>
            <a:endCxn id="335" idx="1"/>
          </p:cNvCxnSpPr>
          <p:nvPr/>
        </p:nvCxnSpPr>
        <p:spPr>
          <a:xfrm>
            <a:off x="5658149" y="2451629"/>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41" name="Google Shape;341;p20"/>
          <p:cNvCxnSpPr>
            <a:stCxn id="336" idx="3"/>
            <a:endCxn id="337" idx="1"/>
          </p:cNvCxnSpPr>
          <p:nvPr/>
        </p:nvCxnSpPr>
        <p:spPr>
          <a:xfrm>
            <a:off x="7563149" y="2451629"/>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42" name="Google Shape;342;p20"/>
          <p:cNvCxnSpPr/>
          <p:nvPr/>
        </p:nvCxnSpPr>
        <p:spPr>
          <a:xfrm flipH="1">
            <a:off x="8697907" y="2184929"/>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343" name="Google Shape;343;p20"/>
          <p:cNvSpPr txBox="1"/>
          <p:nvPr/>
        </p:nvSpPr>
        <p:spPr>
          <a:xfrm>
            <a:off x="3024207" y="227279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344" name="Google Shape;344;p20"/>
          <p:cNvSpPr txBox="1"/>
          <p:nvPr/>
        </p:nvSpPr>
        <p:spPr>
          <a:xfrm>
            <a:off x="4949085" y="226112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sp>
        <p:nvSpPr>
          <p:cNvPr id="345" name="Google Shape;345;p20"/>
          <p:cNvSpPr txBox="1"/>
          <p:nvPr/>
        </p:nvSpPr>
        <p:spPr>
          <a:xfrm>
            <a:off x="6860712" y="226112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sp>
        <p:nvSpPr>
          <p:cNvPr id="346" name="Google Shape;346;p20"/>
          <p:cNvSpPr/>
          <p:nvPr/>
        </p:nvSpPr>
        <p:spPr>
          <a:xfrm>
            <a:off x="2209800"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347" name="Google Shape;347;p20"/>
          <p:cNvSpPr/>
          <p:nvPr/>
        </p:nvSpPr>
        <p:spPr>
          <a:xfrm>
            <a:off x="2980042"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48" name="Google Shape;348;p20"/>
          <p:cNvSpPr/>
          <p:nvPr/>
        </p:nvSpPr>
        <p:spPr>
          <a:xfrm>
            <a:off x="4145239"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349" name="Google Shape;349;p20"/>
          <p:cNvSpPr/>
          <p:nvPr/>
        </p:nvSpPr>
        <p:spPr>
          <a:xfrm>
            <a:off x="4915481"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50" name="Google Shape;350;p20"/>
          <p:cNvSpPr/>
          <p:nvPr/>
        </p:nvSpPr>
        <p:spPr>
          <a:xfrm>
            <a:off x="6050239"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351" name="Google Shape;351;p20"/>
          <p:cNvSpPr/>
          <p:nvPr/>
        </p:nvSpPr>
        <p:spPr>
          <a:xfrm>
            <a:off x="6820481"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352" name="Google Shape;352;p20"/>
          <p:cNvSpPr/>
          <p:nvPr/>
        </p:nvSpPr>
        <p:spPr>
          <a:xfrm>
            <a:off x="7955239"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353" name="Google Shape;353;p20"/>
          <p:cNvSpPr/>
          <p:nvPr/>
        </p:nvSpPr>
        <p:spPr>
          <a:xfrm>
            <a:off x="8725481" y="3480329"/>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cxnSp>
        <p:nvCxnSpPr>
          <p:cNvPr id="354" name="Google Shape;354;p20"/>
          <p:cNvCxnSpPr/>
          <p:nvPr/>
        </p:nvCxnSpPr>
        <p:spPr>
          <a:xfrm>
            <a:off x="3742043" y="3708929"/>
            <a:ext cx="403197" cy="0"/>
          </a:xfrm>
          <a:prstGeom prst="straightConnector1">
            <a:avLst/>
          </a:prstGeom>
          <a:noFill/>
          <a:ln cap="flat" cmpd="sng" w="28575">
            <a:solidFill>
              <a:srgbClr val="B84742"/>
            </a:solidFill>
            <a:prstDash val="solid"/>
            <a:miter lim="800000"/>
            <a:headEnd len="sm" w="sm" type="none"/>
            <a:tailEnd len="med" w="med" type="stealth"/>
          </a:ln>
        </p:spPr>
      </p:cxnSp>
      <p:cxnSp>
        <p:nvCxnSpPr>
          <p:cNvPr id="355" name="Google Shape;355;p20"/>
          <p:cNvCxnSpPr/>
          <p:nvPr/>
        </p:nvCxnSpPr>
        <p:spPr>
          <a:xfrm>
            <a:off x="7582481" y="3785129"/>
            <a:ext cx="372758" cy="0"/>
          </a:xfrm>
          <a:prstGeom prst="straightConnector1">
            <a:avLst/>
          </a:prstGeom>
          <a:noFill/>
          <a:ln cap="flat" cmpd="sng" w="28575">
            <a:solidFill>
              <a:srgbClr val="B84742"/>
            </a:solidFill>
            <a:prstDash val="solid"/>
            <a:miter lim="800000"/>
            <a:headEnd len="sm" w="sm" type="none"/>
            <a:tailEnd len="med" w="med" type="stealth"/>
          </a:ln>
        </p:spPr>
      </p:cxnSp>
      <p:cxnSp>
        <p:nvCxnSpPr>
          <p:cNvPr id="356" name="Google Shape;356;p20"/>
          <p:cNvCxnSpPr/>
          <p:nvPr/>
        </p:nvCxnSpPr>
        <p:spPr>
          <a:xfrm flipH="1">
            <a:off x="8717239" y="3480329"/>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357" name="Google Shape;357;p20"/>
          <p:cNvSpPr txBox="1"/>
          <p:nvPr/>
        </p:nvSpPr>
        <p:spPr>
          <a:xfrm>
            <a:off x="3043539" y="356819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1000</a:t>
            </a:r>
            <a:endParaRPr b="1" sz="1800">
              <a:solidFill>
                <a:srgbClr val="FFFF00"/>
              </a:solidFill>
              <a:latin typeface="Roboto Condensed"/>
              <a:ea typeface="Roboto Condensed"/>
              <a:cs typeface="Roboto Condensed"/>
              <a:sym typeface="Roboto Condensed"/>
            </a:endParaRPr>
          </a:p>
        </p:txBody>
      </p:sp>
      <p:sp>
        <p:nvSpPr>
          <p:cNvPr id="358" name="Google Shape;358;p20"/>
          <p:cNvSpPr txBox="1"/>
          <p:nvPr/>
        </p:nvSpPr>
        <p:spPr>
          <a:xfrm>
            <a:off x="6880044" y="3556529"/>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3335</a:t>
            </a:r>
            <a:endParaRPr b="1" sz="1800">
              <a:solidFill>
                <a:srgbClr val="FFFF00"/>
              </a:solidFill>
              <a:latin typeface="Roboto Condensed"/>
              <a:ea typeface="Roboto Condensed"/>
              <a:cs typeface="Roboto Condensed"/>
              <a:sym typeface="Roboto Condensed"/>
            </a:endParaRPr>
          </a:p>
        </p:txBody>
      </p:sp>
      <p:sp>
        <p:nvSpPr>
          <p:cNvPr id="359" name="Google Shape;359;p20"/>
          <p:cNvSpPr txBox="1"/>
          <p:nvPr/>
        </p:nvSpPr>
        <p:spPr>
          <a:xfrm>
            <a:off x="4968417" y="357856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FFFF00"/>
                </a:solidFill>
                <a:latin typeface="Roboto Condensed"/>
                <a:ea typeface="Roboto Condensed"/>
                <a:cs typeface="Roboto Condensed"/>
                <a:sym typeface="Roboto Condensed"/>
              </a:rPr>
              <a:t>2050</a:t>
            </a:r>
            <a:endParaRPr b="1" sz="1800">
              <a:solidFill>
                <a:srgbClr val="FFFF00"/>
              </a:solidFill>
              <a:latin typeface="Roboto Condensed"/>
              <a:ea typeface="Roboto Condensed"/>
              <a:cs typeface="Roboto Condensed"/>
              <a:sym typeface="Roboto Condensed"/>
            </a:endParaRPr>
          </a:p>
        </p:txBody>
      </p:sp>
      <p:cxnSp>
        <p:nvCxnSpPr>
          <p:cNvPr id="360" name="Google Shape;360;p20"/>
          <p:cNvCxnSpPr/>
          <p:nvPr/>
        </p:nvCxnSpPr>
        <p:spPr>
          <a:xfrm flipH="1">
            <a:off x="4915502" y="3479870"/>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361" name="Google Shape;361;p20"/>
          <p:cNvSpPr txBox="1"/>
          <p:nvPr/>
        </p:nvSpPr>
        <p:spPr>
          <a:xfrm>
            <a:off x="4597723" y="2696795"/>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362" name="Google Shape;362;p20"/>
          <p:cNvSpPr txBox="1"/>
          <p:nvPr/>
        </p:nvSpPr>
        <p:spPr>
          <a:xfrm>
            <a:off x="6504338" y="271004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363" name="Google Shape;363;p20"/>
          <p:cNvSpPr txBox="1"/>
          <p:nvPr/>
        </p:nvSpPr>
        <p:spPr>
          <a:xfrm>
            <a:off x="8432456" y="271004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364" name="Google Shape;364;p20"/>
          <p:cNvSpPr txBox="1"/>
          <p:nvPr/>
        </p:nvSpPr>
        <p:spPr>
          <a:xfrm>
            <a:off x="2667833" y="270846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cxnSp>
        <p:nvCxnSpPr>
          <p:cNvPr id="365" name="Google Shape;365;p20"/>
          <p:cNvCxnSpPr/>
          <p:nvPr/>
        </p:nvCxnSpPr>
        <p:spPr>
          <a:xfrm>
            <a:off x="5690191" y="3785129"/>
            <a:ext cx="372758" cy="0"/>
          </a:xfrm>
          <a:prstGeom prst="straightConnector1">
            <a:avLst/>
          </a:prstGeom>
          <a:noFill/>
          <a:ln cap="flat" cmpd="sng" w="28575">
            <a:solidFill>
              <a:srgbClr val="B84742"/>
            </a:solidFill>
            <a:prstDash val="solid"/>
            <a:miter lim="800000"/>
            <a:headEnd len="sm" w="sm" type="none"/>
            <a:tailEnd len="med" w="med" type="stealth"/>
          </a:ln>
        </p:spPr>
      </p:cxnSp>
      <p:sp>
        <p:nvSpPr>
          <p:cNvPr id="366" name="Google Shape;366;p20"/>
          <p:cNvSpPr txBox="1"/>
          <p:nvPr/>
        </p:nvSpPr>
        <p:spPr>
          <a:xfrm>
            <a:off x="4597723" y="3992195"/>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1000</a:t>
            </a:r>
            <a:endParaRPr b="1" sz="1800">
              <a:solidFill>
                <a:srgbClr val="C00000"/>
              </a:solidFill>
              <a:latin typeface="Roboto Condensed"/>
              <a:ea typeface="Roboto Condensed"/>
              <a:cs typeface="Roboto Condensed"/>
              <a:sym typeface="Roboto Condensed"/>
            </a:endParaRPr>
          </a:p>
        </p:txBody>
      </p:sp>
      <p:sp>
        <p:nvSpPr>
          <p:cNvPr id="367" name="Google Shape;367;p20"/>
          <p:cNvSpPr txBox="1"/>
          <p:nvPr/>
        </p:nvSpPr>
        <p:spPr>
          <a:xfrm>
            <a:off x="6504338" y="400544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2050</a:t>
            </a:r>
            <a:endParaRPr b="1" sz="1800">
              <a:solidFill>
                <a:srgbClr val="C00000"/>
              </a:solidFill>
              <a:latin typeface="Roboto Condensed"/>
              <a:ea typeface="Roboto Condensed"/>
              <a:cs typeface="Roboto Condensed"/>
              <a:sym typeface="Roboto Condensed"/>
            </a:endParaRPr>
          </a:p>
        </p:txBody>
      </p:sp>
      <p:sp>
        <p:nvSpPr>
          <p:cNvPr id="368" name="Google Shape;368;p20"/>
          <p:cNvSpPr txBox="1"/>
          <p:nvPr/>
        </p:nvSpPr>
        <p:spPr>
          <a:xfrm>
            <a:off x="8432456" y="400544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3335</a:t>
            </a:r>
            <a:endParaRPr b="1" sz="1800">
              <a:solidFill>
                <a:srgbClr val="C00000"/>
              </a:solidFill>
              <a:latin typeface="Roboto Condensed"/>
              <a:ea typeface="Roboto Condensed"/>
              <a:cs typeface="Roboto Condensed"/>
              <a:sym typeface="Roboto Condensed"/>
            </a:endParaRPr>
          </a:p>
        </p:txBody>
      </p:sp>
      <p:sp>
        <p:nvSpPr>
          <p:cNvPr id="369" name="Google Shape;369;p20"/>
          <p:cNvSpPr txBox="1"/>
          <p:nvPr/>
        </p:nvSpPr>
        <p:spPr>
          <a:xfrm>
            <a:off x="2667833" y="400386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5000</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Operations &amp; Type of Linked List</a:t>
            </a:r>
            <a:endParaRPr/>
          </a:p>
        </p:txBody>
      </p:sp>
      <p:sp>
        <p:nvSpPr>
          <p:cNvPr id="375" name="Google Shape;375;p21"/>
          <p:cNvSpPr txBox="1"/>
          <p:nvPr/>
        </p:nvSpPr>
        <p:spPr>
          <a:xfrm>
            <a:off x="6252707" y="1461527"/>
            <a:ext cx="3429000" cy="1447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Singly Linked List</a:t>
            </a:r>
            <a:endParaRPr/>
          </a:p>
          <a:p>
            <a:pPr indent="-342900" lvl="0" marL="342900" marR="0" rtl="0" algn="just">
              <a:lnSpc>
                <a:spcPct val="90000"/>
              </a:lnSpc>
              <a:spcBef>
                <a:spcPts val="60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Circular Linked List</a:t>
            </a:r>
            <a:endParaRPr/>
          </a:p>
          <a:p>
            <a:pPr indent="-342900" lvl="0" marL="342900" marR="0" rtl="0" algn="just">
              <a:lnSpc>
                <a:spcPct val="90000"/>
              </a:lnSpc>
              <a:spcBef>
                <a:spcPts val="60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Doubly Linked List</a:t>
            </a:r>
            <a:endParaRPr/>
          </a:p>
        </p:txBody>
      </p:sp>
      <p:sp>
        <p:nvSpPr>
          <p:cNvPr id="376" name="Google Shape;376;p21"/>
          <p:cNvSpPr txBox="1"/>
          <p:nvPr/>
        </p:nvSpPr>
        <p:spPr>
          <a:xfrm>
            <a:off x="179294" y="1461527"/>
            <a:ext cx="4114800" cy="2971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Insert</a:t>
            </a:r>
            <a:endParaRPr/>
          </a:p>
          <a:p>
            <a:pPr indent="-342900" lvl="1" marL="704850" marR="0" rtl="0" algn="just">
              <a:lnSpc>
                <a:spcPct val="90000"/>
              </a:lnSpc>
              <a:spcBef>
                <a:spcPts val="600"/>
              </a:spcBef>
              <a:spcAft>
                <a:spcPts val="0"/>
              </a:spcAft>
              <a:buClr>
                <a:schemeClr val="dk1"/>
              </a:buClr>
              <a:buSzPts val="2300"/>
              <a:buFont typeface="Arial"/>
              <a:buChar char="•"/>
            </a:pPr>
            <a:r>
              <a:rPr b="0" i="0" lang="en-IN" sz="2300" u="none" cap="none" strike="noStrike">
                <a:solidFill>
                  <a:schemeClr val="dk1"/>
                </a:solidFill>
                <a:latin typeface="Roboto Condensed"/>
                <a:ea typeface="Roboto Condensed"/>
                <a:cs typeface="Roboto Condensed"/>
                <a:sym typeface="Roboto Condensed"/>
              </a:rPr>
              <a:t>Insert at first position</a:t>
            </a:r>
            <a:endParaRPr/>
          </a:p>
          <a:p>
            <a:pPr indent="-342900" lvl="1" marL="704850" marR="0" rtl="0" algn="just">
              <a:lnSpc>
                <a:spcPct val="90000"/>
              </a:lnSpc>
              <a:spcBef>
                <a:spcPts val="600"/>
              </a:spcBef>
              <a:spcAft>
                <a:spcPts val="0"/>
              </a:spcAft>
              <a:buClr>
                <a:schemeClr val="dk1"/>
              </a:buClr>
              <a:buSzPts val="2300"/>
              <a:buFont typeface="Arial"/>
              <a:buChar char="•"/>
            </a:pPr>
            <a:r>
              <a:rPr b="0" i="0" lang="en-IN" sz="2300" u="none" cap="none" strike="noStrike">
                <a:solidFill>
                  <a:schemeClr val="dk1"/>
                </a:solidFill>
                <a:latin typeface="Roboto Condensed"/>
                <a:ea typeface="Roboto Condensed"/>
                <a:cs typeface="Roboto Condensed"/>
                <a:sym typeface="Roboto Condensed"/>
              </a:rPr>
              <a:t>Insert at last position</a:t>
            </a:r>
            <a:endParaRPr/>
          </a:p>
          <a:p>
            <a:pPr indent="-342900" lvl="1" marL="704850" marR="0" rtl="0" algn="just">
              <a:lnSpc>
                <a:spcPct val="90000"/>
              </a:lnSpc>
              <a:spcBef>
                <a:spcPts val="600"/>
              </a:spcBef>
              <a:spcAft>
                <a:spcPts val="0"/>
              </a:spcAft>
              <a:buClr>
                <a:schemeClr val="dk1"/>
              </a:buClr>
              <a:buSzPts val="2300"/>
              <a:buFont typeface="Arial"/>
              <a:buChar char="•"/>
            </a:pPr>
            <a:r>
              <a:rPr b="0" i="0" lang="en-IN" sz="2300" u="none" cap="none" strike="noStrike">
                <a:solidFill>
                  <a:schemeClr val="dk1"/>
                </a:solidFill>
                <a:latin typeface="Roboto Condensed"/>
                <a:ea typeface="Roboto Condensed"/>
                <a:cs typeface="Roboto Condensed"/>
                <a:sym typeface="Roboto Condensed"/>
              </a:rPr>
              <a:t>Insert into ordered list</a:t>
            </a:r>
            <a:endParaRPr/>
          </a:p>
          <a:p>
            <a:pPr indent="-342900" lvl="0" marL="342900" marR="0" rtl="0" algn="just">
              <a:lnSpc>
                <a:spcPct val="90000"/>
              </a:lnSpc>
              <a:spcBef>
                <a:spcPts val="60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Delete</a:t>
            </a:r>
            <a:endParaRPr/>
          </a:p>
          <a:p>
            <a:pPr indent="-342900" lvl="0" marL="342900" marR="0" rtl="0" algn="just">
              <a:lnSpc>
                <a:spcPct val="90000"/>
              </a:lnSpc>
              <a:spcBef>
                <a:spcPts val="60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Traverse list (Print list)</a:t>
            </a:r>
            <a:endParaRPr sz="2400">
              <a:solidFill>
                <a:schemeClr val="dk1"/>
              </a:solidFill>
              <a:latin typeface="Roboto Condensed"/>
              <a:ea typeface="Roboto Condensed"/>
              <a:cs typeface="Roboto Condensed"/>
              <a:sym typeface="Roboto Condensed"/>
            </a:endParaRPr>
          </a:p>
          <a:p>
            <a:pPr indent="-342900" lvl="0" marL="342900" marR="0" rtl="0" algn="just">
              <a:lnSpc>
                <a:spcPct val="90000"/>
              </a:lnSpc>
              <a:spcBef>
                <a:spcPts val="600"/>
              </a:spcBef>
              <a:spcAft>
                <a:spcPts val="0"/>
              </a:spcAft>
              <a:buClr>
                <a:schemeClr val="dk1"/>
              </a:buClr>
              <a:buSzPts val="2400"/>
              <a:buFont typeface="Noto Sans Symbols"/>
              <a:buChar char="▪"/>
            </a:pPr>
            <a:r>
              <a:rPr lang="en-IN" sz="2400">
                <a:solidFill>
                  <a:schemeClr val="dk1"/>
                </a:solidFill>
                <a:latin typeface="Roboto Condensed"/>
                <a:ea typeface="Roboto Condensed"/>
                <a:cs typeface="Roboto Condensed"/>
                <a:sym typeface="Roboto Condensed"/>
              </a:rPr>
              <a:t>Copy linked list</a:t>
            </a:r>
            <a:endParaRPr/>
          </a:p>
        </p:txBody>
      </p:sp>
      <p:sp>
        <p:nvSpPr>
          <p:cNvPr id="377" name="Google Shape;377;p21"/>
          <p:cNvSpPr txBox="1"/>
          <p:nvPr/>
        </p:nvSpPr>
        <p:spPr>
          <a:xfrm>
            <a:off x="179294" y="824754"/>
            <a:ext cx="5760000" cy="52322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Roboto Condensed"/>
                <a:ea typeface="Roboto Condensed"/>
                <a:cs typeface="Roboto Condensed"/>
                <a:sym typeface="Roboto Condensed"/>
              </a:rPr>
              <a:t>Operations on Linked List</a:t>
            </a:r>
            <a:endParaRPr/>
          </a:p>
        </p:txBody>
      </p:sp>
      <p:sp>
        <p:nvSpPr>
          <p:cNvPr id="378" name="Google Shape;378;p21"/>
          <p:cNvSpPr txBox="1"/>
          <p:nvPr/>
        </p:nvSpPr>
        <p:spPr>
          <a:xfrm>
            <a:off x="6239260" y="824754"/>
            <a:ext cx="5760000" cy="52322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800">
                <a:solidFill>
                  <a:schemeClr val="lt1"/>
                </a:solidFill>
                <a:latin typeface="Roboto Condensed"/>
                <a:ea typeface="Roboto Condensed"/>
                <a:cs typeface="Roboto Condensed"/>
                <a:sym typeface="Roboto Condensed"/>
              </a:rPr>
              <a:t>Types of Linked List</a:t>
            </a:r>
            <a:endParaRPr/>
          </a:p>
        </p:txBody>
      </p:sp>
      <p:cxnSp>
        <p:nvCxnSpPr>
          <p:cNvPr id="379" name="Google Shape;379;p21"/>
          <p:cNvCxnSpPr/>
          <p:nvPr/>
        </p:nvCxnSpPr>
        <p:spPr>
          <a:xfrm>
            <a:off x="6096000" y="824754"/>
            <a:ext cx="0" cy="388620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Singly Linked List</a:t>
            </a:r>
            <a:endParaRPr/>
          </a:p>
        </p:txBody>
      </p:sp>
      <p:sp>
        <p:nvSpPr>
          <p:cNvPr id="385" name="Google Shape;385;p22"/>
          <p:cNvSpPr txBox="1"/>
          <p:nvPr>
            <p:ph idx="1" type="body"/>
          </p:nvPr>
        </p:nvSpPr>
        <p:spPr>
          <a:xfrm>
            <a:off x="131180" y="2501154"/>
            <a:ext cx="11929641" cy="3952855"/>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It is basic type of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Each node contains data and pointer to next node.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Last node’s pointer is null.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First node address is available with pointer variable </a:t>
            </a:r>
            <a:r>
              <a:rPr b="1" lang="en-IN">
                <a:solidFill>
                  <a:srgbClr val="C00000"/>
                </a:solidFill>
              </a:rPr>
              <a:t>FIRST</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Limitation</a:t>
            </a:r>
            <a:r>
              <a:rPr lang="en-IN">
                <a:solidFill>
                  <a:srgbClr val="C00000"/>
                </a:solidFill>
              </a:rPr>
              <a:t> </a:t>
            </a:r>
            <a:r>
              <a:rPr lang="en-IN"/>
              <a:t>of singly linked list is </a:t>
            </a:r>
            <a:r>
              <a:rPr b="1" lang="en-IN">
                <a:solidFill>
                  <a:srgbClr val="C00000"/>
                </a:solidFill>
              </a:rPr>
              <a:t>we can traverse only in one direction</a:t>
            </a:r>
            <a:r>
              <a:rPr lang="en-IN"/>
              <a:t>, forward direction.</a:t>
            </a:r>
            <a:endParaRPr/>
          </a:p>
        </p:txBody>
      </p:sp>
      <p:grpSp>
        <p:nvGrpSpPr>
          <p:cNvPr id="386" name="Google Shape;386;p22"/>
          <p:cNvGrpSpPr/>
          <p:nvPr/>
        </p:nvGrpSpPr>
        <p:grpSpPr>
          <a:xfrm>
            <a:off x="2133600" y="1141222"/>
            <a:ext cx="1532242" cy="533400"/>
            <a:chOff x="951919" y="5486400"/>
            <a:chExt cx="1532242" cy="533400"/>
          </a:xfrm>
        </p:grpSpPr>
        <p:sp>
          <p:nvSpPr>
            <p:cNvPr id="387" name="Google Shape;387;p22"/>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A</a:t>
              </a:r>
              <a:endParaRPr b="1" sz="2400">
                <a:solidFill>
                  <a:schemeClr val="lt1"/>
                </a:solidFill>
                <a:latin typeface="Roboto Condensed"/>
                <a:ea typeface="Roboto Condensed"/>
                <a:cs typeface="Roboto Condensed"/>
                <a:sym typeface="Roboto Condensed"/>
              </a:endParaRPr>
            </a:p>
          </p:txBody>
        </p:sp>
        <p:sp>
          <p:nvSpPr>
            <p:cNvPr id="388" name="Google Shape;388;p22"/>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next</a:t>
              </a:r>
              <a:endParaRPr b="1" sz="2400">
                <a:solidFill>
                  <a:schemeClr val="lt1"/>
                </a:solidFill>
                <a:latin typeface="Roboto Condensed"/>
                <a:ea typeface="Roboto Condensed"/>
                <a:cs typeface="Roboto Condensed"/>
                <a:sym typeface="Roboto Condensed"/>
              </a:endParaRPr>
            </a:p>
          </p:txBody>
        </p:sp>
      </p:grpSp>
      <p:grpSp>
        <p:nvGrpSpPr>
          <p:cNvPr id="389" name="Google Shape;389;p22"/>
          <p:cNvGrpSpPr/>
          <p:nvPr/>
        </p:nvGrpSpPr>
        <p:grpSpPr>
          <a:xfrm>
            <a:off x="4069039" y="1141222"/>
            <a:ext cx="1532242" cy="533400"/>
            <a:chOff x="951919" y="5486400"/>
            <a:chExt cx="1532242" cy="533400"/>
          </a:xfrm>
        </p:grpSpPr>
        <p:sp>
          <p:nvSpPr>
            <p:cNvPr id="390" name="Google Shape;390;p22"/>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B</a:t>
              </a:r>
              <a:endParaRPr b="1" sz="2400">
                <a:solidFill>
                  <a:schemeClr val="lt1"/>
                </a:solidFill>
                <a:latin typeface="Roboto Condensed"/>
                <a:ea typeface="Roboto Condensed"/>
                <a:cs typeface="Roboto Condensed"/>
                <a:sym typeface="Roboto Condensed"/>
              </a:endParaRPr>
            </a:p>
          </p:txBody>
        </p:sp>
        <p:sp>
          <p:nvSpPr>
            <p:cNvPr id="391" name="Google Shape;391;p22"/>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next</a:t>
              </a:r>
              <a:endParaRPr b="1" sz="2400">
                <a:solidFill>
                  <a:schemeClr val="lt1"/>
                </a:solidFill>
                <a:latin typeface="Roboto Condensed"/>
                <a:ea typeface="Roboto Condensed"/>
                <a:cs typeface="Roboto Condensed"/>
                <a:sym typeface="Roboto Condensed"/>
              </a:endParaRPr>
            </a:p>
          </p:txBody>
        </p:sp>
      </p:grpSp>
      <p:grpSp>
        <p:nvGrpSpPr>
          <p:cNvPr id="392" name="Google Shape;392;p22"/>
          <p:cNvGrpSpPr/>
          <p:nvPr/>
        </p:nvGrpSpPr>
        <p:grpSpPr>
          <a:xfrm>
            <a:off x="5974039" y="1141222"/>
            <a:ext cx="1532242" cy="533400"/>
            <a:chOff x="951919" y="5486400"/>
            <a:chExt cx="1532242" cy="533400"/>
          </a:xfrm>
        </p:grpSpPr>
        <p:sp>
          <p:nvSpPr>
            <p:cNvPr id="393" name="Google Shape;393;p22"/>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C</a:t>
              </a:r>
              <a:endParaRPr b="1" sz="2400">
                <a:solidFill>
                  <a:schemeClr val="lt1"/>
                </a:solidFill>
                <a:latin typeface="Roboto Condensed"/>
                <a:ea typeface="Roboto Condensed"/>
                <a:cs typeface="Roboto Condensed"/>
                <a:sym typeface="Roboto Condensed"/>
              </a:endParaRPr>
            </a:p>
          </p:txBody>
        </p:sp>
        <p:sp>
          <p:nvSpPr>
            <p:cNvPr id="394" name="Google Shape;394;p22"/>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next</a:t>
              </a:r>
              <a:endParaRPr b="1" sz="2400">
                <a:solidFill>
                  <a:schemeClr val="lt1"/>
                </a:solidFill>
                <a:latin typeface="Roboto Condensed"/>
                <a:ea typeface="Roboto Condensed"/>
                <a:cs typeface="Roboto Condensed"/>
                <a:sym typeface="Roboto Condensed"/>
              </a:endParaRPr>
            </a:p>
          </p:txBody>
        </p:sp>
      </p:grpSp>
      <p:grpSp>
        <p:nvGrpSpPr>
          <p:cNvPr id="395" name="Google Shape;395;p22"/>
          <p:cNvGrpSpPr/>
          <p:nvPr/>
        </p:nvGrpSpPr>
        <p:grpSpPr>
          <a:xfrm>
            <a:off x="7879039" y="1141222"/>
            <a:ext cx="1532242" cy="533400"/>
            <a:chOff x="951919" y="5486400"/>
            <a:chExt cx="1532242" cy="533400"/>
          </a:xfrm>
        </p:grpSpPr>
        <p:sp>
          <p:nvSpPr>
            <p:cNvPr id="396" name="Google Shape;396;p22"/>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D</a:t>
              </a:r>
              <a:endParaRPr b="1" sz="2400">
                <a:solidFill>
                  <a:schemeClr val="lt1"/>
                </a:solidFill>
                <a:latin typeface="Roboto Condensed"/>
                <a:ea typeface="Roboto Condensed"/>
                <a:cs typeface="Roboto Condensed"/>
                <a:sym typeface="Roboto Condensed"/>
              </a:endParaRPr>
            </a:p>
          </p:txBody>
        </p:sp>
        <p:sp>
          <p:nvSpPr>
            <p:cNvPr id="397" name="Google Shape;397;p22"/>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398" name="Google Shape;398;p22"/>
          <p:cNvCxnSpPr>
            <a:stCxn id="388" idx="3"/>
            <a:endCxn id="390" idx="1"/>
          </p:cNvCxnSpPr>
          <p:nvPr/>
        </p:nvCxnSpPr>
        <p:spPr>
          <a:xfrm>
            <a:off x="3665842" y="1407922"/>
            <a:ext cx="4032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399" name="Google Shape;399;p22"/>
          <p:cNvCxnSpPr>
            <a:stCxn id="391" idx="3"/>
            <a:endCxn id="393" idx="1"/>
          </p:cNvCxnSpPr>
          <p:nvPr/>
        </p:nvCxnSpPr>
        <p:spPr>
          <a:xfrm>
            <a:off x="5601281" y="1407922"/>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400" name="Google Shape;400;p22"/>
          <p:cNvCxnSpPr>
            <a:stCxn id="394" idx="3"/>
            <a:endCxn id="396" idx="1"/>
          </p:cNvCxnSpPr>
          <p:nvPr/>
        </p:nvCxnSpPr>
        <p:spPr>
          <a:xfrm>
            <a:off x="7506281" y="1407922"/>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401" name="Google Shape;401;p22"/>
          <p:cNvCxnSpPr/>
          <p:nvPr/>
        </p:nvCxnSpPr>
        <p:spPr>
          <a:xfrm flipH="1">
            <a:off x="8641039" y="1141222"/>
            <a:ext cx="770242" cy="533400"/>
          </a:xfrm>
          <a:prstGeom prst="straightConnector1">
            <a:avLst/>
          </a:prstGeom>
          <a:noFill/>
          <a:ln cap="flat" cmpd="sng" w="28575">
            <a:solidFill>
              <a:srgbClr val="B84742"/>
            </a:solidFill>
            <a:prstDash val="solid"/>
            <a:miter lim="800000"/>
            <a:headEnd len="sm" w="sm" type="none"/>
            <a:tailEnd len="sm" w="sm" type="none"/>
          </a:ln>
        </p:spPr>
      </p:cxnSp>
      <p:sp>
        <p:nvSpPr>
          <p:cNvPr id="402" name="Google Shape;402;p22"/>
          <p:cNvSpPr txBox="1"/>
          <p:nvPr/>
        </p:nvSpPr>
        <p:spPr>
          <a:xfrm>
            <a:off x="2217322" y="1903222"/>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403" name="Google Shape;403;p22"/>
          <p:cNvCxnSpPr>
            <a:endCxn id="387" idx="2"/>
          </p:cNvCxnSpPr>
          <p:nvPr/>
        </p:nvCxnSpPr>
        <p:spPr>
          <a:xfrm rot="10800000">
            <a:off x="2514600" y="1674622"/>
            <a:ext cx="0" cy="304800"/>
          </a:xfrm>
          <a:prstGeom prst="straightConnector1">
            <a:avLst/>
          </a:prstGeom>
          <a:noFill/>
          <a:ln cap="flat" cmpd="sng" w="28575">
            <a:solidFill>
              <a:srgbClr val="B84742"/>
            </a:solidFill>
            <a:prstDash val="solid"/>
            <a:miter lim="800000"/>
            <a:headEnd len="sm" w="sm" type="none"/>
            <a:tailEnd len="med" w="med" type="stealth"/>
          </a:ln>
        </p:spPr>
      </p:cxnSp>
      <p:cxnSp>
        <p:nvCxnSpPr>
          <p:cNvPr id="404" name="Google Shape;404;p22"/>
          <p:cNvCxnSpPr>
            <a:endCxn id="397" idx="2"/>
          </p:cNvCxnSpPr>
          <p:nvPr/>
        </p:nvCxnSpPr>
        <p:spPr>
          <a:xfrm rot="10800000">
            <a:off x="9030281" y="1674622"/>
            <a:ext cx="0" cy="304800"/>
          </a:xfrm>
          <a:prstGeom prst="straightConnector1">
            <a:avLst/>
          </a:prstGeom>
          <a:noFill/>
          <a:ln cap="flat" cmpd="sng" w="28575">
            <a:solidFill>
              <a:srgbClr val="B84742"/>
            </a:solidFill>
            <a:prstDash val="solid"/>
            <a:miter lim="800000"/>
            <a:headEnd len="sm" w="sm" type="none"/>
            <a:tailEnd len="med" w="med" type="stealth"/>
          </a:ln>
        </p:spPr>
      </p:cxnSp>
      <p:cxnSp>
        <p:nvCxnSpPr>
          <p:cNvPr id="405" name="Google Shape;405;p22"/>
          <p:cNvCxnSpPr/>
          <p:nvPr/>
        </p:nvCxnSpPr>
        <p:spPr>
          <a:xfrm>
            <a:off x="9030281" y="1979422"/>
            <a:ext cx="381000" cy="0"/>
          </a:xfrm>
          <a:prstGeom prst="straightConnector1">
            <a:avLst/>
          </a:prstGeom>
          <a:noFill/>
          <a:ln cap="flat" cmpd="sng" w="28575">
            <a:solidFill>
              <a:srgbClr val="B84742"/>
            </a:solidFill>
            <a:prstDash val="solid"/>
            <a:miter lim="800000"/>
            <a:headEnd len="sm" w="sm" type="none"/>
            <a:tailEnd len="sm" w="sm" type="none"/>
          </a:ln>
        </p:spPr>
      </p:cxnSp>
      <p:sp>
        <p:nvSpPr>
          <p:cNvPr id="406" name="Google Shape;406;p22"/>
          <p:cNvSpPr txBox="1"/>
          <p:nvPr/>
        </p:nvSpPr>
        <p:spPr>
          <a:xfrm>
            <a:off x="9474702" y="1762490"/>
            <a:ext cx="7360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NULL </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2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Node Structure of Singly List</a:t>
            </a:r>
            <a:endParaRPr/>
          </a:p>
        </p:txBody>
      </p:sp>
      <p:sp>
        <p:nvSpPr>
          <p:cNvPr id="412" name="Google Shape;412;p23"/>
          <p:cNvSpPr/>
          <p:nvPr/>
        </p:nvSpPr>
        <p:spPr>
          <a:xfrm>
            <a:off x="4211776" y="3928792"/>
            <a:ext cx="5181600" cy="2395808"/>
          </a:xfrm>
          <a:prstGeom prst="rect">
            <a:avLst/>
          </a:prstGeom>
          <a:solidFill>
            <a:srgbClr val="F2F2F2"/>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13" name="Google Shape;413;p23"/>
          <p:cNvSpPr/>
          <p:nvPr/>
        </p:nvSpPr>
        <p:spPr>
          <a:xfrm>
            <a:off x="4211776" y="1069480"/>
            <a:ext cx="5181600" cy="2681680"/>
          </a:xfrm>
          <a:prstGeom prst="rect">
            <a:avLst/>
          </a:prstGeom>
          <a:solidFill>
            <a:srgbClr val="F2F2F2"/>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14" name="Google Shape;414;p23"/>
          <p:cNvSpPr/>
          <p:nvPr/>
        </p:nvSpPr>
        <p:spPr>
          <a:xfrm>
            <a:off x="5384108" y="1317114"/>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Info</a:t>
            </a:r>
            <a:endParaRPr b="1" sz="2400">
              <a:solidFill>
                <a:schemeClr val="lt1"/>
              </a:solidFill>
              <a:latin typeface="Roboto Condensed"/>
              <a:ea typeface="Roboto Condensed"/>
              <a:cs typeface="Roboto Condensed"/>
              <a:sym typeface="Roboto Condensed"/>
            </a:endParaRPr>
          </a:p>
        </p:txBody>
      </p:sp>
      <p:sp>
        <p:nvSpPr>
          <p:cNvPr id="415" name="Google Shape;415;p23"/>
          <p:cNvSpPr/>
          <p:nvPr/>
        </p:nvSpPr>
        <p:spPr>
          <a:xfrm>
            <a:off x="6154350" y="1317114"/>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Link</a:t>
            </a:r>
            <a:endParaRPr b="1" sz="2400">
              <a:solidFill>
                <a:schemeClr val="lt1"/>
              </a:solidFill>
              <a:latin typeface="Roboto Condensed"/>
              <a:ea typeface="Roboto Condensed"/>
              <a:cs typeface="Roboto Condensed"/>
              <a:sym typeface="Roboto Condensed"/>
            </a:endParaRPr>
          </a:p>
        </p:txBody>
      </p:sp>
      <p:sp>
        <p:nvSpPr>
          <p:cNvPr id="416" name="Google Shape;416;p23"/>
          <p:cNvSpPr txBox="1"/>
          <p:nvPr/>
        </p:nvSpPr>
        <p:spPr>
          <a:xfrm>
            <a:off x="5369594" y="2536315"/>
            <a:ext cx="7409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Data</a:t>
            </a:r>
            <a:endParaRPr b="1" sz="2400">
              <a:solidFill>
                <a:schemeClr val="dk1"/>
              </a:solidFill>
              <a:latin typeface="Roboto Condensed"/>
              <a:ea typeface="Roboto Condensed"/>
              <a:cs typeface="Roboto Condensed"/>
              <a:sym typeface="Roboto Condensed"/>
            </a:endParaRPr>
          </a:p>
        </p:txBody>
      </p:sp>
      <p:sp>
        <p:nvSpPr>
          <p:cNvPr id="417" name="Google Shape;417;p23"/>
          <p:cNvSpPr txBox="1"/>
          <p:nvPr/>
        </p:nvSpPr>
        <p:spPr>
          <a:xfrm>
            <a:off x="6321210" y="2550832"/>
            <a:ext cx="147668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Pointer to </a:t>
            </a:r>
            <a:br>
              <a:rPr b="1" lang="en-IN" sz="2400">
                <a:solidFill>
                  <a:schemeClr val="dk1"/>
                </a:solidFill>
                <a:latin typeface="Roboto Condensed"/>
                <a:ea typeface="Roboto Condensed"/>
                <a:cs typeface="Roboto Condensed"/>
                <a:sym typeface="Roboto Condensed"/>
              </a:rPr>
            </a:br>
            <a:r>
              <a:rPr b="1" lang="en-IN" sz="2400">
                <a:solidFill>
                  <a:schemeClr val="dk1"/>
                </a:solidFill>
                <a:latin typeface="Roboto Condensed"/>
                <a:ea typeface="Roboto Condensed"/>
                <a:cs typeface="Roboto Condensed"/>
                <a:sym typeface="Roboto Condensed"/>
              </a:rPr>
              <a:t>Next Node</a:t>
            </a:r>
            <a:endParaRPr b="1" sz="2400">
              <a:solidFill>
                <a:schemeClr val="dk1"/>
              </a:solidFill>
              <a:latin typeface="Roboto Condensed"/>
              <a:ea typeface="Roboto Condensed"/>
              <a:cs typeface="Roboto Condensed"/>
              <a:sym typeface="Roboto Condensed"/>
            </a:endParaRPr>
          </a:p>
        </p:txBody>
      </p:sp>
      <p:cxnSp>
        <p:nvCxnSpPr>
          <p:cNvPr id="418" name="Google Shape;418;p23"/>
          <p:cNvCxnSpPr>
            <a:stCxn id="416" idx="0"/>
            <a:endCxn id="414" idx="2"/>
          </p:cNvCxnSpPr>
          <p:nvPr/>
        </p:nvCxnSpPr>
        <p:spPr>
          <a:xfrm flipH="1" rot="10800000">
            <a:off x="5740048" y="1850515"/>
            <a:ext cx="25200" cy="685800"/>
          </a:xfrm>
          <a:prstGeom prst="straightConnector1">
            <a:avLst/>
          </a:prstGeom>
          <a:noFill/>
          <a:ln cap="flat" cmpd="sng" w="28575">
            <a:solidFill>
              <a:srgbClr val="B84742"/>
            </a:solidFill>
            <a:prstDash val="solid"/>
            <a:miter lim="800000"/>
            <a:headEnd len="sm" w="sm" type="none"/>
            <a:tailEnd len="med" w="med" type="stealth"/>
          </a:ln>
        </p:spPr>
      </p:cxnSp>
      <p:cxnSp>
        <p:nvCxnSpPr>
          <p:cNvPr id="419" name="Google Shape;419;p23"/>
          <p:cNvCxnSpPr/>
          <p:nvPr/>
        </p:nvCxnSpPr>
        <p:spPr>
          <a:xfrm rot="10800000">
            <a:off x="6535350" y="1850515"/>
            <a:ext cx="0" cy="700317"/>
          </a:xfrm>
          <a:prstGeom prst="straightConnector1">
            <a:avLst/>
          </a:prstGeom>
          <a:noFill/>
          <a:ln cap="flat" cmpd="sng" w="28575">
            <a:solidFill>
              <a:srgbClr val="B84742"/>
            </a:solidFill>
            <a:prstDash val="solid"/>
            <a:miter lim="800000"/>
            <a:headEnd len="sm" w="sm" type="none"/>
            <a:tailEnd len="med" w="med" type="stealth"/>
          </a:ln>
        </p:spPr>
      </p:cxnSp>
      <p:sp>
        <p:nvSpPr>
          <p:cNvPr id="420" name="Google Shape;420;p23"/>
          <p:cNvSpPr/>
          <p:nvPr/>
        </p:nvSpPr>
        <p:spPr>
          <a:xfrm>
            <a:off x="4891820" y="1240080"/>
            <a:ext cx="457200" cy="1909465"/>
          </a:xfrm>
          <a:prstGeom prst="leftBrace">
            <a:avLst>
              <a:gd fmla="val 8333" name="adj1"/>
              <a:gd fmla="val 50000" name="adj2"/>
            </a:avLst>
          </a:prstGeom>
          <a:noFill/>
          <a:ln cap="flat" cmpd="sng" w="28575">
            <a:solidFill>
              <a:srgbClr val="B8474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421" name="Google Shape;421;p23"/>
          <p:cNvSpPr txBox="1"/>
          <p:nvPr/>
        </p:nvSpPr>
        <p:spPr>
          <a:xfrm rot="-5400000">
            <a:off x="4273606" y="1942426"/>
            <a:ext cx="735138"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Node</a:t>
            </a:r>
            <a:endParaRPr b="1" sz="2400">
              <a:solidFill>
                <a:schemeClr val="dk1"/>
              </a:solidFill>
              <a:latin typeface="Roboto Condensed"/>
              <a:ea typeface="Roboto Condensed"/>
              <a:cs typeface="Roboto Condensed"/>
              <a:sym typeface="Roboto Condensed"/>
            </a:endParaRPr>
          </a:p>
        </p:txBody>
      </p:sp>
      <p:cxnSp>
        <p:nvCxnSpPr>
          <p:cNvPr id="422" name="Google Shape;422;p23"/>
          <p:cNvCxnSpPr>
            <a:stCxn id="415" idx="3"/>
          </p:cNvCxnSpPr>
          <p:nvPr/>
        </p:nvCxnSpPr>
        <p:spPr>
          <a:xfrm>
            <a:off x="6916350" y="1583814"/>
            <a:ext cx="490200" cy="0"/>
          </a:xfrm>
          <a:prstGeom prst="straightConnector1">
            <a:avLst/>
          </a:prstGeom>
          <a:noFill/>
          <a:ln cap="flat" cmpd="sng" w="28575">
            <a:solidFill>
              <a:srgbClr val="B84742"/>
            </a:solidFill>
            <a:prstDash val="solid"/>
            <a:miter lim="800000"/>
            <a:headEnd len="sm" w="sm" type="none"/>
            <a:tailEnd len="med" w="med" type="stealth"/>
          </a:ln>
        </p:spPr>
      </p:cxnSp>
      <p:sp>
        <p:nvSpPr>
          <p:cNvPr id="423" name="Google Shape;423;p23"/>
          <p:cNvSpPr txBox="1"/>
          <p:nvPr/>
        </p:nvSpPr>
        <p:spPr>
          <a:xfrm>
            <a:off x="4287976" y="4076612"/>
            <a:ext cx="51054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onsolas"/>
                <a:ea typeface="Consolas"/>
                <a:cs typeface="Consolas"/>
                <a:sym typeface="Consolas"/>
              </a:rPr>
              <a:t>struct node</a:t>
            </a:r>
            <a:endParaRPr/>
          </a:p>
          <a:p>
            <a:pPr indent="0" lvl="0" marL="0" marR="0" rtl="0" algn="l">
              <a:spcBef>
                <a:spcPts val="0"/>
              </a:spcBef>
              <a:spcAft>
                <a:spcPts val="0"/>
              </a:spcAft>
              <a:buNone/>
            </a:pPr>
            <a:r>
              <a:rPr b="1" lang="en-IN" sz="24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b="1" lang="en-IN" sz="2400">
                <a:solidFill>
                  <a:schemeClr val="dk1"/>
                </a:solidFill>
                <a:latin typeface="Consolas"/>
                <a:ea typeface="Consolas"/>
                <a:cs typeface="Consolas"/>
                <a:sym typeface="Consolas"/>
              </a:rPr>
              <a:t>          int info;</a:t>
            </a:r>
            <a:endParaRPr/>
          </a:p>
          <a:p>
            <a:pPr indent="0" lvl="0" marL="0" marR="0" rtl="0" algn="l">
              <a:spcBef>
                <a:spcPts val="0"/>
              </a:spcBef>
              <a:spcAft>
                <a:spcPts val="0"/>
              </a:spcAft>
              <a:buNone/>
            </a:pPr>
            <a:r>
              <a:rPr b="1" lang="en-IN" sz="2400">
                <a:solidFill>
                  <a:schemeClr val="dk1"/>
                </a:solidFill>
                <a:latin typeface="Consolas"/>
                <a:ea typeface="Consolas"/>
                <a:cs typeface="Consolas"/>
                <a:sym typeface="Consolas"/>
              </a:rPr>
              <a:t>          struct node *link;</a:t>
            </a:r>
            <a:endParaRPr/>
          </a:p>
          <a:p>
            <a:pPr indent="0" lvl="0" marL="0" marR="0" rtl="0" algn="l">
              <a:spcBef>
                <a:spcPts val="0"/>
              </a:spcBef>
              <a:spcAft>
                <a:spcPts val="0"/>
              </a:spcAft>
              <a:buNone/>
            </a:pPr>
            <a:r>
              <a:rPr b="1" lang="en-IN" sz="2400">
                <a:solidFill>
                  <a:schemeClr val="dk1"/>
                </a:solidFill>
                <a:latin typeface="Consolas"/>
                <a:ea typeface="Consolas"/>
                <a:cs typeface="Consolas"/>
                <a:sym typeface="Consolas"/>
              </a:rPr>
              <a:t>};</a:t>
            </a:r>
            <a:endParaRPr/>
          </a:p>
        </p:txBody>
      </p:sp>
      <p:sp>
        <p:nvSpPr>
          <p:cNvPr id="424" name="Google Shape;424;p23"/>
          <p:cNvSpPr txBox="1"/>
          <p:nvPr/>
        </p:nvSpPr>
        <p:spPr>
          <a:xfrm>
            <a:off x="983673" y="1979965"/>
            <a:ext cx="2799434" cy="6309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500">
                <a:solidFill>
                  <a:schemeClr val="dk1"/>
                </a:solidFill>
                <a:latin typeface="Roboto Condensed"/>
                <a:ea typeface="Roboto Condensed"/>
                <a:cs typeface="Roboto Condensed"/>
                <a:sym typeface="Roboto Condensed"/>
              </a:rPr>
              <a:t>Typical Node</a:t>
            </a:r>
            <a:endParaRPr/>
          </a:p>
        </p:txBody>
      </p:sp>
      <p:sp>
        <p:nvSpPr>
          <p:cNvPr id="425" name="Google Shape;425;p23"/>
          <p:cNvSpPr txBox="1"/>
          <p:nvPr/>
        </p:nvSpPr>
        <p:spPr>
          <a:xfrm>
            <a:off x="346365" y="4541920"/>
            <a:ext cx="4074051" cy="116955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3500">
                <a:solidFill>
                  <a:schemeClr val="dk1"/>
                </a:solidFill>
                <a:latin typeface="Roboto Condensed"/>
                <a:ea typeface="Roboto Condensed"/>
                <a:cs typeface="Roboto Condensed"/>
                <a:sym typeface="Roboto Condensed"/>
              </a:rPr>
              <a:t>C Structure to represent a node</a:t>
            </a:r>
            <a:endParaRPr/>
          </a:p>
        </p:txBody>
      </p:sp>
      <p:sp>
        <p:nvSpPr>
          <p:cNvPr id="426" name="Google Shape;426;p23"/>
          <p:cNvSpPr txBox="1"/>
          <p:nvPr/>
        </p:nvSpPr>
        <p:spPr>
          <a:xfrm>
            <a:off x="7774663" y="1695272"/>
            <a:ext cx="1633782"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Accessing Part </a:t>
            </a:r>
            <a:endParaRPr/>
          </a:p>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of Node</a:t>
            </a:r>
            <a:endParaRPr/>
          </a:p>
          <a:p>
            <a:pPr indent="0" lvl="0" marL="0" marR="0" rtl="0" algn="ctr">
              <a:spcBef>
                <a:spcPts val="0"/>
              </a:spcBef>
              <a:spcAft>
                <a:spcPts val="0"/>
              </a:spcAft>
              <a:buNone/>
            </a:pPr>
            <a:r>
              <a:rPr b="1" lang="en-IN" sz="1800">
                <a:solidFill>
                  <a:srgbClr val="B84742"/>
                </a:solidFill>
                <a:latin typeface="Roboto Condensed"/>
                <a:ea typeface="Roboto Condensed"/>
                <a:cs typeface="Roboto Condensed"/>
                <a:sym typeface="Roboto Condensed"/>
              </a:rPr>
              <a:t>Info (Node) </a:t>
            </a:r>
            <a:endParaRPr/>
          </a:p>
          <a:p>
            <a:pPr indent="0" lvl="0" marL="0" marR="0" rtl="0" algn="ctr">
              <a:spcBef>
                <a:spcPts val="0"/>
              </a:spcBef>
              <a:spcAft>
                <a:spcPts val="0"/>
              </a:spcAft>
              <a:buNone/>
            </a:pPr>
            <a:r>
              <a:rPr b="1" lang="en-IN" sz="1800">
                <a:solidFill>
                  <a:srgbClr val="B84742"/>
                </a:solidFill>
                <a:latin typeface="Roboto Condensed"/>
                <a:ea typeface="Roboto Condensed"/>
                <a:cs typeface="Roboto Condensed"/>
                <a:sym typeface="Roboto Condensed"/>
              </a:rPr>
              <a:t>Link (Node)</a:t>
            </a:r>
            <a:endParaRPr b="1" sz="1800">
              <a:solidFill>
                <a:srgbClr val="B84742"/>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Algorithms for singly linked list</a:t>
            </a:r>
            <a:endParaRPr/>
          </a:p>
        </p:txBody>
      </p:sp>
      <p:sp>
        <p:nvSpPr>
          <p:cNvPr id="432" name="Google Shape;432;p24"/>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457200" lvl="0" marL="457200" rtl="0" algn="just">
              <a:lnSpc>
                <a:spcPct val="114000"/>
              </a:lnSpc>
              <a:spcBef>
                <a:spcPts val="0"/>
              </a:spcBef>
              <a:spcAft>
                <a:spcPts val="0"/>
              </a:spcAft>
              <a:buSzPts val="2400"/>
              <a:buFont typeface="Roboto Condensed"/>
              <a:buAutoNum type="arabicPeriod"/>
            </a:pPr>
            <a:r>
              <a:rPr lang="en-IN"/>
              <a:t>Insert at first position</a:t>
            </a:r>
            <a:endParaRPr/>
          </a:p>
          <a:p>
            <a:pPr indent="-457200" lvl="0" marL="457200" rtl="0" algn="just">
              <a:lnSpc>
                <a:spcPct val="114000"/>
              </a:lnSpc>
              <a:spcBef>
                <a:spcPts val="1000"/>
              </a:spcBef>
              <a:spcAft>
                <a:spcPts val="0"/>
              </a:spcAft>
              <a:buSzPts val="2400"/>
              <a:buFont typeface="Roboto Condensed"/>
              <a:buAutoNum type="arabicPeriod"/>
            </a:pPr>
            <a:r>
              <a:rPr lang="en-IN"/>
              <a:t>Insert at last position</a:t>
            </a:r>
            <a:endParaRPr/>
          </a:p>
          <a:p>
            <a:pPr indent="-457200" lvl="0" marL="457200" rtl="0" algn="just">
              <a:lnSpc>
                <a:spcPct val="114000"/>
              </a:lnSpc>
              <a:spcBef>
                <a:spcPts val="1000"/>
              </a:spcBef>
              <a:spcAft>
                <a:spcPts val="0"/>
              </a:spcAft>
              <a:buSzPts val="2400"/>
              <a:buFont typeface="Roboto Condensed"/>
              <a:buAutoNum type="arabicPeriod"/>
            </a:pPr>
            <a:r>
              <a:rPr lang="en-IN"/>
              <a:t>Insert in Ordered Linked list</a:t>
            </a:r>
            <a:endParaRPr/>
          </a:p>
          <a:p>
            <a:pPr indent="-457200" lvl="0" marL="457200" rtl="0" algn="just">
              <a:lnSpc>
                <a:spcPct val="114000"/>
              </a:lnSpc>
              <a:spcBef>
                <a:spcPts val="1000"/>
              </a:spcBef>
              <a:spcAft>
                <a:spcPts val="0"/>
              </a:spcAft>
              <a:buSzPts val="2400"/>
              <a:buFont typeface="Roboto Condensed"/>
              <a:buAutoNum type="arabicPeriod"/>
            </a:pPr>
            <a:r>
              <a:rPr lang="en-IN"/>
              <a:t>Delete Element</a:t>
            </a:r>
            <a:endParaRPr/>
          </a:p>
          <a:p>
            <a:pPr indent="-457200" lvl="0" marL="457200" rtl="0" algn="just">
              <a:lnSpc>
                <a:spcPct val="114000"/>
              </a:lnSpc>
              <a:spcBef>
                <a:spcPts val="1000"/>
              </a:spcBef>
              <a:spcAft>
                <a:spcPts val="0"/>
              </a:spcAft>
              <a:buSzPts val="2400"/>
              <a:buFont typeface="Roboto Condensed"/>
              <a:buAutoNum type="arabicPeriod"/>
            </a:pPr>
            <a:r>
              <a:rPr lang="en-IN"/>
              <a:t>Copy Linked List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2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Availability Stack</a:t>
            </a:r>
            <a:endParaRPr/>
          </a:p>
        </p:txBody>
      </p:sp>
      <p:sp>
        <p:nvSpPr>
          <p:cNvPr id="438" name="Google Shape;438;p25"/>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A </a:t>
            </a:r>
            <a:r>
              <a:rPr b="1" lang="en-IN">
                <a:solidFill>
                  <a:srgbClr val="C00000"/>
                </a:solidFill>
              </a:rPr>
              <a:t>pool</a:t>
            </a:r>
            <a:r>
              <a:rPr lang="en-IN">
                <a:solidFill>
                  <a:srgbClr val="C00000"/>
                </a:solidFill>
              </a:rPr>
              <a:t> </a:t>
            </a:r>
            <a:r>
              <a:rPr lang="en-IN"/>
              <a:t>or list </a:t>
            </a:r>
            <a:r>
              <a:rPr b="1" lang="en-IN">
                <a:solidFill>
                  <a:srgbClr val="C00000"/>
                </a:solidFill>
              </a:rPr>
              <a:t>of free nodes</a:t>
            </a:r>
            <a:r>
              <a:rPr lang="en-IN"/>
              <a:t>, which we refer to as the </a:t>
            </a:r>
            <a:r>
              <a:rPr b="1" lang="en-IN">
                <a:solidFill>
                  <a:srgbClr val="C00000"/>
                </a:solidFill>
              </a:rPr>
              <a:t>availability stack</a:t>
            </a:r>
            <a:r>
              <a:rPr lang="en-IN"/>
              <a:t> is maintained in conjunction with linked allocation.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Whenever a node is to be inserted in a list, a free node is taken from the availability stack and linked to the new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On other end, the deleted node from the list is added to the availability stack.</a:t>
            </a:r>
            <a:endParaRPr/>
          </a:p>
        </p:txBody>
      </p:sp>
      <p:grpSp>
        <p:nvGrpSpPr>
          <p:cNvPr id="439" name="Google Shape;439;p25"/>
          <p:cNvGrpSpPr/>
          <p:nvPr/>
        </p:nvGrpSpPr>
        <p:grpSpPr>
          <a:xfrm>
            <a:off x="1658260" y="3523344"/>
            <a:ext cx="1066800" cy="457200"/>
            <a:chOff x="685800" y="3505200"/>
            <a:chExt cx="1066800" cy="457200"/>
          </a:xfrm>
        </p:grpSpPr>
        <p:sp>
          <p:nvSpPr>
            <p:cNvPr id="440" name="Google Shape;440;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1" name="Google Shape;441;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42" name="Google Shape;442;p25"/>
          <p:cNvGrpSpPr/>
          <p:nvPr/>
        </p:nvGrpSpPr>
        <p:grpSpPr>
          <a:xfrm>
            <a:off x="1658260" y="4209144"/>
            <a:ext cx="1066800" cy="457200"/>
            <a:chOff x="685800" y="3505200"/>
            <a:chExt cx="1066800" cy="457200"/>
          </a:xfrm>
        </p:grpSpPr>
        <p:sp>
          <p:nvSpPr>
            <p:cNvPr id="443" name="Google Shape;443;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4" name="Google Shape;444;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45" name="Google Shape;445;p25"/>
          <p:cNvGrpSpPr/>
          <p:nvPr/>
        </p:nvGrpSpPr>
        <p:grpSpPr>
          <a:xfrm>
            <a:off x="1658260" y="4894944"/>
            <a:ext cx="1066800" cy="457200"/>
            <a:chOff x="685800" y="3505200"/>
            <a:chExt cx="1066800" cy="457200"/>
          </a:xfrm>
        </p:grpSpPr>
        <p:sp>
          <p:nvSpPr>
            <p:cNvPr id="446" name="Google Shape;446;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47" name="Google Shape;447;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48" name="Google Shape;448;p25"/>
          <p:cNvGrpSpPr/>
          <p:nvPr/>
        </p:nvGrpSpPr>
        <p:grpSpPr>
          <a:xfrm>
            <a:off x="1658260" y="5885544"/>
            <a:ext cx="1066800" cy="457200"/>
            <a:chOff x="685800" y="3505200"/>
            <a:chExt cx="1066800" cy="457200"/>
          </a:xfrm>
        </p:grpSpPr>
        <p:sp>
          <p:nvSpPr>
            <p:cNvPr id="449" name="Google Shape;449;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50" name="Google Shape;450;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sp>
        <p:nvSpPr>
          <p:cNvPr id="451" name="Google Shape;451;p25"/>
          <p:cNvSpPr txBox="1"/>
          <p:nvPr/>
        </p:nvSpPr>
        <p:spPr>
          <a:xfrm>
            <a:off x="480371" y="3567412"/>
            <a:ext cx="76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AVAIL</a:t>
            </a:r>
            <a:endParaRPr b="1" sz="1800">
              <a:solidFill>
                <a:srgbClr val="C00000"/>
              </a:solidFill>
              <a:latin typeface="Roboto Condensed"/>
              <a:ea typeface="Roboto Condensed"/>
              <a:cs typeface="Roboto Condensed"/>
              <a:sym typeface="Roboto Condensed"/>
            </a:endParaRPr>
          </a:p>
        </p:txBody>
      </p:sp>
      <p:cxnSp>
        <p:nvCxnSpPr>
          <p:cNvPr id="452" name="Google Shape;452;p25"/>
          <p:cNvCxnSpPr/>
          <p:nvPr/>
        </p:nvCxnSpPr>
        <p:spPr>
          <a:xfrm>
            <a:off x="2496460" y="39805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53" name="Google Shape;453;p25"/>
          <p:cNvCxnSpPr/>
          <p:nvPr/>
        </p:nvCxnSpPr>
        <p:spPr>
          <a:xfrm>
            <a:off x="2496460" y="46663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54" name="Google Shape;454;p25"/>
          <p:cNvCxnSpPr/>
          <p:nvPr/>
        </p:nvCxnSpPr>
        <p:spPr>
          <a:xfrm>
            <a:off x="2496460" y="53521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55" name="Google Shape;455;p25"/>
          <p:cNvCxnSpPr/>
          <p:nvPr/>
        </p:nvCxnSpPr>
        <p:spPr>
          <a:xfrm>
            <a:off x="2496460" y="5635829"/>
            <a:ext cx="0" cy="228600"/>
          </a:xfrm>
          <a:prstGeom prst="straightConnector1">
            <a:avLst/>
          </a:prstGeom>
          <a:noFill/>
          <a:ln cap="flat" cmpd="sng" w="28575">
            <a:solidFill>
              <a:srgbClr val="B84742"/>
            </a:solidFill>
            <a:prstDash val="solid"/>
            <a:miter lim="800000"/>
            <a:headEnd len="sm" w="sm" type="none"/>
            <a:tailEnd len="med" w="med" type="stealth"/>
          </a:ln>
        </p:spPr>
      </p:cxnSp>
      <p:grpSp>
        <p:nvGrpSpPr>
          <p:cNvPr id="456" name="Google Shape;456;p25"/>
          <p:cNvGrpSpPr/>
          <p:nvPr/>
        </p:nvGrpSpPr>
        <p:grpSpPr>
          <a:xfrm>
            <a:off x="4020460" y="3523344"/>
            <a:ext cx="1066800" cy="457200"/>
            <a:chOff x="685800" y="3505200"/>
            <a:chExt cx="1066800" cy="457200"/>
          </a:xfrm>
        </p:grpSpPr>
        <p:sp>
          <p:nvSpPr>
            <p:cNvPr id="457" name="Google Shape;457;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58" name="Google Shape;458;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59" name="Google Shape;459;p25"/>
          <p:cNvGrpSpPr/>
          <p:nvPr/>
        </p:nvGrpSpPr>
        <p:grpSpPr>
          <a:xfrm>
            <a:off x="4020460" y="4209144"/>
            <a:ext cx="1066800" cy="457200"/>
            <a:chOff x="685800" y="3505200"/>
            <a:chExt cx="1066800" cy="457200"/>
          </a:xfrm>
        </p:grpSpPr>
        <p:sp>
          <p:nvSpPr>
            <p:cNvPr id="460" name="Google Shape;460;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61" name="Google Shape;461;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62" name="Google Shape;462;p25"/>
          <p:cNvGrpSpPr/>
          <p:nvPr/>
        </p:nvGrpSpPr>
        <p:grpSpPr>
          <a:xfrm>
            <a:off x="4020460" y="4894944"/>
            <a:ext cx="1066800" cy="457200"/>
            <a:chOff x="685800" y="3505200"/>
            <a:chExt cx="1066800" cy="457200"/>
          </a:xfrm>
        </p:grpSpPr>
        <p:sp>
          <p:nvSpPr>
            <p:cNvPr id="463" name="Google Shape;463;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64" name="Google Shape;464;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grpSp>
        <p:nvGrpSpPr>
          <p:cNvPr id="465" name="Google Shape;465;p25"/>
          <p:cNvGrpSpPr/>
          <p:nvPr/>
        </p:nvGrpSpPr>
        <p:grpSpPr>
          <a:xfrm>
            <a:off x="4020460" y="5885544"/>
            <a:ext cx="1066800" cy="457200"/>
            <a:chOff x="685800" y="3505200"/>
            <a:chExt cx="1066800" cy="457200"/>
          </a:xfrm>
        </p:grpSpPr>
        <p:sp>
          <p:nvSpPr>
            <p:cNvPr id="466" name="Google Shape;466;p25"/>
            <p:cNvSpPr/>
            <p:nvPr/>
          </p:nvSpPr>
          <p:spPr>
            <a:xfrm>
              <a:off x="6858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sp>
          <p:nvSpPr>
            <p:cNvPr id="467" name="Google Shape;467;p25"/>
            <p:cNvSpPr/>
            <p:nvPr/>
          </p:nvSpPr>
          <p:spPr>
            <a:xfrm>
              <a:off x="1219200" y="3505200"/>
              <a:ext cx="533400" cy="4572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boto Condensed"/>
                <a:ea typeface="Roboto Condensed"/>
                <a:cs typeface="Roboto Condensed"/>
                <a:sym typeface="Roboto Condensed"/>
              </a:endParaRPr>
            </a:p>
          </p:txBody>
        </p:sp>
      </p:grpSp>
      <p:cxnSp>
        <p:nvCxnSpPr>
          <p:cNvPr id="468" name="Google Shape;468;p25"/>
          <p:cNvCxnSpPr/>
          <p:nvPr/>
        </p:nvCxnSpPr>
        <p:spPr>
          <a:xfrm>
            <a:off x="4858660" y="39805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69" name="Google Shape;469;p25"/>
          <p:cNvCxnSpPr/>
          <p:nvPr/>
        </p:nvCxnSpPr>
        <p:spPr>
          <a:xfrm>
            <a:off x="4858660" y="46663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70" name="Google Shape;470;p25"/>
          <p:cNvCxnSpPr/>
          <p:nvPr/>
        </p:nvCxnSpPr>
        <p:spPr>
          <a:xfrm>
            <a:off x="4858660" y="5352144"/>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71" name="Google Shape;471;p25"/>
          <p:cNvCxnSpPr/>
          <p:nvPr/>
        </p:nvCxnSpPr>
        <p:spPr>
          <a:xfrm>
            <a:off x="4858660" y="5635829"/>
            <a:ext cx="0" cy="228600"/>
          </a:xfrm>
          <a:prstGeom prst="straightConnector1">
            <a:avLst/>
          </a:prstGeom>
          <a:noFill/>
          <a:ln cap="flat" cmpd="sng" w="28575">
            <a:solidFill>
              <a:srgbClr val="B84742"/>
            </a:solidFill>
            <a:prstDash val="solid"/>
            <a:miter lim="800000"/>
            <a:headEnd len="sm" w="sm" type="none"/>
            <a:tailEnd len="med" w="med" type="stealth"/>
          </a:ln>
        </p:spPr>
      </p:cxnSp>
      <p:cxnSp>
        <p:nvCxnSpPr>
          <p:cNvPr id="472" name="Google Shape;472;p25"/>
          <p:cNvCxnSpPr>
            <a:stCxn id="451" idx="3"/>
            <a:endCxn id="440" idx="1"/>
          </p:cNvCxnSpPr>
          <p:nvPr/>
        </p:nvCxnSpPr>
        <p:spPr>
          <a:xfrm>
            <a:off x="1242371" y="3752078"/>
            <a:ext cx="415800" cy="0"/>
          </a:xfrm>
          <a:prstGeom prst="straightConnector1">
            <a:avLst/>
          </a:prstGeom>
          <a:noFill/>
          <a:ln cap="flat" cmpd="sng" w="28575">
            <a:solidFill>
              <a:srgbClr val="B84742"/>
            </a:solidFill>
            <a:prstDash val="solid"/>
            <a:miter lim="800000"/>
            <a:headEnd len="sm" w="sm" type="none"/>
            <a:tailEnd len="med" w="med" type="stealth"/>
          </a:ln>
        </p:spPr>
      </p:cxnSp>
      <p:sp>
        <p:nvSpPr>
          <p:cNvPr id="473" name="Google Shape;473;p25"/>
          <p:cNvSpPr txBox="1"/>
          <p:nvPr/>
        </p:nvSpPr>
        <p:spPr>
          <a:xfrm>
            <a:off x="5315860" y="3505820"/>
            <a:ext cx="4191000" cy="286232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2"/>
                </a:solidFill>
                <a:latin typeface="Roboto Condensed"/>
                <a:ea typeface="Roboto Condensed"/>
                <a:cs typeface="Roboto Condensed"/>
                <a:sym typeface="Roboto Condensed"/>
              </a:rPr>
              <a:t>Check for free node in Availability Stack</a:t>
            </a:r>
            <a:endParaRPr/>
          </a:p>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IF</a:t>
            </a:r>
            <a:r>
              <a:rPr lang="en-IN" sz="1800">
                <a:solidFill>
                  <a:schemeClr val="dk1"/>
                </a:solidFill>
                <a:latin typeface="Roboto Condensed"/>
                <a:ea typeface="Roboto Condensed"/>
                <a:cs typeface="Roboto Condensed"/>
                <a:sym typeface="Roboto Condensed"/>
              </a:rPr>
              <a:t>        AVAIL is NULL</a:t>
            </a:r>
            <a:endParaRPr/>
          </a:p>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THEN</a:t>
            </a:r>
            <a:r>
              <a:rPr lang="en-IN" sz="1800">
                <a:solidFill>
                  <a:schemeClr val="dk1"/>
                </a:solidFill>
                <a:latin typeface="Roboto Condensed"/>
                <a:ea typeface="Roboto Condensed"/>
                <a:cs typeface="Roboto Condensed"/>
                <a:sym typeface="Roboto Condensed"/>
              </a:rPr>
              <a:t>  Write(‘Availability Stack Underflow’)</a:t>
            </a:r>
            <a:endParaRPr/>
          </a:p>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            Return</a:t>
            </a:r>
            <a:endParaRPr/>
          </a:p>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IN" sz="1800">
                <a:solidFill>
                  <a:schemeClr val="dk2"/>
                </a:solidFill>
                <a:latin typeface="Roboto Condensed"/>
                <a:ea typeface="Roboto Condensed"/>
                <a:cs typeface="Roboto Condensed"/>
                <a:sym typeface="Roboto Condensed"/>
              </a:rPr>
              <a:t>Obtain Address of next free node</a:t>
            </a:r>
            <a:endParaRPr/>
          </a:p>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NEW 🡨 AVAIL</a:t>
            </a:r>
            <a:endParaRPr/>
          </a:p>
          <a:p>
            <a:pPr indent="0" lvl="0" marL="0" marR="0" rtl="0" algn="l">
              <a:spcBef>
                <a:spcPts val="0"/>
              </a:spcBef>
              <a:spcAft>
                <a:spcPts val="0"/>
              </a:spcAft>
              <a:buNone/>
            </a:pPr>
            <a:r>
              <a:t/>
            </a:r>
            <a:endParaRPr sz="1800">
              <a:solidFill>
                <a:schemeClr val="dk1"/>
              </a:solidFill>
              <a:latin typeface="Roboto Condensed"/>
              <a:ea typeface="Roboto Condensed"/>
              <a:cs typeface="Roboto Condensed"/>
              <a:sym typeface="Roboto Condensed"/>
            </a:endParaRPr>
          </a:p>
          <a:p>
            <a:pPr indent="0" lvl="0" marL="0" marR="0" rtl="0" algn="l">
              <a:spcBef>
                <a:spcPts val="0"/>
              </a:spcBef>
              <a:spcAft>
                <a:spcPts val="0"/>
              </a:spcAft>
              <a:buNone/>
            </a:pPr>
            <a:r>
              <a:rPr b="1" lang="en-IN" sz="1800">
                <a:solidFill>
                  <a:schemeClr val="dk2"/>
                </a:solidFill>
                <a:latin typeface="Roboto Condensed"/>
                <a:ea typeface="Roboto Condensed"/>
                <a:cs typeface="Roboto Condensed"/>
                <a:sym typeface="Roboto Condensed"/>
              </a:rPr>
              <a:t>Remove free node from Availability Stack</a:t>
            </a:r>
            <a:endParaRPr/>
          </a:p>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AVAIL 🡨 LINK(AVAIL)</a:t>
            </a:r>
            <a:endParaRPr sz="1800">
              <a:solidFill>
                <a:schemeClr val="dk1"/>
              </a:solidFill>
              <a:latin typeface="Roboto Condensed"/>
              <a:ea typeface="Roboto Condensed"/>
              <a:cs typeface="Roboto Condensed"/>
              <a:sym typeface="Roboto Condensed"/>
            </a:endParaRPr>
          </a:p>
        </p:txBody>
      </p:sp>
      <p:grpSp>
        <p:nvGrpSpPr>
          <p:cNvPr id="474" name="Google Shape;474;p25"/>
          <p:cNvGrpSpPr/>
          <p:nvPr/>
        </p:nvGrpSpPr>
        <p:grpSpPr>
          <a:xfrm>
            <a:off x="2766372" y="3687412"/>
            <a:ext cx="1177800" cy="369332"/>
            <a:chOff x="2403511" y="3745468"/>
            <a:chExt cx="1177800" cy="369332"/>
          </a:xfrm>
        </p:grpSpPr>
        <p:sp>
          <p:nvSpPr>
            <p:cNvPr id="475" name="Google Shape;475;p25"/>
            <p:cNvSpPr txBox="1"/>
            <p:nvPr/>
          </p:nvSpPr>
          <p:spPr>
            <a:xfrm>
              <a:off x="2403511" y="3745468"/>
              <a:ext cx="76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AVAIL</a:t>
              </a:r>
              <a:endParaRPr b="1" sz="1800">
                <a:solidFill>
                  <a:srgbClr val="C00000"/>
                </a:solidFill>
                <a:latin typeface="Roboto Condensed"/>
                <a:ea typeface="Roboto Condensed"/>
                <a:cs typeface="Roboto Condensed"/>
                <a:sym typeface="Roboto Condensed"/>
              </a:endParaRPr>
            </a:p>
          </p:txBody>
        </p:sp>
        <p:cxnSp>
          <p:nvCxnSpPr>
            <p:cNvPr id="476" name="Google Shape;476;p25"/>
            <p:cNvCxnSpPr>
              <a:stCxn id="475" idx="3"/>
            </p:cNvCxnSpPr>
            <p:nvPr/>
          </p:nvCxnSpPr>
          <p:spPr>
            <a:xfrm>
              <a:off x="3165511" y="3930134"/>
              <a:ext cx="415800" cy="0"/>
            </a:xfrm>
            <a:prstGeom prst="straightConnector1">
              <a:avLst/>
            </a:prstGeom>
            <a:noFill/>
            <a:ln cap="flat" cmpd="sng" w="28575">
              <a:solidFill>
                <a:srgbClr val="B84742"/>
              </a:solidFill>
              <a:prstDash val="solid"/>
              <a:miter lim="800000"/>
              <a:headEnd len="sm" w="sm" type="none"/>
              <a:tailEnd len="med" w="med" type="stealth"/>
            </a:ln>
          </p:spPr>
        </p:cxnSp>
      </p:grpSp>
      <p:sp>
        <p:nvSpPr>
          <p:cNvPr id="477" name="Google Shape;477;p25"/>
          <p:cNvSpPr txBox="1"/>
          <p:nvPr/>
        </p:nvSpPr>
        <p:spPr>
          <a:xfrm>
            <a:off x="2766371" y="3458812"/>
            <a:ext cx="76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cxnSp>
        <p:nvCxnSpPr>
          <p:cNvPr id="478" name="Google Shape;478;p25"/>
          <p:cNvCxnSpPr>
            <a:stCxn id="477" idx="3"/>
          </p:cNvCxnSpPr>
          <p:nvPr/>
        </p:nvCxnSpPr>
        <p:spPr>
          <a:xfrm>
            <a:off x="3528371" y="3643478"/>
            <a:ext cx="415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479" name="Google Shape;479;p25"/>
          <p:cNvCxnSpPr/>
          <p:nvPr/>
        </p:nvCxnSpPr>
        <p:spPr>
          <a:xfrm flipH="1">
            <a:off x="4565111" y="3540993"/>
            <a:ext cx="517947" cy="437029"/>
          </a:xfrm>
          <a:prstGeom prst="straightConnector1">
            <a:avLst/>
          </a:prstGeom>
          <a:noFill/>
          <a:ln cap="flat" cmpd="sng" w="28575">
            <a:solidFill>
              <a:srgbClr val="B8474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468"/>
                                        </p:tgtEl>
                                      </p:cBhvr>
                                    </p:animEffect>
                                    <p:set>
                                      <p:cBhvr>
                                        <p:cTn dur="1" fill="hold">
                                          <p:stCondLst>
                                            <p:cond delay="500"/>
                                          </p:stCondLst>
                                        </p:cTn>
                                        <p:tgtEl>
                                          <p:spTgt spid="46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500"/>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Array v/s </a:t>
            </a:r>
            <a:r>
              <a:rPr lang="en-IN">
                <a:solidFill>
                  <a:srgbClr val="B84742"/>
                </a:solidFill>
              </a:rPr>
              <a:t>Linked List</a:t>
            </a:r>
            <a:endParaRPr>
              <a:solidFill>
                <a:srgbClr val="B84742"/>
              </a:solidFill>
            </a:endParaRPr>
          </a:p>
        </p:txBody>
      </p:sp>
      <p:pic>
        <p:nvPicPr>
          <p:cNvPr descr="difference-between-arrays-and-linked-list.png" id="64" name="Google Shape;64;p8"/>
          <p:cNvPicPr preferRelativeResize="0"/>
          <p:nvPr/>
        </p:nvPicPr>
        <p:blipFill rotWithShape="1">
          <a:blip r:embed="rId3">
            <a:alphaModFix/>
          </a:blip>
          <a:srcRect b="0" l="0" r="0" t="0"/>
          <a:stretch/>
        </p:blipFill>
        <p:spPr>
          <a:xfrm>
            <a:off x="691853" y="1021975"/>
            <a:ext cx="11128066" cy="4679577"/>
          </a:xfrm>
          <a:prstGeom prst="rect">
            <a:avLst/>
          </a:prstGeom>
          <a:noFill/>
          <a:ln>
            <a:noFill/>
          </a:ln>
        </p:spPr>
      </p:pic>
      <p:pic>
        <p:nvPicPr>
          <p:cNvPr id="65" name="Google Shape;65;p8"/>
          <p:cNvPicPr preferRelativeResize="0"/>
          <p:nvPr/>
        </p:nvPicPr>
        <p:blipFill rotWithShape="1">
          <a:blip r:embed="rId4">
            <a:alphaModFix/>
          </a:blip>
          <a:srcRect b="0" l="0" r="0" t="0"/>
          <a:stretch/>
        </p:blipFill>
        <p:spPr>
          <a:xfrm>
            <a:off x="9068654" y="5538205"/>
            <a:ext cx="2899229" cy="8743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2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INSERT(X, First)</a:t>
            </a:r>
            <a:endParaRPr/>
          </a:p>
        </p:txBody>
      </p:sp>
      <p:sp>
        <p:nvSpPr>
          <p:cNvPr id="485" name="Google Shape;485;p26"/>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function </a:t>
            </a:r>
            <a:r>
              <a:rPr b="1" lang="en-IN">
                <a:solidFill>
                  <a:srgbClr val="C00000"/>
                </a:solidFill>
              </a:rPr>
              <a:t>inserts a new node at the first position</a:t>
            </a:r>
            <a:r>
              <a:rPr b="1" lang="en-IN">
                <a:solidFill>
                  <a:srgbClr val="FF0000"/>
                </a:solidFill>
              </a:rPr>
              <a:t> </a:t>
            </a:r>
            <a:r>
              <a:rPr lang="en-IN"/>
              <a:t>of Singly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This function returns address of </a:t>
            </a:r>
            <a:r>
              <a:rPr b="1" lang="en-IN">
                <a:solidFill>
                  <a:srgbClr val="C00000"/>
                </a:solidFill>
              </a:rPr>
              <a:t>FIRST</a:t>
            </a:r>
            <a:r>
              <a:rPr lang="en-IN">
                <a:solidFill>
                  <a:srgbClr val="C00000"/>
                </a:solidFill>
              </a:rPr>
              <a:t> </a:t>
            </a:r>
            <a:r>
              <a:rPr lang="en-IN"/>
              <a:t>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AVAIL</a:t>
            </a:r>
            <a:r>
              <a:rPr lang="en-IN">
                <a:solidFill>
                  <a:srgbClr val="C00000"/>
                </a:solidFill>
              </a:rPr>
              <a:t> </a:t>
            </a:r>
            <a:r>
              <a:rPr lang="en-IN"/>
              <a:t>is a pointer to the top element of the availability stack.</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INSERT(X,FIRST) Cont…</a:t>
            </a:r>
            <a:endParaRPr/>
          </a:p>
        </p:txBody>
      </p:sp>
      <p:sp>
        <p:nvSpPr>
          <p:cNvPr id="491" name="Google Shape;491;p27"/>
          <p:cNvSpPr txBox="1"/>
          <p:nvPr/>
        </p:nvSpPr>
        <p:spPr>
          <a:xfrm>
            <a:off x="336000" y="923060"/>
            <a:ext cx="11520000" cy="449353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[Underflow?]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Write (“Availability Stack Underflow”)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Return(FIRST)</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[Obtain address of next free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NEW 🡨 AVAIL</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3. [Remove free node from availability Stack]</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AVAIL 🡨 LINK(AVAIL)</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4. [Initialize fields of new node and its link to the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 (NEW) 🡨 FIRST</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5. [Return address of new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 (NEW)</a:t>
            </a:r>
            <a:endParaRPr b="1" sz="2200">
              <a:solidFill>
                <a:srgbClr val="5EACE3"/>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Example: INSERT(50, FIRST)</a:t>
            </a:r>
            <a:endParaRPr/>
          </a:p>
        </p:txBody>
      </p:sp>
      <p:grpSp>
        <p:nvGrpSpPr>
          <p:cNvPr id="497" name="Google Shape;497;p28"/>
          <p:cNvGrpSpPr/>
          <p:nvPr/>
        </p:nvGrpSpPr>
        <p:grpSpPr>
          <a:xfrm>
            <a:off x="3085519" y="1381023"/>
            <a:ext cx="1532242" cy="533400"/>
            <a:chOff x="951919" y="5486400"/>
            <a:chExt cx="1532242" cy="533400"/>
          </a:xfrm>
        </p:grpSpPr>
        <p:sp>
          <p:nvSpPr>
            <p:cNvPr id="498" name="Google Shape;498;p2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499" name="Google Shape;499;p2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link</a:t>
              </a:r>
              <a:endParaRPr b="1" sz="2400">
                <a:solidFill>
                  <a:schemeClr val="lt1"/>
                </a:solidFill>
                <a:latin typeface="Roboto Condensed"/>
                <a:ea typeface="Roboto Condensed"/>
                <a:cs typeface="Roboto Condensed"/>
                <a:sym typeface="Roboto Condensed"/>
              </a:endParaRPr>
            </a:p>
          </p:txBody>
        </p:sp>
      </p:grpSp>
      <p:grpSp>
        <p:nvGrpSpPr>
          <p:cNvPr id="500" name="Google Shape;500;p28"/>
          <p:cNvGrpSpPr/>
          <p:nvPr/>
        </p:nvGrpSpPr>
        <p:grpSpPr>
          <a:xfrm>
            <a:off x="5020958" y="1383268"/>
            <a:ext cx="1532242" cy="533400"/>
            <a:chOff x="951919" y="5486400"/>
            <a:chExt cx="1532242" cy="533400"/>
          </a:xfrm>
        </p:grpSpPr>
        <p:sp>
          <p:nvSpPr>
            <p:cNvPr id="501" name="Google Shape;501;p2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502" name="Google Shape;502;p2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link</a:t>
              </a:r>
              <a:endParaRPr b="1" sz="2400">
                <a:solidFill>
                  <a:schemeClr val="lt1"/>
                </a:solidFill>
                <a:latin typeface="Roboto Condensed"/>
                <a:ea typeface="Roboto Condensed"/>
                <a:cs typeface="Roboto Condensed"/>
                <a:sym typeface="Roboto Condensed"/>
              </a:endParaRPr>
            </a:p>
          </p:txBody>
        </p:sp>
      </p:grpSp>
      <p:grpSp>
        <p:nvGrpSpPr>
          <p:cNvPr id="503" name="Google Shape;503;p28"/>
          <p:cNvGrpSpPr/>
          <p:nvPr/>
        </p:nvGrpSpPr>
        <p:grpSpPr>
          <a:xfrm>
            <a:off x="6925958" y="1383268"/>
            <a:ext cx="1532242" cy="533400"/>
            <a:chOff x="951919" y="5486400"/>
            <a:chExt cx="1532242" cy="533400"/>
          </a:xfrm>
        </p:grpSpPr>
        <p:sp>
          <p:nvSpPr>
            <p:cNvPr id="504" name="Google Shape;504;p2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35</a:t>
              </a:r>
              <a:endParaRPr b="1" sz="2400">
                <a:solidFill>
                  <a:schemeClr val="lt1"/>
                </a:solidFill>
                <a:latin typeface="Roboto Condensed"/>
                <a:ea typeface="Roboto Condensed"/>
                <a:cs typeface="Roboto Condensed"/>
                <a:sym typeface="Roboto Condensed"/>
              </a:endParaRPr>
            </a:p>
          </p:txBody>
        </p:sp>
        <p:sp>
          <p:nvSpPr>
            <p:cNvPr id="505" name="Google Shape;505;p2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link</a:t>
              </a:r>
              <a:endParaRPr b="1" sz="2400">
                <a:solidFill>
                  <a:schemeClr val="lt1"/>
                </a:solidFill>
                <a:latin typeface="Roboto Condensed"/>
                <a:ea typeface="Roboto Condensed"/>
                <a:cs typeface="Roboto Condensed"/>
                <a:sym typeface="Roboto Condensed"/>
              </a:endParaRPr>
            </a:p>
          </p:txBody>
        </p:sp>
      </p:grpSp>
      <p:grpSp>
        <p:nvGrpSpPr>
          <p:cNvPr id="506" name="Google Shape;506;p28"/>
          <p:cNvGrpSpPr/>
          <p:nvPr/>
        </p:nvGrpSpPr>
        <p:grpSpPr>
          <a:xfrm>
            <a:off x="8830958" y="1383268"/>
            <a:ext cx="1532242" cy="533400"/>
            <a:chOff x="951919" y="5486400"/>
            <a:chExt cx="1532242" cy="533400"/>
          </a:xfrm>
        </p:grpSpPr>
        <p:sp>
          <p:nvSpPr>
            <p:cNvPr id="507" name="Google Shape;507;p2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508" name="Google Shape;508;p2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509" name="Google Shape;509;p28"/>
          <p:cNvCxnSpPr>
            <a:stCxn id="499" idx="3"/>
            <a:endCxn id="501" idx="1"/>
          </p:cNvCxnSpPr>
          <p:nvPr/>
        </p:nvCxnSpPr>
        <p:spPr>
          <a:xfrm>
            <a:off x="4617761" y="1647723"/>
            <a:ext cx="403200" cy="2100"/>
          </a:xfrm>
          <a:prstGeom prst="straightConnector1">
            <a:avLst/>
          </a:prstGeom>
          <a:noFill/>
          <a:ln cap="flat" cmpd="sng" w="28575">
            <a:solidFill>
              <a:srgbClr val="B84742"/>
            </a:solidFill>
            <a:prstDash val="solid"/>
            <a:miter lim="800000"/>
            <a:headEnd len="sm" w="sm" type="none"/>
            <a:tailEnd len="med" w="med" type="stealth"/>
          </a:ln>
        </p:spPr>
      </p:cxnSp>
      <p:cxnSp>
        <p:nvCxnSpPr>
          <p:cNvPr id="510" name="Google Shape;510;p28"/>
          <p:cNvCxnSpPr>
            <a:stCxn id="502" idx="3"/>
            <a:endCxn id="504" idx="1"/>
          </p:cNvCxnSpPr>
          <p:nvPr/>
        </p:nvCxnSpPr>
        <p:spPr>
          <a:xfrm>
            <a:off x="6553200" y="1649968"/>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511" name="Google Shape;511;p28"/>
          <p:cNvCxnSpPr>
            <a:stCxn id="505" idx="3"/>
            <a:endCxn id="507" idx="1"/>
          </p:cNvCxnSpPr>
          <p:nvPr/>
        </p:nvCxnSpPr>
        <p:spPr>
          <a:xfrm>
            <a:off x="8458200" y="1649968"/>
            <a:ext cx="37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512" name="Google Shape;512;p28"/>
          <p:cNvCxnSpPr/>
          <p:nvPr/>
        </p:nvCxnSpPr>
        <p:spPr>
          <a:xfrm flipH="1">
            <a:off x="9592958" y="1383268"/>
            <a:ext cx="770242" cy="533400"/>
          </a:xfrm>
          <a:prstGeom prst="straightConnector1">
            <a:avLst/>
          </a:prstGeom>
          <a:noFill/>
          <a:ln cap="flat" cmpd="sng" w="28575">
            <a:solidFill>
              <a:srgbClr val="B84742"/>
            </a:solidFill>
            <a:prstDash val="solid"/>
            <a:miter lim="800000"/>
            <a:headEnd len="sm" w="sm" type="none"/>
            <a:tailEnd len="sm" w="sm" type="none"/>
          </a:ln>
        </p:spPr>
      </p:cxnSp>
      <p:grpSp>
        <p:nvGrpSpPr>
          <p:cNvPr id="513" name="Google Shape;513;p28"/>
          <p:cNvGrpSpPr/>
          <p:nvPr/>
        </p:nvGrpSpPr>
        <p:grpSpPr>
          <a:xfrm>
            <a:off x="3169241" y="1914423"/>
            <a:ext cx="734496" cy="720492"/>
            <a:chOff x="3169241" y="1914423"/>
            <a:chExt cx="734496" cy="720492"/>
          </a:xfrm>
        </p:grpSpPr>
        <p:sp>
          <p:nvSpPr>
            <p:cNvPr id="514" name="Google Shape;514;p28"/>
            <p:cNvSpPr txBox="1"/>
            <p:nvPr/>
          </p:nvSpPr>
          <p:spPr>
            <a:xfrm>
              <a:off x="3169241" y="2265583"/>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515" name="Google Shape;515;p28"/>
            <p:cNvCxnSpPr>
              <a:endCxn id="498" idx="2"/>
            </p:cNvCxnSpPr>
            <p:nvPr/>
          </p:nvCxnSpPr>
          <p:spPr>
            <a:xfrm rot="10800000">
              <a:off x="3466519" y="1914423"/>
              <a:ext cx="0" cy="306900"/>
            </a:xfrm>
            <a:prstGeom prst="straightConnector1">
              <a:avLst/>
            </a:prstGeom>
            <a:noFill/>
            <a:ln cap="flat" cmpd="sng" w="28575">
              <a:solidFill>
                <a:srgbClr val="B84742"/>
              </a:solidFill>
              <a:prstDash val="solid"/>
              <a:miter lim="800000"/>
              <a:headEnd len="sm" w="sm" type="none"/>
              <a:tailEnd len="med" w="med" type="stealth"/>
            </a:ln>
          </p:spPr>
        </p:cxnSp>
      </p:grpSp>
      <p:grpSp>
        <p:nvGrpSpPr>
          <p:cNvPr id="516" name="Google Shape;516;p28"/>
          <p:cNvGrpSpPr/>
          <p:nvPr/>
        </p:nvGrpSpPr>
        <p:grpSpPr>
          <a:xfrm>
            <a:off x="1164035" y="1381023"/>
            <a:ext cx="1532242" cy="533400"/>
            <a:chOff x="951919" y="5486400"/>
            <a:chExt cx="1532242" cy="533400"/>
          </a:xfrm>
        </p:grpSpPr>
        <p:sp>
          <p:nvSpPr>
            <p:cNvPr id="517" name="Google Shape;517;p28"/>
            <p:cNvSpPr/>
            <p:nvPr/>
          </p:nvSpPr>
          <p:spPr>
            <a:xfrm>
              <a:off x="951919"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518" name="Google Shape;518;p28"/>
            <p:cNvSpPr/>
            <p:nvPr/>
          </p:nvSpPr>
          <p:spPr>
            <a:xfrm>
              <a:off x="1722161" y="5486400"/>
              <a:ext cx="762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link</a:t>
              </a:r>
              <a:endParaRPr b="1" sz="2400">
                <a:solidFill>
                  <a:schemeClr val="lt1"/>
                </a:solidFill>
                <a:latin typeface="Roboto Condensed"/>
                <a:ea typeface="Roboto Condensed"/>
                <a:cs typeface="Roboto Condensed"/>
                <a:sym typeface="Roboto Condensed"/>
              </a:endParaRPr>
            </a:p>
          </p:txBody>
        </p:sp>
      </p:grpSp>
      <p:sp>
        <p:nvSpPr>
          <p:cNvPr id="519" name="Google Shape;519;p28"/>
          <p:cNvSpPr txBox="1"/>
          <p:nvPr/>
        </p:nvSpPr>
        <p:spPr>
          <a:xfrm>
            <a:off x="1666404" y="1954102"/>
            <a:ext cx="612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sp>
        <p:nvSpPr>
          <p:cNvPr id="520" name="Google Shape;520;p28"/>
          <p:cNvSpPr txBox="1"/>
          <p:nvPr/>
        </p:nvSpPr>
        <p:spPr>
          <a:xfrm>
            <a:off x="1213790" y="1318786"/>
            <a:ext cx="7040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4000">
                <a:solidFill>
                  <a:schemeClr val="lt1"/>
                </a:solidFill>
                <a:latin typeface="Roboto Condensed"/>
                <a:ea typeface="Roboto Condensed"/>
                <a:cs typeface="Roboto Condensed"/>
                <a:sym typeface="Roboto Condensed"/>
              </a:rPr>
              <a:t>50</a:t>
            </a:r>
            <a:endParaRPr b="1" sz="4000">
              <a:solidFill>
                <a:schemeClr val="lt1"/>
              </a:solidFill>
              <a:latin typeface="Roboto Condensed"/>
              <a:ea typeface="Roboto Condensed"/>
              <a:cs typeface="Roboto Condensed"/>
              <a:sym typeface="Roboto Condensed"/>
            </a:endParaRPr>
          </a:p>
        </p:txBody>
      </p:sp>
      <p:sp>
        <p:nvSpPr>
          <p:cNvPr id="521" name="Google Shape;521;p28"/>
          <p:cNvSpPr txBox="1"/>
          <p:nvPr/>
        </p:nvSpPr>
        <p:spPr>
          <a:xfrm>
            <a:off x="336000" y="3334333"/>
            <a:ext cx="11520000" cy="230832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Consolas"/>
                <a:ea typeface="Consolas"/>
                <a:cs typeface="Consolas"/>
                <a:sym typeface="Consolas"/>
              </a:rPr>
              <a:t>4. [Initialize fields of new node and its link to the list]</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LINK (NEW) 🡨 FIRST</a:t>
            </a:r>
            <a:endParaRPr/>
          </a:p>
          <a:p>
            <a:pPr indent="0" lvl="0" marL="0" marR="0" rtl="0" algn="l">
              <a:spcBef>
                <a:spcPts val="0"/>
              </a:spcBef>
              <a:spcAft>
                <a:spcPts val="0"/>
              </a:spcAft>
              <a:buNone/>
            </a:pPr>
            <a:r>
              <a:rPr b="1" lang="en-IN" sz="2400">
                <a:solidFill>
                  <a:schemeClr val="dk2"/>
                </a:solidFill>
                <a:latin typeface="Consolas"/>
                <a:ea typeface="Consolas"/>
                <a:cs typeface="Consolas"/>
                <a:sym typeface="Consolas"/>
              </a:rPr>
              <a:t>5. [Return address of new node]</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Return (NEW)</a:t>
            </a:r>
            <a:endParaRPr b="1" sz="2400">
              <a:solidFill>
                <a:srgbClr val="5EACE3"/>
              </a:solidFill>
              <a:latin typeface="Consolas"/>
              <a:ea typeface="Consolas"/>
              <a:cs typeface="Consolas"/>
              <a:sym typeface="Consolas"/>
            </a:endParaRPr>
          </a:p>
        </p:txBody>
      </p:sp>
      <p:cxnSp>
        <p:nvCxnSpPr>
          <p:cNvPr id="522" name="Google Shape;522;p28"/>
          <p:cNvCxnSpPr>
            <a:stCxn id="518" idx="3"/>
            <a:endCxn id="498" idx="1"/>
          </p:cNvCxnSpPr>
          <p:nvPr/>
        </p:nvCxnSpPr>
        <p:spPr>
          <a:xfrm>
            <a:off x="2696277" y="1647723"/>
            <a:ext cx="389100" cy="0"/>
          </a:xfrm>
          <a:prstGeom prst="straightConnector1">
            <a:avLst/>
          </a:prstGeom>
          <a:noFill/>
          <a:ln cap="flat" cmpd="sng" w="28575">
            <a:solidFill>
              <a:srgbClr val="B84742"/>
            </a:solidFill>
            <a:prstDash val="solid"/>
            <a:miter lim="800000"/>
            <a:headEnd len="sm" w="sm" type="none"/>
            <a:tailEnd len="med" w="med" type="stealth"/>
          </a:ln>
        </p:spPr>
      </p:cxnSp>
      <p:sp>
        <p:nvSpPr>
          <p:cNvPr id="523" name="Google Shape;523;p28"/>
          <p:cNvSpPr txBox="1"/>
          <p:nvPr/>
        </p:nvSpPr>
        <p:spPr>
          <a:xfrm>
            <a:off x="4293263" y="2667001"/>
            <a:ext cx="36054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FIRST 🡨 INSERT (X, FIRST)</a:t>
            </a:r>
            <a:endParaRPr b="1" sz="24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5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INSEND(X, FIRST)</a:t>
            </a:r>
            <a:endParaRPr/>
          </a:p>
        </p:txBody>
      </p:sp>
      <p:sp>
        <p:nvSpPr>
          <p:cNvPr id="529" name="Google Shape;529;p29"/>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function </a:t>
            </a:r>
            <a:r>
              <a:rPr b="1" lang="en-IN">
                <a:solidFill>
                  <a:srgbClr val="C00000"/>
                </a:solidFill>
              </a:rPr>
              <a:t>inserts</a:t>
            </a:r>
            <a:r>
              <a:rPr lang="en-IN">
                <a:solidFill>
                  <a:srgbClr val="C00000"/>
                </a:solidFill>
              </a:rPr>
              <a:t> </a:t>
            </a:r>
            <a:r>
              <a:rPr lang="en-IN"/>
              <a:t>a new node at the </a:t>
            </a:r>
            <a:r>
              <a:rPr b="1" lang="en-IN">
                <a:solidFill>
                  <a:srgbClr val="C00000"/>
                </a:solidFill>
              </a:rPr>
              <a:t>last position</a:t>
            </a:r>
            <a:r>
              <a:rPr b="1" lang="en-IN">
                <a:solidFill>
                  <a:srgbClr val="FF0000"/>
                </a:solidFill>
              </a:rPr>
              <a:t> </a:t>
            </a:r>
            <a:r>
              <a:rPr lang="en-IN"/>
              <a:t>of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This function returns address of </a:t>
            </a:r>
            <a:r>
              <a:rPr b="1" lang="en-IN">
                <a:solidFill>
                  <a:srgbClr val="C00000"/>
                </a:solidFill>
              </a:rPr>
              <a:t>FIRST</a:t>
            </a:r>
            <a:r>
              <a:rPr lang="en-IN">
                <a:solidFill>
                  <a:srgbClr val="C00000"/>
                </a:solidFill>
              </a:rPr>
              <a:t> </a:t>
            </a:r>
            <a:r>
              <a:rPr lang="en-IN"/>
              <a:t>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AVAIL</a:t>
            </a:r>
            <a:r>
              <a:rPr lang="en-IN">
                <a:solidFill>
                  <a:srgbClr val="C00000"/>
                </a:solidFill>
              </a:rPr>
              <a:t> </a:t>
            </a:r>
            <a:r>
              <a:rPr lang="en-IN"/>
              <a:t>is a pointer to the top element of the availability stack.</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INSEND(50, FIRST)</a:t>
            </a:r>
            <a:endParaRPr/>
          </a:p>
        </p:txBody>
      </p:sp>
      <p:grpSp>
        <p:nvGrpSpPr>
          <p:cNvPr id="535" name="Google Shape;535;p30"/>
          <p:cNvGrpSpPr/>
          <p:nvPr/>
        </p:nvGrpSpPr>
        <p:grpSpPr>
          <a:xfrm>
            <a:off x="1536766" y="3734165"/>
            <a:ext cx="920012" cy="533400"/>
            <a:chOff x="951919" y="5486400"/>
            <a:chExt cx="920012" cy="533400"/>
          </a:xfrm>
        </p:grpSpPr>
        <p:sp>
          <p:nvSpPr>
            <p:cNvPr id="536" name="Google Shape;536;p3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537" name="Google Shape;537;p3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38" name="Google Shape;538;p30"/>
          <p:cNvGrpSpPr/>
          <p:nvPr/>
        </p:nvGrpSpPr>
        <p:grpSpPr>
          <a:xfrm>
            <a:off x="2758596" y="3734165"/>
            <a:ext cx="920012" cy="533400"/>
            <a:chOff x="951919" y="5486400"/>
            <a:chExt cx="920012" cy="533400"/>
          </a:xfrm>
        </p:grpSpPr>
        <p:sp>
          <p:nvSpPr>
            <p:cNvPr id="539" name="Google Shape;539;p3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540" name="Google Shape;540;p3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41" name="Google Shape;541;p30"/>
          <p:cNvGrpSpPr/>
          <p:nvPr/>
        </p:nvGrpSpPr>
        <p:grpSpPr>
          <a:xfrm>
            <a:off x="3977796" y="3734165"/>
            <a:ext cx="920012" cy="533400"/>
            <a:chOff x="951919" y="5486400"/>
            <a:chExt cx="920012" cy="533400"/>
          </a:xfrm>
        </p:grpSpPr>
        <p:sp>
          <p:nvSpPr>
            <p:cNvPr id="542" name="Google Shape;542;p3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a:t>
              </a:r>
              <a:endParaRPr b="1" sz="2400">
                <a:solidFill>
                  <a:schemeClr val="lt1"/>
                </a:solidFill>
                <a:latin typeface="Roboto Condensed"/>
                <a:ea typeface="Roboto Condensed"/>
                <a:cs typeface="Roboto Condensed"/>
                <a:sym typeface="Roboto Condensed"/>
              </a:endParaRPr>
            </a:p>
          </p:txBody>
        </p:sp>
        <p:sp>
          <p:nvSpPr>
            <p:cNvPr id="543" name="Google Shape;543;p3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44" name="Google Shape;544;p30"/>
          <p:cNvGrpSpPr/>
          <p:nvPr/>
        </p:nvGrpSpPr>
        <p:grpSpPr>
          <a:xfrm>
            <a:off x="5196996" y="3734165"/>
            <a:ext cx="920012" cy="533400"/>
            <a:chOff x="951919" y="5486400"/>
            <a:chExt cx="920012" cy="533400"/>
          </a:xfrm>
        </p:grpSpPr>
        <p:sp>
          <p:nvSpPr>
            <p:cNvPr id="545" name="Google Shape;545;p3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8</a:t>
              </a:r>
              <a:endParaRPr b="1" sz="2400">
                <a:solidFill>
                  <a:schemeClr val="lt1"/>
                </a:solidFill>
                <a:latin typeface="Roboto Condensed"/>
                <a:ea typeface="Roboto Condensed"/>
                <a:cs typeface="Roboto Condensed"/>
                <a:sym typeface="Roboto Condensed"/>
              </a:endParaRPr>
            </a:p>
          </p:txBody>
        </p:sp>
        <p:sp>
          <p:nvSpPr>
            <p:cNvPr id="546" name="Google Shape;546;p3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47" name="Google Shape;547;p30"/>
          <p:cNvGrpSpPr/>
          <p:nvPr/>
        </p:nvGrpSpPr>
        <p:grpSpPr>
          <a:xfrm>
            <a:off x="6416196" y="3734165"/>
            <a:ext cx="920012" cy="533400"/>
            <a:chOff x="951919" y="5486400"/>
            <a:chExt cx="920012" cy="533400"/>
          </a:xfrm>
        </p:grpSpPr>
        <p:sp>
          <p:nvSpPr>
            <p:cNvPr id="548" name="Google Shape;548;p3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35</a:t>
              </a:r>
              <a:endParaRPr b="1" sz="2400">
                <a:solidFill>
                  <a:schemeClr val="lt1"/>
                </a:solidFill>
                <a:latin typeface="Roboto Condensed"/>
                <a:ea typeface="Roboto Condensed"/>
                <a:cs typeface="Roboto Condensed"/>
                <a:sym typeface="Roboto Condensed"/>
              </a:endParaRPr>
            </a:p>
          </p:txBody>
        </p:sp>
        <p:sp>
          <p:nvSpPr>
            <p:cNvPr id="549" name="Google Shape;549;p3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50" name="Google Shape;550;p30"/>
          <p:cNvGrpSpPr/>
          <p:nvPr/>
        </p:nvGrpSpPr>
        <p:grpSpPr>
          <a:xfrm>
            <a:off x="7635396" y="3734165"/>
            <a:ext cx="1058662" cy="533400"/>
            <a:chOff x="6256538" y="5334000"/>
            <a:chExt cx="1058662" cy="533400"/>
          </a:xfrm>
        </p:grpSpPr>
        <p:sp>
          <p:nvSpPr>
            <p:cNvPr id="551" name="Google Shape;551;p30"/>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44</a:t>
              </a:r>
              <a:endParaRPr b="1" sz="2400">
                <a:solidFill>
                  <a:schemeClr val="lt1"/>
                </a:solidFill>
                <a:latin typeface="Roboto Condensed"/>
                <a:ea typeface="Roboto Condensed"/>
                <a:cs typeface="Roboto Condensed"/>
                <a:sym typeface="Roboto Condensed"/>
              </a:endParaRPr>
            </a:p>
          </p:txBody>
        </p:sp>
        <p:sp>
          <p:nvSpPr>
            <p:cNvPr id="552" name="Google Shape;552;p30"/>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553" name="Google Shape;553;p30"/>
          <p:cNvGrpSpPr/>
          <p:nvPr/>
        </p:nvGrpSpPr>
        <p:grpSpPr>
          <a:xfrm>
            <a:off x="9693175" y="1959956"/>
            <a:ext cx="1148612" cy="533400"/>
            <a:chOff x="7690588" y="3352179"/>
            <a:chExt cx="1148612" cy="533400"/>
          </a:xfrm>
        </p:grpSpPr>
        <p:sp>
          <p:nvSpPr>
            <p:cNvPr id="554" name="Google Shape;554;p30"/>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555" name="Google Shape;555;p30"/>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556" name="Google Shape;556;p30"/>
          <p:cNvCxnSpPr/>
          <p:nvPr/>
        </p:nvCxnSpPr>
        <p:spPr>
          <a:xfrm>
            <a:off x="2456778" y="4000865"/>
            <a:ext cx="301818" cy="0"/>
          </a:xfrm>
          <a:prstGeom prst="straightConnector1">
            <a:avLst/>
          </a:prstGeom>
          <a:noFill/>
          <a:ln cap="flat" cmpd="sng" w="28575">
            <a:solidFill>
              <a:srgbClr val="B84742"/>
            </a:solidFill>
            <a:prstDash val="solid"/>
            <a:miter lim="800000"/>
            <a:headEnd len="sm" w="sm" type="none"/>
            <a:tailEnd len="med" w="med" type="stealth"/>
          </a:ln>
        </p:spPr>
      </p:cxnSp>
      <p:cxnSp>
        <p:nvCxnSpPr>
          <p:cNvPr id="557" name="Google Shape;557;p30"/>
          <p:cNvCxnSpPr/>
          <p:nvPr/>
        </p:nvCxnSpPr>
        <p:spPr>
          <a:xfrm>
            <a:off x="3678608" y="4000865"/>
            <a:ext cx="299188" cy="0"/>
          </a:xfrm>
          <a:prstGeom prst="straightConnector1">
            <a:avLst/>
          </a:prstGeom>
          <a:noFill/>
          <a:ln cap="flat" cmpd="sng" w="28575">
            <a:solidFill>
              <a:srgbClr val="B84742"/>
            </a:solidFill>
            <a:prstDash val="solid"/>
            <a:miter lim="800000"/>
            <a:headEnd len="sm" w="sm" type="none"/>
            <a:tailEnd len="med" w="med" type="stealth"/>
          </a:ln>
        </p:spPr>
      </p:cxnSp>
      <p:cxnSp>
        <p:nvCxnSpPr>
          <p:cNvPr id="558" name="Google Shape;558;p30"/>
          <p:cNvCxnSpPr/>
          <p:nvPr/>
        </p:nvCxnSpPr>
        <p:spPr>
          <a:xfrm>
            <a:off x="4897808" y="4000865"/>
            <a:ext cx="299188" cy="0"/>
          </a:xfrm>
          <a:prstGeom prst="straightConnector1">
            <a:avLst/>
          </a:prstGeom>
          <a:noFill/>
          <a:ln cap="flat" cmpd="sng" w="28575">
            <a:solidFill>
              <a:srgbClr val="B84742"/>
            </a:solidFill>
            <a:prstDash val="solid"/>
            <a:miter lim="800000"/>
            <a:headEnd len="sm" w="sm" type="none"/>
            <a:tailEnd len="med" w="med" type="stealth"/>
          </a:ln>
        </p:spPr>
      </p:cxnSp>
      <p:cxnSp>
        <p:nvCxnSpPr>
          <p:cNvPr id="559" name="Google Shape;559;p30"/>
          <p:cNvCxnSpPr/>
          <p:nvPr/>
        </p:nvCxnSpPr>
        <p:spPr>
          <a:xfrm>
            <a:off x="6117008" y="4000865"/>
            <a:ext cx="299188" cy="0"/>
          </a:xfrm>
          <a:prstGeom prst="straightConnector1">
            <a:avLst/>
          </a:prstGeom>
          <a:noFill/>
          <a:ln cap="flat" cmpd="sng" w="28575">
            <a:solidFill>
              <a:srgbClr val="B84742"/>
            </a:solidFill>
            <a:prstDash val="solid"/>
            <a:miter lim="800000"/>
            <a:headEnd len="sm" w="sm" type="none"/>
            <a:tailEnd len="med" w="med" type="stealth"/>
          </a:ln>
        </p:spPr>
      </p:cxnSp>
      <p:cxnSp>
        <p:nvCxnSpPr>
          <p:cNvPr id="560" name="Google Shape;560;p30"/>
          <p:cNvCxnSpPr/>
          <p:nvPr/>
        </p:nvCxnSpPr>
        <p:spPr>
          <a:xfrm>
            <a:off x="7336208" y="4000865"/>
            <a:ext cx="299188" cy="0"/>
          </a:xfrm>
          <a:prstGeom prst="straightConnector1">
            <a:avLst/>
          </a:prstGeom>
          <a:noFill/>
          <a:ln cap="flat" cmpd="sng" w="28575">
            <a:solidFill>
              <a:srgbClr val="B84742"/>
            </a:solidFill>
            <a:prstDash val="solid"/>
            <a:miter lim="800000"/>
            <a:headEnd len="sm" w="sm" type="none"/>
            <a:tailEnd len="med" w="med" type="stealth"/>
          </a:ln>
        </p:spPr>
      </p:cxnSp>
      <p:sp>
        <p:nvSpPr>
          <p:cNvPr id="561" name="Google Shape;561;p30"/>
          <p:cNvSpPr txBox="1"/>
          <p:nvPr/>
        </p:nvSpPr>
        <p:spPr>
          <a:xfrm>
            <a:off x="308646" y="3677296"/>
            <a:ext cx="7344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350</a:t>
            </a:r>
            <a:endParaRPr b="1" sz="1800">
              <a:solidFill>
                <a:srgbClr val="002060"/>
              </a:solidFill>
              <a:latin typeface="Roboto Condensed"/>
              <a:ea typeface="Roboto Condensed"/>
              <a:cs typeface="Roboto Condensed"/>
              <a:sym typeface="Roboto Condensed"/>
            </a:endParaRPr>
          </a:p>
        </p:txBody>
      </p:sp>
      <p:cxnSp>
        <p:nvCxnSpPr>
          <p:cNvPr id="562" name="Google Shape;562;p30"/>
          <p:cNvCxnSpPr>
            <a:stCxn id="561" idx="3"/>
          </p:cNvCxnSpPr>
          <p:nvPr/>
        </p:nvCxnSpPr>
        <p:spPr>
          <a:xfrm>
            <a:off x="1043142" y="4000462"/>
            <a:ext cx="493500" cy="300"/>
          </a:xfrm>
          <a:prstGeom prst="straightConnector1">
            <a:avLst/>
          </a:prstGeom>
          <a:noFill/>
          <a:ln cap="flat" cmpd="sng" w="28575">
            <a:solidFill>
              <a:srgbClr val="B84742"/>
            </a:solidFill>
            <a:prstDash val="solid"/>
            <a:miter lim="800000"/>
            <a:headEnd len="sm" w="sm" type="none"/>
            <a:tailEnd len="med" w="med" type="stealth"/>
          </a:ln>
        </p:spPr>
      </p:cxnSp>
      <p:cxnSp>
        <p:nvCxnSpPr>
          <p:cNvPr id="563" name="Google Shape;563;p30"/>
          <p:cNvCxnSpPr/>
          <p:nvPr/>
        </p:nvCxnSpPr>
        <p:spPr>
          <a:xfrm flipH="1" rot="10800000">
            <a:off x="10323676" y="1987253"/>
            <a:ext cx="500743" cy="500743"/>
          </a:xfrm>
          <a:prstGeom prst="straightConnector1">
            <a:avLst/>
          </a:prstGeom>
          <a:noFill/>
          <a:ln cap="flat" cmpd="sng" w="28575">
            <a:solidFill>
              <a:srgbClr val="B84742"/>
            </a:solidFill>
            <a:prstDash val="solid"/>
            <a:miter lim="800000"/>
            <a:headEnd len="sm" w="sm" type="none"/>
            <a:tailEnd len="sm" w="sm" type="none"/>
          </a:ln>
        </p:spPr>
      </p:cxnSp>
      <p:sp>
        <p:nvSpPr>
          <p:cNvPr id="564" name="Google Shape;564;p30"/>
          <p:cNvSpPr txBox="1"/>
          <p:nvPr/>
        </p:nvSpPr>
        <p:spPr>
          <a:xfrm>
            <a:off x="8749305" y="2035894"/>
            <a:ext cx="82105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2000</a:t>
            </a:r>
            <a:endParaRPr b="1" sz="1800">
              <a:solidFill>
                <a:srgbClr val="002060"/>
              </a:solidFill>
              <a:latin typeface="Roboto Condensed"/>
              <a:ea typeface="Roboto Condensed"/>
              <a:cs typeface="Roboto Condensed"/>
              <a:sym typeface="Roboto Condensed"/>
            </a:endParaRPr>
          </a:p>
        </p:txBody>
      </p:sp>
      <p:cxnSp>
        <p:nvCxnSpPr>
          <p:cNvPr id="565" name="Google Shape;565;p30"/>
          <p:cNvCxnSpPr/>
          <p:nvPr/>
        </p:nvCxnSpPr>
        <p:spPr>
          <a:xfrm flipH="1" rot="10800000">
            <a:off x="8178810" y="3734165"/>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566" name="Google Shape;566;p30"/>
          <p:cNvSpPr txBox="1"/>
          <p:nvPr/>
        </p:nvSpPr>
        <p:spPr>
          <a:xfrm>
            <a:off x="9723485" y="1998419"/>
            <a:ext cx="59144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grpSp>
        <p:nvGrpSpPr>
          <p:cNvPr id="567" name="Google Shape;567;p30"/>
          <p:cNvGrpSpPr/>
          <p:nvPr/>
        </p:nvGrpSpPr>
        <p:grpSpPr>
          <a:xfrm>
            <a:off x="1588895" y="2663956"/>
            <a:ext cx="772168" cy="1088978"/>
            <a:chOff x="210037" y="4207807"/>
            <a:chExt cx="772168" cy="745409"/>
          </a:xfrm>
        </p:grpSpPr>
        <p:sp>
          <p:nvSpPr>
            <p:cNvPr id="568" name="Google Shape;568;p30"/>
            <p:cNvSpPr txBox="1"/>
            <p:nvPr/>
          </p:nvSpPr>
          <p:spPr>
            <a:xfrm>
              <a:off x="210037" y="4207807"/>
              <a:ext cx="772168" cy="25280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TEMP</a:t>
              </a:r>
              <a:endParaRPr b="1" sz="1800">
                <a:solidFill>
                  <a:srgbClr val="C00000"/>
                </a:solidFill>
                <a:latin typeface="Roboto Condensed"/>
                <a:ea typeface="Roboto Condensed"/>
                <a:cs typeface="Roboto Condensed"/>
                <a:sym typeface="Roboto Condensed"/>
              </a:endParaRPr>
            </a:p>
          </p:txBody>
        </p:sp>
        <p:cxnSp>
          <p:nvCxnSpPr>
            <p:cNvPr id="569" name="Google Shape;569;p30"/>
            <p:cNvCxnSpPr>
              <a:stCxn id="568" idx="2"/>
            </p:cNvCxnSpPr>
            <p:nvPr/>
          </p:nvCxnSpPr>
          <p:spPr>
            <a:xfrm flipH="1">
              <a:off x="572721" y="4460616"/>
              <a:ext cx="23400" cy="492600"/>
            </a:xfrm>
            <a:prstGeom prst="straightConnector1">
              <a:avLst/>
            </a:prstGeom>
            <a:noFill/>
            <a:ln cap="flat" cmpd="sng" w="28575">
              <a:solidFill>
                <a:srgbClr val="B84742"/>
              </a:solidFill>
              <a:prstDash val="solid"/>
              <a:miter lim="800000"/>
              <a:headEnd len="sm" w="sm" type="none"/>
              <a:tailEnd len="med" w="med" type="stealth"/>
            </a:ln>
          </p:spPr>
        </p:cxnSp>
      </p:grpSp>
      <p:cxnSp>
        <p:nvCxnSpPr>
          <p:cNvPr id="570" name="Google Shape;570;p30"/>
          <p:cNvCxnSpPr/>
          <p:nvPr/>
        </p:nvCxnSpPr>
        <p:spPr>
          <a:xfrm>
            <a:off x="9321866" y="2212977"/>
            <a:ext cx="384966" cy="0"/>
          </a:xfrm>
          <a:prstGeom prst="straightConnector1">
            <a:avLst/>
          </a:prstGeom>
          <a:noFill/>
          <a:ln cap="flat" cmpd="sng" w="28575">
            <a:solidFill>
              <a:srgbClr val="B84742"/>
            </a:solidFill>
            <a:prstDash val="solid"/>
            <a:miter lim="800000"/>
            <a:headEnd len="sm" w="sm" type="none"/>
            <a:tailEnd len="med" w="med" type="stealth"/>
          </a:ln>
        </p:spPr>
      </p:cxnSp>
      <p:sp>
        <p:nvSpPr>
          <p:cNvPr id="571" name="Google Shape;571;p30"/>
          <p:cNvSpPr txBox="1"/>
          <p:nvPr/>
        </p:nvSpPr>
        <p:spPr>
          <a:xfrm>
            <a:off x="3647273" y="1246633"/>
            <a:ext cx="243962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If FIRST == </a:t>
            </a:r>
            <a:r>
              <a:rPr b="1" lang="en-IN" sz="1800">
                <a:solidFill>
                  <a:srgbClr val="002060"/>
                </a:solidFill>
                <a:latin typeface="Roboto Condensed"/>
                <a:ea typeface="Roboto Condensed"/>
                <a:cs typeface="Roboto Condensed"/>
                <a:sym typeface="Roboto Condensed"/>
              </a:rPr>
              <a:t>NULL</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then     </a:t>
            </a:r>
            <a:r>
              <a:rPr b="1" lang="en-IN" sz="1800">
                <a:solidFill>
                  <a:srgbClr val="C00000"/>
                </a:solidFill>
                <a:latin typeface="Roboto Condensed"/>
                <a:ea typeface="Roboto Condensed"/>
                <a:cs typeface="Roboto Condensed"/>
                <a:sym typeface="Roboto Condensed"/>
              </a:rPr>
              <a:t>FIRST </a:t>
            </a:r>
            <a:r>
              <a:rPr b="1" lang="en-IN" sz="1800">
                <a:solidFill>
                  <a:srgbClr val="002060"/>
                </a:solidFill>
                <a:latin typeface="Roboto Condensed"/>
                <a:ea typeface="Roboto Condensed"/>
                <a:cs typeface="Roboto Condensed"/>
                <a:sym typeface="Roboto Condensed"/>
              </a:rPr>
              <a:t>= 2000</a:t>
            </a:r>
            <a:endParaRPr b="1" sz="1800">
              <a:solidFill>
                <a:srgbClr val="002060"/>
              </a:solidFill>
              <a:latin typeface="Roboto Condensed"/>
              <a:ea typeface="Roboto Condensed"/>
              <a:cs typeface="Roboto Condensed"/>
              <a:sym typeface="Roboto Condensed"/>
            </a:endParaRPr>
          </a:p>
        </p:txBody>
      </p:sp>
      <p:sp>
        <p:nvSpPr>
          <p:cNvPr id="572" name="Google Shape;572;p30"/>
          <p:cNvSpPr txBox="1"/>
          <p:nvPr/>
        </p:nvSpPr>
        <p:spPr>
          <a:xfrm>
            <a:off x="242678" y="1250224"/>
            <a:ext cx="8467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NULL</a:t>
            </a:r>
            <a:endParaRPr b="1" sz="1800">
              <a:solidFill>
                <a:srgbClr val="002060"/>
              </a:solidFill>
              <a:latin typeface="Roboto Condensed"/>
              <a:ea typeface="Roboto Condensed"/>
              <a:cs typeface="Roboto Condensed"/>
              <a:sym typeface="Roboto Condensed"/>
            </a:endParaRPr>
          </a:p>
        </p:txBody>
      </p:sp>
      <p:cxnSp>
        <p:nvCxnSpPr>
          <p:cNvPr id="573" name="Google Shape;573;p30"/>
          <p:cNvCxnSpPr>
            <a:stCxn id="572" idx="3"/>
          </p:cNvCxnSpPr>
          <p:nvPr/>
        </p:nvCxnSpPr>
        <p:spPr>
          <a:xfrm>
            <a:off x="1089385" y="1573390"/>
            <a:ext cx="381300" cy="300"/>
          </a:xfrm>
          <a:prstGeom prst="straightConnector1">
            <a:avLst/>
          </a:prstGeom>
          <a:noFill/>
          <a:ln cap="flat" cmpd="sng" w="28575">
            <a:solidFill>
              <a:srgbClr val="B84742"/>
            </a:solidFill>
            <a:prstDash val="solid"/>
            <a:miter lim="800000"/>
            <a:headEnd len="sm" w="sm" type="none"/>
            <a:tailEnd len="med" w="med" type="stealth"/>
          </a:ln>
        </p:spPr>
      </p:cxnSp>
      <p:grpSp>
        <p:nvGrpSpPr>
          <p:cNvPr id="574" name="Google Shape;574;p30"/>
          <p:cNvGrpSpPr/>
          <p:nvPr/>
        </p:nvGrpSpPr>
        <p:grpSpPr>
          <a:xfrm>
            <a:off x="1493008" y="1293445"/>
            <a:ext cx="1148612" cy="533400"/>
            <a:chOff x="7690588" y="3352179"/>
            <a:chExt cx="1148612" cy="533400"/>
          </a:xfrm>
        </p:grpSpPr>
        <p:sp>
          <p:nvSpPr>
            <p:cNvPr id="575" name="Google Shape;575;p30"/>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576" name="Google Shape;576;p30"/>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577" name="Google Shape;577;p30"/>
          <p:cNvCxnSpPr/>
          <p:nvPr/>
        </p:nvCxnSpPr>
        <p:spPr>
          <a:xfrm flipH="1" rot="10800000">
            <a:off x="2123509" y="1320742"/>
            <a:ext cx="500743" cy="500743"/>
          </a:xfrm>
          <a:prstGeom prst="straightConnector1">
            <a:avLst/>
          </a:prstGeom>
          <a:noFill/>
          <a:ln cap="flat" cmpd="sng" w="28575">
            <a:solidFill>
              <a:srgbClr val="B84742"/>
            </a:solidFill>
            <a:prstDash val="solid"/>
            <a:miter lim="800000"/>
            <a:headEnd len="sm" w="sm" type="none"/>
            <a:tailEnd len="sm" w="sm" type="none"/>
          </a:ln>
        </p:spPr>
      </p:cxnSp>
      <p:sp>
        <p:nvSpPr>
          <p:cNvPr id="578" name="Google Shape;578;p30"/>
          <p:cNvSpPr txBox="1"/>
          <p:nvPr/>
        </p:nvSpPr>
        <p:spPr>
          <a:xfrm>
            <a:off x="1523318" y="1331908"/>
            <a:ext cx="59144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579" name="Google Shape;579;p30"/>
          <p:cNvSpPr txBox="1"/>
          <p:nvPr/>
        </p:nvSpPr>
        <p:spPr>
          <a:xfrm>
            <a:off x="1777599" y="659728"/>
            <a:ext cx="612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a:p>
        </p:txBody>
      </p:sp>
      <p:cxnSp>
        <p:nvCxnSpPr>
          <p:cNvPr id="580" name="Google Shape;580;p30"/>
          <p:cNvCxnSpPr>
            <a:stCxn id="579" idx="2"/>
          </p:cNvCxnSpPr>
          <p:nvPr/>
        </p:nvCxnSpPr>
        <p:spPr>
          <a:xfrm>
            <a:off x="2083933" y="1029060"/>
            <a:ext cx="17700" cy="240300"/>
          </a:xfrm>
          <a:prstGeom prst="straightConnector1">
            <a:avLst/>
          </a:prstGeom>
          <a:noFill/>
          <a:ln cap="flat" cmpd="sng" w="28575">
            <a:solidFill>
              <a:srgbClr val="B84742"/>
            </a:solidFill>
            <a:prstDash val="solid"/>
            <a:miter lim="800000"/>
            <a:headEnd len="sm" w="sm" type="none"/>
            <a:tailEnd len="med" w="med" type="stealth"/>
          </a:ln>
        </p:spPr>
      </p:cxnSp>
      <p:sp>
        <p:nvSpPr>
          <p:cNvPr id="581" name="Google Shape;581;p30"/>
          <p:cNvSpPr txBox="1"/>
          <p:nvPr/>
        </p:nvSpPr>
        <p:spPr>
          <a:xfrm>
            <a:off x="9938935" y="250219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2000</a:t>
            </a:r>
            <a:endParaRPr b="1" sz="1800">
              <a:solidFill>
                <a:srgbClr val="C00000"/>
              </a:solidFill>
              <a:latin typeface="Roboto Condensed"/>
              <a:ea typeface="Roboto Condensed"/>
              <a:cs typeface="Roboto Condensed"/>
              <a:sym typeface="Roboto Condensed"/>
            </a:endParaRPr>
          </a:p>
        </p:txBody>
      </p:sp>
      <p:sp>
        <p:nvSpPr>
          <p:cNvPr id="582" name="Google Shape;582;p30"/>
          <p:cNvSpPr txBox="1"/>
          <p:nvPr/>
        </p:nvSpPr>
        <p:spPr>
          <a:xfrm>
            <a:off x="1697945" y="1849374"/>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2000</a:t>
            </a:r>
            <a:endParaRPr b="1" sz="1800">
              <a:solidFill>
                <a:srgbClr val="C00000"/>
              </a:solidFill>
              <a:latin typeface="Roboto Condensed"/>
              <a:ea typeface="Roboto Condensed"/>
              <a:cs typeface="Roboto Condensed"/>
              <a:sym typeface="Roboto Condensed"/>
            </a:endParaRPr>
          </a:p>
        </p:txBody>
      </p:sp>
      <p:sp>
        <p:nvSpPr>
          <p:cNvPr id="583" name="Google Shape;583;p30"/>
          <p:cNvSpPr txBox="1"/>
          <p:nvPr/>
        </p:nvSpPr>
        <p:spPr>
          <a:xfrm>
            <a:off x="1645625" y="4280990"/>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350</a:t>
            </a:r>
            <a:endParaRPr b="1" sz="1800">
              <a:solidFill>
                <a:srgbClr val="C00000"/>
              </a:solidFill>
              <a:latin typeface="Roboto Condensed"/>
              <a:ea typeface="Roboto Condensed"/>
              <a:cs typeface="Roboto Condensed"/>
              <a:sym typeface="Roboto Condensed"/>
            </a:endParaRPr>
          </a:p>
        </p:txBody>
      </p:sp>
      <p:sp>
        <p:nvSpPr>
          <p:cNvPr id="584" name="Google Shape;584;p30"/>
          <p:cNvSpPr txBox="1"/>
          <p:nvPr/>
        </p:nvSpPr>
        <p:spPr>
          <a:xfrm>
            <a:off x="483267" y="4865564"/>
            <a:ext cx="313339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If FIRST != </a:t>
            </a:r>
            <a:r>
              <a:rPr b="1" lang="en-IN" sz="1800">
                <a:solidFill>
                  <a:srgbClr val="002060"/>
                </a:solidFill>
                <a:latin typeface="Roboto Condensed"/>
                <a:ea typeface="Roboto Condensed"/>
                <a:cs typeface="Roboto Condensed"/>
                <a:sym typeface="Roboto Condensed"/>
              </a:rPr>
              <a:t>NULL</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then </a:t>
            </a:r>
            <a:r>
              <a:rPr b="1" lang="en-IN" sz="1800">
                <a:solidFill>
                  <a:srgbClr val="C00000"/>
                </a:solidFill>
                <a:latin typeface="Roboto Condensed"/>
                <a:ea typeface="Roboto Condensed"/>
                <a:cs typeface="Roboto Condensed"/>
                <a:sym typeface="Roboto Condensed"/>
              </a:rPr>
              <a:t>TEMP = </a:t>
            </a:r>
            <a:r>
              <a:rPr b="1" lang="en-IN" sz="1800">
                <a:solidFill>
                  <a:srgbClr val="002060"/>
                </a:solidFill>
                <a:latin typeface="Roboto Condensed"/>
                <a:ea typeface="Roboto Condensed"/>
                <a:cs typeface="Roboto Condensed"/>
                <a:sym typeface="Roboto Condensed"/>
              </a:rPr>
              <a:t>FIRST = 350</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while ( LINK(</a:t>
            </a:r>
            <a:r>
              <a:rPr b="1" lang="en-IN" sz="1800">
                <a:solidFill>
                  <a:srgbClr val="C00000"/>
                </a:solidFill>
                <a:latin typeface="Roboto Condensed"/>
                <a:ea typeface="Roboto Condensed"/>
                <a:cs typeface="Roboto Condensed"/>
                <a:sym typeface="Roboto Condensed"/>
              </a:rPr>
              <a:t>TEMP)</a:t>
            </a:r>
            <a:r>
              <a:rPr b="1" lang="en-IN" sz="1800">
                <a:solidFill>
                  <a:srgbClr val="002060"/>
                </a:solidFill>
                <a:latin typeface="Roboto Condensed"/>
                <a:ea typeface="Roboto Condensed"/>
                <a:cs typeface="Roboto Condensed"/>
                <a:sym typeface="Roboto Condensed"/>
              </a:rPr>
              <a:t> != NULL)</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a:t>
            </a:r>
            <a:r>
              <a:rPr b="1" lang="en-IN" sz="1800">
                <a:solidFill>
                  <a:srgbClr val="C00000"/>
                </a:solidFill>
                <a:latin typeface="Roboto Condensed"/>
                <a:ea typeface="Roboto Condensed"/>
                <a:cs typeface="Roboto Condensed"/>
                <a:sym typeface="Roboto Condensed"/>
              </a:rPr>
              <a:t>TEMP</a:t>
            </a:r>
            <a:r>
              <a:rPr b="1" lang="en-IN" sz="1800">
                <a:solidFill>
                  <a:srgbClr val="002060"/>
                </a:solidFill>
                <a:latin typeface="Roboto Condensed"/>
                <a:ea typeface="Roboto Condensed"/>
                <a:cs typeface="Roboto Condensed"/>
                <a:sym typeface="Roboto Condensed"/>
              </a:rPr>
              <a:t> = LINK ( TEMP)</a:t>
            </a:r>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a:t>
            </a:r>
            <a:r>
              <a:rPr b="1" lang="en-IN" sz="1800">
                <a:solidFill>
                  <a:srgbClr val="C00000"/>
                </a:solidFill>
                <a:latin typeface="Roboto Condensed"/>
                <a:ea typeface="Roboto Condensed"/>
                <a:cs typeface="Roboto Condensed"/>
                <a:sym typeface="Roboto Condensed"/>
              </a:rPr>
              <a:t>LINK(TEMP)</a:t>
            </a:r>
            <a:r>
              <a:rPr b="1" lang="en-IN" sz="1800">
                <a:solidFill>
                  <a:srgbClr val="002060"/>
                </a:solidFill>
                <a:latin typeface="Roboto Condensed"/>
                <a:ea typeface="Roboto Condensed"/>
                <a:cs typeface="Roboto Condensed"/>
                <a:sym typeface="Roboto Condensed"/>
              </a:rPr>
              <a:t> = NEW</a:t>
            </a:r>
            <a:endParaRPr b="1" sz="1800">
              <a:solidFill>
                <a:srgbClr val="002060"/>
              </a:solidFill>
              <a:latin typeface="Roboto Condensed"/>
              <a:ea typeface="Roboto Condensed"/>
              <a:cs typeface="Roboto Condensed"/>
              <a:sym typeface="Roboto Condensed"/>
            </a:endParaRPr>
          </a:p>
          <a:p>
            <a:pPr indent="0" lvl="0" marL="0" marR="0" rtl="0" algn="l">
              <a:spcBef>
                <a:spcPts val="0"/>
              </a:spcBef>
              <a:spcAft>
                <a:spcPts val="0"/>
              </a:spcAft>
              <a:buNone/>
            </a:pPr>
            <a:r>
              <a:rPr b="1" lang="en-IN" sz="1800">
                <a:solidFill>
                  <a:srgbClr val="002060"/>
                </a:solidFill>
                <a:latin typeface="Roboto Condensed"/>
                <a:ea typeface="Roboto Condensed"/>
                <a:cs typeface="Roboto Condensed"/>
                <a:sym typeface="Roboto Condensed"/>
              </a:rPr>
              <a:t>      </a:t>
            </a:r>
            <a:endParaRPr/>
          </a:p>
        </p:txBody>
      </p:sp>
      <p:sp>
        <p:nvSpPr>
          <p:cNvPr id="585" name="Google Shape;585;p30"/>
          <p:cNvSpPr txBox="1"/>
          <p:nvPr/>
        </p:nvSpPr>
        <p:spPr>
          <a:xfrm>
            <a:off x="4131792" y="4269617"/>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300</a:t>
            </a:r>
            <a:endParaRPr b="1" sz="1800">
              <a:solidFill>
                <a:srgbClr val="C00000"/>
              </a:solidFill>
              <a:latin typeface="Roboto Condensed"/>
              <a:ea typeface="Roboto Condensed"/>
              <a:cs typeface="Roboto Condensed"/>
              <a:sym typeface="Roboto Condensed"/>
            </a:endParaRPr>
          </a:p>
        </p:txBody>
      </p:sp>
      <p:sp>
        <p:nvSpPr>
          <p:cNvPr id="586" name="Google Shape;586;p30"/>
          <p:cNvSpPr txBox="1"/>
          <p:nvPr/>
        </p:nvSpPr>
        <p:spPr>
          <a:xfrm>
            <a:off x="2960360" y="4271891"/>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700</a:t>
            </a:r>
            <a:endParaRPr b="1" sz="1800">
              <a:solidFill>
                <a:srgbClr val="C00000"/>
              </a:solidFill>
              <a:latin typeface="Roboto Condensed"/>
              <a:ea typeface="Roboto Condensed"/>
              <a:cs typeface="Roboto Condensed"/>
              <a:sym typeface="Roboto Condensed"/>
            </a:endParaRPr>
          </a:p>
        </p:txBody>
      </p:sp>
      <p:sp>
        <p:nvSpPr>
          <p:cNvPr id="587" name="Google Shape;587;p30"/>
          <p:cNvSpPr txBox="1"/>
          <p:nvPr/>
        </p:nvSpPr>
        <p:spPr>
          <a:xfrm>
            <a:off x="5350992" y="4274166"/>
            <a:ext cx="4187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50</a:t>
            </a:r>
            <a:endParaRPr b="1" sz="1800">
              <a:solidFill>
                <a:srgbClr val="C00000"/>
              </a:solidFill>
              <a:latin typeface="Roboto Condensed"/>
              <a:ea typeface="Roboto Condensed"/>
              <a:cs typeface="Roboto Condensed"/>
              <a:sym typeface="Roboto Condensed"/>
            </a:endParaRPr>
          </a:p>
        </p:txBody>
      </p:sp>
      <p:sp>
        <p:nvSpPr>
          <p:cNvPr id="588" name="Google Shape;588;p30"/>
          <p:cNvSpPr txBox="1"/>
          <p:nvPr/>
        </p:nvSpPr>
        <p:spPr>
          <a:xfrm>
            <a:off x="6636157" y="4290088"/>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450</a:t>
            </a:r>
            <a:endParaRPr b="1" sz="1800">
              <a:solidFill>
                <a:srgbClr val="C00000"/>
              </a:solidFill>
              <a:latin typeface="Roboto Condensed"/>
              <a:ea typeface="Roboto Condensed"/>
              <a:cs typeface="Roboto Condensed"/>
              <a:sym typeface="Roboto Condensed"/>
            </a:endParaRPr>
          </a:p>
        </p:txBody>
      </p:sp>
      <p:sp>
        <p:nvSpPr>
          <p:cNvPr id="589" name="Google Shape;589;p30"/>
          <p:cNvSpPr txBox="1"/>
          <p:nvPr/>
        </p:nvSpPr>
        <p:spPr>
          <a:xfrm>
            <a:off x="7839434" y="4265068"/>
            <a:ext cx="5357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400</a:t>
            </a:r>
            <a:endParaRPr b="1" sz="1800">
              <a:solidFill>
                <a:srgbClr val="C00000"/>
              </a:solidFill>
              <a:latin typeface="Roboto Condensed"/>
              <a:ea typeface="Roboto Condensed"/>
              <a:cs typeface="Roboto Condensed"/>
              <a:sym typeface="Roboto Condensed"/>
            </a:endParaRPr>
          </a:p>
        </p:txBody>
      </p:sp>
      <p:sp>
        <p:nvSpPr>
          <p:cNvPr id="590" name="Google Shape;590;p30"/>
          <p:cNvSpPr txBox="1"/>
          <p:nvPr/>
        </p:nvSpPr>
        <p:spPr>
          <a:xfrm>
            <a:off x="7268503" y="4745014"/>
            <a:ext cx="1861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LINK(400)</a:t>
            </a:r>
            <a:r>
              <a:rPr b="1" lang="en-IN" sz="1800">
                <a:solidFill>
                  <a:srgbClr val="002060"/>
                </a:solidFill>
                <a:latin typeface="Roboto Condensed"/>
                <a:ea typeface="Roboto Condensed"/>
                <a:cs typeface="Roboto Condensed"/>
                <a:sym typeface="Roboto Condensed"/>
              </a:rPr>
              <a:t> = NULL</a:t>
            </a:r>
            <a:endParaRPr b="1" sz="1800">
              <a:solidFill>
                <a:srgbClr val="C00000"/>
              </a:solidFill>
              <a:latin typeface="Roboto Condensed"/>
              <a:ea typeface="Roboto Condensed"/>
              <a:cs typeface="Roboto Condensed"/>
              <a:sym typeface="Roboto Condensed"/>
            </a:endParaRPr>
          </a:p>
        </p:txBody>
      </p:sp>
      <p:cxnSp>
        <p:nvCxnSpPr>
          <p:cNvPr id="591" name="Google Shape;591;p30"/>
          <p:cNvCxnSpPr/>
          <p:nvPr/>
        </p:nvCxnSpPr>
        <p:spPr>
          <a:xfrm>
            <a:off x="8688163" y="3989089"/>
            <a:ext cx="493624" cy="403"/>
          </a:xfrm>
          <a:prstGeom prst="straightConnector1">
            <a:avLst/>
          </a:prstGeom>
          <a:noFill/>
          <a:ln cap="flat" cmpd="sng" w="28575">
            <a:solidFill>
              <a:srgbClr val="B84742"/>
            </a:solidFill>
            <a:prstDash val="solid"/>
            <a:miter lim="800000"/>
            <a:headEnd len="sm" w="sm" type="none"/>
            <a:tailEnd len="med" w="med" type="stealth"/>
          </a:ln>
        </p:spPr>
      </p:cxnSp>
      <p:grpSp>
        <p:nvGrpSpPr>
          <p:cNvPr id="592" name="Google Shape;592;p30"/>
          <p:cNvGrpSpPr/>
          <p:nvPr/>
        </p:nvGrpSpPr>
        <p:grpSpPr>
          <a:xfrm>
            <a:off x="9176835" y="3695496"/>
            <a:ext cx="1148612" cy="533400"/>
            <a:chOff x="7690588" y="3352179"/>
            <a:chExt cx="1148612" cy="533400"/>
          </a:xfrm>
        </p:grpSpPr>
        <p:sp>
          <p:nvSpPr>
            <p:cNvPr id="593" name="Google Shape;593;p30"/>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594" name="Google Shape;594;p30"/>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595" name="Google Shape;595;p30"/>
          <p:cNvCxnSpPr/>
          <p:nvPr/>
        </p:nvCxnSpPr>
        <p:spPr>
          <a:xfrm flipH="1" rot="10800000">
            <a:off x="9807336" y="3722793"/>
            <a:ext cx="500743" cy="500743"/>
          </a:xfrm>
          <a:prstGeom prst="straightConnector1">
            <a:avLst/>
          </a:prstGeom>
          <a:noFill/>
          <a:ln cap="flat" cmpd="sng" w="28575">
            <a:solidFill>
              <a:srgbClr val="B84742"/>
            </a:solidFill>
            <a:prstDash val="solid"/>
            <a:miter lim="800000"/>
            <a:headEnd len="sm" w="sm" type="none"/>
            <a:tailEnd len="sm" w="sm" type="none"/>
          </a:ln>
        </p:spPr>
      </p:cxnSp>
      <p:sp>
        <p:nvSpPr>
          <p:cNvPr id="596" name="Google Shape;596;p30"/>
          <p:cNvSpPr txBox="1"/>
          <p:nvPr/>
        </p:nvSpPr>
        <p:spPr>
          <a:xfrm>
            <a:off x="9207145" y="3733959"/>
            <a:ext cx="59144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597" name="Google Shape;597;p30"/>
          <p:cNvSpPr txBox="1"/>
          <p:nvPr/>
        </p:nvSpPr>
        <p:spPr>
          <a:xfrm>
            <a:off x="9436242" y="4224086"/>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2000</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65"/>
                                        </p:tgtEl>
                                      </p:cBhvr>
                                    </p:animEffect>
                                    <p:set>
                                      <p:cBhvr>
                                        <p:cTn dur="1" fill="hold">
                                          <p:stCondLst>
                                            <p:cond delay="500"/>
                                          </p:stCondLst>
                                        </p:cTn>
                                        <p:tgtEl>
                                          <p:spTgt spid="56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INSEND(X, First) Cont…</a:t>
            </a:r>
            <a:endParaRPr/>
          </a:p>
        </p:txBody>
      </p:sp>
      <p:sp>
        <p:nvSpPr>
          <p:cNvPr id="603" name="Google Shape;603;p31"/>
          <p:cNvSpPr txBox="1"/>
          <p:nvPr/>
        </p:nvSpPr>
        <p:spPr>
          <a:xfrm>
            <a:off x="270684" y="783771"/>
            <a:ext cx="5760000" cy="501675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Write (“Availability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Stack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Return(FIRST)</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[Obtain address of next free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 AVAIL</a:t>
            </a:r>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449263" lvl="0" marL="449263" marR="0" rtl="0" algn="l">
              <a:spcBef>
                <a:spcPts val="0"/>
              </a:spcBef>
              <a:spcAft>
                <a:spcPts val="0"/>
              </a:spcAft>
              <a:buNone/>
            </a:pPr>
            <a:r>
              <a:rPr b="1" lang="en-IN" sz="2000">
                <a:solidFill>
                  <a:schemeClr val="dk2"/>
                </a:solidFill>
                <a:latin typeface="Consolas"/>
                <a:ea typeface="Consolas"/>
                <a:cs typeface="Consolas"/>
                <a:sym typeface="Consolas"/>
              </a:rPr>
              <a:t>3. [Remove free node from availability Stack]</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AVAIL 🡨 LINK(AVAIL)</a:t>
            </a:r>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[Initialize fields of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(NEW) 🡨 NULL</a:t>
            </a:r>
            <a:endParaRPr/>
          </a:p>
        </p:txBody>
      </p:sp>
      <p:sp>
        <p:nvSpPr>
          <p:cNvPr id="604" name="Google Shape;604;p31"/>
          <p:cNvSpPr txBox="1"/>
          <p:nvPr/>
        </p:nvSpPr>
        <p:spPr>
          <a:xfrm>
            <a:off x="6127202" y="783771"/>
            <a:ext cx="5760000" cy="501675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[Is the list empty?]</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Return (NEW)</a:t>
            </a:r>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[Initialize search for a last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TEMP🡨 FIRST</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[Search for end of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chemeClr val="dk1"/>
                </a:solidFill>
                <a:latin typeface="Consolas"/>
                <a:ea typeface="Consolas"/>
                <a:cs typeface="Consolas"/>
                <a:sym typeface="Consolas"/>
              </a:rPr>
              <a:t> while LINK (TEMP)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TEMP 🡨 LINK (TEMP)</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[Set link field of last node to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(TEMP) 🡨 NEW</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9. [Return first node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(FIRST)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xEl>
                                              <p:pRg end="15" st="1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INSEND(50, FIRST)</a:t>
            </a:r>
            <a:endParaRPr/>
          </a:p>
        </p:txBody>
      </p:sp>
      <p:grpSp>
        <p:nvGrpSpPr>
          <p:cNvPr id="610" name="Google Shape;610;p32"/>
          <p:cNvGrpSpPr/>
          <p:nvPr/>
        </p:nvGrpSpPr>
        <p:grpSpPr>
          <a:xfrm>
            <a:off x="1536766" y="4826005"/>
            <a:ext cx="920012" cy="533400"/>
            <a:chOff x="951919" y="5486400"/>
            <a:chExt cx="920012" cy="533400"/>
          </a:xfrm>
        </p:grpSpPr>
        <p:sp>
          <p:nvSpPr>
            <p:cNvPr id="611" name="Google Shape;611;p3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612" name="Google Shape;612;p3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13" name="Google Shape;613;p32"/>
          <p:cNvGrpSpPr/>
          <p:nvPr/>
        </p:nvGrpSpPr>
        <p:grpSpPr>
          <a:xfrm>
            <a:off x="2758596" y="4826005"/>
            <a:ext cx="920012" cy="533400"/>
            <a:chOff x="951919" y="5486400"/>
            <a:chExt cx="920012" cy="533400"/>
          </a:xfrm>
        </p:grpSpPr>
        <p:sp>
          <p:nvSpPr>
            <p:cNvPr id="614" name="Google Shape;614;p3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615" name="Google Shape;615;p3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16" name="Google Shape;616;p32"/>
          <p:cNvGrpSpPr/>
          <p:nvPr/>
        </p:nvGrpSpPr>
        <p:grpSpPr>
          <a:xfrm>
            <a:off x="3977796" y="4826005"/>
            <a:ext cx="920012" cy="533400"/>
            <a:chOff x="951919" y="5486400"/>
            <a:chExt cx="920012" cy="533400"/>
          </a:xfrm>
        </p:grpSpPr>
        <p:sp>
          <p:nvSpPr>
            <p:cNvPr id="617" name="Google Shape;617;p3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a:t>
              </a:r>
              <a:endParaRPr b="1" sz="2400">
                <a:solidFill>
                  <a:schemeClr val="lt1"/>
                </a:solidFill>
                <a:latin typeface="Roboto Condensed"/>
                <a:ea typeface="Roboto Condensed"/>
                <a:cs typeface="Roboto Condensed"/>
                <a:sym typeface="Roboto Condensed"/>
              </a:endParaRPr>
            </a:p>
          </p:txBody>
        </p:sp>
        <p:sp>
          <p:nvSpPr>
            <p:cNvPr id="618" name="Google Shape;618;p3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19" name="Google Shape;619;p32"/>
          <p:cNvGrpSpPr/>
          <p:nvPr/>
        </p:nvGrpSpPr>
        <p:grpSpPr>
          <a:xfrm>
            <a:off x="5196996" y="4826005"/>
            <a:ext cx="920012" cy="533400"/>
            <a:chOff x="951919" y="5486400"/>
            <a:chExt cx="920012" cy="533400"/>
          </a:xfrm>
        </p:grpSpPr>
        <p:sp>
          <p:nvSpPr>
            <p:cNvPr id="620" name="Google Shape;620;p3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8</a:t>
              </a:r>
              <a:endParaRPr b="1" sz="2400">
                <a:solidFill>
                  <a:schemeClr val="lt1"/>
                </a:solidFill>
                <a:latin typeface="Roboto Condensed"/>
                <a:ea typeface="Roboto Condensed"/>
                <a:cs typeface="Roboto Condensed"/>
                <a:sym typeface="Roboto Condensed"/>
              </a:endParaRPr>
            </a:p>
          </p:txBody>
        </p:sp>
        <p:sp>
          <p:nvSpPr>
            <p:cNvPr id="621" name="Google Shape;621;p3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22" name="Google Shape;622;p32"/>
          <p:cNvGrpSpPr/>
          <p:nvPr/>
        </p:nvGrpSpPr>
        <p:grpSpPr>
          <a:xfrm>
            <a:off x="6416196" y="4826005"/>
            <a:ext cx="920012" cy="533400"/>
            <a:chOff x="951919" y="5486400"/>
            <a:chExt cx="920012" cy="533400"/>
          </a:xfrm>
        </p:grpSpPr>
        <p:sp>
          <p:nvSpPr>
            <p:cNvPr id="623" name="Google Shape;623;p3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35</a:t>
              </a:r>
              <a:endParaRPr b="1" sz="2400">
                <a:solidFill>
                  <a:schemeClr val="lt1"/>
                </a:solidFill>
                <a:latin typeface="Roboto Condensed"/>
                <a:ea typeface="Roboto Condensed"/>
                <a:cs typeface="Roboto Condensed"/>
                <a:sym typeface="Roboto Condensed"/>
              </a:endParaRPr>
            </a:p>
          </p:txBody>
        </p:sp>
        <p:sp>
          <p:nvSpPr>
            <p:cNvPr id="624" name="Google Shape;624;p3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25" name="Google Shape;625;p32"/>
          <p:cNvGrpSpPr/>
          <p:nvPr/>
        </p:nvGrpSpPr>
        <p:grpSpPr>
          <a:xfrm>
            <a:off x="7635396" y="4826005"/>
            <a:ext cx="1058662" cy="533400"/>
            <a:chOff x="6256538" y="5334000"/>
            <a:chExt cx="1058662" cy="533400"/>
          </a:xfrm>
        </p:grpSpPr>
        <p:sp>
          <p:nvSpPr>
            <p:cNvPr id="626" name="Google Shape;626;p32"/>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44</a:t>
              </a:r>
              <a:endParaRPr b="1" sz="2400">
                <a:solidFill>
                  <a:schemeClr val="lt1"/>
                </a:solidFill>
                <a:latin typeface="Roboto Condensed"/>
                <a:ea typeface="Roboto Condensed"/>
                <a:cs typeface="Roboto Condensed"/>
                <a:sym typeface="Roboto Condensed"/>
              </a:endParaRPr>
            </a:p>
          </p:txBody>
        </p:sp>
        <p:sp>
          <p:nvSpPr>
            <p:cNvPr id="627" name="Google Shape;627;p32"/>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28" name="Google Shape;628;p32"/>
          <p:cNvGrpSpPr/>
          <p:nvPr/>
        </p:nvGrpSpPr>
        <p:grpSpPr>
          <a:xfrm>
            <a:off x="9079024" y="4826005"/>
            <a:ext cx="1148612" cy="533400"/>
            <a:chOff x="7690588" y="3352179"/>
            <a:chExt cx="1148612" cy="533400"/>
          </a:xfrm>
        </p:grpSpPr>
        <p:sp>
          <p:nvSpPr>
            <p:cNvPr id="629" name="Google Shape;629;p32"/>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630" name="Google Shape;630;p32"/>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631" name="Google Shape;631;p32"/>
          <p:cNvCxnSpPr>
            <a:stCxn id="612" idx="3"/>
            <a:endCxn id="614" idx="1"/>
          </p:cNvCxnSpPr>
          <p:nvPr/>
        </p:nvCxnSpPr>
        <p:spPr>
          <a:xfrm>
            <a:off x="2456778" y="5092705"/>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32" name="Google Shape;632;p32"/>
          <p:cNvCxnSpPr>
            <a:stCxn id="615" idx="3"/>
            <a:endCxn id="617" idx="1"/>
          </p:cNvCxnSpPr>
          <p:nvPr/>
        </p:nvCxnSpPr>
        <p:spPr>
          <a:xfrm>
            <a:off x="3678608" y="509270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33" name="Google Shape;633;p32"/>
          <p:cNvCxnSpPr>
            <a:stCxn id="618" idx="3"/>
            <a:endCxn id="620" idx="1"/>
          </p:cNvCxnSpPr>
          <p:nvPr/>
        </p:nvCxnSpPr>
        <p:spPr>
          <a:xfrm>
            <a:off x="4897808" y="509270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34" name="Google Shape;634;p32"/>
          <p:cNvCxnSpPr>
            <a:stCxn id="621" idx="3"/>
            <a:endCxn id="623" idx="1"/>
          </p:cNvCxnSpPr>
          <p:nvPr/>
        </p:nvCxnSpPr>
        <p:spPr>
          <a:xfrm>
            <a:off x="6117008" y="509270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35" name="Google Shape;635;p32"/>
          <p:cNvCxnSpPr>
            <a:stCxn id="624" idx="3"/>
            <a:endCxn id="626" idx="1"/>
          </p:cNvCxnSpPr>
          <p:nvPr/>
        </p:nvCxnSpPr>
        <p:spPr>
          <a:xfrm>
            <a:off x="7336208" y="5092705"/>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636" name="Google Shape;636;p32"/>
          <p:cNvSpPr txBox="1"/>
          <p:nvPr/>
        </p:nvSpPr>
        <p:spPr>
          <a:xfrm>
            <a:off x="6096000" y="833378"/>
            <a:ext cx="5760000" cy="286232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[Search for end of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while</a:t>
            </a:r>
            <a:r>
              <a:rPr lang="en-IN" sz="2000">
                <a:solidFill>
                  <a:schemeClr val="dk1"/>
                </a:solidFill>
                <a:latin typeface="Consolas"/>
                <a:ea typeface="Consolas"/>
                <a:cs typeface="Consolas"/>
                <a:sym typeface="Consolas"/>
              </a:rPr>
              <a:t> LINK (SAVE)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LINK (SAVE)</a:t>
            </a:r>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[Set link field of last node to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(SAVE) 🡨 NEW</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9. [Return first node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(FIRST)</a:t>
            </a:r>
            <a:endParaRPr/>
          </a:p>
        </p:txBody>
      </p:sp>
      <p:sp>
        <p:nvSpPr>
          <p:cNvPr id="637" name="Google Shape;637;p32"/>
          <p:cNvSpPr txBox="1"/>
          <p:nvPr/>
        </p:nvSpPr>
        <p:spPr>
          <a:xfrm>
            <a:off x="290438" y="833378"/>
            <a:ext cx="5760000" cy="317009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[Initialize fields of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(NEW) 🡨 NULL</a:t>
            </a:r>
            <a:endParaRPr/>
          </a:p>
          <a:p>
            <a:pPr indent="0" lvl="0" marL="0" marR="0" rtl="0" algn="l">
              <a:spcBef>
                <a:spcPts val="0"/>
              </a:spcBef>
              <a:spcAft>
                <a:spcPts val="0"/>
              </a:spcAft>
              <a:buNone/>
            </a:pPr>
            <a:r>
              <a:t/>
            </a:r>
            <a:endParaRPr b="1" sz="20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[Is the list empty?]</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Return (NEW)</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[Initialize search for a last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FIRST</a:t>
            </a:r>
            <a:endParaRPr/>
          </a:p>
        </p:txBody>
      </p:sp>
      <p:sp>
        <p:nvSpPr>
          <p:cNvPr id="638" name="Google Shape;638;p32"/>
          <p:cNvSpPr txBox="1"/>
          <p:nvPr/>
        </p:nvSpPr>
        <p:spPr>
          <a:xfrm>
            <a:off x="1455058" y="5588005"/>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639" name="Google Shape;639;p32"/>
          <p:cNvCxnSpPr/>
          <p:nvPr/>
        </p:nvCxnSpPr>
        <p:spPr>
          <a:xfrm rot="10800000">
            <a:off x="1773608" y="5359405"/>
            <a:ext cx="0" cy="304800"/>
          </a:xfrm>
          <a:prstGeom prst="straightConnector1">
            <a:avLst/>
          </a:prstGeom>
          <a:noFill/>
          <a:ln cap="flat" cmpd="sng" w="28575">
            <a:solidFill>
              <a:srgbClr val="B84742"/>
            </a:solidFill>
            <a:prstDash val="solid"/>
            <a:miter lim="800000"/>
            <a:headEnd len="sm" w="sm" type="none"/>
            <a:tailEnd len="med" w="med" type="stealth"/>
          </a:ln>
        </p:spPr>
      </p:cxnSp>
      <p:cxnSp>
        <p:nvCxnSpPr>
          <p:cNvPr id="640" name="Google Shape;640;p32"/>
          <p:cNvCxnSpPr/>
          <p:nvPr/>
        </p:nvCxnSpPr>
        <p:spPr>
          <a:xfrm flipH="1" rot="10800000">
            <a:off x="9709525" y="4826006"/>
            <a:ext cx="500743" cy="500743"/>
          </a:xfrm>
          <a:prstGeom prst="straightConnector1">
            <a:avLst/>
          </a:prstGeom>
          <a:noFill/>
          <a:ln cap="flat" cmpd="sng" w="28575">
            <a:solidFill>
              <a:srgbClr val="B84742"/>
            </a:solidFill>
            <a:prstDash val="solid"/>
            <a:miter lim="800000"/>
            <a:headEnd len="sm" w="sm" type="none"/>
            <a:tailEnd len="sm" w="sm" type="none"/>
          </a:ln>
        </p:spPr>
      </p:cxnSp>
      <p:sp>
        <p:nvSpPr>
          <p:cNvPr id="641" name="Google Shape;641;p32"/>
          <p:cNvSpPr txBox="1"/>
          <p:nvPr/>
        </p:nvSpPr>
        <p:spPr>
          <a:xfrm>
            <a:off x="9267929" y="5447894"/>
            <a:ext cx="612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cxnSp>
        <p:nvCxnSpPr>
          <p:cNvPr id="642" name="Google Shape;642;p32"/>
          <p:cNvCxnSpPr/>
          <p:nvPr/>
        </p:nvCxnSpPr>
        <p:spPr>
          <a:xfrm flipH="1" rot="10800000">
            <a:off x="8178810" y="4826005"/>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643" name="Google Shape;643;p32"/>
          <p:cNvSpPr txBox="1"/>
          <p:nvPr/>
        </p:nvSpPr>
        <p:spPr>
          <a:xfrm>
            <a:off x="9109334" y="4864468"/>
            <a:ext cx="59144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grpSp>
        <p:nvGrpSpPr>
          <p:cNvPr id="644" name="Google Shape;644;p32"/>
          <p:cNvGrpSpPr/>
          <p:nvPr/>
        </p:nvGrpSpPr>
        <p:grpSpPr>
          <a:xfrm>
            <a:off x="1593704" y="3987805"/>
            <a:ext cx="694422" cy="838232"/>
            <a:chOff x="214846" y="4495800"/>
            <a:chExt cx="694422" cy="838232"/>
          </a:xfrm>
        </p:grpSpPr>
        <p:sp>
          <p:nvSpPr>
            <p:cNvPr id="645" name="Google Shape;645;p32"/>
            <p:cNvSpPr txBox="1"/>
            <p:nvPr/>
          </p:nvSpPr>
          <p:spPr>
            <a:xfrm>
              <a:off x="214846" y="4495800"/>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646" name="Google Shape;646;p32"/>
            <p:cNvCxnSpPr>
              <a:stCxn id="645" idx="2"/>
            </p:cNvCxnSpPr>
            <p:nvPr/>
          </p:nvCxnSpPr>
          <p:spPr>
            <a:xfrm>
              <a:off x="562057" y="4865132"/>
              <a:ext cx="0" cy="468900"/>
            </a:xfrm>
            <a:prstGeom prst="straightConnector1">
              <a:avLst/>
            </a:prstGeom>
            <a:noFill/>
            <a:ln cap="flat" cmpd="sng" w="28575">
              <a:solidFill>
                <a:srgbClr val="B84742"/>
              </a:solidFill>
              <a:prstDash val="solid"/>
              <a:miter lim="800000"/>
              <a:headEnd len="sm" w="sm" type="none"/>
              <a:tailEnd len="med" w="med" type="stealth"/>
            </a:ln>
          </p:spPr>
        </p:cxnSp>
      </p:grpSp>
      <p:cxnSp>
        <p:nvCxnSpPr>
          <p:cNvPr id="647" name="Google Shape;647;p32"/>
          <p:cNvCxnSpPr>
            <a:stCxn id="627" idx="3"/>
            <a:endCxn id="629" idx="1"/>
          </p:cNvCxnSpPr>
          <p:nvPr/>
        </p:nvCxnSpPr>
        <p:spPr>
          <a:xfrm>
            <a:off x="8694058" y="5092705"/>
            <a:ext cx="384900" cy="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42"/>
                                        </p:tgtEl>
                                      </p:cBhvr>
                                    </p:animEffect>
                                    <p:set>
                                      <p:cBhvr>
                                        <p:cTn dur="1" fill="hold">
                                          <p:stCondLst>
                                            <p:cond delay="500"/>
                                          </p:stCondLst>
                                        </p:cTn>
                                        <p:tgtEl>
                                          <p:spTgt spid="6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3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INSORD(X, FIRST)</a:t>
            </a:r>
            <a:endParaRPr/>
          </a:p>
        </p:txBody>
      </p:sp>
      <p:sp>
        <p:nvSpPr>
          <p:cNvPr id="653" name="Google Shape;653;p33"/>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SzPts val="2400"/>
              <a:buChar char="🞂"/>
            </a:pPr>
            <a:r>
              <a:rPr lang="en-IN"/>
              <a:t>This function </a:t>
            </a:r>
            <a:r>
              <a:rPr b="1" lang="en-IN">
                <a:solidFill>
                  <a:srgbClr val="C00000"/>
                </a:solidFill>
              </a:rPr>
              <a:t>inserts</a:t>
            </a:r>
            <a:r>
              <a:rPr lang="en-IN">
                <a:solidFill>
                  <a:srgbClr val="C00000"/>
                </a:solidFill>
              </a:rPr>
              <a:t> </a:t>
            </a:r>
            <a:r>
              <a:rPr lang="en-IN"/>
              <a:t>a new node such that linked list preserves the ordering of the terms in </a:t>
            </a:r>
            <a:r>
              <a:rPr b="1" lang="en-IN">
                <a:solidFill>
                  <a:srgbClr val="C00000"/>
                </a:solidFill>
              </a:rPr>
              <a:t>increasing</a:t>
            </a:r>
            <a:r>
              <a:rPr b="1" lang="en-IN">
                <a:solidFill>
                  <a:srgbClr val="FF0000"/>
                </a:solidFill>
              </a:rPr>
              <a:t> </a:t>
            </a:r>
            <a:r>
              <a:rPr b="1" lang="en-IN">
                <a:solidFill>
                  <a:srgbClr val="C00000"/>
                </a:solidFill>
              </a:rPr>
              <a:t>order</a:t>
            </a:r>
            <a:r>
              <a:rPr b="1" lang="en-IN">
                <a:solidFill>
                  <a:srgbClr val="FF0000"/>
                </a:solidFill>
              </a:rPr>
              <a:t> </a:t>
            </a:r>
            <a:r>
              <a:rPr lang="en-IN"/>
              <a:t>of their </a:t>
            </a:r>
            <a:r>
              <a:rPr b="1" lang="en-IN">
                <a:solidFill>
                  <a:srgbClr val="C00000"/>
                </a:solidFill>
              </a:rPr>
              <a:t>INFO</a:t>
            </a:r>
            <a:r>
              <a:rPr lang="en-IN">
                <a:solidFill>
                  <a:srgbClr val="C00000"/>
                </a:solidFill>
              </a:rPr>
              <a:t> </a:t>
            </a:r>
            <a:r>
              <a:rPr lang="en-IN"/>
              <a:t>field.</a:t>
            </a:r>
            <a:endParaRPr/>
          </a:p>
          <a:p>
            <a:pPr indent="-265113" lvl="0" marL="265113" rtl="0" algn="just">
              <a:lnSpc>
                <a:spcPct val="114000"/>
              </a:lnSpc>
              <a:spcBef>
                <a:spcPts val="600"/>
              </a:spcBef>
              <a:spcAft>
                <a:spcPts val="0"/>
              </a:spcAft>
              <a:buSzPts val="2400"/>
              <a:buChar char="🞂"/>
            </a:pPr>
            <a:r>
              <a:rPr lang="en-IN"/>
              <a:t>This function returns address of </a:t>
            </a:r>
            <a:r>
              <a:rPr b="1" lang="en-IN">
                <a:solidFill>
                  <a:srgbClr val="C00000"/>
                </a:solidFill>
              </a:rPr>
              <a:t>FIRST</a:t>
            </a:r>
            <a:r>
              <a:rPr lang="en-IN">
                <a:solidFill>
                  <a:srgbClr val="C00000"/>
                </a:solidFill>
              </a:rPr>
              <a:t> </a:t>
            </a:r>
            <a:r>
              <a:rPr lang="en-IN"/>
              <a:t>node.</a:t>
            </a:r>
            <a:endParaRPr/>
          </a:p>
          <a:p>
            <a:pPr indent="-265113" lvl="0" marL="265113" rtl="0" algn="just">
              <a:lnSpc>
                <a:spcPct val="114000"/>
              </a:lnSpc>
              <a:spcBef>
                <a:spcPts val="600"/>
              </a:spcBef>
              <a:spcAft>
                <a:spcPts val="0"/>
              </a:spcAft>
              <a:buSzPts val="2400"/>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600"/>
              </a:spcBef>
              <a:spcAft>
                <a:spcPts val="0"/>
              </a:spcAft>
              <a:buSzPts val="2400"/>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600"/>
              </a:spcBef>
              <a:spcAft>
                <a:spcPts val="0"/>
              </a:spcAft>
              <a:buSzPts val="2400"/>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600"/>
              </a:spcBef>
              <a:spcAft>
                <a:spcPts val="0"/>
              </a:spcAft>
              <a:buSzPts val="2400"/>
              <a:buChar char="🞂"/>
            </a:pPr>
            <a:r>
              <a:rPr b="1" lang="en-IN">
                <a:solidFill>
                  <a:srgbClr val="C00000"/>
                </a:solidFill>
              </a:rPr>
              <a:t>AVAIL</a:t>
            </a:r>
            <a:r>
              <a:rPr lang="en-IN">
                <a:solidFill>
                  <a:srgbClr val="C00000"/>
                </a:solidFill>
              </a:rPr>
              <a:t> </a:t>
            </a:r>
            <a:r>
              <a:rPr lang="en-IN"/>
              <a:t>is a pointer to the top element of the availability stack.</a:t>
            </a:r>
            <a:endParaRPr/>
          </a:p>
          <a:p>
            <a:pPr indent="-265113" lvl="0" marL="265113" rtl="0" algn="just">
              <a:lnSpc>
                <a:spcPct val="114000"/>
              </a:lnSpc>
              <a:spcBef>
                <a:spcPts val="600"/>
              </a:spcBef>
              <a:spcAft>
                <a:spcPts val="0"/>
              </a:spcAft>
              <a:buSzPts val="2400"/>
              <a:buChar char="🞂"/>
            </a:pPr>
            <a:r>
              <a:rPr b="1" lang="en-IN">
                <a:solidFill>
                  <a:srgbClr val="C00000"/>
                </a:solidFill>
              </a:rPr>
              <a:t>NEW</a:t>
            </a:r>
            <a:r>
              <a:rPr lang="en-IN">
                <a:solidFill>
                  <a:srgbClr val="C00000"/>
                </a:solidFill>
              </a:rPr>
              <a:t> </a:t>
            </a:r>
            <a:r>
              <a:rPr lang="en-IN"/>
              <a:t>is a temporary pointer variable.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grpSp>
        <p:nvGrpSpPr>
          <p:cNvPr id="654" name="Google Shape;654;p33"/>
          <p:cNvGrpSpPr/>
          <p:nvPr/>
        </p:nvGrpSpPr>
        <p:grpSpPr>
          <a:xfrm>
            <a:off x="1752600" y="4819528"/>
            <a:ext cx="920012" cy="533400"/>
            <a:chOff x="951919" y="5486400"/>
            <a:chExt cx="920012" cy="533400"/>
          </a:xfrm>
        </p:grpSpPr>
        <p:sp>
          <p:nvSpPr>
            <p:cNvPr id="655" name="Google Shape;655;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656" name="Google Shape;656;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57" name="Google Shape;657;p33"/>
          <p:cNvGrpSpPr/>
          <p:nvPr/>
        </p:nvGrpSpPr>
        <p:grpSpPr>
          <a:xfrm>
            <a:off x="3048000" y="4819528"/>
            <a:ext cx="920012" cy="533400"/>
            <a:chOff x="951919" y="5486400"/>
            <a:chExt cx="920012" cy="533400"/>
          </a:xfrm>
        </p:grpSpPr>
        <p:sp>
          <p:nvSpPr>
            <p:cNvPr id="658" name="Google Shape;658;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659" name="Google Shape;659;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60" name="Google Shape;660;p33"/>
          <p:cNvGrpSpPr/>
          <p:nvPr/>
        </p:nvGrpSpPr>
        <p:grpSpPr>
          <a:xfrm>
            <a:off x="4343400" y="4819528"/>
            <a:ext cx="920012" cy="533400"/>
            <a:chOff x="951919" y="5486400"/>
            <a:chExt cx="920012" cy="533400"/>
          </a:xfrm>
        </p:grpSpPr>
        <p:sp>
          <p:nvSpPr>
            <p:cNvPr id="661" name="Google Shape;661;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662" name="Google Shape;662;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63" name="Google Shape;663;p33"/>
          <p:cNvGrpSpPr/>
          <p:nvPr/>
        </p:nvGrpSpPr>
        <p:grpSpPr>
          <a:xfrm>
            <a:off x="5638800" y="4819528"/>
            <a:ext cx="920012" cy="533400"/>
            <a:chOff x="951919" y="5486400"/>
            <a:chExt cx="920012" cy="533400"/>
          </a:xfrm>
        </p:grpSpPr>
        <p:sp>
          <p:nvSpPr>
            <p:cNvPr id="664" name="Google Shape;664;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665" name="Google Shape;665;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66" name="Google Shape;666;p33"/>
          <p:cNvGrpSpPr/>
          <p:nvPr/>
        </p:nvGrpSpPr>
        <p:grpSpPr>
          <a:xfrm>
            <a:off x="8071588" y="4819528"/>
            <a:ext cx="920012" cy="533400"/>
            <a:chOff x="951919" y="5486400"/>
            <a:chExt cx="920012" cy="533400"/>
          </a:xfrm>
        </p:grpSpPr>
        <p:sp>
          <p:nvSpPr>
            <p:cNvPr id="667" name="Google Shape;667;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668" name="Google Shape;668;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669" name="Google Shape;669;p33"/>
          <p:cNvGrpSpPr/>
          <p:nvPr/>
        </p:nvGrpSpPr>
        <p:grpSpPr>
          <a:xfrm>
            <a:off x="9380738" y="4819528"/>
            <a:ext cx="1058662" cy="533400"/>
            <a:chOff x="6256538" y="5334000"/>
            <a:chExt cx="1058662" cy="533400"/>
          </a:xfrm>
        </p:grpSpPr>
        <p:sp>
          <p:nvSpPr>
            <p:cNvPr id="670" name="Google Shape;670;p33"/>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671" name="Google Shape;671;p33"/>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672" name="Google Shape;672;p33"/>
          <p:cNvCxnSpPr>
            <a:stCxn id="656" idx="3"/>
            <a:endCxn id="658" idx="1"/>
          </p:cNvCxnSpPr>
          <p:nvPr/>
        </p:nvCxnSpPr>
        <p:spPr>
          <a:xfrm>
            <a:off x="2672612" y="5086228"/>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73" name="Google Shape;673;p33"/>
          <p:cNvCxnSpPr>
            <a:stCxn id="659" idx="3"/>
            <a:endCxn id="661" idx="1"/>
          </p:cNvCxnSpPr>
          <p:nvPr/>
        </p:nvCxnSpPr>
        <p:spPr>
          <a:xfrm>
            <a:off x="3968012" y="5086228"/>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74" name="Google Shape;674;p33"/>
          <p:cNvCxnSpPr>
            <a:stCxn id="662" idx="3"/>
            <a:endCxn id="664" idx="1"/>
          </p:cNvCxnSpPr>
          <p:nvPr/>
        </p:nvCxnSpPr>
        <p:spPr>
          <a:xfrm>
            <a:off x="5263412" y="5086228"/>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75" name="Google Shape;675;p33"/>
          <p:cNvCxnSpPr>
            <a:stCxn id="665" idx="3"/>
            <a:endCxn id="667" idx="1"/>
          </p:cNvCxnSpPr>
          <p:nvPr/>
        </p:nvCxnSpPr>
        <p:spPr>
          <a:xfrm>
            <a:off x="6558812" y="5086228"/>
            <a:ext cx="15129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76" name="Google Shape;676;p33"/>
          <p:cNvCxnSpPr>
            <a:stCxn id="668" idx="3"/>
            <a:endCxn id="670" idx="1"/>
          </p:cNvCxnSpPr>
          <p:nvPr/>
        </p:nvCxnSpPr>
        <p:spPr>
          <a:xfrm>
            <a:off x="8991600" y="5086228"/>
            <a:ext cx="38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677" name="Google Shape;677;p33"/>
          <p:cNvCxnSpPr/>
          <p:nvPr/>
        </p:nvCxnSpPr>
        <p:spPr>
          <a:xfrm flipH="1" rot="10800000">
            <a:off x="9939280" y="4819528"/>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678" name="Google Shape;678;p33"/>
          <p:cNvSpPr txBox="1"/>
          <p:nvPr/>
        </p:nvSpPr>
        <p:spPr>
          <a:xfrm>
            <a:off x="1752600" y="5581528"/>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679" name="Google Shape;679;p33"/>
          <p:cNvCxnSpPr/>
          <p:nvPr/>
        </p:nvCxnSpPr>
        <p:spPr>
          <a:xfrm rot="10800000">
            <a:off x="2071150" y="5352928"/>
            <a:ext cx="0" cy="304800"/>
          </a:xfrm>
          <a:prstGeom prst="straightConnector1">
            <a:avLst/>
          </a:prstGeom>
          <a:noFill/>
          <a:ln cap="flat" cmpd="sng" w="28575">
            <a:solidFill>
              <a:srgbClr val="B84742"/>
            </a:solidFill>
            <a:prstDash val="solid"/>
            <a:miter lim="800000"/>
            <a:headEnd len="sm" w="sm" type="none"/>
            <a:tailEnd len="med" w="med" type="stealth"/>
          </a:ln>
        </p:spPr>
      </p:cxnSp>
      <p:grpSp>
        <p:nvGrpSpPr>
          <p:cNvPr id="680" name="Google Shape;680;p33"/>
          <p:cNvGrpSpPr/>
          <p:nvPr/>
        </p:nvGrpSpPr>
        <p:grpSpPr>
          <a:xfrm>
            <a:off x="6855194" y="5766194"/>
            <a:ext cx="920012" cy="533400"/>
            <a:chOff x="951919" y="5486400"/>
            <a:chExt cx="920012" cy="533400"/>
          </a:xfrm>
        </p:grpSpPr>
        <p:sp>
          <p:nvSpPr>
            <p:cNvPr id="681" name="Google Shape;681;p3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22</a:t>
              </a:r>
              <a:endParaRPr b="1" sz="2400">
                <a:solidFill>
                  <a:schemeClr val="lt1"/>
                </a:solidFill>
                <a:latin typeface="Roboto Condensed"/>
                <a:ea typeface="Roboto Condensed"/>
                <a:cs typeface="Roboto Condensed"/>
                <a:sym typeface="Roboto Condensed"/>
              </a:endParaRPr>
            </a:p>
          </p:txBody>
        </p:sp>
        <p:sp>
          <p:nvSpPr>
            <p:cNvPr id="682" name="Google Shape;682;p3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683" name="Google Shape;683;p33"/>
          <p:cNvSpPr txBox="1"/>
          <p:nvPr/>
        </p:nvSpPr>
        <p:spPr>
          <a:xfrm>
            <a:off x="5440728" y="4350660"/>
            <a:ext cx="13410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Predecessor</a:t>
            </a:r>
            <a:endParaRPr b="1" sz="1800">
              <a:solidFill>
                <a:srgbClr val="C00000"/>
              </a:solidFill>
              <a:latin typeface="Roboto Condensed"/>
              <a:ea typeface="Roboto Condensed"/>
              <a:cs typeface="Roboto Condensed"/>
              <a:sym typeface="Roboto Condensed"/>
            </a:endParaRPr>
          </a:p>
        </p:txBody>
      </p:sp>
      <p:sp>
        <p:nvSpPr>
          <p:cNvPr id="684" name="Google Shape;684;p33"/>
          <p:cNvSpPr txBox="1"/>
          <p:nvPr/>
        </p:nvSpPr>
        <p:spPr>
          <a:xfrm>
            <a:off x="7033643" y="6299594"/>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cxnSp>
        <p:nvCxnSpPr>
          <p:cNvPr id="685" name="Google Shape;685;p33"/>
          <p:cNvCxnSpPr>
            <a:stCxn id="682" idx="3"/>
          </p:cNvCxnSpPr>
          <p:nvPr/>
        </p:nvCxnSpPr>
        <p:spPr>
          <a:xfrm>
            <a:off x="7775206" y="6032894"/>
            <a:ext cx="563100" cy="0"/>
          </a:xfrm>
          <a:prstGeom prst="straightConnector1">
            <a:avLst/>
          </a:prstGeom>
          <a:noFill/>
          <a:ln cap="flat" cmpd="sng" w="28575">
            <a:solidFill>
              <a:srgbClr val="B84742"/>
            </a:solidFill>
            <a:prstDash val="solid"/>
            <a:miter lim="800000"/>
            <a:headEnd len="sm" w="sm" type="none"/>
            <a:tailEnd len="sm" w="sm" type="none"/>
          </a:ln>
        </p:spPr>
      </p:cxnSp>
      <p:cxnSp>
        <p:nvCxnSpPr>
          <p:cNvPr id="686" name="Google Shape;686;p33"/>
          <p:cNvCxnSpPr>
            <a:endCxn id="667" idx="2"/>
          </p:cNvCxnSpPr>
          <p:nvPr/>
        </p:nvCxnSpPr>
        <p:spPr>
          <a:xfrm rot="10800000">
            <a:off x="8338288" y="5352928"/>
            <a:ext cx="0" cy="680100"/>
          </a:xfrm>
          <a:prstGeom prst="straightConnector1">
            <a:avLst/>
          </a:prstGeom>
          <a:noFill/>
          <a:ln cap="flat" cmpd="sng" w="28575">
            <a:solidFill>
              <a:srgbClr val="B84742"/>
            </a:solidFill>
            <a:prstDash val="solid"/>
            <a:miter lim="800000"/>
            <a:headEnd len="sm" w="sm" type="none"/>
            <a:tailEnd len="med" w="med" type="stealth"/>
          </a:ln>
        </p:spPr>
      </p:cxnSp>
      <p:cxnSp>
        <p:nvCxnSpPr>
          <p:cNvPr id="687" name="Google Shape;687;p33"/>
          <p:cNvCxnSpPr>
            <a:stCxn id="665" idx="2"/>
          </p:cNvCxnSpPr>
          <p:nvPr/>
        </p:nvCxnSpPr>
        <p:spPr>
          <a:xfrm>
            <a:off x="6368312" y="5352928"/>
            <a:ext cx="0" cy="680100"/>
          </a:xfrm>
          <a:prstGeom prst="straightConnector1">
            <a:avLst/>
          </a:prstGeom>
          <a:noFill/>
          <a:ln cap="flat" cmpd="sng" w="28575">
            <a:solidFill>
              <a:srgbClr val="B84742"/>
            </a:solidFill>
            <a:prstDash val="solid"/>
            <a:miter lim="800000"/>
            <a:headEnd len="sm" w="sm" type="none"/>
            <a:tailEnd len="sm" w="sm" type="none"/>
          </a:ln>
        </p:spPr>
      </p:cxnSp>
      <p:cxnSp>
        <p:nvCxnSpPr>
          <p:cNvPr id="688" name="Google Shape;688;p33"/>
          <p:cNvCxnSpPr>
            <a:endCxn id="681" idx="1"/>
          </p:cNvCxnSpPr>
          <p:nvPr/>
        </p:nvCxnSpPr>
        <p:spPr>
          <a:xfrm>
            <a:off x="6368294" y="6032894"/>
            <a:ext cx="486900" cy="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7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INSORD(X, FIRST)</a:t>
            </a:r>
            <a:endParaRPr/>
          </a:p>
        </p:txBody>
      </p:sp>
      <p:sp>
        <p:nvSpPr>
          <p:cNvPr id="694" name="Google Shape;694;p34"/>
          <p:cNvSpPr txBox="1"/>
          <p:nvPr/>
        </p:nvSpPr>
        <p:spPr>
          <a:xfrm>
            <a:off x="233081" y="811309"/>
            <a:ext cx="5760000" cy="501675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b="1" lang="en-IN" sz="2000">
                <a:solidFill>
                  <a:schemeClr val="dk1"/>
                </a:solidFill>
                <a:latin typeface="Consolas"/>
                <a:ea typeface="Consolas"/>
                <a:cs typeface="Consolas"/>
                <a:sym typeface="Consolas"/>
              </a:rPr>
              <a:t>  </a:t>
            </a:r>
            <a:r>
              <a:rPr lang="en-IN" sz="2000">
                <a:solidFill>
                  <a:schemeClr val="dk1"/>
                </a:solidFill>
                <a:latin typeface="Consolas"/>
                <a:ea typeface="Consolas"/>
                <a:cs typeface="Consolas"/>
                <a:sym typeface="Consolas"/>
              </a:rPr>
              <a:t>Write (“Availability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Stack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Return(FIRST)</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[Obtain address of next free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 AVAIL</a:t>
            </a:r>
            <a:endParaRPr/>
          </a:p>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3. [Remove free node from availability Stack]</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AVAIL 🡨 LINK(AVAIL)</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[Initialize fields of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[Is the list empty?]</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LINK(NEW) 🡨 NULL</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(NEW)</a:t>
            </a:r>
            <a:endParaRPr/>
          </a:p>
        </p:txBody>
      </p:sp>
      <p:sp>
        <p:nvSpPr>
          <p:cNvPr id="695" name="Google Shape;695;p34"/>
          <p:cNvSpPr txBox="1"/>
          <p:nvPr/>
        </p:nvSpPr>
        <p:spPr>
          <a:xfrm>
            <a:off x="6212541" y="811309"/>
            <a:ext cx="5760000" cy="5324535"/>
          </a:xfrm>
          <a:prstGeom prst="rect">
            <a:avLst/>
          </a:prstGeom>
          <a:solidFill>
            <a:srgbClr val="F2F2F2"/>
          </a:solidFill>
          <a:ln>
            <a:noFill/>
          </a:ln>
        </p:spPr>
        <p:txBody>
          <a:bodyPr anchorCtr="0" anchor="t" bIns="45700" lIns="91425" spcFirstLastPara="1" rIns="91425" wrap="square" tIns="45700">
            <a:spAutoFit/>
          </a:bodyPr>
          <a:lstStyle/>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6. [Does the new node precede all other node in the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  INFO(NEW) ≤ INFO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(NEW) 🡨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[Initialize temporary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[Search for predecessor of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b="1"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while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(SAVE)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chemeClr val="dk1"/>
                </a:solidFill>
                <a:latin typeface="Consolas"/>
                <a:ea typeface="Consolas"/>
                <a:cs typeface="Consolas"/>
                <a:sym typeface="Consolas"/>
              </a:rPr>
              <a:t>&amp;</a:t>
            </a:r>
            <a:r>
              <a:rPr lang="en-IN" sz="2000">
                <a:solidFill>
                  <a:schemeClr val="dk1"/>
                </a:solidFill>
                <a:latin typeface="Consolas"/>
                <a:ea typeface="Consolas"/>
                <a:cs typeface="Consolas"/>
                <a:sym typeface="Consolas"/>
              </a:rPr>
              <a:t> INFO(NEW) ≥ INFO(LINK(SAVE))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LINK (SAVE)</a:t>
            </a:r>
            <a:endParaRPr/>
          </a:p>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9. [Set link field of NEW node and its predecessor]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(NEW) 🡨 LINK (SAVE)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(SAVE) 🡨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10. [Return first node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(FIRST)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4">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5">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3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INSORD(3, FIRST)</a:t>
            </a:r>
            <a:endParaRPr/>
          </a:p>
        </p:txBody>
      </p:sp>
      <p:grpSp>
        <p:nvGrpSpPr>
          <p:cNvPr id="701" name="Google Shape;701;p35"/>
          <p:cNvGrpSpPr/>
          <p:nvPr/>
        </p:nvGrpSpPr>
        <p:grpSpPr>
          <a:xfrm>
            <a:off x="3200400" y="1219200"/>
            <a:ext cx="920012" cy="533400"/>
            <a:chOff x="951919" y="5486400"/>
            <a:chExt cx="920012" cy="533400"/>
          </a:xfrm>
        </p:grpSpPr>
        <p:sp>
          <p:nvSpPr>
            <p:cNvPr id="702" name="Google Shape;702;p3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703" name="Google Shape;703;p3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04" name="Google Shape;704;p35"/>
          <p:cNvGrpSpPr/>
          <p:nvPr/>
        </p:nvGrpSpPr>
        <p:grpSpPr>
          <a:xfrm>
            <a:off x="4422230" y="1219200"/>
            <a:ext cx="920012" cy="533400"/>
            <a:chOff x="951919" y="5486400"/>
            <a:chExt cx="920012" cy="533400"/>
          </a:xfrm>
        </p:grpSpPr>
        <p:sp>
          <p:nvSpPr>
            <p:cNvPr id="705" name="Google Shape;705;p3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706" name="Google Shape;706;p3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07" name="Google Shape;707;p35"/>
          <p:cNvGrpSpPr/>
          <p:nvPr/>
        </p:nvGrpSpPr>
        <p:grpSpPr>
          <a:xfrm>
            <a:off x="5641430" y="1219200"/>
            <a:ext cx="920012" cy="533400"/>
            <a:chOff x="951919" y="5486400"/>
            <a:chExt cx="920012" cy="533400"/>
          </a:xfrm>
        </p:grpSpPr>
        <p:sp>
          <p:nvSpPr>
            <p:cNvPr id="708" name="Google Shape;708;p3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709" name="Google Shape;709;p3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10" name="Google Shape;710;p35"/>
          <p:cNvGrpSpPr/>
          <p:nvPr/>
        </p:nvGrpSpPr>
        <p:grpSpPr>
          <a:xfrm>
            <a:off x="6860630" y="1219200"/>
            <a:ext cx="920012" cy="533400"/>
            <a:chOff x="951919" y="5486400"/>
            <a:chExt cx="920012" cy="533400"/>
          </a:xfrm>
        </p:grpSpPr>
        <p:sp>
          <p:nvSpPr>
            <p:cNvPr id="711" name="Google Shape;711;p3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712" name="Google Shape;712;p3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13" name="Google Shape;713;p35"/>
          <p:cNvGrpSpPr/>
          <p:nvPr/>
        </p:nvGrpSpPr>
        <p:grpSpPr>
          <a:xfrm>
            <a:off x="8079830" y="1219200"/>
            <a:ext cx="920012" cy="533400"/>
            <a:chOff x="951919" y="5486400"/>
            <a:chExt cx="920012" cy="533400"/>
          </a:xfrm>
        </p:grpSpPr>
        <p:sp>
          <p:nvSpPr>
            <p:cNvPr id="714" name="Google Shape;714;p3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715" name="Google Shape;715;p3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16" name="Google Shape;716;p35"/>
          <p:cNvGrpSpPr/>
          <p:nvPr/>
        </p:nvGrpSpPr>
        <p:grpSpPr>
          <a:xfrm>
            <a:off x="9299030" y="1219200"/>
            <a:ext cx="1058662" cy="533400"/>
            <a:chOff x="6256538" y="5334000"/>
            <a:chExt cx="1058662" cy="533400"/>
          </a:xfrm>
        </p:grpSpPr>
        <p:sp>
          <p:nvSpPr>
            <p:cNvPr id="717" name="Google Shape;717;p35"/>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718" name="Google Shape;718;p35"/>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719" name="Google Shape;719;p35"/>
          <p:cNvCxnSpPr>
            <a:stCxn id="703" idx="3"/>
            <a:endCxn id="705" idx="1"/>
          </p:cNvCxnSpPr>
          <p:nvPr/>
        </p:nvCxnSpPr>
        <p:spPr>
          <a:xfrm>
            <a:off x="4120412" y="1485900"/>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20" name="Google Shape;720;p35"/>
          <p:cNvCxnSpPr>
            <a:stCxn id="706" idx="3"/>
            <a:endCxn id="708" idx="1"/>
          </p:cNvCxnSpPr>
          <p:nvPr/>
        </p:nvCxnSpPr>
        <p:spPr>
          <a:xfrm>
            <a:off x="5342242" y="1485900"/>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21" name="Google Shape;721;p35"/>
          <p:cNvCxnSpPr>
            <a:stCxn id="709" idx="3"/>
            <a:endCxn id="711" idx="1"/>
          </p:cNvCxnSpPr>
          <p:nvPr/>
        </p:nvCxnSpPr>
        <p:spPr>
          <a:xfrm>
            <a:off x="6561442" y="1485900"/>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22" name="Google Shape;722;p35"/>
          <p:cNvCxnSpPr>
            <a:stCxn id="712" idx="3"/>
            <a:endCxn id="714" idx="1"/>
          </p:cNvCxnSpPr>
          <p:nvPr/>
        </p:nvCxnSpPr>
        <p:spPr>
          <a:xfrm>
            <a:off x="7780642" y="1485900"/>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23" name="Google Shape;723;p35"/>
          <p:cNvCxnSpPr>
            <a:stCxn id="715" idx="3"/>
            <a:endCxn id="717" idx="1"/>
          </p:cNvCxnSpPr>
          <p:nvPr/>
        </p:nvCxnSpPr>
        <p:spPr>
          <a:xfrm>
            <a:off x="8999842" y="1485900"/>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724" name="Google Shape;724;p35"/>
          <p:cNvSpPr txBox="1"/>
          <p:nvPr/>
        </p:nvSpPr>
        <p:spPr>
          <a:xfrm>
            <a:off x="1905000" y="2676241"/>
            <a:ext cx="612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cxnSp>
        <p:nvCxnSpPr>
          <p:cNvPr id="725" name="Google Shape;725;p35"/>
          <p:cNvCxnSpPr/>
          <p:nvPr/>
        </p:nvCxnSpPr>
        <p:spPr>
          <a:xfrm flipH="1" rot="10800000">
            <a:off x="9842444" y="1219200"/>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726" name="Google Shape;726;p35"/>
          <p:cNvSpPr txBox="1"/>
          <p:nvPr/>
        </p:nvSpPr>
        <p:spPr>
          <a:xfrm>
            <a:off x="3200400" y="1981200"/>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727" name="Google Shape;727;p35"/>
          <p:cNvCxnSpPr/>
          <p:nvPr/>
        </p:nvCxnSpPr>
        <p:spPr>
          <a:xfrm rot="10800000">
            <a:off x="3518950" y="1752600"/>
            <a:ext cx="0" cy="304800"/>
          </a:xfrm>
          <a:prstGeom prst="straightConnector1">
            <a:avLst/>
          </a:prstGeom>
          <a:noFill/>
          <a:ln cap="flat" cmpd="sng" w="28575">
            <a:solidFill>
              <a:srgbClr val="B84742"/>
            </a:solidFill>
            <a:prstDash val="solid"/>
            <a:miter lim="800000"/>
            <a:headEnd len="sm" w="sm" type="none"/>
            <a:tailEnd len="med" w="med" type="stealth"/>
          </a:ln>
        </p:spPr>
      </p:cxnSp>
      <p:grpSp>
        <p:nvGrpSpPr>
          <p:cNvPr id="728" name="Google Shape;728;p35"/>
          <p:cNvGrpSpPr/>
          <p:nvPr/>
        </p:nvGrpSpPr>
        <p:grpSpPr>
          <a:xfrm>
            <a:off x="1676400" y="2133600"/>
            <a:ext cx="1148612" cy="533400"/>
            <a:chOff x="7690588" y="3352179"/>
            <a:chExt cx="1148612" cy="533400"/>
          </a:xfrm>
        </p:grpSpPr>
        <p:sp>
          <p:nvSpPr>
            <p:cNvPr id="729" name="Google Shape;729;p35"/>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a:t>
              </a:r>
              <a:endParaRPr b="1" sz="2400">
                <a:solidFill>
                  <a:schemeClr val="lt1"/>
                </a:solidFill>
                <a:latin typeface="Roboto Condensed"/>
                <a:ea typeface="Roboto Condensed"/>
                <a:cs typeface="Roboto Condensed"/>
                <a:sym typeface="Roboto Condensed"/>
              </a:endParaRPr>
            </a:p>
          </p:txBody>
        </p:sp>
        <p:sp>
          <p:nvSpPr>
            <p:cNvPr id="730" name="Google Shape;730;p35"/>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731" name="Google Shape;731;p35"/>
          <p:cNvSpPr txBox="1"/>
          <p:nvPr/>
        </p:nvSpPr>
        <p:spPr>
          <a:xfrm>
            <a:off x="367552" y="3309470"/>
            <a:ext cx="11456895" cy="156966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Consolas"/>
                <a:ea typeface="Consolas"/>
                <a:cs typeface="Consolas"/>
                <a:sym typeface="Consolas"/>
              </a:rPr>
              <a:t>6. [Does the new node precede all other node in the list?]</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a:t>
            </a:r>
            <a:r>
              <a:rPr b="1" lang="en-IN" sz="2400">
                <a:solidFill>
                  <a:srgbClr val="15537E"/>
                </a:solidFill>
                <a:latin typeface="Consolas"/>
                <a:ea typeface="Consolas"/>
                <a:cs typeface="Consolas"/>
                <a:sym typeface="Consolas"/>
              </a:rPr>
              <a:t>IF</a:t>
            </a:r>
            <a:r>
              <a:rPr lang="en-IN" sz="2400">
                <a:solidFill>
                  <a:srgbClr val="15537E"/>
                </a:solidFill>
                <a:latin typeface="Consolas"/>
                <a:ea typeface="Consolas"/>
                <a:cs typeface="Consolas"/>
                <a:sym typeface="Consolas"/>
              </a:rPr>
              <a:t> </a:t>
            </a:r>
            <a:r>
              <a:rPr lang="en-IN" sz="2400">
                <a:solidFill>
                  <a:schemeClr val="dk1"/>
                </a:solidFill>
                <a:latin typeface="Consolas"/>
                <a:ea typeface="Consolas"/>
                <a:cs typeface="Consolas"/>
                <a:sym typeface="Consolas"/>
              </a:rPr>
              <a:t>  INFO(NEW) ≤ INFO (FIRST)</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a:t>
            </a:r>
            <a:r>
              <a:rPr b="1" lang="en-IN" sz="2400">
                <a:solidFill>
                  <a:srgbClr val="15537E"/>
                </a:solidFill>
                <a:latin typeface="Consolas"/>
                <a:ea typeface="Consolas"/>
                <a:cs typeface="Consolas"/>
                <a:sym typeface="Consolas"/>
              </a:rPr>
              <a:t>THEN</a:t>
            </a:r>
            <a:r>
              <a:rPr lang="en-IN" sz="2400">
                <a:solidFill>
                  <a:srgbClr val="15537E"/>
                </a:solidFill>
                <a:latin typeface="Consolas"/>
                <a:ea typeface="Consolas"/>
                <a:cs typeface="Consolas"/>
                <a:sym typeface="Consolas"/>
              </a:rPr>
              <a:t> </a:t>
            </a:r>
            <a:r>
              <a:rPr lang="en-IN" sz="2400">
                <a:solidFill>
                  <a:schemeClr val="dk1"/>
                </a:solidFill>
                <a:latin typeface="Consolas"/>
                <a:ea typeface="Consolas"/>
                <a:cs typeface="Consolas"/>
                <a:sym typeface="Consolas"/>
              </a:rPr>
              <a:t>LINK (NEW) 🡨 FIRST</a:t>
            </a:r>
            <a:endParaRPr/>
          </a:p>
          <a:p>
            <a:pPr indent="0" lvl="0" marL="0" marR="0" rtl="0" algn="l">
              <a:spcBef>
                <a:spcPts val="0"/>
              </a:spcBef>
              <a:spcAft>
                <a:spcPts val="0"/>
              </a:spcAft>
              <a:buNone/>
            </a:pPr>
            <a:r>
              <a:rPr lang="en-IN" sz="2400">
                <a:solidFill>
                  <a:schemeClr val="dk1"/>
                </a:solidFill>
                <a:latin typeface="Consolas"/>
                <a:ea typeface="Consolas"/>
                <a:cs typeface="Consolas"/>
                <a:sym typeface="Consolas"/>
              </a:rPr>
              <a:t>	    Return (NEW)</a:t>
            </a:r>
            <a:endParaRPr/>
          </a:p>
        </p:txBody>
      </p:sp>
      <p:cxnSp>
        <p:nvCxnSpPr>
          <p:cNvPr id="732" name="Google Shape;732;p35"/>
          <p:cNvCxnSpPr>
            <a:stCxn id="730" idx="0"/>
          </p:cNvCxnSpPr>
          <p:nvPr/>
        </p:nvCxnSpPr>
        <p:spPr>
          <a:xfrm rot="10800000">
            <a:off x="2564256" y="1485900"/>
            <a:ext cx="600" cy="647700"/>
          </a:xfrm>
          <a:prstGeom prst="straightConnector1">
            <a:avLst/>
          </a:prstGeom>
          <a:noFill/>
          <a:ln cap="flat" cmpd="sng" w="28575">
            <a:solidFill>
              <a:srgbClr val="B84742"/>
            </a:solidFill>
            <a:prstDash val="solid"/>
            <a:miter lim="800000"/>
            <a:headEnd len="sm" w="sm" type="none"/>
            <a:tailEnd len="sm" w="sm" type="none"/>
          </a:ln>
        </p:spPr>
      </p:cxnSp>
      <p:cxnSp>
        <p:nvCxnSpPr>
          <p:cNvPr id="733" name="Google Shape;733;p35"/>
          <p:cNvCxnSpPr>
            <a:endCxn id="702" idx="1"/>
          </p:cNvCxnSpPr>
          <p:nvPr/>
        </p:nvCxnSpPr>
        <p:spPr>
          <a:xfrm>
            <a:off x="2565000" y="1485900"/>
            <a:ext cx="635400" cy="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Array v/s </a:t>
            </a:r>
            <a:r>
              <a:rPr lang="en-IN">
                <a:solidFill>
                  <a:srgbClr val="B84742"/>
                </a:solidFill>
              </a:rPr>
              <a:t>Linked List</a:t>
            </a:r>
            <a:endParaRPr>
              <a:solidFill>
                <a:srgbClr val="B84742"/>
              </a:solidFill>
            </a:endParaRPr>
          </a:p>
        </p:txBody>
      </p:sp>
      <p:pic>
        <p:nvPicPr>
          <p:cNvPr descr="Difference between Linked List and Array - The Truth of Sisyphus" id="71" name="Google Shape;71;p9"/>
          <p:cNvPicPr preferRelativeResize="0"/>
          <p:nvPr/>
        </p:nvPicPr>
        <p:blipFill rotWithShape="1">
          <a:blip r:embed="rId3">
            <a:alphaModFix/>
          </a:blip>
          <a:srcRect b="0" l="0" r="0" t="0"/>
          <a:stretch/>
        </p:blipFill>
        <p:spPr>
          <a:xfrm>
            <a:off x="0" y="728542"/>
            <a:ext cx="12192000" cy="587972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3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INSORD(22, FIRST)</a:t>
            </a:r>
            <a:endParaRPr/>
          </a:p>
        </p:txBody>
      </p:sp>
      <p:sp>
        <p:nvSpPr>
          <p:cNvPr id="739" name="Google Shape;739;p36"/>
          <p:cNvSpPr txBox="1"/>
          <p:nvPr/>
        </p:nvSpPr>
        <p:spPr>
          <a:xfrm>
            <a:off x="6160493" y="869402"/>
            <a:ext cx="5760000" cy="1938992"/>
          </a:xfrm>
          <a:prstGeom prst="rect">
            <a:avLst/>
          </a:prstGeom>
          <a:solidFill>
            <a:srgbClr val="F2F2F2"/>
          </a:solidFill>
          <a:ln>
            <a:noFill/>
          </a:ln>
        </p:spPr>
        <p:txBody>
          <a:bodyPr anchorCtr="0" anchor="t" bIns="45700" lIns="91425" spcFirstLastPara="1" rIns="91425" wrap="square" tIns="45700">
            <a:spAutoFit/>
          </a:bodyPr>
          <a:lstStyle/>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9. [Set link field of NEW node and its predecessor]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(NEW) 🡨 LINK (SAVE)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(SAVE) 🡨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10. [Return first node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(FIRST)</a:t>
            </a:r>
            <a:endParaRPr/>
          </a:p>
        </p:txBody>
      </p:sp>
      <p:sp>
        <p:nvSpPr>
          <p:cNvPr id="740" name="Google Shape;740;p36"/>
          <p:cNvSpPr txBox="1"/>
          <p:nvPr/>
        </p:nvSpPr>
        <p:spPr>
          <a:xfrm>
            <a:off x="177034" y="869402"/>
            <a:ext cx="5760000" cy="193899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[Initialize temporary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[Search for predecessor of new node]</a:t>
            </a:r>
            <a:endParaRPr/>
          </a:p>
          <a:p>
            <a:pPr indent="0" lvl="0" marL="0" marR="0" rtl="0" algn="l">
              <a:spcBef>
                <a:spcPts val="0"/>
              </a:spcBef>
              <a:spcAft>
                <a:spcPts val="0"/>
              </a:spcAft>
              <a:buNone/>
            </a:pPr>
            <a:r>
              <a:rPr b="1"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 while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(SAVE) ≠ NULL </a:t>
            </a:r>
            <a:endParaRPr/>
          </a:p>
          <a:p>
            <a:pPr indent="0" lvl="0" marL="0" marR="0" rtl="0" algn="l">
              <a:spcBef>
                <a:spcPts val="0"/>
              </a:spcBef>
              <a:spcAft>
                <a:spcPts val="0"/>
              </a:spcAft>
              <a:buNone/>
            </a:pPr>
            <a:r>
              <a:rPr b="1" lang="en-IN" sz="2000">
                <a:solidFill>
                  <a:schemeClr val="dk1"/>
                </a:solidFill>
                <a:latin typeface="Consolas"/>
                <a:ea typeface="Consolas"/>
                <a:cs typeface="Consolas"/>
                <a:sym typeface="Consolas"/>
              </a:rPr>
              <a:t>    &amp;</a:t>
            </a:r>
            <a:r>
              <a:rPr lang="en-IN" sz="2000">
                <a:solidFill>
                  <a:schemeClr val="dk1"/>
                </a:solidFill>
                <a:latin typeface="Consolas"/>
                <a:ea typeface="Consolas"/>
                <a:cs typeface="Consolas"/>
                <a:sym typeface="Consolas"/>
              </a:rPr>
              <a:t> INFO(NEW) ≥ INFO(LINK(SAVE))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LINK (SAVE)</a:t>
            </a:r>
            <a:endParaRPr/>
          </a:p>
        </p:txBody>
      </p:sp>
      <p:grpSp>
        <p:nvGrpSpPr>
          <p:cNvPr id="741" name="Google Shape;741;p36"/>
          <p:cNvGrpSpPr/>
          <p:nvPr/>
        </p:nvGrpSpPr>
        <p:grpSpPr>
          <a:xfrm>
            <a:off x="1752600" y="3794775"/>
            <a:ext cx="920012" cy="533400"/>
            <a:chOff x="951919" y="5486400"/>
            <a:chExt cx="920012" cy="533400"/>
          </a:xfrm>
        </p:grpSpPr>
        <p:sp>
          <p:nvSpPr>
            <p:cNvPr id="742" name="Google Shape;742;p36"/>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743" name="Google Shape;743;p36"/>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44" name="Google Shape;744;p36"/>
          <p:cNvGrpSpPr/>
          <p:nvPr/>
        </p:nvGrpSpPr>
        <p:grpSpPr>
          <a:xfrm>
            <a:off x="3194788" y="3794775"/>
            <a:ext cx="920012" cy="533400"/>
            <a:chOff x="951919" y="5486400"/>
            <a:chExt cx="920012" cy="533400"/>
          </a:xfrm>
        </p:grpSpPr>
        <p:sp>
          <p:nvSpPr>
            <p:cNvPr id="745" name="Google Shape;745;p36"/>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746" name="Google Shape;746;p36"/>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47" name="Google Shape;747;p36"/>
          <p:cNvGrpSpPr/>
          <p:nvPr/>
        </p:nvGrpSpPr>
        <p:grpSpPr>
          <a:xfrm>
            <a:off x="4648200" y="3794775"/>
            <a:ext cx="920012" cy="533400"/>
            <a:chOff x="951919" y="5486400"/>
            <a:chExt cx="920012" cy="533400"/>
          </a:xfrm>
        </p:grpSpPr>
        <p:sp>
          <p:nvSpPr>
            <p:cNvPr id="748" name="Google Shape;748;p36"/>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749" name="Google Shape;749;p36"/>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50" name="Google Shape;750;p36"/>
          <p:cNvGrpSpPr/>
          <p:nvPr/>
        </p:nvGrpSpPr>
        <p:grpSpPr>
          <a:xfrm>
            <a:off x="6096000" y="3794775"/>
            <a:ext cx="920012" cy="533400"/>
            <a:chOff x="951919" y="5486400"/>
            <a:chExt cx="920012" cy="533400"/>
          </a:xfrm>
        </p:grpSpPr>
        <p:sp>
          <p:nvSpPr>
            <p:cNvPr id="751" name="Google Shape;751;p36"/>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752" name="Google Shape;752;p36"/>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53" name="Google Shape;753;p36"/>
          <p:cNvGrpSpPr/>
          <p:nvPr/>
        </p:nvGrpSpPr>
        <p:grpSpPr>
          <a:xfrm>
            <a:off x="7995388" y="3794775"/>
            <a:ext cx="920012" cy="533400"/>
            <a:chOff x="951919" y="5486400"/>
            <a:chExt cx="920012" cy="533400"/>
          </a:xfrm>
        </p:grpSpPr>
        <p:sp>
          <p:nvSpPr>
            <p:cNvPr id="754" name="Google Shape;754;p36"/>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755" name="Google Shape;755;p36"/>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56" name="Google Shape;756;p36"/>
          <p:cNvGrpSpPr/>
          <p:nvPr/>
        </p:nvGrpSpPr>
        <p:grpSpPr>
          <a:xfrm>
            <a:off x="9380738" y="3794775"/>
            <a:ext cx="1058662" cy="533400"/>
            <a:chOff x="6256538" y="5334000"/>
            <a:chExt cx="1058662" cy="533400"/>
          </a:xfrm>
        </p:grpSpPr>
        <p:sp>
          <p:nvSpPr>
            <p:cNvPr id="757" name="Google Shape;757;p36"/>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758" name="Google Shape;758;p36"/>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759" name="Google Shape;759;p36"/>
          <p:cNvCxnSpPr>
            <a:stCxn id="743" idx="3"/>
            <a:endCxn id="745" idx="1"/>
          </p:cNvCxnSpPr>
          <p:nvPr/>
        </p:nvCxnSpPr>
        <p:spPr>
          <a:xfrm>
            <a:off x="2672612" y="4061475"/>
            <a:ext cx="522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60" name="Google Shape;760;p36"/>
          <p:cNvCxnSpPr>
            <a:stCxn id="746" idx="3"/>
            <a:endCxn id="748" idx="1"/>
          </p:cNvCxnSpPr>
          <p:nvPr/>
        </p:nvCxnSpPr>
        <p:spPr>
          <a:xfrm>
            <a:off x="4114800" y="4061475"/>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61" name="Google Shape;761;p36"/>
          <p:cNvCxnSpPr>
            <a:stCxn id="749" idx="3"/>
            <a:endCxn id="751" idx="1"/>
          </p:cNvCxnSpPr>
          <p:nvPr/>
        </p:nvCxnSpPr>
        <p:spPr>
          <a:xfrm>
            <a:off x="5568212" y="4061475"/>
            <a:ext cx="5277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62" name="Google Shape;762;p36"/>
          <p:cNvCxnSpPr>
            <a:stCxn id="752" idx="3"/>
            <a:endCxn id="754" idx="1"/>
          </p:cNvCxnSpPr>
          <p:nvPr/>
        </p:nvCxnSpPr>
        <p:spPr>
          <a:xfrm>
            <a:off x="7016012" y="4061475"/>
            <a:ext cx="979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63" name="Google Shape;763;p36"/>
          <p:cNvCxnSpPr>
            <a:stCxn id="755" idx="3"/>
            <a:endCxn id="757" idx="1"/>
          </p:cNvCxnSpPr>
          <p:nvPr/>
        </p:nvCxnSpPr>
        <p:spPr>
          <a:xfrm>
            <a:off x="8915400" y="4061475"/>
            <a:ext cx="46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764" name="Google Shape;764;p36"/>
          <p:cNvCxnSpPr/>
          <p:nvPr/>
        </p:nvCxnSpPr>
        <p:spPr>
          <a:xfrm flipH="1" rot="10800000">
            <a:off x="9939280" y="3794775"/>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765" name="Google Shape;765;p36"/>
          <p:cNvSpPr txBox="1"/>
          <p:nvPr/>
        </p:nvSpPr>
        <p:spPr>
          <a:xfrm>
            <a:off x="1752600" y="4556775"/>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766" name="Google Shape;766;p36"/>
          <p:cNvCxnSpPr/>
          <p:nvPr/>
        </p:nvCxnSpPr>
        <p:spPr>
          <a:xfrm rot="10800000">
            <a:off x="2071150" y="4328175"/>
            <a:ext cx="0" cy="304800"/>
          </a:xfrm>
          <a:prstGeom prst="straightConnector1">
            <a:avLst/>
          </a:prstGeom>
          <a:noFill/>
          <a:ln cap="flat" cmpd="sng" w="28575">
            <a:solidFill>
              <a:srgbClr val="B84742"/>
            </a:solidFill>
            <a:prstDash val="solid"/>
            <a:miter lim="800000"/>
            <a:headEnd len="sm" w="sm" type="none"/>
            <a:tailEnd len="med" w="med" type="stealth"/>
          </a:ln>
        </p:spPr>
      </p:cxnSp>
      <p:sp>
        <p:nvSpPr>
          <p:cNvPr id="767" name="Google Shape;767;p36"/>
          <p:cNvSpPr txBox="1"/>
          <p:nvPr/>
        </p:nvSpPr>
        <p:spPr>
          <a:xfrm>
            <a:off x="7324828" y="5544948"/>
            <a:ext cx="6126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grpSp>
        <p:nvGrpSpPr>
          <p:cNvPr id="768" name="Google Shape;768;p36"/>
          <p:cNvGrpSpPr/>
          <p:nvPr/>
        </p:nvGrpSpPr>
        <p:grpSpPr>
          <a:xfrm>
            <a:off x="7096228" y="5002307"/>
            <a:ext cx="1148612" cy="533400"/>
            <a:chOff x="7690588" y="3352179"/>
            <a:chExt cx="1148612" cy="533400"/>
          </a:xfrm>
        </p:grpSpPr>
        <p:sp>
          <p:nvSpPr>
            <p:cNvPr id="769" name="Google Shape;769;p36"/>
            <p:cNvSpPr/>
            <p:nvPr/>
          </p:nvSpPr>
          <p:spPr>
            <a:xfrm>
              <a:off x="7690588" y="3352179"/>
              <a:ext cx="621758"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22</a:t>
              </a:r>
              <a:endParaRPr b="1" sz="2400">
                <a:solidFill>
                  <a:schemeClr val="lt1"/>
                </a:solidFill>
                <a:latin typeface="Roboto Condensed"/>
                <a:ea typeface="Roboto Condensed"/>
                <a:cs typeface="Roboto Condensed"/>
                <a:sym typeface="Roboto Condensed"/>
              </a:endParaRPr>
            </a:p>
          </p:txBody>
        </p:sp>
        <p:sp>
          <p:nvSpPr>
            <p:cNvPr id="770" name="Google Shape;770;p36"/>
            <p:cNvSpPr/>
            <p:nvPr/>
          </p:nvSpPr>
          <p:spPr>
            <a:xfrm>
              <a:off x="8318887" y="3352179"/>
              <a:ext cx="520313"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71" name="Google Shape;771;p36"/>
          <p:cNvGrpSpPr/>
          <p:nvPr/>
        </p:nvGrpSpPr>
        <p:grpSpPr>
          <a:xfrm>
            <a:off x="1674838" y="3032775"/>
            <a:ext cx="694422" cy="762032"/>
            <a:chOff x="150838" y="3288268"/>
            <a:chExt cx="694422" cy="762032"/>
          </a:xfrm>
        </p:grpSpPr>
        <p:sp>
          <p:nvSpPr>
            <p:cNvPr id="772" name="Google Shape;772;p36"/>
            <p:cNvSpPr txBox="1"/>
            <p:nvPr/>
          </p:nvSpPr>
          <p:spPr>
            <a:xfrm>
              <a:off x="150838" y="3288268"/>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773" name="Google Shape;773;p36"/>
            <p:cNvCxnSpPr>
              <a:stCxn id="772" idx="2"/>
              <a:endCxn id="742" idx="0"/>
            </p:cNvCxnSpPr>
            <p:nvPr/>
          </p:nvCxnSpPr>
          <p:spPr>
            <a:xfrm flipH="1">
              <a:off x="495349" y="3657600"/>
              <a:ext cx="2700" cy="392700"/>
            </a:xfrm>
            <a:prstGeom prst="straightConnector1">
              <a:avLst/>
            </a:prstGeom>
            <a:noFill/>
            <a:ln cap="flat" cmpd="sng" w="28575">
              <a:solidFill>
                <a:srgbClr val="B84742"/>
              </a:solidFill>
              <a:prstDash val="solid"/>
              <a:miter lim="800000"/>
              <a:headEnd len="sm" w="sm" type="none"/>
              <a:tailEnd len="med" w="med" type="stealth"/>
            </a:ln>
          </p:spPr>
        </p:cxnSp>
      </p:grpSp>
      <p:cxnSp>
        <p:nvCxnSpPr>
          <p:cNvPr id="774" name="Google Shape;774;p36"/>
          <p:cNvCxnSpPr>
            <a:stCxn id="770" idx="3"/>
          </p:cNvCxnSpPr>
          <p:nvPr/>
        </p:nvCxnSpPr>
        <p:spPr>
          <a:xfrm>
            <a:off x="8244840" y="5269007"/>
            <a:ext cx="283800" cy="0"/>
          </a:xfrm>
          <a:prstGeom prst="straightConnector1">
            <a:avLst/>
          </a:prstGeom>
          <a:noFill/>
          <a:ln cap="flat" cmpd="sng" w="28575">
            <a:solidFill>
              <a:srgbClr val="B84742"/>
            </a:solidFill>
            <a:prstDash val="solid"/>
            <a:miter lim="800000"/>
            <a:headEnd len="sm" w="sm" type="none"/>
            <a:tailEnd len="sm" w="sm" type="none"/>
          </a:ln>
        </p:spPr>
      </p:cxnSp>
      <p:cxnSp>
        <p:nvCxnSpPr>
          <p:cNvPr id="775" name="Google Shape;775;p36"/>
          <p:cNvCxnSpPr/>
          <p:nvPr/>
        </p:nvCxnSpPr>
        <p:spPr>
          <a:xfrm rot="10800000">
            <a:off x="8528788" y="4328175"/>
            <a:ext cx="0" cy="940832"/>
          </a:xfrm>
          <a:prstGeom prst="straightConnector1">
            <a:avLst/>
          </a:prstGeom>
          <a:noFill/>
          <a:ln cap="flat" cmpd="sng" w="28575">
            <a:solidFill>
              <a:srgbClr val="B84742"/>
            </a:solidFill>
            <a:prstDash val="solid"/>
            <a:miter lim="800000"/>
            <a:headEnd len="sm" w="sm" type="none"/>
            <a:tailEnd len="med" w="med" type="stealth"/>
          </a:ln>
        </p:spPr>
      </p:cxnSp>
      <p:cxnSp>
        <p:nvCxnSpPr>
          <p:cNvPr id="776" name="Google Shape;776;p36"/>
          <p:cNvCxnSpPr>
            <a:stCxn id="752" idx="2"/>
          </p:cNvCxnSpPr>
          <p:nvPr/>
        </p:nvCxnSpPr>
        <p:spPr>
          <a:xfrm>
            <a:off x="6825512" y="4328175"/>
            <a:ext cx="0" cy="940800"/>
          </a:xfrm>
          <a:prstGeom prst="straightConnector1">
            <a:avLst/>
          </a:prstGeom>
          <a:noFill/>
          <a:ln cap="flat" cmpd="sng" w="28575">
            <a:solidFill>
              <a:srgbClr val="B84742"/>
            </a:solidFill>
            <a:prstDash val="solid"/>
            <a:miter lim="800000"/>
            <a:headEnd len="sm" w="sm" type="none"/>
            <a:tailEnd len="sm" w="sm" type="none"/>
          </a:ln>
        </p:spPr>
      </p:cxnSp>
      <p:cxnSp>
        <p:nvCxnSpPr>
          <p:cNvPr id="777" name="Google Shape;777;p36"/>
          <p:cNvCxnSpPr>
            <a:endCxn id="769" idx="1"/>
          </p:cNvCxnSpPr>
          <p:nvPr/>
        </p:nvCxnSpPr>
        <p:spPr>
          <a:xfrm>
            <a:off x="6825628" y="5269007"/>
            <a:ext cx="270600" cy="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3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DELETE(X, FIRST)</a:t>
            </a:r>
            <a:endParaRPr/>
          </a:p>
        </p:txBody>
      </p:sp>
      <p:sp>
        <p:nvSpPr>
          <p:cNvPr id="783" name="Google Shape;783;p37"/>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algorithm </a:t>
            </a:r>
            <a:r>
              <a:rPr b="1" lang="en-IN">
                <a:solidFill>
                  <a:srgbClr val="C00000"/>
                </a:solidFill>
              </a:rPr>
              <a:t>delete</a:t>
            </a:r>
            <a:r>
              <a:rPr lang="en-IN">
                <a:solidFill>
                  <a:srgbClr val="C00000"/>
                </a:solidFill>
              </a:rPr>
              <a:t> </a:t>
            </a:r>
            <a:r>
              <a:rPr lang="en-IN"/>
              <a:t>a node whose address is given by variable </a:t>
            </a:r>
            <a:r>
              <a:rPr b="1" lang="en-IN">
                <a:solidFill>
                  <a:srgbClr val="C00000"/>
                </a:solidFill>
              </a:rPr>
              <a:t>X</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SAVE</a:t>
            </a:r>
            <a:r>
              <a:rPr b="1" lang="en-IN">
                <a:solidFill>
                  <a:srgbClr val="FF0000"/>
                </a:solidFill>
              </a:rPr>
              <a:t> </a:t>
            </a:r>
            <a:r>
              <a:rPr b="1" lang="en-IN">
                <a:solidFill>
                  <a:srgbClr val="2B2B2B"/>
                </a:solidFill>
              </a:rPr>
              <a:t>&amp;</a:t>
            </a:r>
            <a:r>
              <a:rPr b="1" lang="en-IN">
                <a:solidFill>
                  <a:srgbClr val="FF0000"/>
                </a:solidFill>
              </a:rPr>
              <a:t> </a:t>
            </a:r>
            <a:r>
              <a:rPr b="1" lang="en-IN">
                <a:solidFill>
                  <a:srgbClr val="C00000"/>
                </a:solidFill>
              </a:rPr>
              <a:t>PRED</a:t>
            </a:r>
            <a:r>
              <a:rPr b="1" lang="en-IN">
                <a:solidFill>
                  <a:srgbClr val="FF0000"/>
                </a:solidFill>
              </a:rPr>
              <a:t> </a:t>
            </a:r>
            <a:r>
              <a:rPr lang="en-IN"/>
              <a:t>are temporary pointer variable. </a:t>
            </a:r>
            <a:endParaRPr/>
          </a:p>
        </p:txBody>
      </p:sp>
      <p:grpSp>
        <p:nvGrpSpPr>
          <p:cNvPr id="784" name="Google Shape;784;p37"/>
          <p:cNvGrpSpPr/>
          <p:nvPr/>
        </p:nvGrpSpPr>
        <p:grpSpPr>
          <a:xfrm>
            <a:off x="1752600" y="3718575"/>
            <a:ext cx="920012" cy="533400"/>
            <a:chOff x="951919" y="5486400"/>
            <a:chExt cx="920012" cy="533400"/>
          </a:xfrm>
        </p:grpSpPr>
        <p:sp>
          <p:nvSpPr>
            <p:cNvPr id="785" name="Google Shape;785;p3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786" name="Google Shape;786;p3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87" name="Google Shape;787;p37"/>
          <p:cNvGrpSpPr/>
          <p:nvPr/>
        </p:nvGrpSpPr>
        <p:grpSpPr>
          <a:xfrm>
            <a:off x="3048000" y="3718575"/>
            <a:ext cx="920012" cy="533400"/>
            <a:chOff x="951919" y="5486400"/>
            <a:chExt cx="920012" cy="533400"/>
          </a:xfrm>
        </p:grpSpPr>
        <p:sp>
          <p:nvSpPr>
            <p:cNvPr id="788" name="Google Shape;788;p3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789" name="Google Shape;789;p3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90" name="Google Shape;790;p37"/>
          <p:cNvGrpSpPr/>
          <p:nvPr/>
        </p:nvGrpSpPr>
        <p:grpSpPr>
          <a:xfrm>
            <a:off x="4343400" y="3718575"/>
            <a:ext cx="920012" cy="533400"/>
            <a:chOff x="951919" y="5486400"/>
            <a:chExt cx="920012" cy="533400"/>
          </a:xfrm>
        </p:grpSpPr>
        <p:sp>
          <p:nvSpPr>
            <p:cNvPr id="791" name="Google Shape;791;p3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792" name="Google Shape;792;p3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93" name="Google Shape;793;p37"/>
          <p:cNvGrpSpPr/>
          <p:nvPr/>
        </p:nvGrpSpPr>
        <p:grpSpPr>
          <a:xfrm>
            <a:off x="6090388" y="3718575"/>
            <a:ext cx="920012" cy="533400"/>
            <a:chOff x="951919" y="5486400"/>
            <a:chExt cx="920012" cy="533400"/>
          </a:xfrm>
        </p:grpSpPr>
        <p:sp>
          <p:nvSpPr>
            <p:cNvPr id="794" name="Google Shape;794;p3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795" name="Google Shape;795;p3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96" name="Google Shape;796;p37"/>
          <p:cNvGrpSpPr/>
          <p:nvPr/>
        </p:nvGrpSpPr>
        <p:grpSpPr>
          <a:xfrm>
            <a:off x="8071588" y="3718575"/>
            <a:ext cx="920012" cy="533400"/>
            <a:chOff x="951919" y="5486400"/>
            <a:chExt cx="920012" cy="533400"/>
          </a:xfrm>
        </p:grpSpPr>
        <p:sp>
          <p:nvSpPr>
            <p:cNvPr id="797" name="Google Shape;797;p3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798" name="Google Shape;798;p3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799" name="Google Shape;799;p37"/>
          <p:cNvGrpSpPr/>
          <p:nvPr/>
        </p:nvGrpSpPr>
        <p:grpSpPr>
          <a:xfrm>
            <a:off x="9380738" y="3718575"/>
            <a:ext cx="1058662" cy="533400"/>
            <a:chOff x="6256538" y="5334000"/>
            <a:chExt cx="1058662" cy="533400"/>
          </a:xfrm>
        </p:grpSpPr>
        <p:sp>
          <p:nvSpPr>
            <p:cNvPr id="800" name="Google Shape;800;p37"/>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801" name="Google Shape;801;p37"/>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802" name="Google Shape;802;p37"/>
          <p:cNvCxnSpPr/>
          <p:nvPr/>
        </p:nvCxnSpPr>
        <p:spPr>
          <a:xfrm>
            <a:off x="2672612" y="3990219"/>
            <a:ext cx="375388" cy="0"/>
          </a:xfrm>
          <a:prstGeom prst="straightConnector1">
            <a:avLst/>
          </a:prstGeom>
          <a:noFill/>
          <a:ln cap="flat" cmpd="sng" w="28575">
            <a:solidFill>
              <a:srgbClr val="B84742"/>
            </a:solidFill>
            <a:prstDash val="solid"/>
            <a:miter lim="800000"/>
            <a:headEnd len="sm" w="sm" type="none"/>
            <a:tailEnd len="med" w="med" type="stealth"/>
          </a:ln>
        </p:spPr>
      </p:cxnSp>
      <p:cxnSp>
        <p:nvCxnSpPr>
          <p:cNvPr id="803" name="Google Shape;803;p37"/>
          <p:cNvCxnSpPr>
            <a:stCxn id="789" idx="3"/>
            <a:endCxn id="791" idx="1"/>
          </p:cNvCxnSpPr>
          <p:nvPr/>
        </p:nvCxnSpPr>
        <p:spPr>
          <a:xfrm>
            <a:off x="3968012" y="3985275"/>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04" name="Google Shape;804;p37"/>
          <p:cNvCxnSpPr>
            <a:stCxn id="792" idx="3"/>
            <a:endCxn id="794" idx="1"/>
          </p:cNvCxnSpPr>
          <p:nvPr/>
        </p:nvCxnSpPr>
        <p:spPr>
          <a:xfrm>
            <a:off x="5263412" y="3985275"/>
            <a:ext cx="827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05" name="Google Shape;805;p37"/>
          <p:cNvCxnSpPr>
            <a:stCxn id="795" idx="3"/>
            <a:endCxn id="797" idx="1"/>
          </p:cNvCxnSpPr>
          <p:nvPr/>
        </p:nvCxnSpPr>
        <p:spPr>
          <a:xfrm>
            <a:off x="7010400" y="3985275"/>
            <a:ext cx="1061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06" name="Google Shape;806;p37"/>
          <p:cNvCxnSpPr>
            <a:stCxn id="798" idx="3"/>
            <a:endCxn id="800" idx="1"/>
          </p:cNvCxnSpPr>
          <p:nvPr/>
        </p:nvCxnSpPr>
        <p:spPr>
          <a:xfrm>
            <a:off x="8991600" y="3985275"/>
            <a:ext cx="38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07" name="Google Shape;807;p37"/>
          <p:cNvCxnSpPr/>
          <p:nvPr/>
        </p:nvCxnSpPr>
        <p:spPr>
          <a:xfrm flipH="1" rot="10800000">
            <a:off x="9939280" y="3718575"/>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808" name="Google Shape;808;p37"/>
          <p:cNvSpPr txBox="1"/>
          <p:nvPr/>
        </p:nvSpPr>
        <p:spPr>
          <a:xfrm>
            <a:off x="1752600" y="4480575"/>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809" name="Google Shape;809;p37"/>
          <p:cNvCxnSpPr/>
          <p:nvPr/>
        </p:nvCxnSpPr>
        <p:spPr>
          <a:xfrm rot="10800000">
            <a:off x="2071150" y="4256919"/>
            <a:ext cx="0" cy="304800"/>
          </a:xfrm>
          <a:prstGeom prst="straightConnector1">
            <a:avLst/>
          </a:prstGeom>
          <a:noFill/>
          <a:ln cap="flat" cmpd="sng" w="28575">
            <a:solidFill>
              <a:srgbClr val="B84742"/>
            </a:solidFill>
            <a:prstDash val="solid"/>
            <a:miter lim="800000"/>
            <a:headEnd len="sm" w="sm" type="none"/>
            <a:tailEnd len="med" w="med" type="stealth"/>
          </a:ln>
        </p:spPr>
      </p:cxnSp>
      <p:sp>
        <p:nvSpPr>
          <p:cNvPr id="810" name="Google Shape;810;p37"/>
          <p:cNvSpPr txBox="1"/>
          <p:nvPr/>
        </p:nvSpPr>
        <p:spPr>
          <a:xfrm>
            <a:off x="4438390" y="3285744"/>
            <a:ext cx="6960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PRED</a:t>
            </a:r>
            <a:endParaRPr b="1" sz="1800">
              <a:solidFill>
                <a:srgbClr val="C00000"/>
              </a:solidFill>
              <a:latin typeface="Roboto Condensed"/>
              <a:ea typeface="Roboto Condensed"/>
              <a:cs typeface="Roboto Condensed"/>
              <a:sym typeface="Roboto Condensed"/>
            </a:endParaRPr>
          </a:p>
        </p:txBody>
      </p:sp>
      <p:sp>
        <p:nvSpPr>
          <p:cNvPr id="811" name="Google Shape;811;p37"/>
          <p:cNvSpPr txBox="1"/>
          <p:nvPr/>
        </p:nvSpPr>
        <p:spPr>
          <a:xfrm>
            <a:off x="6201508" y="3285744"/>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812" name="Google Shape;812;p37"/>
          <p:cNvCxnSpPr/>
          <p:nvPr/>
        </p:nvCxnSpPr>
        <p:spPr>
          <a:xfrm>
            <a:off x="5072912" y="4251975"/>
            <a:ext cx="0" cy="597932"/>
          </a:xfrm>
          <a:prstGeom prst="straightConnector1">
            <a:avLst/>
          </a:prstGeom>
          <a:noFill/>
          <a:ln cap="flat" cmpd="sng" w="28575">
            <a:solidFill>
              <a:srgbClr val="B84742"/>
            </a:solidFill>
            <a:prstDash val="solid"/>
            <a:miter lim="800000"/>
            <a:headEnd len="sm" w="sm" type="none"/>
            <a:tailEnd len="sm" w="sm" type="none"/>
          </a:ln>
        </p:spPr>
      </p:cxnSp>
      <p:cxnSp>
        <p:nvCxnSpPr>
          <p:cNvPr id="813" name="Google Shape;813;p37"/>
          <p:cNvCxnSpPr/>
          <p:nvPr/>
        </p:nvCxnSpPr>
        <p:spPr>
          <a:xfrm>
            <a:off x="5072912" y="4849907"/>
            <a:ext cx="3265376" cy="0"/>
          </a:xfrm>
          <a:prstGeom prst="straightConnector1">
            <a:avLst/>
          </a:prstGeom>
          <a:noFill/>
          <a:ln cap="flat" cmpd="sng" w="28575">
            <a:solidFill>
              <a:srgbClr val="B84742"/>
            </a:solidFill>
            <a:prstDash val="solid"/>
            <a:miter lim="800000"/>
            <a:headEnd len="sm" w="sm" type="none"/>
            <a:tailEnd len="sm" w="sm" type="none"/>
          </a:ln>
        </p:spPr>
      </p:cxnSp>
      <p:cxnSp>
        <p:nvCxnSpPr>
          <p:cNvPr id="814" name="Google Shape;814;p37"/>
          <p:cNvCxnSpPr>
            <a:endCxn id="797" idx="2"/>
          </p:cNvCxnSpPr>
          <p:nvPr/>
        </p:nvCxnSpPr>
        <p:spPr>
          <a:xfrm rot="10800000">
            <a:off x="8338288" y="4251975"/>
            <a:ext cx="0" cy="59790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7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3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DELETE( X, FIRST)</a:t>
            </a:r>
            <a:endParaRPr/>
          </a:p>
        </p:txBody>
      </p:sp>
      <p:sp>
        <p:nvSpPr>
          <p:cNvPr id="820" name="Google Shape;820;p38"/>
          <p:cNvSpPr txBox="1"/>
          <p:nvPr/>
        </p:nvSpPr>
        <p:spPr>
          <a:xfrm>
            <a:off x="233083" y="896472"/>
            <a:ext cx="5760000" cy="415498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[Is Empty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write (‘Underflow’)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[Initialize search for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SAVE 🡨 FIRST</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3. [Find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Repeat</a:t>
            </a:r>
            <a:r>
              <a:rPr lang="en-IN" sz="2200">
                <a:solidFill>
                  <a:schemeClr val="dk1"/>
                </a:solidFill>
                <a:latin typeface="Consolas"/>
                <a:ea typeface="Consolas"/>
                <a:cs typeface="Consolas"/>
                <a:sym typeface="Consolas"/>
              </a:rPr>
              <a:t> thru step-5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while</a:t>
            </a:r>
            <a:r>
              <a:rPr lang="en-IN" sz="2200">
                <a:solidFill>
                  <a:schemeClr val="dk1"/>
                </a:solidFill>
                <a:latin typeface="Consolas"/>
                <a:ea typeface="Consolas"/>
                <a:cs typeface="Consolas"/>
                <a:sym typeface="Consolas"/>
              </a:rPr>
              <a:t> SAVE ≠ X and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 (SAVE) ≠ NULL</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4. [Update predecessor marker]</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PRED 🡨 SAVE</a:t>
            </a:r>
            <a:endParaRPr sz="2200">
              <a:solidFill>
                <a:schemeClr val="dk1"/>
              </a:solidFill>
              <a:latin typeface="Consolas"/>
              <a:ea typeface="Consolas"/>
              <a:cs typeface="Consolas"/>
              <a:sym typeface="Consolas"/>
            </a:endParaRPr>
          </a:p>
        </p:txBody>
      </p:sp>
      <p:sp>
        <p:nvSpPr>
          <p:cNvPr id="821" name="Google Shape;821;p38"/>
          <p:cNvSpPr txBox="1"/>
          <p:nvPr/>
        </p:nvSpPr>
        <p:spPr>
          <a:xfrm>
            <a:off x="6194612" y="896472"/>
            <a:ext cx="5760000" cy="415498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5. [Move to next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SAVE 🡨 LINK(SAVE)</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6. [End of the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SAVE ≠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write (‘</a:t>
            </a:r>
            <a:r>
              <a:rPr b="1" lang="en-IN" sz="2200">
                <a:solidFill>
                  <a:schemeClr val="dk1"/>
                </a:solidFill>
                <a:latin typeface="Consolas"/>
                <a:ea typeface="Consolas"/>
                <a:cs typeface="Consolas"/>
                <a:sym typeface="Consolas"/>
              </a:rPr>
              <a:t>Node not found</a:t>
            </a:r>
            <a:r>
              <a:rPr lang="en-IN" sz="22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7. [Delete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X = 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FIRST 🡨 LINK(FIRST)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ELSE</a:t>
            </a:r>
            <a:r>
              <a:rPr lang="en-IN" sz="2200">
                <a:solidFill>
                  <a:schemeClr val="dk1"/>
                </a:solidFill>
                <a:latin typeface="Consolas"/>
                <a:ea typeface="Consolas"/>
                <a:cs typeface="Consolas"/>
                <a:sym typeface="Consolas"/>
              </a:rPr>
              <a:t> LINK (PRED) 🡨 LINK (X)</a:t>
            </a:r>
            <a:endParaRPr b="1" sz="2200">
              <a:solidFill>
                <a:srgbClr val="5EACE3"/>
              </a:solidFill>
              <a:latin typeface="Consolas"/>
              <a:ea typeface="Consolas"/>
              <a:cs typeface="Consolas"/>
              <a:sym typeface="Consolas"/>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8. [Free Deleted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Free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3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DELETE(7541, FIRST)</a:t>
            </a:r>
            <a:endParaRPr/>
          </a:p>
        </p:txBody>
      </p:sp>
      <p:grpSp>
        <p:nvGrpSpPr>
          <p:cNvPr id="827" name="Google Shape;827;p39"/>
          <p:cNvGrpSpPr/>
          <p:nvPr/>
        </p:nvGrpSpPr>
        <p:grpSpPr>
          <a:xfrm>
            <a:off x="1752600" y="4973633"/>
            <a:ext cx="920012" cy="533400"/>
            <a:chOff x="951919" y="5486400"/>
            <a:chExt cx="920012" cy="533400"/>
          </a:xfrm>
        </p:grpSpPr>
        <p:sp>
          <p:nvSpPr>
            <p:cNvPr id="828" name="Google Shape;828;p39"/>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829" name="Google Shape;829;p39"/>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830" name="Google Shape;830;p39"/>
          <p:cNvGrpSpPr/>
          <p:nvPr/>
        </p:nvGrpSpPr>
        <p:grpSpPr>
          <a:xfrm>
            <a:off x="3048000" y="4973633"/>
            <a:ext cx="920012" cy="533400"/>
            <a:chOff x="951919" y="5486400"/>
            <a:chExt cx="920012" cy="533400"/>
          </a:xfrm>
        </p:grpSpPr>
        <p:sp>
          <p:nvSpPr>
            <p:cNvPr id="831" name="Google Shape;831;p39"/>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832" name="Google Shape;832;p39"/>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833" name="Google Shape;833;p39"/>
          <p:cNvGrpSpPr/>
          <p:nvPr/>
        </p:nvGrpSpPr>
        <p:grpSpPr>
          <a:xfrm>
            <a:off x="4343400" y="4973633"/>
            <a:ext cx="920012" cy="533400"/>
            <a:chOff x="951919" y="5486400"/>
            <a:chExt cx="920012" cy="533400"/>
          </a:xfrm>
        </p:grpSpPr>
        <p:sp>
          <p:nvSpPr>
            <p:cNvPr id="834" name="Google Shape;834;p39"/>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835" name="Google Shape;835;p39"/>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836" name="Google Shape;836;p39"/>
          <p:cNvGrpSpPr/>
          <p:nvPr/>
        </p:nvGrpSpPr>
        <p:grpSpPr>
          <a:xfrm>
            <a:off x="6090388" y="4973633"/>
            <a:ext cx="920012" cy="533400"/>
            <a:chOff x="951919" y="5486400"/>
            <a:chExt cx="920012" cy="533400"/>
          </a:xfrm>
        </p:grpSpPr>
        <p:sp>
          <p:nvSpPr>
            <p:cNvPr id="837" name="Google Shape;837;p39"/>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838" name="Google Shape;838;p39"/>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839" name="Google Shape;839;p39"/>
          <p:cNvGrpSpPr/>
          <p:nvPr/>
        </p:nvGrpSpPr>
        <p:grpSpPr>
          <a:xfrm>
            <a:off x="8071588" y="4973633"/>
            <a:ext cx="920012" cy="533400"/>
            <a:chOff x="951919" y="5486400"/>
            <a:chExt cx="920012" cy="533400"/>
          </a:xfrm>
        </p:grpSpPr>
        <p:sp>
          <p:nvSpPr>
            <p:cNvPr id="840" name="Google Shape;840;p39"/>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841" name="Google Shape;841;p39"/>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842" name="Google Shape;842;p39"/>
          <p:cNvGrpSpPr/>
          <p:nvPr/>
        </p:nvGrpSpPr>
        <p:grpSpPr>
          <a:xfrm>
            <a:off x="9380738" y="4973633"/>
            <a:ext cx="1058662" cy="533400"/>
            <a:chOff x="6256538" y="5334000"/>
            <a:chExt cx="1058662" cy="533400"/>
          </a:xfrm>
        </p:grpSpPr>
        <p:sp>
          <p:nvSpPr>
            <p:cNvPr id="843" name="Google Shape;843;p39"/>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844" name="Google Shape;844;p39"/>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845" name="Google Shape;845;p39"/>
          <p:cNvCxnSpPr>
            <a:stCxn id="829" idx="3"/>
            <a:endCxn id="831" idx="1"/>
          </p:cNvCxnSpPr>
          <p:nvPr/>
        </p:nvCxnSpPr>
        <p:spPr>
          <a:xfrm>
            <a:off x="2672612" y="5240333"/>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46" name="Google Shape;846;p39"/>
          <p:cNvCxnSpPr>
            <a:stCxn id="832" idx="3"/>
            <a:endCxn id="834" idx="1"/>
          </p:cNvCxnSpPr>
          <p:nvPr/>
        </p:nvCxnSpPr>
        <p:spPr>
          <a:xfrm>
            <a:off x="3968012" y="5240333"/>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47" name="Google Shape;847;p39"/>
          <p:cNvCxnSpPr>
            <a:stCxn id="835" idx="3"/>
            <a:endCxn id="837" idx="1"/>
          </p:cNvCxnSpPr>
          <p:nvPr/>
        </p:nvCxnSpPr>
        <p:spPr>
          <a:xfrm>
            <a:off x="5263412" y="5240333"/>
            <a:ext cx="827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48" name="Google Shape;848;p39"/>
          <p:cNvCxnSpPr>
            <a:stCxn id="838" idx="3"/>
            <a:endCxn id="840" idx="1"/>
          </p:cNvCxnSpPr>
          <p:nvPr/>
        </p:nvCxnSpPr>
        <p:spPr>
          <a:xfrm>
            <a:off x="7010400" y="5240333"/>
            <a:ext cx="1061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49" name="Google Shape;849;p39"/>
          <p:cNvCxnSpPr>
            <a:stCxn id="841" idx="3"/>
            <a:endCxn id="843" idx="1"/>
          </p:cNvCxnSpPr>
          <p:nvPr/>
        </p:nvCxnSpPr>
        <p:spPr>
          <a:xfrm>
            <a:off x="8991600" y="5240333"/>
            <a:ext cx="38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850" name="Google Shape;850;p39"/>
          <p:cNvCxnSpPr/>
          <p:nvPr/>
        </p:nvCxnSpPr>
        <p:spPr>
          <a:xfrm flipH="1" rot="10800000">
            <a:off x="9939280" y="4973633"/>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851" name="Google Shape;851;p39"/>
          <p:cNvSpPr txBox="1"/>
          <p:nvPr/>
        </p:nvSpPr>
        <p:spPr>
          <a:xfrm>
            <a:off x="1724025" y="6040433"/>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852" name="Google Shape;852;p39"/>
          <p:cNvCxnSpPr>
            <a:stCxn id="851" idx="0"/>
          </p:cNvCxnSpPr>
          <p:nvPr/>
        </p:nvCxnSpPr>
        <p:spPr>
          <a:xfrm rot="10800000">
            <a:off x="2071173" y="5507033"/>
            <a:ext cx="20100" cy="533400"/>
          </a:xfrm>
          <a:prstGeom prst="straightConnector1">
            <a:avLst/>
          </a:prstGeom>
          <a:noFill/>
          <a:ln cap="flat" cmpd="sng" w="28575">
            <a:solidFill>
              <a:srgbClr val="B84742"/>
            </a:solidFill>
            <a:prstDash val="solid"/>
            <a:miter lim="800000"/>
            <a:headEnd len="sm" w="sm" type="none"/>
            <a:tailEnd len="med" w="med" type="stealth"/>
          </a:ln>
        </p:spPr>
      </p:cxnSp>
      <p:cxnSp>
        <p:nvCxnSpPr>
          <p:cNvPr id="853" name="Google Shape;853;p39"/>
          <p:cNvCxnSpPr/>
          <p:nvPr/>
        </p:nvCxnSpPr>
        <p:spPr>
          <a:xfrm>
            <a:off x="5072912" y="5507033"/>
            <a:ext cx="0" cy="597932"/>
          </a:xfrm>
          <a:prstGeom prst="straightConnector1">
            <a:avLst/>
          </a:prstGeom>
          <a:noFill/>
          <a:ln cap="flat" cmpd="sng" w="28575">
            <a:solidFill>
              <a:srgbClr val="B84742"/>
            </a:solidFill>
            <a:prstDash val="solid"/>
            <a:miter lim="800000"/>
            <a:headEnd len="sm" w="sm" type="none"/>
            <a:tailEnd len="sm" w="sm" type="none"/>
          </a:ln>
        </p:spPr>
      </p:cxnSp>
      <p:cxnSp>
        <p:nvCxnSpPr>
          <p:cNvPr id="854" name="Google Shape;854;p39"/>
          <p:cNvCxnSpPr/>
          <p:nvPr/>
        </p:nvCxnSpPr>
        <p:spPr>
          <a:xfrm>
            <a:off x="5072912" y="6104965"/>
            <a:ext cx="3265376" cy="0"/>
          </a:xfrm>
          <a:prstGeom prst="straightConnector1">
            <a:avLst/>
          </a:prstGeom>
          <a:noFill/>
          <a:ln cap="flat" cmpd="sng" w="28575">
            <a:solidFill>
              <a:srgbClr val="B84742"/>
            </a:solidFill>
            <a:prstDash val="solid"/>
            <a:miter lim="800000"/>
            <a:headEnd len="sm" w="sm" type="none"/>
            <a:tailEnd len="sm" w="sm" type="none"/>
          </a:ln>
        </p:spPr>
      </p:cxnSp>
      <p:cxnSp>
        <p:nvCxnSpPr>
          <p:cNvPr id="855" name="Google Shape;855;p39"/>
          <p:cNvCxnSpPr>
            <a:endCxn id="840" idx="2"/>
          </p:cNvCxnSpPr>
          <p:nvPr/>
        </p:nvCxnSpPr>
        <p:spPr>
          <a:xfrm rot="10800000">
            <a:off x="8338288" y="5507033"/>
            <a:ext cx="0" cy="597900"/>
          </a:xfrm>
          <a:prstGeom prst="straightConnector1">
            <a:avLst/>
          </a:prstGeom>
          <a:noFill/>
          <a:ln cap="flat" cmpd="sng" w="28575">
            <a:solidFill>
              <a:srgbClr val="B84742"/>
            </a:solidFill>
            <a:prstDash val="solid"/>
            <a:miter lim="800000"/>
            <a:headEnd len="sm" w="sm" type="none"/>
            <a:tailEnd len="med" w="med" type="stealth"/>
          </a:ln>
        </p:spPr>
      </p:cxnSp>
      <p:sp>
        <p:nvSpPr>
          <p:cNvPr id="856" name="Google Shape;856;p39"/>
          <p:cNvSpPr txBox="1"/>
          <p:nvPr/>
        </p:nvSpPr>
        <p:spPr>
          <a:xfrm>
            <a:off x="1752601" y="5647765"/>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5000</a:t>
            </a:r>
            <a:endParaRPr sz="1800">
              <a:solidFill>
                <a:schemeClr val="dk1"/>
              </a:solidFill>
              <a:latin typeface="Roboto Condensed"/>
              <a:ea typeface="Roboto Condensed"/>
              <a:cs typeface="Roboto Condensed"/>
              <a:sym typeface="Roboto Condensed"/>
            </a:endParaRPr>
          </a:p>
        </p:txBody>
      </p:sp>
      <p:sp>
        <p:nvSpPr>
          <p:cNvPr id="857" name="Google Shape;857;p39"/>
          <p:cNvSpPr txBox="1"/>
          <p:nvPr/>
        </p:nvSpPr>
        <p:spPr>
          <a:xfrm>
            <a:off x="3048001" y="555096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4455</a:t>
            </a:r>
            <a:endParaRPr sz="1800">
              <a:solidFill>
                <a:schemeClr val="dk1"/>
              </a:solidFill>
              <a:latin typeface="Roboto Condensed"/>
              <a:ea typeface="Roboto Condensed"/>
              <a:cs typeface="Roboto Condensed"/>
              <a:sym typeface="Roboto Condensed"/>
            </a:endParaRPr>
          </a:p>
        </p:txBody>
      </p:sp>
      <p:sp>
        <p:nvSpPr>
          <p:cNvPr id="858" name="Google Shape;858;p39"/>
          <p:cNvSpPr txBox="1"/>
          <p:nvPr/>
        </p:nvSpPr>
        <p:spPr>
          <a:xfrm>
            <a:off x="4343401" y="551655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8564</a:t>
            </a:r>
            <a:endParaRPr sz="1800">
              <a:solidFill>
                <a:schemeClr val="dk1"/>
              </a:solidFill>
              <a:latin typeface="Roboto Condensed"/>
              <a:ea typeface="Roboto Condensed"/>
              <a:cs typeface="Roboto Condensed"/>
              <a:sym typeface="Roboto Condensed"/>
            </a:endParaRPr>
          </a:p>
        </p:txBody>
      </p:sp>
      <p:sp>
        <p:nvSpPr>
          <p:cNvPr id="859" name="Google Shape;859;p39"/>
          <p:cNvSpPr txBox="1"/>
          <p:nvPr/>
        </p:nvSpPr>
        <p:spPr>
          <a:xfrm>
            <a:off x="6090389" y="550703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7541</a:t>
            </a:r>
            <a:endParaRPr sz="1800">
              <a:solidFill>
                <a:schemeClr val="dk1"/>
              </a:solidFill>
              <a:latin typeface="Roboto Condensed"/>
              <a:ea typeface="Roboto Condensed"/>
              <a:cs typeface="Roboto Condensed"/>
              <a:sym typeface="Roboto Condensed"/>
            </a:endParaRPr>
          </a:p>
        </p:txBody>
      </p:sp>
      <p:sp>
        <p:nvSpPr>
          <p:cNvPr id="860" name="Google Shape;860;p39"/>
          <p:cNvSpPr txBox="1"/>
          <p:nvPr/>
        </p:nvSpPr>
        <p:spPr>
          <a:xfrm>
            <a:off x="8020051" y="5541442"/>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1254</a:t>
            </a:r>
            <a:endParaRPr sz="1800">
              <a:solidFill>
                <a:schemeClr val="dk1"/>
              </a:solidFill>
              <a:latin typeface="Roboto Condensed"/>
              <a:ea typeface="Roboto Condensed"/>
              <a:cs typeface="Roboto Condensed"/>
              <a:sym typeface="Roboto Condensed"/>
            </a:endParaRPr>
          </a:p>
        </p:txBody>
      </p:sp>
      <p:sp>
        <p:nvSpPr>
          <p:cNvPr id="861" name="Google Shape;861;p39"/>
          <p:cNvSpPr txBox="1"/>
          <p:nvPr/>
        </p:nvSpPr>
        <p:spPr>
          <a:xfrm>
            <a:off x="9380739" y="550703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3254</a:t>
            </a:r>
            <a:endParaRPr sz="1800">
              <a:solidFill>
                <a:schemeClr val="dk1"/>
              </a:solidFill>
              <a:latin typeface="Roboto Condensed"/>
              <a:ea typeface="Roboto Condensed"/>
              <a:cs typeface="Roboto Condensed"/>
              <a:sym typeface="Roboto Condensed"/>
            </a:endParaRPr>
          </a:p>
        </p:txBody>
      </p:sp>
      <p:sp>
        <p:nvSpPr>
          <p:cNvPr id="862" name="Google Shape;862;p39"/>
          <p:cNvSpPr txBox="1"/>
          <p:nvPr/>
        </p:nvSpPr>
        <p:spPr>
          <a:xfrm>
            <a:off x="233644" y="876300"/>
            <a:ext cx="5760000" cy="317009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[Initialize search for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[Find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chemeClr val="dk1"/>
                </a:solidFill>
                <a:latin typeface="Consolas"/>
                <a:ea typeface="Consolas"/>
                <a:cs typeface="Consolas"/>
                <a:sym typeface="Consolas"/>
              </a:rPr>
              <a:t> thru step-5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while</a:t>
            </a:r>
            <a:r>
              <a:rPr lang="en-IN" sz="2000">
                <a:solidFill>
                  <a:schemeClr val="dk1"/>
                </a:solidFill>
                <a:latin typeface="Consolas"/>
                <a:ea typeface="Consolas"/>
                <a:cs typeface="Consolas"/>
                <a:sym typeface="Consolas"/>
              </a:rPr>
              <a:t> SAVE ≠ X and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(SAVE) ≠ NULL</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[Update predecessor marker]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PRED 🡨 SAVE</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[Move to next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LINK(SAVE)</a:t>
            </a:r>
            <a:endParaRPr/>
          </a:p>
        </p:txBody>
      </p:sp>
      <p:sp>
        <p:nvSpPr>
          <p:cNvPr id="863" name="Google Shape;863;p39"/>
          <p:cNvSpPr txBox="1"/>
          <p:nvPr/>
        </p:nvSpPr>
        <p:spPr>
          <a:xfrm>
            <a:off x="6181721" y="876299"/>
            <a:ext cx="5760000" cy="317009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[End of the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  SAVE ≠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Write (‘</a:t>
            </a:r>
            <a:r>
              <a:rPr b="1" lang="en-IN" sz="2000">
                <a:solidFill>
                  <a:schemeClr val="dk1"/>
                </a:solidFill>
                <a:latin typeface="Consolas"/>
                <a:ea typeface="Consolas"/>
                <a:cs typeface="Consolas"/>
                <a:sym typeface="Consolas"/>
              </a:rPr>
              <a:t>Node not found</a:t>
            </a:r>
            <a:r>
              <a:rPr lang="en-IN" sz="2000">
                <a:solidFill>
                  <a:schemeClr val="dk1"/>
                </a:solidFill>
                <a:latin typeface="Consolas"/>
                <a:ea typeface="Consolas"/>
                <a:cs typeface="Consolas"/>
                <a:sym typeface="Consolas"/>
              </a:rPr>
              <a: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[Delete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X =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FIRST 🡨 LINK(FIRST)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ELSE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(PRED) 🡨 LINK (X)</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[Free Deleted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Free (X)</a:t>
            </a:r>
            <a:endParaRPr/>
          </a:p>
        </p:txBody>
      </p:sp>
      <p:grpSp>
        <p:nvGrpSpPr>
          <p:cNvPr id="864" name="Google Shape;864;p39"/>
          <p:cNvGrpSpPr/>
          <p:nvPr/>
        </p:nvGrpSpPr>
        <p:grpSpPr>
          <a:xfrm>
            <a:off x="1762775" y="4112515"/>
            <a:ext cx="694422" cy="861032"/>
            <a:chOff x="238775" y="4179749"/>
            <a:chExt cx="694422" cy="861032"/>
          </a:xfrm>
        </p:grpSpPr>
        <p:sp>
          <p:nvSpPr>
            <p:cNvPr id="865" name="Google Shape;865;p39"/>
            <p:cNvSpPr txBox="1"/>
            <p:nvPr/>
          </p:nvSpPr>
          <p:spPr>
            <a:xfrm>
              <a:off x="238775" y="4179749"/>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866" name="Google Shape;866;p39"/>
            <p:cNvCxnSpPr>
              <a:stCxn id="865" idx="2"/>
            </p:cNvCxnSpPr>
            <p:nvPr/>
          </p:nvCxnSpPr>
          <p:spPr>
            <a:xfrm>
              <a:off x="585986" y="4549081"/>
              <a:ext cx="0" cy="491700"/>
            </a:xfrm>
            <a:prstGeom prst="straightConnector1">
              <a:avLst/>
            </a:prstGeom>
            <a:noFill/>
            <a:ln cap="flat" cmpd="sng" w="28575">
              <a:solidFill>
                <a:srgbClr val="B84742"/>
              </a:solidFill>
              <a:prstDash val="solid"/>
              <a:miter lim="800000"/>
              <a:headEnd len="sm" w="sm" type="none"/>
              <a:tailEnd len="med" w="med" type="stealth"/>
            </a:ln>
          </p:spPr>
        </p:cxnSp>
      </p:grpSp>
      <p:grpSp>
        <p:nvGrpSpPr>
          <p:cNvPr id="867" name="Google Shape;867;p39"/>
          <p:cNvGrpSpPr/>
          <p:nvPr/>
        </p:nvGrpSpPr>
        <p:grpSpPr>
          <a:xfrm>
            <a:off x="2133600" y="4428565"/>
            <a:ext cx="696024" cy="545132"/>
            <a:chOff x="609600" y="4495800"/>
            <a:chExt cx="696024" cy="545132"/>
          </a:xfrm>
        </p:grpSpPr>
        <p:sp>
          <p:nvSpPr>
            <p:cNvPr id="868" name="Google Shape;868;p39"/>
            <p:cNvSpPr txBox="1"/>
            <p:nvPr/>
          </p:nvSpPr>
          <p:spPr>
            <a:xfrm>
              <a:off x="609600" y="4495800"/>
              <a:ext cx="6960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PRED</a:t>
              </a:r>
              <a:endParaRPr b="1" sz="1800">
                <a:solidFill>
                  <a:srgbClr val="C00000"/>
                </a:solidFill>
                <a:latin typeface="Roboto Condensed"/>
                <a:ea typeface="Roboto Condensed"/>
                <a:cs typeface="Roboto Condensed"/>
                <a:sym typeface="Roboto Condensed"/>
              </a:endParaRPr>
            </a:p>
          </p:txBody>
        </p:sp>
        <p:cxnSp>
          <p:nvCxnSpPr>
            <p:cNvPr id="869" name="Google Shape;869;p39"/>
            <p:cNvCxnSpPr>
              <a:stCxn id="868" idx="2"/>
              <a:endCxn id="829" idx="0"/>
            </p:cNvCxnSpPr>
            <p:nvPr/>
          </p:nvCxnSpPr>
          <p:spPr>
            <a:xfrm>
              <a:off x="957612" y="4865132"/>
              <a:ext cx="600" cy="175800"/>
            </a:xfrm>
            <a:prstGeom prst="straightConnector1">
              <a:avLst/>
            </a:prstGeom>
            <a:noFill/>
            <a:ln cap="flat" cmpd="sng" w="28575">
              <a:solidFill>
                <a:srgbClr val="B84742"/>
              </a:solidFill>
              <a:prstDash val="solid"/>
              <a:miter lim="800000"/>
              <a:headEnd len="sm" w="sm"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83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4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5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6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4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COUNT_NODES(FIRST)</a:t>
            </a:r>
            <a:endParaRPr/>
          </a:p>
        </p:txBody>
      </p:sp>
      <p:sp>
        <p:nvSpPr>
          <p:cNvPr id="875" name="Google Shape;875;p40"/>
          <p:cNvSpPr txBox="1"/>
          <p:nvPr>
            <p:ph idx="1" type="body"/>
          </p:nvPr>
        </p:nvSpPr>
        <p:spPr>
          <a:xfrm>
            <a:off x="131180" y="863444"/>
            <a:ext cx="11929641" cy="228182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function </a:t>
            </a:r>
            <a:r>
              <a:rPr b="1" lang="en-IN">
                <a:solidFill>
                  <a:srgbClr val="C00000"/>
                </a:solidFill>
              </a:rPr>
              <a:t>counts</a:t>
            </a:r>
            <a:r>
              <a:rPr lang="en-IN">
                <a:solidFill>
                  <a:srgbClr val="C00000"/>
                </a:solidFill>
              </a:rPr>
              <a:t> </a:t>
            </a:r>
            <a:r>
              <a:rPr lang="en-IN"/>
              <a:t>number of nodes</a:t>
            </a:r>
            <a:r>
              <a:rPr b="1" lang="en-IN">
                <a:solidFill>
                  <a:srgbClr val="FF0000"/>
                </a:solidFill>
              </a:rPr>
              <a:t> </a:t>
            </a:r>
            <a:r>
              <a:rPr lang="en-IN"/>
              <a:t>of the linked list and returns </a:t>
            </a:r>
            <a:r>
              <a:rPr b="1" lang="en-IN">
                <a:solidFill>
                  <a:srgbClr val="C00000"/>
                </a:solidFill>
              </a:rPr>
              <a:t>COUNT</a:t>
            </a:r>
            <a:r>
              <a:rPr lang="en-IN"/>
              <a: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SAVE </a:t>
            </a:r>
            <a:r>
              <a:rPr lang="en-IN"/>
              <a:t>is a Temporary pointer variable.</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
        <p:nvSpPr>
          <p:cNvPr id="876" name="Google Shape;876;p40"/>
          <p:cNvSpPr txBox="1"/>
          <p:nvPr/>
        </p:nvSpPr>
        <p:spPr>
          <a:xfrm>
            <a:off x="407895" y="3199053"/>
            <a:ext cx="5760000" cy="2462213"/>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[Is list Empty?]</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COUNT 🡨 0</a:t>
            </a:r>
            <a:endParaRPr sz="22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Return(COUNT)</a:t>
            </a:r>
            <a:endParaRPr b="1" sz="2200">
              <a:solidFill>
                <a:srgbClr val="5EACE3"/>
              </a:solidFill>
              <a:latin typeface="Consolas"/>
              <a:ea typeface="Consolas"/>
              <a:cs typeface="Consolas"/>
              <a:sym typeface="Consolas"/>
            </a:endParaRPr>
          </a:p>
          <a:p>
            <a:pPr indent="-444500" lvl="0" marL="444500" marR="0" rtl="0" algn="l">
              <a:spcBef>
                <a:spcPts val="0"/>
              </a:spcBef>
              <a:spcAft>
                <a:spcPts val="0"/>
              </a:spcAft>
              <a:buNone/>
            </a:pPr>
            <a:r>
              <a:rPr b="1" lang="en-IN" sz="2200">
                <a:solidFill>
                  <a:schemeClr val="dk2"/>
                </a:solidFill>
                <a:latin typeface="Consolas"/>
                <a:ea typeface="Consolas"/>
                <a:cs typeface="Consolas"/>
                <a:sym typeface="Consolas"/>
              </a:rPr>
              <a:t>2. [Initialize loop for a last node to update count]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SAVE🡨 FIRST</a:t>
            </a:r>
            <a:endParaRPr/>
          </a:p>
        </p:txBody>
      </p:sp>
      <p:sp>
        <p:nvSpPr>
          <p:cNvPr id="877" name="Google Shape;877;p40"/>
          <p:cNvSpPr/>
          <p:nvPr/>
        </p:nvSpPr>
        <p:spPr>
          <a:xfrm>
            <a:off x="6241081" y="3199053"/>
            <a:ext cx="5760000" cy="2123658"/>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3. [Go for end of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Repeat</a:t>
            </a:r>
            <a:r>
              <a:rPr lang="en-IN" sz="2200">
                <a:solidFill>
                  <a:srgbClr val="15537E"/>
                </a:solidFill>
                <a:latin typeface="Consolas"/>
                <a:ea typeface="Consolas"/>
                <a:cs typeface="Consolas"/>
                <a:sym typeface="Consolas"/>
              </a:rPr>
              <a:t> </a:t>
            </a:r>
            <a:r>
              <a:rPr b="1" lang="en-IN" sz="2200">
                <a:solidFill>
                  <a:srgbClr val="15537E"/>
                </a:solidFill>
                <a:latin typeface="Consolas"/>
                <a:ea typeface="Consolas"/>
                <a:cs typeface="Consolas"/>
                <a:sym typeface="Consolas"/>
              </a:rPr>
              <a:t>while</a:t>
            </a:r>
            <a:r>
              <a:rPr lang="en-IN" sz="2200">
                <a:solidFill>
                  <a:schemeClr val="dk1"/>
                </a:solidFill>
                <a:latin typeface="Consolas"/>
                <a:ea typeface="Consolas"/>
                <a:cs typeface="Consolas"/>
                <a:sym typeface="Consolas"/>
              </a:rPr>
              <a:t> LINK (SAVE)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SAVE 🡨 LINK (SAVE)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COUNT 🡨 COUNT + 1</a:t>
            </a:r>
            <a:endParaRPr sz="22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4. [Return Count]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 (COUNT)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4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COPY (FIRST)</a:t>
            </a:r>
            <a:endParaRPr/>
          </a:p>
        </p:txBody>
      </p:sp>
      <p:sp>
        <p:nvSpPr>
          <p:cNvPr id="883" name="Google Shape;883;p41"/>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function </a:t>
            </a:r>
            <a:r>
              <a:rPr b="1" lang="en-IN">
                <a:solidFill>
                  <a:srgbClr val="C00000"/>
                </a:solidFill>
              </a:rPr>
              <a:t>Copy</a:t>
            </a:r>
            <a:r>
              <a:rPr lang="en-IN">
                <a:solidFill>
                  <a:srgbClr val="C00000"/>
                </a:solidFill>
              </a:rPr>
              <a:t> </a:t>
            </a:r>
            <a:r>
              <a:rPr lang="en-IN"/>
              <a:t>a Link List and creates new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This function returns address of first node of newly created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a:t>
            </a:r>
            <a:r>
              <a:rPr b="1" lang="en-IN"/>
              <a:t>new list </a:t>
            </a:r>
            <a:r>
              <a:rPr lang="en-IN"/>
              <a:t>is to contain </a:t>
            </a:r>
            <a:r>
              <a:rPr b="1" lang="en-IN"/>
              <a:t>nodes</a:t>
            </a:r>
            <a:r>
              <a:rPr lang="en-IN"/>
              <a:t> whose </a:t>
            </a:r>
            <a:r>
              <a:rPr b="1" lang="en-IN">
                <a:solidFill>
                  <a:srgbClr val="C00000"/>
                </a:solidFill>
              </a:rPr>
              <a:t>information</a:t>
            </a:r>
            <a:r>
              <a:rPr lang="en-IN">
                <a:solidFill>
                  <a:srgbClr val="C00000"/>
                </a:solidFill>
              </a:rPr>
              <a:t> </a:t>
            </a:r>
            <a:r>
              <a:rPr lang="en-IN"/>
              <a:t>and </a:t>
            </a:r>
            <a:r>
              <a:rPr b="1" lang="en-IN">
                <a:solidFill>
                  <a:srgbClr val="C00000"/>
                </a:solidFill>
              </a:rPr>
              <a:t>pointer</a:t>
            </a:r>
            <a:r>
              <a:rPr lang="en-IN">
                <a:solidFill>
                  <a:srgbClr val="C00000"/>
                </a:solidFill>
              </a:rPr>
              <a:t> </a:t>
            </a:r>
            <a:r>
              <a:rPr lang="en-IN"/>
              <a:t>fields are denoted by </a:t>
            </a:r>
            <a:r>
              <a:rPr b="1" lang="en-IN">
                <a:solidFill>
                  <a:srgbClr val="C00000"/>
                </a:solidFill>
              </a:rPr>
              <a:t>FIELD</a:t>
            </a:r>
            <a:r>
              <a:rPr lang="en-IN">
                <a:solidFill>
                  <a:srgbClr val="C00000"/>
                </a:solidFill>
              </a:rPr>
              <a:t> </a:t>
            </a:r>
            <a:r>
              <a:rPr lang="en-IN"/>
              <a:t>and </a:t>
            </a:r>
            <a:r>
              <a:rPr b="1" lang="en-IN">
                <a:solidFill>
                  <a:srgbClr val="C00000"/>
                </a:solidFill>
              </a:rPr>
              <a:t>PTR</a:t>
            </a:r>
            <a:r>
              <a:rPr lang="en-IN"/>
              <a: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address of the </a:t>
            </a:r>
            <a:r>
              <a:rPr b="1" lang="en-IN">
                <a:solidFill>
                  <a:srgbClr val="C00000"/>
                </a:solidFill>
              </a:rPr>
              <a:t>first</a:t>
            </a:r>
            <a:r>
              <a:rPr b="1" lang="en-IN">
                <a:solidFill>
                  <a:srgbClr val="FF0000"/>
                </a:solidFill>
              </a:rPr>
              <a:t> </a:t>
            </a:r>
            <a:r>
              <a:rPr b="1" lang="en-IN">
                <a:solidFill>
                  <a:srgbClr val="C00000"/>
                </a:solidFill>
              </a:rPr>
              <a:t>node</a:t>
            </a:r>
            <a:r>
              <a:rPr b="1" lang="en-IN">
                <a:solidFill>
                  <a:srgbClr val="FF0000"/>
                </a:solidFill>
              </a:rPr>
              <a:t> </a:t>
            </a:r>
            <a:r>
              <a:rPr lang="en-IN"/>
              <a:t>in the newly created list is to be placed in </a:t>
            </a:r>
            <a:r>
              <a:rPr b="1" lang="en-IN">
                <a:solidFill>
                  <a:srgbClr val="C00000"/>
                </a:solidFill>
              </a:rPr>
              <a:t>BEGIN</a:t>
            </a:r>
            <a:endParaRPr b="1">
              <a:solidFill>
                <a:srgbClr val="C00000"/>
              </a:solidFill>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a </a:t>
            </a:r>
            <a:r>
              <a:rPr b="1" lang="en-IN"/>
              <a:t>pointer to the first element</a:t>
            </a:r>
            <a:r>
              <a:rPr lang="en-IN"/>
              <a:t> of a Singly linked linear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AVAIL</a:t>
            </a:r>
            <a:r>
              <a:rPr lang="en-IN">
                <a:solidFill>
                  <a:srgbClr val="C00000"/>
                </a:solidFill>
              </a:rPr>
              <a:t> </a:t>
            </a:r>
            <a:r>
              <a:rPr lang="en-IN"/>
              <a:t>is a pointer to the top element of the availability stack.</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 SAVE</a:t>
            </a:r>
            <a:r>
              <a:rPr b="1" lang="en-IN">
                <a:solidFill>
                  <a:srgbClr val="FF0000"/>
                </a:solidFill>
              </a:rPr>
              <a:t> </a:t>
            </a:r>
            <a:r>
              <a:rPr b="1" lang="en-IN"/>
              <a:t>and</a:t>
            </a:r>
            <a:r>
              <a:rPr b="1" lang="en-IN">
                <a:solidFill>
                  <a:srgbClr val="FF0000"/>
                </a:solidFill>
              </a:rPr>
              <a:t> </a:t>
            </a:r>
            <a:r>
              <a:rPr b="1" lang="en-IN">
                <a:solidFill>
                  <a:srgbClr val="C00000"/>
                </a:solidFill>
              </a:rPr>
              <a:t>PRED</a:t>
            </a:r>
            <a:r>
              <a:rPr lang="en-IN">
                <a:solidFill>
                  <a:srgbClr val="C00000"/>
                </a:solidFill>
              </a:rPr>
              <a:t> </a:t>
            </a:r>
            <a:r>
              <a:rPr lang="en-IN"/>
              <a:t>are temporary pointer variables.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4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COPY (FIRST)</a:t>
            </a:r>
            <a:endParaRPr/>
          </a:p>
        </p:txBody>
      </p:sp>
      <p:sp>
        <p:nvSpPr>
          <p:cNvPr id="889" name="Google Shape;889;p42"/>
          <p:cNvSpPr txBox="1"/>
          <p:nvPr/>
        </p:nvSpPr>
        <p:spPr>
          <a:xfrm>
            <a:off x="233082" y="909918"/>
            <a:ext cx="5760000" cy="532453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[Is Empty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Return(NULL)</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[Copy first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write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ELSE</a:t>
            </a:r>
            <a:r>
              <a:rPr lang="en-IN" sz="2000">
                <a:solidFill>
                  <a:schemeClr val="dk1"/>
                </a:solidFill>
                <a:latin typeface="Consolas"/>
                <a:ea typeface="Consolas"/>
                <a:cs typeface="Consolas"/>
                <a:sym typeface="Consolas"/>
              </a:rPr>
              <a:t> NEW🡨AVAIL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AVAIL🡨LINK(AVAIL)</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FIELD(NEW)🡨INFO(FIRST)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BEGIN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[Initialize Traversal]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a:t>
            </a:r>
            <a:endParaRPr sz="2000">
              <a:solidFill>
                <a:schemeClr val="dk1"/>
              </a:solidFill>
              <a:latin typeface="Consolas"/>
              <a:ea typeface="Consolas"/>
              <a:cs typeface="Consolas"/>
              <a:sym typeface="Consolas"/>
            </a:endParaRPr>
          </a:p>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4. [Move the next node if not at the end if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thru step 6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While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LINK(SAVE) ≠ NULL</a:t>
            </a:r>
            <a:endParaRPr/>
          </a:p>
        </p:txBody>
      </p:sp>
      <p:sp>
        <p:nvSpPr>
          <p:cNvPr id="890" name="Google Shape;890;p42"/>
          <p:cNvSpPr txBox="1"/>
          <p:nvPr/>
        </p:nvSpPr>
        <p:spPr>
          <a:xfrm>
            <a:off x="6185646" y="909918"/>
            <a:ext cx="5782235" cy="440120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[Update predecessor and save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PRED🡨NEW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SAVE🡨LINK(SAVE)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[Copy Node]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write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ELSE</a:t>
            </a:r>
            <a:r>
              <a:rPr lang="en-IN" sz="2000">
                <a:solidFill>
                  <a:schemeClr val="dk1"/>
                </a:solidFill>
                <a:latin typeface="Consolas"/>
                <a:ea typeface="Consolas"/>
                <a:cs typeface="Consolas"/>
                <a:sym typeface="Consolas"/>
              </a:rPr>
              <a:t> NEW 🡨 AVAIL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AVAIL 🡨 LINK(AVAIL)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FIELD(NEW)🡨INFO(SAVE)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PTR(PRED)🡨NEW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[Set link of last node and return]</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PTR(NEW)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Return(BEGIN)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4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COPY (FIRST)</a:t>
            </a:r>
            <a:endParaRPr/>
          </a:p>
        </p:txBody>
      </p:sp>
      <p:sp>
        <p:nvSpPr>
          <p:cNvPr id="896" name="Google Shape;896;p43"/>
          <p:cNvSpPr txBox="1"/>
          <p:nvPr/>
        </p:nvSpPr>
        <p:spPr>
          <a:xfrm>
            <a:off x="233292" y="934329"/>
            <a:ext cx="5760000" cy="1015663"/>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[Is Empty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Return(NULL)</a:t>
            </a:r>
            <a:endParaRPr/>
          </a:p>
        </p:txBody>
      </p:sp>
      <p:sp>
        <p:nvSpPr>
          <p:cNvPr id="897" name="Google Shape;897;p43"/>
          <p:cNvSpPr txBox="1"/>
          <p:nvPr/>
        </p:nvSpPr>
        <p:spPr>
          <a:xfrm>
            <a:off x="6163992" y="934329"/>
            <a:ext cx="5760000" cy="233910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[Copy first node]</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b="1" lang="en-IN" sz="1800">
                <a:solidFill>
                  <a:srgbClr val="15537E"/>
                </a:solidFill>
                <a:latin typeface="Consolas"/>
                <a:ea typeface="Consolas"/>
                <a:cs typeface="Consolas"/>
                <a:sym typeface="Consolas"/>
              </a:rPr>
              <a:t>IF</a:t>
            </a:r>
            <a:r>
              <a:rPr lang="en-IN" sz="18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b="1" lang="en-IN" sz="1800">
                <a:solidFill>
                  <a:srgbClr val="15537E"/>
                </a:solidFill>
                <a:latin typeface="Consolas"/>
                <a:ea typeface="Consolas"/>
                <a:cs typeface="Consolas"/>
                <a:sym typeface="Consolas"/>
              </a:rPr>
              <a:t>THEN</a:t>
            </a:r>
            <a:r>
              <a:rPr lang="en-IN" sz="1800">
                <a:solidFill>
                  <a:srgbClr val="15537E"/>
                </a:solidFill>
                <a:latin typeface="Consolas"/>
                <a:ea typeface="Consolas"/>
                <a:cs typeface="Consolas"/>
                <a:sym typeface="Consolas"/>
              </a:rPr>
              <a:t> </a:t>
            </a:r>
            <a:r>
              <a:rPr lang="en-IN" sz="1800">
                <a:solidFill>
                  <a:schemeClr val="dk1"/>
                </a:solidFill>
                <a:latin typeface="Consolas"/>
                <a:ea typeface="Consolas"/>
                <a:cs typeface="Consolas"/>
                <a:sym typeface="Consolas"/>
              </a:rPr>
              <a:t>write (‘Underflow’)</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Return (0)</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t>
            </a:r>
            <a:r>
              <a:rPr b="1" lang="en-IN" sz="1800">
                <a:solidFill>
                  <a:srgbClr val="15537E"/>
                </a:solidFill>
                <a:latin typeface="Consolas"/>
                <a:ea typeface="Consolas"/>
                <a:cs typeface="Consolas"/>
                <a:sym typeface="Consolas"/>
              </a:rPr>
              <a:t>ELSE</a:t>
            </a:r>
            <a:r>
              <a:rPr lang="en-IN" sz="1800">
                <a:solidFill>
                  <a:srgbClr val="15537E"/>
                </a:solidFill>
                <a:latin typeface="Consolas"/>
                <a:ea typeface="Consolas"/>
                <a:cs typeface="Consolas"/>
                <a:sym typeface="Consolas"/>
              </a:rPr>
              <a:t> </a:t>
            </a:r>
            <a:r>
              <a:rPr lang="en-IN" sz="1800">
                <a:solidFill>
                  <a:schemeClr val="dk1"/>
                </a:solidFill>
                <a:latin typeface="Consolas"/>
                <a:ea typeface="Consolas"/>
                <a:cs typeface="Consolas"/>
                <a:sym typeface="Consolas"/>
              </a:rPr>
              <a:t>NEW🡨AVAIL</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AVAIL🡨LINK(AVAIL)</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FIELD(NEW)🡨INFO(FIRST)</a:t>
            </a:r>
            <a:endParaRPr/>
          </a:p>
          <a:p>
            <a:pPr indent="0" lvl="0" marL="0" marR="0" rtl="0" algn="l">
              <a:spcBef>
                <a:spcPts val="0"/>
              </a:spcBef>
              <a:spcAft>
                <a:spcPts val="0"/>
              </a:spcAft>
              <a:buNone/>
            </a:pPr>
            <a:r>
              <a:rPr lang="en-IN" sz="1800">
                <a:solidFill>
                  <a:schemeClr val="dk1"/>
                </a:solidFill>
                <a:latin typeface="Consolas"/>
                <a:ea typeface="Consolas"/>
                <a:cs typeface="Consolas"/>
                <a:sym typeface="Consolas"/>
              </a:rPr>
              <a:t>          BEGIN 🡨NEW</a:t>
            </a:r>
            <a:endParaRPr/>
          </a:p>
        </p:txBody>
      </p:sp>
      <p:grpSp>
        <p:nvGrpSpPr>
          <p:cNvPr id="898" name="Google Shape;898;p43"/>
          <p:cNvGrpSpPr/>
          <p:nvPr/>
        </p:nvGrpSpPr>
        <p:grpSpPr>
          <a:xfrm>
            <a:off x="747011" y="3126488"/>
            <a:ext cx="920012" cy="533400"/>
            <a:chOff x="951919" y="5486400"/>
            <a:chExt cx="920012" cy="533400"/>
          </a:xfrm>
        </p:grpSpPr>
        <p:sp>
          <p:nvSpPr>
            <p:cNvPr id="899" name="Google Shape;899;p4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900" name="Google Shape;900;p4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01" name="Google Shape;901;p43"/>
          <p:cNvGrpSpPr/>
          <p:nvPr/>
        </p:nvGrpSpPr>
        <p:grpSpPr>
          <a:xfrm>
            <a:off x="1968841" y="3126488"/>
            <a:ext cx="920012" cy="533400"/>
            <a:chOff x="951919" y="5486400"/>
            <a:chExt cx="920012" cy="533400"/>
          </a:xfrm>
        </p:grpSpPr>
        <p:sp>
          <p:nvSpPr>
            <p:cNvPr id="902" name="Google Shape;902;p4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903" name="Google Shape;903;p4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04" name="Google Shape;904;p43"/>
          <p:cNvGrpSpPr/>
          <p:nvPr/>
        </p:nvGrpSpPr>
        <p:grpSpPr>
          <a:xfrm>
            <a:off x="3188041" y="3126488"/>
            <a:ext cx="920012" cy="533400"/>
            <a:chOff x="951919" y="5486400"/>
            <a:chExt cx="920012" cy="533400"/>
          </a:xfrm>
        </p:grpSpPr>
        <p:sp>
          <p:nvSpPr>
            <p:cNvPr id="905" name="Google Shape;905;p4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906" name="Google Shape;906;p4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07" name="Google Shape;907;p43"/>
          <p:cNvGrpSpPr/>
          <p:nvPr/>
        </p:nvGrpSpPr>
        <p:grpSpPr>
          <a:xfrm>
            <a:off x="4407241" y="3135453"/>
            <a:ext cx="1058662" cy="533400"/>
            <a:chOff x="6256538" y="5334000"/>
            <a:chExt cx="1058662" cy="533400"/>
          </a:xfrm>
        </p:grpSpPr>
        <p:sp>
          <p:nvSpPr>
            <p:cNvPr id="908" name="Google Shape;908;p43"/>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909" name="Google Shape;909;p43"/>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910" name="Google Shape;910;p43"/>
          <p:cNvCxnSpPr>
            <a:stCxn id="900" idx="3"/>
            <a:endCxn id="902" idx="1"/>
          </p:cNvCxnSpPr>
          <p:nvPr/>
        </p:nvCxnSpPr>
        <p:spPr>
          <a:xfrm>
            <a:off x="1667023" y="3393188"/>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911" name="Google Shape;911;p43"/>
          <p:cNvCxnSpPr>
            <a:stCxn id="903" idx="3"/>
            <a:endCxn id="905" idx="1"/>
          </p:cNvCxnSpPr>
          <p:nvPr/>
        </p:nvCxnSpPr>
        <p:spPr>
          <a:xfrm>
            <a:off x="2888853" y="339318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912" name="Google Shape;912;p43"/>
          <p:cNvCxnSpPr>
            <a:stCxn id="906" idx="3"/>
          </p:cNvCxnSpPr>
          <p:nvPr/>
        </p:nvCxnSpPr>
        <p:spPr>
          <a:xfrm>
            <a:off x="4108053" y="339318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913" name="Google Shape;913;p43"/>
          <p:cNvCxnSpPr/>
          <p:nvPr/>
        </p:nvCxnSpPr>
        <p:spPr>
          <a:xfrm flipH="1" rot="10800000">
            <a:off x="4950655" y="3135453"/>
            <a:ext cx="500120" cy="500128"/>
          </a:xfrm>
          <a:prstGeom prst="straightConnector1">
            <a:avLst/>
          </a:prstGeom>
          <a:noFill/>
          <a:ln cap="flat" cmpd="sng" w="19050">
            <a:solidFill>
              <a:schemeClr val="accent6"/>
            </a:solidFill>
            <a:prstDash val="solid"/>
            <a:miter lim="800000"/>
            <a:headEnd len="sm" w="sm" type="none"/>
            <a:tailEnd len="sm" w="sm" type="none"/>
          </a:ln>
        </p:spPr>
      </p:cxnSp>
      <p:sp>
        <p:nvSpPr>
          <p:cNvPr id="914" name="Google Shape;914;p43"/>
          <p:cNvSpPr txBox="1"/>
          <p:nvPr/>
        </p:nvSpPr>
        <p:spPr>
          <a:xfrm>
            <a:off x="658950" y="2124220"/>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grpSp>
        <p:nvGrpSpPr>
          <p:cNvPr id="915" name="Google Shape;915;p43"/>
          <p:cNvGrpSpPr/>
          <p:nvPr/>
        </p:nvGrpSpPr>
        <p:grpSpPr>
          <a:xfrm>
            <a:off x="708911" y="4791220"/>
            <a:ext cx="920012" cy="533400"/>
            <a:chOff x="951919" y="5486400"/>
            <a:chExt cx="920012" cy="533400"/>
          </a:xfrm>
        </p:grpSpPr>
        <p:sp>
          <p:nvSpPr>
            <p:cNvPr id="916" name="Google Shape;916;p43"/>
            <p:cNvSpPr/>
            <p:nvPr/>
          </p:nvSpPr>
          <p:spPr>
            <a:xfrm>
              <a:off x="951919" y="5486400"/>
              <a:ext cx="5334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917" name="Google Shape;917;p43"/>
            <p:cNvSpPr/>
            <p:nvPr/>
          </p:nvSpPr>
          <p:spPr>
            <a:xfrm>
              <a:off x="1490931" y="5486400"/>
              <a:ext cx="3810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918" name="Google Shape;918;p43"/>
          <p:cNvSpPr txBox="1"/>
          <p:nvPr/>
        </p:nvSpPr>
        <p:spPr>
          <a:xfrm>
            <a:off x="802511" y="5400820"/>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cxnSp>
        <p:nvCxnSpPr>
          <p:cNvPr id="919" name="Google Shape;919;p43"/>
          <p:cNvCxnSpPr>
            <a:stCxn id="914" idx="2"/>
          </p:cNvCxnSpPr>
          <p:nvPr/>
        </p:nvCxnSpPr>
        <p:spPr>
          <a:xfrm>
            <a:off x="1026198" y="2493552"/>
            <a:ext cx="0" cy="633000"/>
          </a:xfrm>
          <a:prstGeom prst="straightConnector1">
            <a:avLst/>
          </a:prstGeom>
          <a:noFill/>
          <a:ln cap="flat" cmpd="sng" w="28575">
            <a:solidFill>
              <a:srgbClr val="B84742"/>
            </a:solidFill>
            <a:prstDash val="solid"/>
            <a:miter lim="800000"/>
            <a:headEnd len="sm" w="sm" type="none"/>
            <a:tailEnd len="med" w="med" type="stealth"/>
          </a:ln>
        </p:spPr>
      </p:cxnSp>
      <p:sp>
        <p:nvSpPr>
          <p:cNvPr id="920" name="Google Shape;920;p43"/>
          <p:cNvSpPr txBox="1"/>
          <p:nvPr/>
        </p:nvSpPr>
        <p:spPr>
          <a:xfrm>
            <a:off x="815803" y="4840526"/>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a:t>
            </a:r>
            <a:endParaRPr b="1" sz="2400">
              <a:solidFill>
                <a:srgbClr val="FFFF00"/>
              </a:solidFill>
              <a:latin typeface="Roboto Condensed"/>
              <a:ea typeface="Roboto Condensed"/>
              <a:cs typeface="Roboto Condensed"/>
              <a:sym typeface="Roboto Condensed"/>
            </a:endParaRPr>
          </a:p>
        </p:txBody>
      </p:sp>
      <p:sp>
        <p:nvSpPr>
          <p:cNvPr id="921" name="Google Shape;921;p43"/>
          <p:cNvSpPr txBox="1"/>
          <p:nvPr/>
        </p:nvSpPr>
        <p:spPr>
          <a:xfrm>
            <a:off x="578227" y="3800620"/>
            <a:ext cx="78399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BEGIN</a:t>
            </a:r>
            <a:endParaRPr b="1" sz="1800">
              <a:solidFill>
                <a:srgbClr val="C00000"/>
              </a:solidFill>
              <a:latin typeface="Roboto Condensed"/>
              <a:ea typeface="Roboto Condensed"/>
              <a:cs typeface="Roboto Condensed"/>
              <a:sym typeface="Roboto Condensed"/>
            </a:endParaRPr>
          </a:p>
        </p:txBody>
      </p:sp>
      <p:cxnSp>
        <p:nvCxnSpPr>
          <p:cNvPr id="922" name="Google Shape;922;p43"/>
          <p:cNvCxnSpPr>
            <a:stCxn id="921" idx="2"/>
            <a:endCxn id="916" idx="0"/>
          </p:cNvCxnSpPr>
          <p:nvPr/>
        </p:nvCxnSpPr>
        <p:spPr>
          <a:xfrm>
            <a:off x="970226" y="4169952"/>
            <a:ext cx="5400" cy="621300"/>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4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Function: COPY (FIRST)</a:t>
            </a:r>
            <a:endParaRPr/>
          </a:p>
        </p:txBody>
      </p:sp>
      <p:sp>
        <p:nvSpPr>
          <p:cNvPr id="928" name="Google Shape;928;p44"/>
          <p:cNvSpPr txBox="1"/>
          <p:nvPr/>
        </p:nvSpPr>
        <p:spPr>
          <a:xfrm>
            <a:off x="205154" y="863991"/>
            <a:ext cx="5819127" cy="286232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[Initialize Traversal]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[Move the next node if not at the end if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thru step 6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while LINK(SAVE) ≠ NULL</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[Update predecessor and save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PRED🡨NEW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SAVE🡨LINK(SAVE)</a:t>
            </a:r>
            <a:endParaRPr/>
          </a:p>
        </p:txBody>
      </p:sp>
      <p:sp>
        <p:nvSpPr>
          <p:cNvPr id="929" name="Google Shape;929;p44"/>
          <p:cNvSpPr txBox="1"/>
          <p:nvPr/>
        </p:nvSpPr>
        <p:spPr>
          <a:xfrm>
            <a:off x="6172200" y="863991"/>
            <a:ext cx="5760000" cy="347787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[Copy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AVAIL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write (‘Underflow’)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 (0)</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ELSE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NEW 🡨 AVAIL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AVAIL 🡨 LINK(AVAIL)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FIELD(NEW)🡨INFO(SAVE)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PTR(PRED)🡨NEW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7. [Set link of last node &amp; return]</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PTR(NEW)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Return(BEGIN)</a:t>
            </a:r>
            <a:endParaRPr/>
          </a:p>
        </p:txBody>
      </p:sp>
      <p:grpSp>
        <p:nvGrpSpPr>
          <p:cNvPr id="930" name="Google Shape;930;p44"/>
          <p:cNvGrpSpPr/>
          <p:nvPr/>
        </p:nvGrpSpPr>
        <p:grpSpPr>
          <a:xfrm>
            <a:off x="581751" y="4456356"/>
            <a:ext cx="920012" cy="382345"/>
            <a:chOff x="951919" y="5486400"/>
            <a:chExt cx="920012" cy="533400"/>
          </a:xfrm>
        </p:grpSpPr>
        <p:sp>
          <p:nvSpPr>
            <p:cNvPr id="931" name="Google Shape;931;p4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932" name="Google Shape;932;p4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33" name="Google Shape;933;p44"/>
          <p:cNvGrpSpPr/>
          <p:nvPr/>
        </p:nvGrpSpPr>
        <p:grpSpPr>
          <a:xfrm>
            <a:off x="1803581" y="4456356"/>
            <a:ext cx="920012" cy="382345"/>
            <a:chOff x="951919" y="5486400"/>
            <a:chExt cx="920012" cy="533400"/>
          </a:xfrm>
        </p:grpSpPr>
        <p:sp>
          <p:nvSpPr>
            <p:cNvPr id="934" name="Google Shape;934;p4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935" name="Google Shape;935;p4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36" name="Google Shape;936;p44"/>
          <p:cNvGrpSpPr/>
          <p:nvPr/>
        </p:nvGrpSpPr>
        <p:grpSpPr>
          <a:xfrm>
            <a:off x="3022781" y="4456356"/>
            <a:ext cx="920012" cy="382345"/>
            <a:chOff x="951919" y="5486400"/>
            <a:chExt cx="920012" cy="533400"/>
          </a:xfrm>
        </p:grpSpPr>
        <p:sp>
          <p:nvSpPr>
            <p:cNvPr id="937" name="Google Shape;937;p4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938" name="Google Shape;938;p4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39" name="Google Shape;939;p44"/>
          <p:cNvGrpSpPr/>
          <p:nvPr/>
        </p:nvGrpSpPr>
        <p:grpSpPr>
          <a:xfrm>
            <a:off x="4241981" y="4465321"/>
            <a:ext cx="912386" cy="382345"/>
            <a:chOff x="6256538" y="5334000"/>
            <a:chExt cx="912386" cy="533400"/>
          </a:xfrm>
        </p:grpSpPr>
        <p:sp>
          <p:nvSpPr>
            <p:cNvPr id="940" name="Google Shape;940;p44"/>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941" name="Google Shape;941;p44"/>
            <p:cNvSpPr/>
            <p:nvPr/>
          </p:nvSpPr>
          <p:spPr>
            <a:xfrm>
              <a:off x="6795550" y="5334000"/>
              <a:ext cx="373374"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942" name="Google Shape;942;p44"/>
          <p:cNvCxnSpPr>
            <a:stCxn id="932" idx="3"/>
            <a:endCxn id="934" idx="1"/>
          </p:cNvCxnSpPr>
          <p:nvPr/>
        </p:nvCxnSpPr>
        <p:spPr>
          <a:xfrm>
            <a:off x="1501763" y="4647529"/>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943" name="Google Shape;943;p44"/>
          <p:cNvCxnSpPr>
            <a:stCxn id="935" idx="3"/>
            <a:endCxn id="937" idx="1"/>
          </p:cNvCxnSpPr>
          <p:nvPr/>
        </p:nvCxnSpPr>
        <p:spPr>
          <a:xfrm>
            <a:off x="2723593" y="4647529"/>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944" name="Google Shape;944;p44"/>
          <p:cNvCxnSpPr/>
          <p:nvPr/>
        </p:nvCxnSpPr>
        <p:spPr>
          <a:xfrm flipH="1" rot="10800000">
            <a:off x="4780993" y="4465320"/>
            <a:ext cx="373374" cy="373380"/>
          </a:xfrm>
          <a:prstGeom prst="straightConnector1">
            <a:avLst/>
          </a:prstGeom>
          <a:noFill/>
          <a:ln cap="flat" cmpd="sng" w="28575">
            <a:solidFill>
              <a:schemeClr val="accent6"/>
            </a:solidFill>
            <a:prstDash val="solid"/>
            <a:miter lim="800000"/>
            <a:headEnd len="sm" w="sm" type="none"/>
            <a:tailEnd len="sm" w="sm" type="none"/>
          </a:ln>
        </p:spPr>
      </p:cxnSp>
      <p:sp>
        <p:nvSpPr>
          <p:cNvPr id="945" name="Google Shape;945;p44"/>
          <p:cNvSpPr txBox="1"/>
          <p:nvPr/>
        </p:nvSpPr>
        <p:spPr>
          <a:xfrm>
            <a:off x="315890" y="3793153"/>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grpSp>
        <p:nvGrpSpPr>
          <p:cNvPr id="946" name="Google Shape;946;p44"/>
          <p:cNvGrpSpPr/>
          <p:nvPr/>
        </p:nvGrpSpPr>
        <p:grpSpPr>
          <a:xfrm>
            <a:off x="543651" y="5837820"/>
            <a:ext cx="920012" cy="356810"/>
            <a:chOff x="951919" y="5486400"/>
            <a:chExt cx="920012" cy="533400"/>
          </a:xfrm>
        </p:grpSpPr>
        <p:sp>
          <p:nvSpPr>
            <p:cNvPr id="947" name="Google Shape;947;p44"/>
            <p:cNvSpPr/>
            <p:nvPr/>
          </p:nvSpPr>
          <p:spPr>
            <a:xfrm>
              <a:off x="951919" y="5486400"/>
              <a:ext cx="5334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948" name="Google Shape;948;p44"/>
            <p:cNvSpPr/>
            <p:nvPr/>
          </p:nvSpPr>
          <p:spPr>
            <a:xfrm>
              <a:off x="1490931" y="5486400"/>
              <a:ext cx="3810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949" name="Google Shape;949;p44"/>
          <p:cNvCxnSpPr/>
          <p:nvPr/>
        </p:nvCxnSpPr>
        <p:spPr>
          <a:xfrm>
            <a:off x="683138" y="4139887"/>
            <a:ext cx="0" cy="316468"/>
          </a:xfrm>
          <a:prstGeom prst="straightConnector1">
            <a:avLst/>
          </a:prstGeom>
          <a:noFill/>
          <a:ln cap="flat" cmpd="sng" w="28575">
            <a:solidFill>
              <a:srgbClr val="B84742"/>
            </a:solidFill>
            <a:prstDash val="solid"/>
            <a:miter lim="800000"/>
            <a:headEnd len="sm" w="sm" type="none"/>
            <a:tailEnd len="med" w="med" type="stealth"/>
          </a:ln>
        </p:spPr>
      </p:cxnSp>
      <p:sp>
        <p:nvSpPr>
          <p:cNvPr id="950" name="Google Shape;950;p44"/>
          <p:cNvSpPr txBox="1"/>
          <p:nvPr/>
        </p:nvSpPr>
        <p:spPr>
          <a:xfrm>
            <a:off x="650543" y="5791201"/>
            <a:ext cx="34015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5</a:t>
            </a:r>
            <a:endParaRPr b="1" sz="2400">
              <a:solidFill>
                <a:srgbClr val="FFFF00"/>
              </a:solidFill>
              <a:latin typeface="Roboto Condensed"/>
              <a:ea typeface="Roboto Condensed"/>
              <a:cs typeface="Roboto Condensed"/>
              <a:sym typeface="Roboto Condensed"/>
            </a:endParaRPr>
          </a:p>
        </p:txBody>
      </p:sp>
      <p:sp>
        <p:nvSpPr>
          <p:cNvPr id="951" name="Google Shape;951;p44"/>
          <p:cNvSpPr txBox="1"/>
          <p:nvPr/>
        </p:nvSpPr>
        <p:spPr>
          <a:xfrm>
            <a:off x="412967" y="4892040"/>
            <a:ext cx="78399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BEGIN</a:t>
            </a:r>
            <a:endParaRPr b="1" sz="1800">
              <a:solidFill>
                <a:schemeClr val="dk1"/>
              </a:solidFill>
              <a:latin typeface="Roboto Condensed"/>
              <a:ea typeface="Roboto Condensed"/>
              <a:cs typeface="Roboto Condensed"/>
              <a:sym typeface="Roboto Condensed"/>
            </a:endParaRPr>
          </a:p>
        </p:txBody>
      </p:sp>
      <p:cxnSp>
        <p:nvCxnSpPr>
          <p:cNvPr id="952" name="Google Shape;952;p44"/>
          <p:cNvCxnSpPr>
            <a:stCxn id="951" idx="2"/>
            <a:endCxn id="947" idx="0"/>
          </p:cNvCxnSpPr>
          <p:nvPr/>
        </p:nvCxnSpPr>
        <p:spPr>
          <a:xfrm>
            <a:off x="804966" y="5261372"/>
            <a:ext cx="5400" cy="576300"/>
          </a:xfrm>
          <a:prstGeom prst="straightConnector1">
            <a:avLst/>
          </a:prstGeom>
          <a:noFill/>
          <a:ln cap="flat" cmpd="sng" w="28575">
            <a:solidFill>
              <a:srgbClr val="B84742"/>
            </a:solidFill>
            <a:prstDash val="solid"/>
            <a:miter lim="800000"/>
            <a:headEnd len="sm" w="sm" type="none"/>
            <a:tailEnd len="med" w="med" type="stealth"/>
          </a:ln>
        </p:spPr>
      </p:cxnSp>
      <p:grpSp>
        <p:nvGrpSpPr>
          <p:cNvPr id="953" name="Google Shape;953;p44"/>
          <p:cNvGrpSpPr/>
          <p:nvPr/>
        </p:nvGrpSpPr>
        <p:grpSpPr>
          <a:xfrm>
            <a:off x="955378" y="5120640"/>
            <a:ext cx="631903" cy="717154"/>
            <a:chOff x="1130014" y="5181600"/>
            <a:chExt cx="631903" cy="717154"/>
          </a:xfrm>
        </p:grpSpPr>
        <p:sp>
          <p:nvSpPr>
            <p:cNvPr id="954" name="Google Shape;954;p44"/>
            <p:cNvSpPr txBox="1"/>
            <p:nvPr/>
          </p:nvSpPr>
          <p:spPr>
            <a:xfrm>
              <a:off x="1130014" y="5181600"/>
              <a:ext cx="63190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a:solidFill>
                    <a:srgbClr val="C00000"/>
                  </a:solidFill>
                  <a:latin typeface="Roboto Condensed"/>
                  <a:ea typeface="Roboto Condensed"/>
                  <a:cs typeface="Roboto Condensed"/>
                  <a:sym typeface="Roboto Condensed"/>
                </a:rPr>
                <a:t>PRED</a:t>
              </a:r>
              <a:endParaRPr b="1" sz="1600">
                <a:solidFill>
                  <a:srgbClr val="C00000"/>
                </a:solidFill>
                <a:latin typeface="Roboto Condensed"/>
                <a:ea typeface="Roboto Condensed"/>
                <a:cs typeface="Roboto Condensed"/>
                <a:sym typeface="Roboto Condensed"/>
              </a:endParaRPr>
            </a:p>
          </p:txBody>
        </p:sp>
        <p:cxnSp>
          <p:nvCxnSpPr>
            <p:cNvPr id="955" name="Google Shape;955;p44"/>
            <p:cNvCxnSpPr>
              <a:stCxn id="954" idx="2"/>
              <a:endCxn id="948" idx="0"/>
            </p:cNvCxnSpPr>
            <p:nvPr/>
          </p:nvCxnSpPr>
          <p:spPr>
            <a:xfrm>
              <a:off x="1445966" y="5520154"/>
              <a:ext cx="1800" cy="378600"/>
            </a:xfrm>
            <a:prstGeom prst="straightConnector1">
              <a:avLst/>
            </a:prstGeom>
            <a:noFill/>
            <a:ln cap="flat" cmpd="sng" w="28575">
              <a:solidFill>
                <a:srgbClr val="B84742"/>
              </a:solidFill>
              <a:prstDash val="solid"/>
              <a:miter lim="800000"/>
              <a:headEnd len="sm" w="sm" type="none"/>
              <a:tailEnd len="med" w="med" type="stealth"/>
            </a:ln>
          </p:spPr>
        </p:cxnSp>
      </p:grpSp>
      <p:grpSp>
        <p:nvGrpSpPr>
          <p:cNvPr id="956" name="Google Shape;956;p44"/>
          <p:cNvGrpSpPr/>
          <p:nvPr/>
        </p:nvGrpSpPr>
        <p:grpSpPr>
          <a:xfrm>
            <a:off x="1800951" y="5830200"/>
            <a:ext cx="920012" cy="356810"/>
            <a:chOff x="951919" y="5486400"/>
            <a:chExt cx="920012" cy="533400"/>
          </a:xfrm>
        </p:grpSpPr>
        <p:sp>
          <p:nvSpPr>
            <p:cNvPr id="957" name="Google Shape;957;p44"/>
            <p:cNvSpPr/>
            <p:nvPr/>
          </p:nvSpPr>
          <p:spPr>
            <a:xfrm>
              <a:off x="951919" y="5486400"/>
              <a:ext cx="5334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958" name="Google Shape;958;p44"/>
            <p:cNvSpPr/>
            <p:nvPr/>
          </p:nvSpPr>
          <p:spPr>
            <a:xfrm>
              <a:off x="1490931" y="5486400"/>
              <a:ext cx="3810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959" name="Google Shape;959;p44"/>
          <p:cNvSpPr txBox="1"/>
          <p:nvPr/>
        </p:nvSpPr>
        <p:spPr>
          <a:xfrm>
            <a:off x="1831437" y="5791201"/>
            <a:ext cx="4956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10</a:t>
            </a:r>
            <a:endParaRPr b="1" sz="2400">
              <a:solidFill>
                <a:srgbClr val="FFFF00"/>
              </a:solidFill>
              <a:latin typeface="Roboto Condensed"/>
              <a:ea typeface="Roboto Condensed"/>
              <a:cs typeface="Roboto Condensed"/>
              <a:sym typeface="Roboto Condensed"/>
            </a:endParaRPr>
          </a:p>
        </p:txBody>
      </p:sp>
      <p:grpSp>
        <p:nvGrpSpPr>
          <p:cNvPr id="960" name="Google Shape;960;p44"/>
          <p:cNvGrpSpPr/>
          <p:nvPr/>
        </p:nvGrpSpPr>
        <p:grpSpPr>
          <a:xfrm>
            <a:off x="3022781" y="5830630"/>
            <a:ext cx="920012" cy="356810"/>
            <a:chOff x="951919" y="5486400"/>
            <a:chExt cx="920012" cy="533400"/>
          </a:xfrm>
        </p:grpSpPr>
        <p:sp>
          <p:nvSpPr>
            <p:cNvPr id="961" name="Google Shape;961;p44"/>
            <p:cNvSpPr/>
            <p:nvPr/>
          </p:nvSpPr>
          <p:spPr>
            <a:xfrm>
              <a:off x="951919" y="5486400"/>
              <a:ext cx="5334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962" name="Google Shape;962;p44"/>
            <p:cNvSpPr/>
            <p:nvPr/>
          </p:nvSpPr>
          <p:spPr>
            <a:xfrm>
              <a:off x="1490931" y="5486400"/>
              <a:ext cx="3810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63" name="Google Shape;963;p44"/>
          <p:cNvGrpSpPr/>
          <p:nvPr/>
        </p:nvGrpSpPr>
        <p:grpSpPr>
          <a:xfrm>
            <a:off x="4315375" y="5830630"/>
            <a:ext cx="920012" cy="356810"/>
            <a:chOff x="951919" y="5486400"/>
            <a:chExt cx="920012" cy="533400"/>
          </a:xfrm>
        </p:grpSpPr>
        <p:sp>
          <p:nvSpPr>
            <p:cNvPr id="964" name="Google Shape;964;p44"/>
            <p:cNvSpPr/>
            <p:nvPr/>
          </p:nvSpPr>
          <p:spPr>
            <a:xfrm>
              <a:off x="951919" y="5486400"/>
              <a:ext cx="5334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965" name="Google Shape;965;p44"/>
            <p:cNvSpPr/>
            <p:nvPr/>
          </p:nvSpPr>
          <p:spPr>
            <a:xfrm>
              <a:off x="1490931" y="5486400"/>
              <a:ext cx="381000" cy="533400"/>
            </a:xfrm>
            <a:prstGeom prst="rect">
              <a:avLst/>
            </a:prstGeom>
            <a:solidFill>
              <a:schemeClr val="accent2"/>
            </a:solidFill>
            <a:ln cap="flat" cmpd="sng" w="12700">
              <a:solidFill>
                <a:srgbClr val="0088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966" name="Google Shape;966;p44"/>
          <p:cNvSpPr txBox="1"/>
          <p:nvPr/>
        </p:nvSpPr>
        <p:spPr>
          <a:xfrm>
            <a:off x="3034271" y="5791201"/>
            <a:ext cx="4956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15</a:t>
            </a:r>
            <a:endParaRPr b="1" sz="2400">
              <a:solidFill>
                <a:srgbClr val="FFFF00"/>
              </a:solidFill>
              <a:latin typeface="Roboto Condensed"/>
              <a:ea typeface="Roboto Condensed"/>
              <a:cs typeface="Roboto Condensed"/>
              <a:sym typeface="Roboto Condensed"/>
            </a:endParaRPr>
          </a:p>
        </p:txBody>
      </p:sp>
      <p:sp>
        <p:nvSpPr>
          <p:cNvPr id="967" name="Google Shape;967;p44"/>
          <p:cNvSpPr txBox="1"/>
          <p:nvPr/>
        </p:nvSpPr>
        <p:spPr>
          <a:xfrm>
            <a:off x="4349212" y="5791201"/>
            <a:ext cx="4956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400">
                <a:solidFill>
                  <a:srgbClr val="FFFF00"/>
                </a:solidFill>
                <a:latin typeface="Roboto Condensed"/>
                <a:ea typeface="Roboto Condensed"/>
                <a:cs typeface="Roboto Condensed"/>
                <a:sym typeface="Roboto Condensed"/>
              </a:rPr>
              <a:t>30</a:t>
            </a:r>
            <a:endParaRPr b="1" sz="2400">
              <a:solidFill>
                <a:srgbClr val="FFFF00"/>
              </a:solidFill>
              <a:latin typeface="Roboto Condensed"/>
              <a:ea typeface="Roboto Condensed"/>
              <a:cs typeface="Roboto Condensed"/>
              <a:sym typeface="Roboto Condensed"/>
            </a:endParaRPr>
          </a:p>
        </p:txBody>
      </p:sp>
      <p:cxnSp>
        <p:nvCxnSpPr>
          <p:cNvPr id="968" name="Google Shape;968;p44"/>
          <p:cNvCxnSpPr>
            <a:stCxn id="938" idx="3"/>
            <a:endCxn id="940" idx="1"/>
          </p:cNvCxnSpPr>
          <p:nvPr/>
        </p:nvCxnSpPr>
        <p:spPr>
          <a:xfrm>
            <a:off x="3942793" y="4647529"/>
            <a:ext cx="299100" cy="9000"/>
          </a:xfrm>
          <a:prstGeom prst="straightConnector1">
            <a:avLst/>
          </a:prstGeom>
          <a:noFill/>
          <a:ln cap="flat" cmpd="sng" w="28575">
            <a:solidFill>
              <a:srgbClr val="B84742"/>
            </a:solidFill>
            <a:prstDash val="solid"/>
            <a:miter lim="800000"/>
            <a:headEnd len="sm" w="sm" type="none"/>
            <a:tailEnd len="med" w="med" type="stealth"/>
          </a:ln>
        </p:spPr>
      </p:cxnSp>
      <p:sp>
        <p:nvSpPr>
          <p:cNvPr id="969" name="Google Shape;969;p44"/>
          <p:cNvSpPr txBox="1"/>
          <p:nvPr/>
        </p:nvSpPr>
        <p:spPr>
          <a:xfrm>
            <a:off x="671716" y="6194630"/>
            <a:ext cx="56457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a:solidFill>
                  <a:schemeClr val="dk1"/>
                </a:solidFill>
                <a:latin typeface="Roboto Condensed"/>
                <a:ea typeface="Roboto Condensed"/>
                <a:cs typeface="Roboto Condensed"/>
                <a:sym typeface="Roboto Condensed"/>
              </a:rPr>
              <a:t>NEW</a:t>
            </a:r>
            <a:endParaRPr b="1" sz="1600">
              <a:solidFill>
                <a:schemeClr val="dk1"/>
              </a:solidFill>
              <a:latin typeface="Roboto Condensed"/>
              <a:ea typeface="Roboto Condensed"/>
              <a:cs typeface="Roboto Condensed"/>
              <a:sym typeface="Roboto Condensed"/>
            </a:endParaRPr>
          </a:p>
        </p:txBody>
      </p:sp>
      <p:cxnSp>
        <p:nvCxnSpPr>
          <p:cNvPr id="970" name="Google Shape;970;p44"/>
          <p:cNvCxnSpPr>
            <a:stCxn id="948" idx="3"/>
            <a:endCxn id="957" idx="1"/>
          </p:cNvCxnSpPr>
          <p:nvPr/>
        </p:nvCxnSpPr>
        <p:spPr>
          <a:xfrm flipH="1" rot="10800000">
            <a:off x="1463663" y="6008725"/>
            <a:ext cx="337200" cy="7500"/>
          </a:xfrm>
          <a:prstGeom prst="straightConnector1">
            <a:avLst/>
          </a:prstGeom>
          <a:noFill/>
          <a:ln cap="flat" cmpd="sng" w="28575">
            <a:solidFill>
              <a:schemeClr val="dk1"/>
            </a:solidFill>
            <a:prstDash val="solid"/>
            <a:miter lim="800000"/>
            <a:headEnd len="sm" w="sm" type="none"/>
            <a:tailEnd len="med" w="med" type="stealth"/>
          </a:ln>
        </p:spPr>
      </p:cxnSp>
      <p:cxnSp>
        <p:nvCxnSpPr>
          <p:cNvPr id="971" name="Google Shape;971;p44"/>
          <p:cNvCxnSpPr>
            <a:stCxn id="958" idx="3"/>
            <a:endCxn id="961" idx="1"/>
          </p:cNvCxnSpPr>
          <p:nvPr/>
        </p:nvCxnSpPr>
        <p:spPr>
          <a:xfrm>
            <a:off x="2720963" y="6008605"/>
            <a:ext cx="301800" cy="300"/>
          </a:xfrm>
          <a:prstGeom prst="straightConnector1">
            <a:avLst/>
          </a:prstGeom>
          <a:noFill/>
          <a:ln cap="flat" cmpd="sng" w="28575">
            <a:solidFill>
              <a:schemeClr val="dk1"/>
            </a:solidFill>
            <a:prstDash val="solid"/>
            <a:miter lim="800000"/>
            <a:headEnd len="sm" w="sm" type="none"/>
            <a:tailEnd len="med" w="med" type="stealth"/>
          </a:ln>
        </p:spPr>
      </p:cxnSp>
      <p:cxnSp>
        <p:nvCxnSpPr>
          <p:cNvPr id="972" name="Google Shape;972;p44"/>
          <p:cNvCxnSpPr>
            <a:stCxn id="962" idx="3"/>
            <a:endCxn id="964" idx="1"/>
          </p:cNvCxnSpPr>
          <p:nvPr/>
        </p:nvCxnSpPr>
        <p:spPr>
          <a:xfrm>
            <a:off x="3942793" y="6009035"/>
            <a:ext cx="372600" cy="0"/>
          </a:xfrm>
          <a:prstGeom prst="straightConnector1">
            <a:avLst/>
          </a:prstGeom>
          <a:noFill/>
          <a:ln cap="flat" cmpd="sng" w="28575">
            <a:solidFill>
              <a:schemeClr val="dk1"/>
            </a:solidFill>
            <a:prstDash val="solid"/>
            <a:miter lim="800000"/>
            <a:headEnd len="sm" w="sm" type="none"/>
            <a:tailEnd len="med" w="med" type="stealth"/>
          </a:ln>
        </p:spPr>
      </p:cxnSp>
      <p:cxnSp>
        <p:nvCxnSpPr>
          <p:cNvPr id="973" name="Google Shape;973;p44"/>
          <p:cNvCxnSpPr/>
          <p:nvPr/>
        </p:nvCxnSpPr>
        <p:spPr>
          <a:xfrm flipH="1" rot="10800000">
            <a:off x="4862013" y="5845436"/>
            <a:ext cx="341999" cy="342004"/>
          </a:xfrm>
          <a:prstGeom prst="straightConnector1">
            <a:avLst/>
          </a:prstGeom>
          <a:noFill/>
          <a:ln cap="flat" cmpd="sng" w="28575">
            <a:solidFill>
              <a:schemeClr val="dk1"/>
            </a:solidFill>
            <a:prstDash val="solid"/>
            <a:miter lim="800000"/>
            <a:headEnd len="sm" w="sm" type="none"/>
            <a:tailEnd len="sm" w="sm" type="none"/>
          </a:ln>
        </p:spPr>
      </p:cxnSp>
      <p:grpSp>
        <p:nvGrpSpPr>
          <p:cNvPr id="974" name="Google Shape;974;p44"/>
          <p:cNvGrpSpPr/>
          <p:nvPr/>
        </p:nvGrpSpPr>
        <p:grpSpPr>
          <a:xfrm>
            <a:off x="957002" y="3784541"/>
            <a:ext cx="694422" cy="671732"/>
            <a:chOff x="2351015" y="3784541"/>
            <a:chExt cx="694422" cy="671732"/>
          </a:xfrm>
        </p:grpSpPr>
        <p:sp>
          <p:nvSpPr>
            <p:cNvPr id="975" name="Google Shape;975;p44"/>
            <p:cNvSpPr txBox="1"/>
            <p:nvPr/>
          </p:nvSpPr>
          <p:spPr>
            <a:xfrm>
              <a:off x="2351015" y="3784541"/>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a:p>
          </p:txBody>
        </p:sp>
        <p:cxnSp>
          <p:nvCxnSpPr>
            <p:cNvPr id="976" name="Google Shape;976;p44"/>
            <p:cNvCxnSpPr>
              <a:stCxn id="975" idx="2"/>
              <a:endCxn id="932" idx="0"/>
            </p:cNvCxnSpPr>
            <p:nvPr/>
          </p:nvCxnSpPr>
          <p:spPr>
            <a:xfrm>
              <a:off x="2698226" y="4153873"/>
              <a:ext cx="6900" cy="302400"/>
            </a:xfrm>
            <a:prstGeom prst="straightConnector1">
              <a:avLst/>
            </a:prstGeom>
            <a:noFill/>
            <a:ln cap="flat" cmpd="sng" w="28575">
              <a:solidFill>
                <a:srgbClr val="B84742"/>
              </a:solidFill>
              <a:prstDash val="solid"/>
              <a:miter lim="800000"/>
              <a:headEnd len="sm" w="sm" type="none"/>
              <a:tailEnd len="med" w="med" type="stealth"/>
            </a:ln>
          </p:spPr>
        </p:cxnSp>
      </p:grpSp>
      <p:sp>
        <p:nvSpPr>
          <p:cNvPr id="977" name="Google Shape;977;p44"/>
          <p:cNvSpPr txBox="1"/>
          <p:nvPr/>
        </p:nvSpPr>
        <p:spPr>
          <a:xfrm>
            <a:off x="1954302" y="6177753"/>
            <a:ext cx="56457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a:solidFill>
                  <a:schemeClr val="dk1"/>
                </a:solidFill>
                <a:latin typeface="Roboto Condensed"/>
                <a:ea typeface="Roboto Condensed"/>
                <a:cs typeface="Roboto Condensed"/>
                <a:sym typeface="Roboto Condensed"/>
              </a:rPr>
              <a:t>NEW</a:t>
            </a:r>
            <a:endParaRPr b="1" sz="1600">
              <a:solidFill>
                <a:schemeClr val="dk1"/>
              </a:solidFill>
              <a:latin typeface="Roboto Condensed"/>
              <a:ea typeface="Roboto Condensed"/>
              <a:cs typeface="Roboto Condensed"/>
              <a:sym typeface="Roboto Condensed"/>
            </a:endParaRPr>
          </a:p>
        </p:txBody>
      </p:sp>
      <p:sp>
        <p:nvSpPr>
          <p:cNvPr id="978" name="Google Shape;978;p44"/>
          <p:cNvSpPr txBox="1"/>
          <p:nvPr/>
        </p:nvSpPr>
        <p:spPr>
          <a:xfrm>
            <a:off x="3198025" y="6177753"/>
            <a:ext cx="56457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a:solidFill>
                  <a:schemeClr val="dk1"/>
                </a:solidFill>
                <a:latin typeface="Roboto Condensed"/>
                <a:ea typeface="Roboto Condensed"/>
                <a:cs typeface="Roboto Condensed"/>
                <a:sym typeface="Roboto Condensed"/>
              </a:rPr>
              <a:t>NEW</a:t>
            </a:r>
            <a:endParaRPr b="1" sz="1600">
              <a:solidFill>
                <a:schemeClr val="dk1"/>
              </a:solidFill>
              <a:latin typeface="Roboto Condensed"/>
              <a:ea typeface="Roboto Condensed"/>
              <a:cs typeface="Roboto Condensed"/>
              <a:sym typeface="Roboto Condensed"/>
            </a:endParaRPr>
          </a:p>
        </p:txBody>
      </p:sp>
      <p:sp>
        <p:nvSpPr>
          <p:cNvPr id="979" name="Google Shape;979;p44"/>
          <p:cNvSpPr txBox="1"/>
          <p:nvPr/>
        </p:nvSpPr>
        <p:spPr>
          <a:xfrm>
            <a:off x="4498704" y="6177753"/>
            <a:ext cx="564578"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600">
                <a:solidFill>
                  <a:schemeClr val="dk1"/>
                </a:solidFill>
                <a:latin typeface="Roboto Condensed"/>
                <a:ea typeface="Roboto Condensed"/>
                <a:cs typeface="Roboto Condensed"/>
                <a:sym typeface="Roboto Condensed"/>
              </a:rPr>
              <a:t>NEW</a:t>
            </a:r>
            <a:endParaRPr b="1" sz="16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9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4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Circularly Linked Linear List</a:t>
            </a:r>
            <a:endParaRPr/>
          </a:p>
        </p:txBody>
      </p:sp>
      <p:sp>
        <p:nvSpPr>
          <p:cNvPr id="985" name="Google Shape;985;p45"/>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If we </a:t>
            </a:r>
            <a:r>
              <a:rPr b="1" lang="en-IN">
                <a:solidFill>
                  <a:srgbClr val="C00000"/>
                </a:solidFill>
              </a:rPr>
              <a:t>replace NULL</a:t>
            </a:r>
            <a:r>
              <a:rPr b="1" lang="en-IN">
                <a:solidFill>
                  <a:srgbClr val="FF0000"/>
                </a:solidFill>
              </a:rPr>
              <a:t> </a:t>
            </a:r>
            <a:r>
              <a:rPr lang="en-IN"/>
              <a:t>pointer of the </a:t>
            </a:r>
            <a:r>
              <a:rPr b="1" lang="en-IN">
                <a:solidFill>
                  <a:srgbClr val="C00000"/>
                </a:solidFill>
              </a:rPr>
              <a:t>last node</a:t>
            </a:r>
            <a:r>
              <a:rPr b="1" lang="en-IN">
                <a:solidFill>
                  <a:srgbClr val="FF0000"/>
                </a:solidFill>
              </a:rPr>
              <a:t> </a:t>
            </a:r>
            <a:r>
              <a:rPr lang="en-IN"/>
              <a:t>of Singly Linked Linear List with the </a:t>
            </a:r>
            <a:r>
              <a:rPr b="1" lang="en-IN">
                <a:solidFill>
                  <a:srgbClr val="C00000"/>
                </a:solidFill>
              </a:rPr>
              <a:t>address of its</a:t>
            </a:r>
            <a:r>
              <a:rPr b="1" lang="en-IN">
                <a:solidFill>
                  <a:srgbClr val="FF0000"/>
                </a:solidFill>
              </a:rPr>
              <a:t> </a:t>
            </a:r>
            <a:r>
              <a:rPr b="1" lang="en-IN">
                <a:solidFill>
                  <a:srgbClr val="C00000"/>
                </a:solidFill>
              </a:rPr>
              <a:t>first node</a:t>
            </a:r>
            <a:r>
              <a:rPr lang="en-IN"/>
              <a:t>, that list becomes circularly linked linear list or </a:t>
            </a:r>
            <a:r>
              <a:rPr b="1" lang="en-IN"/>
              <a:t>Circular List</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is the address of first node of Circular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LAST</a:t>
            </a:r>
            <a:r>
              <a:rPr lang="en-IN">
                <a:solidFill>
                  <a:srgbClr val="C00000"/>
                </a:solidFill>
              </a:rPr>
              <a:t> </a:t>
            </a:r>
            <a:r>
              <a:rPr lang="en-IN"/>
              <a:t>is the address of the last node of Circular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t>Advantages of Circular List</a:t>
            </a:r>
            <a:endParaRPr/>
          </a:p>
          <a:p>
            <a:pPr indent="-352425" lvl="1" marL="809625" rtl="0" algn="just">
              <a:lnSpc>
                <a:spcPct val="114000"/>
              </a:lnSpc>
              <a:spcBef>
                <a:spcPts val="1000"/>
              </a:spcBef>
              <a:spcAft>
                <a:spcPts val="0"/>
              </a:spcAft>
              <a:buSzPts val="2000"/>
              <a:buChar char="⮩"/>
            </a:pPr>
            <a:r>
              <a:rPr lang="en-IN"/>
              <a:t>In circular list, every node is accessible from given node</a:t>
            </a:r>
            <a:endParaRPr/>
          </a:p>
          <a:p>
            <a:pPr indent="-352425" lvl="1" marL="809625" rtl="0" algn="just">
              <a:lnSpc>
                <a:spcPct val="114000"/>
              </a:lnSpc>
              <a:spcBef>
                <a:spcPts val="1000"/>
              </a:spcBef>
              <a:spcAft>
                <a:spcPts val="0"/>
              </a:spcAft>
              <a:buSzPts val="2000"/>
              <a:buChar char="⮩"/>
            </a:pPr>
            <a:r>
              <a:rPr lang="en-IN"/>
              <a:t>It saves time when we have to go to the first node from the last node. It can be done in single step because there is no need to traverse the in between nodes. But in double linked list, we will have to go through in between nodes </a:t>
            </a:r>
            <a:endParaRPr/>
          </a:p>
        </p:txBody>
      </p:sp>
      <p:grpSp>
        <p:nvGrpSpPr>
          <p:cNvPr id="986" name="Google Shape;986;p45"/>
          <p:cNvGrpSpPr/>
          <p:nvPr/>
        </p:nvGrpSpPr>
        <p:grpSpPr>
          <a:xfrm>
            <a:off x="2514600" y="5345668"/>
            <a:ext cx="920012" cy="533400"/>
            <a:chOff x="951919" y="5486400"/>
            <a:chExt cx="920012" cy="533400"/>
          </a:xfrm>
        </p:grpSpPr>
        <p:sp>
          <p:nvSpPr>
            <p:cNvPr id="987" name="Google Shape;987;p4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988" name="Google Shape;988;p4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89" name="Google Shape;989;p45"/>
          <p:cNvGrpSpPr/>
          <p:nvPr/>
        </p:nvGrpSpPr>
        <p:grpSpPr>
          <a:xfrm>
            <a:off x="3736430" y="5345668"/>
            <a:ext cx="920012" cy="533400"/>
            <a:chOff x="951919" y="5486400"/>
            <a:chExt cx="920012" cy="533400"/>
          </a:xfrm>
        </p:grpSpPr>
        <p:sp>
          <p:nvSpPr>
            <p:cNvPr id="990" name="Google Shape;990;p4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991" name="Google Shape;991;p4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92" name="Google Shape;992;p45"/>
          <p:cNvGrpSpPr/>
          <p:nvPr/>
        </p:nvGrpSpPr>
        <p:grpSpPr>
          <a:xfrm>
            <a:off x="4955630" y="5345668"/>
            <a:ext cx="920012" cy="533400"/>
            <a:chOff x="951919" y="5486400"/>
            <a:chExt cx="920012" cy="533400"/>
          </a:xfrm>
        </p:grpSpPr>
        <p:sp>
          <p:nvSpPr>
            <p:cNvPr id="993" name="Google Shape;993;p4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994" name="Google Shape;994;p4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95" name="Google Shape;995;p45"/>
          <p:cNvGrpSpPr/>
          <p:nvPr/>
        </p:nvGrpSpPr>
        <p:grpSpPr>
          <a:xfrm>
            <a:off x="6174830" y="5345668"/>
            <a:ext cx="920012" cy="533400"/>
            <a:chOff x="951919" y="5486400"/>
            <a:chExt cx="920012" cy="533400"/>
          </a:xfrm>
        </p:grpSpPr>
        <p:sp>
          <p:nvSpPr>
            <p:cNvPr id="996" name="Google Shape;996;p4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997" name="Google Shape;997;p4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998" name="Google Shape;998;p45"/>
          <p:cNvGrpSpPr/>
          <p:nvPr/>
        </p:nvGrpSpPr>
        <p:grpSpPr>
          <a:xfrm>
            <a:off x="7394030" y="5345668"/>
            <a:ext cx="920012" cy="533400"/>
            <a:chOff x="951919" y="5486400"/>
            <a:chExt cx="920012" cy="533400"/>
          </a:xfrm>
        </p:grpSpPr>
        <p:sp>
          <p:nvSpPr>
            <p:cNvPr id="999" name="Google Shape;999;p45"/>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000" name="Google Shape;1000;p45"/>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01" name="Google Shape;1001;p45"/>
          <p:cNvGrpSpPr/>
          <p:nvPr/>
        </p:nvGrpSpPr>
        <p:grpSpPr>
          <a:xfrm>
            <a:off x="8613230" y="5345668"/>
            <a:ext cx="1058662" cy="533400"/>
            <a:chOff x="6256538" y="5334000"/>
            <a:chExt cx="1058662" cy="533400"/>
          </a:xfrm>
        </p:grpSpPr>
        <p:sp>
          <p:nvSpPr>
            <p:cNvPr id="1002" name="Google Shape;1002;p45"/>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1003" name="Google Shape;1003;p45"/>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004" name="Google Shape;1004;p45"/>
          <p:cNvCxnSpPr>
            <a:stCxn id="988" idx="3"/>
            <a:endCxn id="990" idx="1"/>
          </p:cNvCxnSpPr>
          <p:nvPr/>
        </p:nvCxnSpPr>
        <p:spPr>
          <a:xfrm>
            <a:off x="3434612" y="5612368"/>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05" name="Google Shape;1005;p45"/>
          <p:cNvCxnSpPr>
            <a:stCxn id="991" idx="3"/>
            <a:endCxn id="993" idx="1"/>
          </p:cNvCxnSpPr>
          <p:nvPr/>
        </p:nvCxnSpPr>
        <p:spPr>
          <a:xfrm>
            <a:off x="4656442" y="561236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06" name="Google Shape;1006;p45"/>
          <p:cNvCxnSpPr>
            <a:stCxn id="994" idx="3"/>
            <a:endCxn id="996" idx="1"/>
          </p:cNvCxnSpPr>
          <p:nvPr/>
        </p:nvCxnSpPr>
        <p:spPr>
          <a:xfrm>
            <a:off x="5875642" y="561236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07" name="Google Shape;1007;p45"/>
          <p:cNvCxnSpPr>
            <a:stCxn id="997" idx="3"/>
            <a:endCxn id="999" idx="1"/>
          </p:cNvCxnSpPr>
          <p:nvPr/>
        </p:nvCxnSpPr>
        <p:spPr>
          <a:xfrm>
            <a:off x="7094842" y="561236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08" name="Google Shape;1008;p45"/>
          <p:cNvCxnSpPr>
            <a:stCxn id="1000" idx="3"/>
            <a:endCxn id="1002" idx="1"/>
          </p:cNvCxnSpPr>
          <p:nvPr/>
        </p:nvCxnSpPr>
        <p:spPr>
          <a:xfrm>
            <a:off x="8314042" y="561236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09" name="Google Shape;1009;p45"/>
          <p:cNvCxnSpPr/>
          <p:nvPr/>
        </p:nvCxnSpPr>
        <p:spPr>
          <a:xfrm flipH="1" rot="10800000">
            <a:off x="9156644" y="5345668"/>
            <a:ext cx="500120" cy="500128"/>
          </a:xfrm>
          <a:prstGeom prst="straightConnector1">
            <a:avLst/>
          </a:prstGeom>
          <a:noFill/>
          <a:ln cap="flat" cmpd="sng" w="28575">
            <a:solidFill>
              <a:srgbClr val="B84742"/>
            </a:solidFill>
            <a:prstDash val="solid"/>
            <a:miter lim="800000"/>
            <a:headEnd len="sm" w="sm" type="none"/>
            <a:tailEnd len="sm" w="sm" type="none"/>
          </a:ln>
        </p:spPr>
      </p:cxnSp>
      <p:sp>
        <p:nvSpPr>
          <p:cNvPr id="1010" name="Google Shape;1010;p45"/>
          <p:cNvSpPr txBox="1"/>
          <p:nvPr/>
        </p:nvSpPr>
        <p:spPr>
          <a:xfrm>
            <a:off x="2362200" y="6107668"/>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011" name="Google Shape;1011;p45"/>
          <p:cNvCxnSpPr/>
          <p:nvPr/>
        </p:nvCxnSpPr>
        <p:spPr>
          <a:xfrm rot="10800000">
            <a:off x="2680750" y="5879068"/>
            <a:ext cx="0" cy="304800"/>
          </a:xfrm>
          <a:prstGeom prst="straightConnector1">
            <a:avLst/>
          </a:prstGeom>
          <a:noFill/>
          <a:ln cap="flat" cmpd="sng" w="28575">
            <a:solidFill>
              <a:srgbClr val="B84742"/>
            </a:solidFill>
            <a:prstDash val="solid"/>
            <a:miter lim="800000"/>
            <a:headEnd len="sm" w="sm" type="none"/>
            <a:tailEnd len="med" w="med" type="stealth"/>
          </a:ln>
        </p:spPr>
      </p:cxnSp>
      <p:sp>
        <p:nvSpPr>
          <p:cNvPr id="1012" name="Google Shape;1012;p45"/>
          <p:cNvSpPr/>
          <p:nvPr/>
        </p:nvSpPr>
        <p:spPr>
          <a:xfrm>
            <a:off x="3181351" y="5631418"/>
            <a:ext cx="7096125" cy="628650"/>
          </a:xfrm>
          <a:custGeom>
            <a:rect b="b" l="l" r="r" t="t"/>
            <a:pathLst>
              <a:path extrusionOk="0" h="628650" w="7096125">
                <a:moveTo>
                  <a:pt x="6486525" y="0"/>
                </a:moveTo>
                <a:lnTo>
                  <a:pt x="6486525" y="0"/>
                </a:lnTo>
                <a:lnTo>
                  <a:pt x="6934200" y="0"/>
                </a:lnTo>
                <a:lnTo>
                  <a:pt x="7096125" y="0"/>
                </a:lnTo>
                <a:lnTo>
                  <a:pt x="7096125" y="628650"/>
                </a:lnTo>
                <a:lnTo>
                  <a:pt x="0" y="628650"/>
                </a:lnTo>
                <a:lnTo>
                  <a:pt x="0" y="22860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13" name="Google Shape;1013;p45"/>
          <p:cNvSpPr txBox="1"/>
          <p:nvPr/>
        </p:nvSpPr>
        <p:spPr>
          <a:xfrm>
            <a:off x="8712517" y="4659868"/>
            <a:ext cx="68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LAST</a:t>
            </a:r>
            <a:endParaRPr b="1" sz="1800">
              <a:solidFill>
                <a:srgbClr val="C00000"/>
              </a:solidFill>
              <a:latin typeface="Roboto Condensed"/>
              <a:ea typeface="Roboto Condensed"/>
              <a:cs typeface="Roboto Condensed"/>
              <a:sym typeface="Roboto Condensed"/>
            </a:endParaRPr>
          </a:p>
        </p:txBody>
      </p:sp>
      <p:cxnSp>
        <p:nvCxnSpPr>
          <p:cNvPr id="1014" name="Google Shape;1014;p45"/>
          <p:cNvCxnSpPr/>
          <p:nvPr/>
        </p:nvCxnSpPr>
        <p:spPr>
          <a:xfrm>
            <a:off x="9033759" y="5029200"/>
            <a:ext cx="0" cy="316468"/>
          </a:xfrm>
          <a:prstGeom prst="straightConnector1">
            <a:avLst/>
          </a:prstGeom>
          <a:noFill/>
          <a:ln cap="flat" cmpd="sng" w="28575">
            <a:solidFill>
              <a:srgbClr val="B84742"/>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2"/>
                                        </p:tgtEl>
                                        <p:attrNameLst>
                                          <p:attrName>style.visibility</p:attrName>
                                        </p:attrNameLst>
                                      </p:cBhvr>
                                      <p:to>
                                        <p:strVal val="visible"/>
                                      </p:to>
                                    </p:set>
                                    <p:animEffect filter="fade" transition="in">
                                      <p:cBhvr>
                                        <p:cTn dur="2000"/>
                                        <p:tgtEl>
                                          <p:spTgt spid="10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Array v/s </a:t>
            </a:r>
            <a:r>
              <a:rPr lang="en-IN">
                <a:solidFill>
                  <a:srgbClr val="B84742"/>
                </a:solidFill>
              </a:rPr>
              <a:t>Linked List</a:t>
            </a:r>
            <a:endParaRPr/>
          </a:p>
        </p:txBody>
      </p:sp>
      <p:sp>
        <p:nvSpPr>
          <p:cNvPr id="77" name="Google Shape;77;p10"/>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u="sng">
                <a:solidFill>
                  <a:schemeClr val="hlink"/>
                </a:solidFill>
                <a:hlinkClick r:id="rId3"/>
              </a:rPr>
              <a:t>Arrays</a:t>
            </a:r>
            <a:r>
              <a:rPr lang="en-IN"/>
              <a:t> and </a:t>
            </a:r>
            <a:r>
              <a:rPr lang="en-IN" u="sng">
                <a:solidFill>
                  <a:schemeClr val="hlink"/>
                </a:solidFill>
                <a:hlinkClick r:id="rId4"/>
              </a:rPr>
              <a:t>Linked Lists</a:t>
            </a:r>
            <a:r>
              <a:rPr lang="en-IN"/>
              <a:t> are both </a:t>
            </a:r>
            <a:r>
              <a:rPr lang="en-IN" u="sng">
                <a:solidFill>
                  <a:schemeClr val="hlink"/>
                </a:solidFill>
                <a:hlinkClick r:id="rId5"/>
              </a:rPr>
              <a:t>linear data structures</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An array is a collection of elements of a similar data type.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Linked List is an ordered collection of elements of the same type in which each element is connected to the next using pointers.</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Array elements can be accessed randomly using the array index.</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Random accessing is not possible in linked lists. The elements will have to be accessed sequentially.</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Data elements are stored in contiguous locations in memory.</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New elements can be stored anywhere and a reference is created for the new element using pointers</a:t>
            </a:r>
            <a:r>
              <a:rPr lang="en-IN">
                <a:solidFill>
                  <a:srgbClr val="B84742"/>
                </a:solidFill>
              </a:rPr>
              <a:t>.</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4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Circularly Linked Linear List Cont…</a:t>
            </a:r>
            <a:endParaRPr/>
          </a:p>
        </p:txBody>
      </p:sp>
      <p:sp>
        <p:nvSpPr>
          <p:cNvPr id="1020" name="Google Shape;1020;p46"/>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b="1" lang="en-IN"/>
              <a:t>Disadvantages of Circular List</a:t>
            </a:r>
            <a:endParaRPr/>
          </a:p>
          <a:p>
            <a:pPr indent="-352425" lvl="1" marL="809625" rtl="0" algn="just">
              <a:lnSpc>
                <a:spcPct val="114000"/>
              </a:lnSpc>
              <a:spcBef>
                <a:spcPts val="1000"/>
              </a:spcBef>
              <a:spcAft>
                <a:spcPts val="0"/>
              </a:spcAft>
              <a:buSzPts val="2000"/>
              <a:buChar char="⮩"/>
            </a:pPr>
            <a:r>
              <a:rPr lang="en-IN"/>
              <a:t>It is not easy to reverse the linked list.</a:t>
            </a:r>
            <a:endParaRPr/>
          </a:p>
          <a:p>
            <a:pPr indent="-352425" lvl="1" marL="809625" rtl="0" algn="just">
              <a:lnSpc>
                <a:spcPct val="114000"/>
              </a:lnSpc>
              <a:spcBef>
                <a:spcPts val="1000"/>
              </a:spcBef>
              <a:spcAft>
                <a:spcPts val="0"/>
              </a:spcAft>
              <a:buSzPts val="2000"/>
              <a:buChar char="⮩"/>
            </a:pPr>
            <a:r>
              <a:rPr lang="en-IN"/>
              <a:t>If proper care is not taken, then the problem of infinite loop can occur.</a:t>
            </a:r>
            <a:endParaRPr/>
          </a:p>
          <a:p>
            <a:pPr indent="-352425" lvl="1" marL="809625" rtl="0" algn="just">
              <a:lnSpc>
                <a:spcPct val="114000"/>
              </a:lnSpc>
              <a:spcBef>
                <a:spcPts val="1000"/>
              </a:spcBef>
              <a:spcAft>
                <a:spcPts val="0"/>
              </a:spcAft>
              <a:buSzPts val="2000"/>
              <a:buChar char="⮩"/>
            </a:pPr>
            <a:r>
              <a:rPr lang="en-IN"/>
              <a:t>If we at a node and go back to the previous node, then we can not do it in single step. Instead we have to complete the entire circle by going through the in between nodes and then we will reach the required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t>Operations on Circular List</a:t>
            </a:r>
            <a:endParaRPr/>
          </a:p>
          <a:p>
            <a:pPr indent="-352425" lvl="1" marL="809625" rtl="0" algn="just">
              <a:lnSpc>
                <a:spcPct val="114000"/>
              </a:lnSpc>
              <a:spcBef>
                <a:spcPts val="1000"/>
              </a:spcBef>
              <a:spcAft>
                <a:spcPts val="0"/>
              </a:spcAft>
              <a:buSzPts val="2000"/>
              <a:buChar char="⮩"/>
            </a:pPr>
            <a:r>
              <a:rPr lang="en-IN"/>
              <a:t>Insert at First</a:t>
            </a:r>
            <a:endParaRPr/>
          </a:p>
          <a:p>
            <a:pPr indent="-352425" lvl="1" marL="809625" rtl="0" algn="just">
              <a:lnSpc>
                <a:spcPct val="114000"/>
              </a:lnSpc>
              <a:spcBef>
                <a:spcPts val="1000"/>
              </a:spcBef>
              <a:spcAft>
                <a:spcPts val="0"/>
              </a:spcAft>
              <a:buSzPts val="2000"/>
              <a:buChar char="⮩"/>
            </a:pPr>
            <a:r>
              <a:rPr lang="en-IN"/>
              <a:t>Insert at Last</a:t>
            </a:r>
            <a:endParaRPr/>
          </a:p>
          <a:p>
            <a:pPr indent="-352425" lvl="1" marL="809625" rtl="0" algn="just">
              <a:lnSpc>
                <a:spcPct val="114000"/>
              </a:lnSpc>
              <a:spcBef>
                <a:spcPts val="1000"/>
              </a:spcBef>
              <a:spcAft>
                <a:spcPts val="0"/>
              </a:spcAft>
              <a:buSzPts val="2000"/>
              <a:buChar char="⮩"/>
            </a:pPr>
            <a:r>
              <a:rPr lang="en-IN"/>
              <a:t>Insert in Ordered List</a:t>
            </a:r>
            <a:endParaRPr/>
          </a:p>
          <a:p>
            <a:pPr indent="-352425" lvl="1" marL="809625" rtl="0" algn="just">
              <a:lnSpc>
                <a:spcPct val="114000"/>
              </a:lnSpc>
              <a:spcBef>
                <a:spcPts val="1000"/>
              </a:spcBef>
              <a:spcAft>
                <a:spcPts val="0"/>
              </a:spcAft>
              <a:buSzPts val="2000"/>
              <a:buChar char="⮩"/>
            </a:pPr>
            <a:r>
              <a:rPr lang="en-IN"/>
              <a:t>Delete a node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4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fontScale="90000"/>
          </a:bodyPr>
          <a:lstStyle/>
          <a:p>
            <a:pPr indent="0" lvl="0" marL="0" rtl="0" algn="l">
              <a:lnSpc>
                <a:spcPct val="90000"/>
              </a:lnSpc>
              <a:spcBef>
                <a:spcPts val="0"/>
              </a:spcBef>
              <a:spcAft>
                <a:spcPts val="0"/>
              </a:spcAft>
              <a:buClr>
                <a:srgbClr val="363636"/>
              </a:buClr>
              <a:buSzPct val="100000"/>
              <a:buFont typeface="Roboto Condensed"/>
              <a:buNone/>
            </a:pPr>
            <a:r>
              <a:rPr lang="en-IN" sz="4000"/>
              <a:t>Procedure: CIR_INS_FIRST(X,FIRST,LAST)</a:t>
            </a:r>
            <a:endParaRPr/>
          </a:p>
        </p:txBody>
      </p:sp>
      <p:sp>
        <p:nvSpPr>
          <p:cNvPr id="1026" name="Google Shape;1026;p47"/>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procedure </a:t>
            </a:r>
            <a:r>
              <a:rPr b="1" lang="en-IN">
                <a:solidFill>
                  <a:srgbClr val="C00000"/>
                </a:solidFill>
              </a:rPr>
              <a:t>inserts</a:t>
            </a:r>
            <a:r>
              <a:rPr b="1" lang="en-IN">
                <a:solidFill>
                  <a:srgbClr val="FF0000"/>
                </a:solidFill>
              </a:rPr>
              <a:t> </a:t>
            </a:r>
            <a:r>
              <a:rPr b="1" lang="en-IN">
                <a:solidFill>
                  <a:srgbClr val="C00000"/>
                </a:solidFill>
              </a:rPr>
              <a:t>a new node at the first position</a:t>
            </a:r>
            <a:r>
              <a:rPr b="1" lang="en-IN">
                <a:solidFill>
                  <a:srgbClr val="FF0000"/>
                </a:solidFill>
              </a:rPr>
              <a:t> </a:t>
            </a:r>
            <a:r>
              <a:rPr lang="en-IN"/>
              <a:t>of Circular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4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fontScale="90000"/>
          </a:bodyPr>
          <a:lstStyle/>
          <a:p>
            <a:pPr indent="0" lvl="0" marL="0" rtl="0" algn="l">
              <a:lnSpc>
                <a:spcPct val="90000"/>
              </a:lnSpc>
              <a:spcBef>
                <a:spcPts val="0"/>
              </a:spcBef>
              <a:spcAft>
                <a:spcPts val="0"/>
              </a:spcAft>
              <a:buClr>
                <a:srgbClr val="363636"/>
              </a:buClr>
              <a:buSzPct val="100000"/>
              <a:buFont typeface="Roboto Condensed"/>
              <a:buNone/>
            </a:pPr>
            <a:r>
              <a:rPr lang="en-IN" sz="4000"/>
              <a:t>Procedure: CIR_INS_FIRST(X,FIRST,LAST)</a:t>
            </a:r>
            <a:endParaRPr/>
          </a:p>
        </p:txBody>
      </p:sp>
      <p:sp>
        <p:nvSpPr>
          <p:cNvPr id="1032" name="Google Shape;1032;p48"/>
          <p:cNvSpPr txBox="1"/>
          <p:nvPr/>
        </p:nvSpPr>
        <p:spPr>
          <a:xfrm>
            <a:off x="233081" y="869700"/>
            <a:ext cx="5760000" cy="1631216"/>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[Creates a new empty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NODE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[Initialize fields of new node and its link]</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 (NEW) 🡨 X</a:t>
            </a:r>
            <a:endParaRPr/>
          </a:p>
        </p:txBody>
      </p:sp>
      <p:sp>
        <p:nvSpPr>
          <p:cNvPr id="1033" name="Google Shape;1033;p48"/>
          <p:cNvSpPr/>
          <p:nvPr/>
        </p:nvSpPr>
        <p:spPr>
          <a:xfrm>
            <a:off x="1405915" y="1235697"/>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034" name="Google Shape;1034;p48"/>
          <p:cNvGrpSpPr/>
          <p:nvPr/>
        </p:nvGrpSpPr>
        <p:grpSpPr>
          <a:xfrm>
            <a:off x="4454333" y="4737849"/>
            <a:ext cx="920012" cy="533400"/>
            <a:chOff x="951919" y="5486400"/>
            <a:chExt cx="920012" cy="533400"/>
          </a:xfrm>
        </p:grpSpPr>
        <p:sp>
          <p:nvSpPr>
            <p:cNvPr id="1035" name="Google Shape;1035;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036" name="Google Shape;1036;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37" name="Google Shape;1037;p48"/>
          <p:cNvGrpSpPr/>
          <p:nvPr/>
        </p:nvGrpSpPr>
        <p:grpSpPr>
          <a:xfrm>
            <a:off x="5825933" y="4737849"/>
            <a:ext cx="920012" cy="533400"/>
            <a:chOff x="951919" y="5486400"/>
            <a:chExt cx="920012" cy="533400"/>
          </a:xfrm>
        </p:grpSpPr>
        <p:sp>
          <p:nvSpPr>
            <p:cNvPr id="1038" name="Google Shape;1038;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039" name="Google Shape;1039;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40" name="Google Shape;1040;p48"/>
          <p:cNvGrpSpPr/>
          <p:nvPr/>
        </p:nvGrpSpPr>
        <p:grpSpPr>
          <a:xfrm>
            <a:off x="7197533" y="4737849"/>
            <a:ext cx="920012" cy="533400"/>
            <a:chOff x="951919" y="5486400"/>
            <a:chExt cx="920012" cy="533400"/>
          </a:xfrm>
        </p:grpSpPr>
        <p:sp>
          <p:nvSpPr>
            <p:cNvPr id="1041" name="Google Shape;1041;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a:t>
              </a:r>
              <a:endParaRPr b="1" sz="2400">
                <a:solidFill>
                  <a:schemeClr val="lt1"/>
                </a:solidFill>
                <a:latin typeface="Roboto Condensed"/>
                <a:ea typeface="Roboto Condensed"/>
                <a:cs typeface="Roboto Condensed"/>
                <a:sym typeface="Roboto Condensed"/>
              </a:endParaRPr>
            </a:p>
          </p:txBody>
        </p:sp>
        <p:sp>
          <p:nvSpPr>
            <p:cNvPr id="1042" name="Google Shape;1042;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43" name="Google Shape;1043;p48"/>
          <p:cNvGrpSpPr/>
          <p:nvPr/>
        </p:nvGrpSpPr>
        <p:grpSpPr>
          <a:xfrm>
            <a:off x="8569133" y="4737849"/>
            <a:ext cx="920012" cy="533400"/>
            <a:chOff x="951919" y="5486400"/>
            <a:chExt cx="920012" cy="533400"/>
          </a:xfrm>
        </p:grpSpPr>
        <p:sp>
          <p:nvSpPr>
            <p:cNvPr id="1044" name="Google Shape;1044;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045" name="Google Shape;1045;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046" name="Google Shape;1046;p48"/>
          <p:cNvCxnSpPr>
            <a:stCxn id="1036" idx="3"/>
            <a:endCxn id="1038" idx="1"/>
          </p:cNvCxnSpPr>
          <p:nvPr/>
        </p:nvCxnSpPr>
        <p:spPr>
          <a:xfrm>
            <a:off x="5374345" y="5004549"/>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47" name="Google Shape;1047;p48"/>
          <p:cNvCxnSpPr>
            <a:stCxn id="1039" idx="3"/>
            <a:endCxn id="1041" idx="1"/>
          </p:cNvCxnSpPr>
          <p:nvPr/>
        </p:nvCxnSpPr>
        <p:spPr>
          <a:xfrm>
            <a:off x="6745945" y="5004549"/>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048" name="Google Shape;1048;p48"/>
          <p:cNvCxnSpPr>
            <a:stCxn id="1042" idx="3"/>
            <a:endCxn id="1044" idx="1"/>
          </p:cNvCxnSpPr>
          <p:nvPr/>
        </p:nvCxnSpPr>
        <p:spPr>
          <a:xfrm>
            <a:off x="8117545" y="5004549"/>
            <a:ext cx="451500" cy="0"/>
          </a:xfrm>
          <a:prstGeom prst="straightConnector1">
            <a:avLst/>
          </a:prstGeom>
          <a:noFill/>
          <a:ln cap="flat" cmpd="sng" w="28575">
            <a:solidFill>
              <a:srgbClr val="B84742"/>
            </a:solidFill>
            <a:prstDash val="solid"/>
            <a:miter lim="800000"/>
            <a:headEnd len="sm" w="sm" type="none"/>
            <a:tailEnd len="med" w="med" type="stealth"/>
          </a:ln>
        </p:spPr>
      </p:cxnSp>
      <p:sp>
        <p:nvSpPr>
          <p:cNvPr id="1049" name="Google Shape;1049;p48"/>
          <p:cNvSpPr/>
          <p:nvPr/>
        </p:nvSpPr>
        <p:spPr>
          <a:xfrm>
            <a:off x="5225693" y="4982688"/>
            <a:ext cx="4586990" cy="659568"/>
          </a:xfrm>
          <a:custGeom>
            <a:rect b="b" l="l" r="r" t="t"/>
            <a:pathLst>
              <a:path extrusionOk="0" h="659568" w="4586990">
                <a:moveTo>
                  <a:pt x="4257206" y="0"/>
                </a:moveTo>
                <a:lnTo>
                  <a:pt x="4586990" y="0"/>
                </a:lnTo>
                <a:lnTo>
                  <a:pt x="4586990" y="659568"/>
                </a:lnTo>
                <a:lnTo>
                  <a:pt x="0" y="659568"/>
                </a:lnTo>
                <a:lnTo>
                  <a:pt x="0" y="254833"/>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050" name="Google Shape;1050;p48"/>
          <p:cNvCxnSpPr/>
          <p:nvPr/>
        </p:nvCxnSpPr>
        <p:spPr>
          <a:xfrm rot="10800000">
            <a:off x="4688545" y="5271251"/>
            <a:ext cx="0" cy="207987"/>
          </a:xfrm>
          <a:prstGeom prst="straightConnector1">
            <a:avLst/>
          </a:prstGeom>
          <a:noFill/>
          <a:ln cap="flat" cmpd="sng" w="28575">
            <a:solidFill>
              <a:srgbClr val="B84742"/>
            </a:solidFill>
            <a:prstDash val="solid"/>
            <a:miter lim="800000"/>
            <a:headEnd len="sm" w="sm" type="none"/>
            <a:tailEnd len="med" w="med" type="stealth"/>
          </a:ln>
        </p:spPr>
      </p:cxnSp>
      <p:sp>
        <p:nvSpPr>
          <p:cNvPr id="1051" name="Google Shape;1051;p48"/>
          <p:cNvSpPr txBox="1"/>
          <p:nvPr/>
        </p:nvSpPr>
        <p:spPr>
          <a:xfrm>
            <a:off x="4324707" y="5477091"/>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052" name="Google Shape;1052;p48"/>
          <p:cNvCxnSpPr/>
          <p:nvPr/>
        </p:nvCxnSpPr>
        <p:spPr>
          <a:xfrm>
            <a:off x="2935945" y="3366249"/>
            <a:ext cx="0" cy="2438400"/>
          </a:xfrm>
          <a:prstGeom prst="straightConnector1">
            <a:avLst/>
          </a:prstGeom>
          <a:noFill/>
          <a:ln cap="flat" cmpd="sng" w="19050">
            <a:solidFill>
              <a:schemeClr val="dk1"/>
            </a:solidFill>
            <a:prstDash val="solid"/>
            <a:miter lim="800000"/>
            <a:headEnd len="sm" w="sm" type="none"/>
            <a:tailEnd len="sm" w="sm" type="none"/>
          </a:ln>
        </p:spPr>
      </p:cxnSp>
      <p:grpSp>
        <p:nvGrpSpPr>
          <p:cNvPr id="1053" name="Google Shape;1053;p48"/>
          <p:cNvGrpSpPr/>
          <p:nvPr/>
        </p:nvGrpSpPr>
        <p:grpSpPr>
          <a:xfrm>
            <a:off x="3393145" y="3594849"/>
            <a:ext cx="920012" cy="533400"/>
            <a:chOff x="951919" y="5486400"/>
            <a:chExt cx="920012" cy="533400"/>
          </a:xfrm>
        </p:grpSpPr>
        <p:sp>
          <p:nvSpPr>
            <p:cNvPr id="1054" name="Google Shape;1054;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055" name="Google Shape;1055;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56" name="Google Shape;1056;p48"/>
          <p:cNvGrpSpPr/>
          <p:nvPr/>
        </p:nvGrpSpPr>
        <p:grpSpPr>
          <a:xfrm>
            <a:off x="1413924" y="4280649"/>
            <a:ext cx="920012" cy="533400"/>
            <a:chOff x="951919" y="5486400"/>
            <a:chExt cx="920012" cy="533400"/>
          </a:xfrm>
        </p:grpSpPr>
        <p:sp>
          <p:nvSpPr>
            <p:cNvPr id="1057" name="Google Shape;1057;p4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058" name="Google Shape;1058;p4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059" name="Google Shape;1059;p48"/>
          <p:cNvSpPr txBox="1"/>
          <p:nvPr/>
        </p:nvSpPr>
        <p:spPr>
          <a:xfrm>
            <a:off x="1426789" y="4312318"/>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1060" name="Google Shape;1060;p48"/>
          <p:cNvSpPr txBox="1"/>
          <p:nvPr/>
        </p:nvSpPr>
        <p:spPr>
          <a:xfrm>
            <a:off x="3409971" y="3630475"/>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1061" name="Google Shape;1061;p48"/>
          <p:cNvSpPr txBox="1"/>
          <p:nvPr/>
        </p:nvSpPr>
        <p:spPr>
          <a:xfrm>
            <a:off x="1540012" y="4814049"/>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062" name="Google Shape;1062;p48"/>
          <p:cNvSpPr txBox="1"/>
          <p:nvPr/>
        </p:nvSpPr>
        <p:spPr>
          <a:xfrm>
            <a:off x="3519233" y="3181583"/>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063" name="Google Shape;1063;p48"/>
          <p:cNvSpPr/>
          <p:nvPr/>
        </p:nvSpPr>
        <p:spPr>
          <a:xfrm>
            <a:off x="1030946" y="4520136"/>
            <a:ext cx="1710047" cy="819397"/>
          </a:xfrm>
          <a:custGeom>
            <a:rect b="b" l="l" r="r" t="t"/>
            <a:pathLst>
              <a:path extrusionOk="0" h="819397" w="1710047">
                <a:moveTo>
                  <a:pt x="1306285" y="0"/>
                </a:moveTo>
                <a:lnTo>
                  <a:pt x="1710047" y="0"/>
                </a:lnTo>
                <a:lnTo>
                  <a:pt x="1710047" y="819397"/>
                </a:lnTo>
                <a:lnTo>
                  <a:pt x="0" y="819397"/>
                </a:lnTo>
                <a:lnTo>
                  <a:pt x="0" y="11875"/>
                </a:lnTo>
                <a:lnTo>
                  <a:pt x="391885" y="11875"/>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64" name="Google Shape;1064;p48"/>
          <p:cNvSpPr txBox="1"/>
          <p:nvPr/>
        </p:nvSpPr>
        <p:spPr>
          <a:xfrm>
            <a:off x="1168945" y="3530317"/>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sp>
        <p:nvSpPr>
          <p:cNvPr id="1065" name="Google Shape;1065;p48"/>
          <p:cNvSpPr txBox="1"/>
          <p:nvPr/>
        </p:nvSpPr>
        <p:spPr>
          <a:xfrm>
            <a:off x="1829757" y="3518649"/>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066" name="Google Shape;1066;p48"/>
          <p:cNvCxnSpPr>
            <a:stCxn id="1064" idx="2"/>
          </p:cNvCxnSpPr>
          <p:nvPr/>
        </p:nvCxnSpPr>
        <p:spPr>
          <a:xfrm>
            <a:off x="1536193" y="3899649"/>
            <a:ext cx="0" cy="412800"/>
          </a:xfrm>
          <a:prstGeom prst="straightConnector1">
            <a:avLst/>
          </a:prstGeom>
          <a:noFill/>
          <a:ln cap="flat" cmpd="sng" w="28575">
            <a:solidFill>
              <a:srgbClr val="B84742"/>
            </a:solidFill>
            <a:prstDash val="solid"/>
            <a:miter lim="800000"/>
            <a:headEnd len="sm" w="sm" type="none"/>
            <a:tailEnd len="med" w="med" type="stealth"/>
          </a:ln>
        </p:spPr>
      </p:cxnSp>
      <p:cxnSp>
        <p:nvCxnSpPr>
          <p:cNvPr id="1067" name="Google Shape;1067;p48"/>
          <p:cNvCxnSpPr/>
          <p:nvPr/>
        </p:nvCxnSpPr>
        <p:spPr>
          <a:xfrm flipH="1">
            <a:off x="2175924" y="3899649"/>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068" name="Google Shape;1068;p48"/>
          <p:cNvSpPr txBox="1"/>
          <p:nvPr/>
        </p:nvSpPr>
        <p:spPr>
          <a:xfrm>
            <a:off x="8803542" y="3921317"/>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069" name="Google Shape;1069;p48"/>
          <p:cNvCxnSpPr/>
          <p:nvPr/>
        </p:nvCxnSpPr>
        <p:spPr>
          <a:xfrm flipH="1">
            <a:off x="9149709" y="4302317"/>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070" name="Google Shape;1070;p48"/>
          <p:cNvSpPr/>
          <p:nvPr/>
        </p:nvSpPr>
        <p:spPr>
          <a:xfrm>
            <a:off x="3164546" y="3878868"/>
            <a:ext cx="6703621" cy="1947553"/>
          </a:xfrm>
          <a:custGeom>
            <a:rect b="b" l="l" r="r" t="t"/>
            <a:pathLst>
              <a:path extrusionOk="0" h="1947553" w="5830785">
                <a:moveTo>
                  <a:pt x="5462650" y="1104405"/>
                </a:moveTo>
                <a:lnTo>
                  <a:pt x="5830785" y="1104405"/>
                </a:lnTo>
                <a:lnTo>
                  <a:pt x="5830785" y="1947553"/>
                </a:lnTo>
                <a:lnTo>
                  <a:pt x="0" y="1947553"/>
                </a:lnTo>
                <a:lnTo>
                  <a:pt x="0" y="0"/>
                </a:lnTo>
                <a:lnTo>
                  <a:pt x="190006"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71" name="Google Shape;1071;p48"/>
          <p:cNvSpPr/>
          <p:nvPr/>
        </p:nvSpPr>
        <p:spPr>
          <a:xfrm>
            <a:off x="3716748" y="3855118"/>
            <a:ext cx="1116280" cy="1163781"/>
          </a:xfrm>
          <a:custGeom>
            <a:rect b="b" l="l" r="r" t="t"/>
            <a:pathLst>
              <a:path extrusionOk="0" h="1163781" w="1116280">
                <a:moveTo>
                  <a:pt x="581891" y="0"/>
                </a:moveTo>
                <a:lnTo>
                  <a:pt x="1116280" y="0"/>
                </a:lnTo>
                <a:lnTo>
                  <a:pt x="1116280" y="498763"/>
                </a:lnTo>
                <a:lnTo>
                  <a:pt x="0" y="498763"/>
                </a:lnTo>
                <a:lnTo>
                  <a:pt x="0" y="1163781"/>
                </a:lnTo>
                <a:lnTo>
                  <a:pt x="736270" y="1163781"/>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72" name="Google Shape;1072;p48"/>
          <p:cNvSpPr txBox="1"/>
          <p:nvPr/>
        </p:nvSpPr>
        <p:spPr>
          <a:xfrm>
            <a:off x="3806115" y="2830455"/>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073" name="Google Shape;1073;p48"/>
          <p:cNvCxnSpPr>
            <a:stCxn id="1072" idx="2"/>
          </p:cNvCxnSpPr>
          <p:nvPr/>
        </p:nvCxnSpPr>
        <p:spPr>
          <a:xfrm>
            <a:off x="4173363" y="3199787"/>
            <a:ext cx="0" cy="412800"/>
          </a:xfrm>
          <a:prstGeom prst="straightConnector1">
            <a:avLst/>
          </a:prstGeom>
          <a:noFill/>
          <a:ln cap="flat" cmpd="sng" w="28575">
            <a:solidFill>
              <a:srgbClr val="B84742"/>
            </a:solidFill>
            <a:prstDash val="solid"/>
            <a:miter lim="800000"/>
            <a:headEnd len="sm" w="sm" type="none"/>
            <a:tailEnd len="med" w="med" type="stealth"/>
          </a:ln>
        </p:spPr>
      </p:cxnSp>
      <p:sp>
        <p:nvSpPr>
          <p:cNvPr id="1074" name="Google Shape;1074;p48"/>
          <p:cNvSpPr txBox="1"/>
          <p:nvPr/>
        </p:nvSpPr>
        <p:spPr>
          <a:xfrm>
            <a:off x="6162584" y="869700"/>
            <a:ext cx="5760000" cy="255454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(NEW)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ELSE</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 (NEW) 🡨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 (LAST)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NEW</a:t>
            </a:r>
            <a:endParaRPr/>
          </a:p>
          <a:p>
            <a:pPr indent="0" lvl="0" marL="0" marR="0" rtl="0" algn="l">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2000"/>
                                        <p:tgtEl>
                                          <p:spTgt spid="10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1"/>
                                        </p:tgtEl>
                                        <p:attrNameLst>
                                          <p:attrName>style.visibility</p:attrName>
                                        </p:attrNameLst>
                                      </p:cBhvr>
                                      <p:to>
                                        <p:strVal val="visible"/>
                                      </p:to>
                                    </p:set>
                                    <p:animEffect filter="fade" transition="in">
                                      <p:cBhvr>
                                        <p:cTn dur="500"/>
                                        <p:tgtEl>
                                          <p:spTgt spid="10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2000"/>
                                        <p:tgtEl>
                                          <p:spTgt spid="10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05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05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4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fontScale="90000"/>
          </a:bodyPr>
          <a:lstStyle/>
          <a:p>
            <a:pPr indent="0" lvl="0" marL="0" rtl="0" algn="l">
              <a:lnSpc>
                <a:spcPct val="90000"/>
              </a:lnSpc>
              <a:spcBef>
                <a:spcPts val="0"/>
              </a:spcBef>
              <a:spcAft>
                <a:spcPts val="0"/>
              </a:spcAft>
              <a:buClr>
                <a:srgbClr val="363636"/>
              </a:buClr>
              <a:buSzPct val="100000"/>
              <a:buFont typeface="Roboto Condensed"/>
              <a:buNone/>
            </a:pPr>
            <a:r>
              <a:rPr lang="en-IN" sz="4000"/>
              <a:t>Procedure: CIR_INS_LAST(X,FIRST,LAST)</a:t>
            </a:r>
            <a:endParaRPr/>
          </a:p>
        </p:txBody>
      </p:sp>
      <p:sp>
        <p:nvSpPr>
          <p:cNvPr id="1080" name="Google Shape;1080;p49"/>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procedure </a:t>
            </a:r>
            <a:r>
              <a:rPr b="1" lang="en-IN">
                <a:solidFill>
                  <a:srgbClr val="C00000"/>
                </a:solidFill>
              </a:rPr>
              <a:t>inserts a new node at the</a:t>
            </a:r>
            <a:r>
              <a:rPr b="1" lang="en-IN">
                <a:solidFill>
                  <a:srgbClr val="FF0000"/>
                </a:solidFill>
              </a:rPr>
              <a:t> </a:t>
            </a:r>
            <a:r>
              <a:rPr b="1" lang="en-IN">
                <a:solidFill>
                  <a:srgbClr val="C00000"/>
                </a:solidFill>
              </a:rPr>
              <a:t>last position</a:t>
            </a:r>
            <a:r>
              <a:rPr b="1" lang="en-IN">
                <a:solidFill>
                  <a:srgbClr val="FF0000"/>
                </a:solidFill>
              </a:rPr>
              <a:t> </a:t>
            </a:r>
            <a:r>
              <a:rPr lang="en-IN"/>
              <a:t>of Circular linked list.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t> 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5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fontScale="90000"/>
          </a:bodyPr>
          <a:lstStyle/>
          <a:p>
            <a:pPr indent="0" lvl="0" marL="0" rtl="0" algn="l">
              <a:lnSpc>
                <a:spcPct val="90000"/>
              </a:lnSpc>
              <a:spcBef>
                <a:spcPts val="0"/>
              </a:spcBef>
              <a:spcAft>
                <a:spcPts val="0"/>
              </a:spcAft>
              <a:buClr>
                <a:srgbClr val="363636"/>
              </a:buClr>
              <a:buSzPct val="100000"/>
              <a:buFont typeface="Roboto Condensed"/>
              <a:buNone/>
            </a:pPr>
            <a:r>
              <a:rPr lang="en-IN" sz="4000"/>
              <a:t>Procedure: CIR_INS_LAST( X,FIRST,LAST)</a:t>
            </a:r>
            <a:endParaRPr/>
          </a:p>
        </p:txBody>
      </p:sp>
      <p:sp>
        <p:nvSpPr>
          <p:cNvPr id="1086" name="Google Shape;1086;p50"/>
          <p:cNvSpPr txBox="1"/>
          <p:nvPr/>
        </p:nvSpPr>
        <p:spPr>
          <a:xfrm>
            <a:off x="313771" y="860735"/>
            <a:ext cx="5760000" cy="1785104"/>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[Creates a new empty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NEW     NODE</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[Initialize fields of new node and its link]</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INFO (NEW) 🡨 X</a:t>
            </a:r>
            <a:endParaRPr/>
          </a:p>
        </p:txBody>
      </p:sp>
      <p:sp>
        <p:nvSpPr>
          <p:cNvPr id="1087" name="Google Shape;1087;p50"/>
          <p:cNvSpPr/>
          <p:nvPr/>
        </p:nvSpPr>
        <p:spPr>
          <a:xfrm>
            <a:off x="1500579" y="1293588"/>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088" name="Google Shape;1088;p50"/>
          <p:cNvSpPr txBox="1"/>
          <p:nvPr/>
        </p:nvSpPr>
        <p:spPr>
          <a:xfrm>
            <a:off x="6221507" y="860735"/>
            <a:ext cx="5760000" cy="2462213"/>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FIRST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LINK (NEW) 🡨 NEW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FIRST 🡨 LAST 🡨 NEW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ELSE</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LINK (NEW) 🡨 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 (LAST) 🡨 NEW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LAST 🡨 NEW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a:t>
            </a:r>
            <a:endParaRPr/>
          </a:p>
        </p:txBody>
      </p:sp>
      <p:grpSp>
        <p:nvGrpSpPr>
          <p:cNvPr id="1089" name="Google Shape;1089;p50"/>
          <p:cNvGrpSpPr/>
          <p:nvPr/>
        </p:nvGrpSpPr>
        <p:grpSpPr>
          <a:xfrm>
            <a:off x="3478403" y="5292226"/>
            <a:ext cx="920012" cy="533400"/>
            <a:chOff x="951919" y="5486400"/>
            <a:chExt cx="920012" cy="533400"/>
          </a:xfrm>
        </p:grpSpPr>
        <p:sp>
          <p:nvSpPr>
            <p:cNvPr id="1090" name="Google Shape;1090;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091" name="Google Shape;1091;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92" name="Google Shape;1092;p50"/>
          <p:cNvGrpSpPr/>
          <p:nvPr/>
        </p:nvGrpSpPr>
        <p:grpSpPr>
          <a:xfrm>
            <a:off x="4850003" y="5292226"/>
            <a:ext cx="920012" cy="533400"/>
            <a:chOff x="951919" y="5486400"/>
            <a:chExt cx="920012" cy="533400"/>
          </a:xfrm>
        </p:grpSpPr>
        <p:sp>
          <p:nvSpPr>
            <p:cNvPr id="1093" name="Google Shape;1093;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094" name="Google Shape;1094;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95" name="Google Shape;1095;p50"/>
          <p:cNvGrpSpPr/>
          <p:nvPr/>
        </p:nvGrpSpPr>
        <p:grpSpPr>
          <a:xfrm>
            <a:off x="6221603" y="5292226"/>
            <a:ext cx="920012" cy="533400"/>
            <a:chOff x="951919" y="5486400"/>
            <a:chExt cx="920012" cy="533400"/>
          </a:xfrm>
        </p:grpSpPr>
        <p:sp>
          <p:nvSpPr>
            <p:cNvPr id="1096" name="Google Shape;1096;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a:t>
              </a:r>
              <a:endParaRPr b="1" sz="2400">
                <a:solidFill>
                  <a:schemeClr val="lt1"/>
                </a:solidFill>
                <a:latin typeface="Roboto Condensed"/>
                <a:ea typeface="Roboto Condensed"/>
                <a:cs typeface="Roboto Condensed"/>
                <a:sym typeface="Roboto Condensed"/>
              </a:endParaRPr>
            </a:p>
          </p:txBody>
        </p:sp>
        <p:sp>
          <p:nvSpPr>
            <p:cNvPr id="1097" name="Google Shape;1097;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098" name="Google Shape;1098;p50"/>
          <p:cNvGrpSpPr/>
          <p:nvPr/>
        </p:nvGrpSpPr>
        <p:grpSpPr>
          <a:xfrm>
            <a:off x="7593203" y="5292226"/>
            <a:ext cx="920012" cy="533400"/>
            <a:chOff x="951919" y="5486400"/>
            <a:chExt cx="920012" cy="533400"/>
          </a:xfrm>
        </p:grpSpPr>
        <p:sp>
          <p:nvSpPr>
            <p:cNvPr id="1099" name="Google Shape;1099;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100" name="Google Shape;1100;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101" name="Google Shape;1101;p50"/>
          <p:cNvCxnSpPr>
            <a:stCxn id="1091" idx="3"/>
            <a:endCxn id="1093" idx="1"/>
          </p:cNvCxnSpPr>
          <p:nvPr/>
        </p:nvCxnSpPr>
        <p:spPr>
          <a:xfrm>
            <a:off x="4398415" y="5558926"/>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102" name="Google Shape;1102;p50"/>
          <p:cNvCxnSpPr>
            <a:stCxn id="1094" idx="3"/>
            <a:endCxn id="1096" idx="1"/>
          </p:cNvCxnSpPr>
          <p:nvPr/>
        </p:nvCxnSpPr>
        <p:spPr>
          <a:xfrm>
            <a:off x="5770015" y="5558926"/>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103" name="Google Shape;1103;p50"/>
          <p:cNvCxnSpPr>
            <a:stCxn id="1097" idx="3"/>
            <a:endCxn id="1099" idx="1"/>
          </p:cNvCxnSpPr>
          <p:nvPr/>
        </p:nvCxnSpPr>
        <p:spPr>
          <a:xfrm>
            <a:off x="7141615" y="5558926"/>
            <a:ext cx="451500" cy="0"/>
          </a:xfrm>
          <a:prstGeom prst="straightConnector1">
            <a:avLst/>
          </a:prstGeom>
          <a:noFill/>
          <a:ln cap="flat" cmpd="sng" w="28575">
            <a:solidFill>
              <a:srgbClr val="B84742"/>
            </a:solidFill>
            <a:prstDash val="solid"/>
            <a:miter lim="800000"/>
            <a:headEnd len="sm" w="sm" type="none"/>
            <a:tailEnd len="med" w="med" type="stealth"/>
          </a:ln>
        </p:spPr>
      </p:cxnSp>
      <p:sp>
        <p:nvSpPr>
          <p:cNvPr id="1104" name="Google Shape;1104;p50"/>
          <p:cNvSpPr/>
          <p:nvPr/>
        </p:nvSpPr>
        <p:spPr>
          <a:xfrm>
            <a:off x="4249763" y="5537065"/>
            <a:ext cx="4586990" cy="659568"/>
          </a:xfrm>
          <a:custGeom>
            <a:rect b="b" l="l" r="r" t="t"/>
            <a:pathLst>
              <a:path extrusionOk="0" h="659568" w="4586990">
                <a:moveTo>
                  <a:pt x="4257206" y="0"/>
                </a:moveTo>
                <a:lnTo>
                  <a:pt x="4586990" y="0"/>
                </a:lnTo>
                <a:lnTo>
                  <a:pt x="4586990" y="659568"/>
                </a:lnTo>
                <a:lnTo>
                  <a:pt x="0" y="659568"/>
                </a:lnTo>
                <a:lnTo>
                  <a:pt x="0" y="254833"/>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105" name="Google Shape;1105;p50"/>
          <p:cNvCxnSpPr/>
          <p:nvPr/>
        </p:nvCxnSpPr>
        <p:spPr>
          <a:xfrm rot="10800000">
            <a:off x="3712615" y="5825628"/>
            <a:ext cx="0" cy="207987"/>
          </a:xfrm>
          <a:prstGeom prst="straightConnector1">
            <a:avLst/>
          </a:prstGeom>
          <a:noFill/>
          <a:ln cap="flat" cmpd="sng" w="28575">
            <a:solidFill>
              <a:srgbClr val="B84742"/>
            </a:solidFill>
            <a:prstDash val="solid"/>
            <a:miter lim="800000"/>
            <a:headEnd len="sm" w="sm" type="none"/>
            <a:tailEnd len="med" w="med" type="stealth"/>
          </a:ln>
        </p:spPr>
      </p:cxnSp>
      <p:sp>
        <p:nvSpPr>
          <p:cNvPr id="1106" name="Google Shape;1106;p50"/>
          <p:cNvSpPr txBox="1"/>
          <p:nvPr/>
        </p:nvSpPr>
        <p:spPr>
          <a:xfrm>
            <a:off x="3348777" y="6031468"/>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107" name="Google Shape;1107;p50"/>
          <p:cNvCxnSpPr/>
          <p:nvPr/>
        </p:nvCxnSpPr>
        <p:spPr>
          <a:xfrm>
            <a:off x="3137649" y="3810000"/>
            <a:ext cx="0" cy="2438400"/>
          </a:xfrm>
          <a:prstGeom prst="straightConnector1">
            <a:avLst/>
          </a:prstGeom>
          <a:noFill/>
          <a:ln cap="flat" cmpd="sng" w="19050">
            <a:solidFill>
              <a:schemeClr val="dk1"/>
            </a:solidFill>
            <a:prstDash val="solid"/>
            <a:miter lim="800000"/>
            <a:headEnd len="sm" w="sm" type="none"/>
            <a:tailEnd len="sm" w="sm" type="none"/>
          </a:ln>
        </p:spPr>
      </p:cxnSp>
      <p:grpSp>
        <p:nvGrpSpPr>
          <p:cNvPr id="1108" name="Google Shape;1108;p50"/>
          <p:cNvGrpSpPr/>
          <p:nvPr/>
        </p:nvGrpSpPr>
        <p:grpSpPr>
          <a:xfrm>
            <a:off x="8941856" y="4038600"/>
            <a:ext cx="920012" cy="533400"/>
            <a:chOff x="951919" y="5486400"/>
            <a:chExt cx="920012" cy="533400"/>
          </a:xfrm>
        </p:grpSpPr>
        <p:sp>
          <p:nvSpPr>
            <p:cNvPr id="1109" name="Google Shape;1109;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110" name="Google Shape;1110;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11" name="Google Shape;1111;p50"/>
          <p:cNvGrpSpPr/>
          <p:nvPr/>
        </p:nvGrpSpPr>
        <p:grpSpPr>
          <a:xfrm>
            <a:off x="1615628" y="4724400"/>
            <a:ext cx="920012" cy="533400"/>
            <a:chOff x="951919" y="5486400"/>
            <a:chExt cx="920012" cy="533400"/>
          </a:xfrm>
        </p:grpSpPr>
        <p:sp>
          <p:nvSpPr>
            <p:cNvPr id="1112" name="Google Shape;1112;p5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113" name="Google Shape;1113;p5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114" name="Google Shape;1114;p50"/>
          <p:cNvSpPr txBox="1"/>
          <p:nvPr/>
        </p:nvSpPr>
        <p:spPr>
          <a:xfrm>
            <a:off x="1628493" y="4756069"/>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1115" name="Google Shape;1115;p50"/>
          <p:cNvSpPr txBox="1"/>
          <p:nvPr/>
        </p:nvSpPr>
        <p:spPr>
          <a:xfrm>
            <a:off x="8958682" y="4074226"/>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50</a:t>
            </a:r>
            <a:endParaRPr b="1" sz="2400">
              <a:solidFill>
                <a:srgbClr val="FFFF00"/>
              </a:solidFill>
              <a:latin typeface="Roboto Condensed"/>
              <a:ea typeface="Roboto Condensed"/>
              <a:cs typeface="Roboto Condensed"/>
              <a:sym typeface="Roboto Condensed"/>
            </a:endParaRPr>
          </a:p>
        </p:txBody>
      </p:sp>
      <p:sp>
        <p:nvSpPr>
          <p:cNvPr id="1116" name="Google Shape;1116;p50"/>
          <p:cNvSpPr txBox="1"/>
          <p:nvPr/>
        </p:nvSpPr>
        <p:spPr>
          <a:xfrm>
            <a:off x="1741716" y="5257800"/>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117" name="Google Shape;1117;p50"/>
          <p:cNvSpPr txBox="1"/>
          <p:nvPr/>
        </p:nvSpPr>
        <p:spPr>
          <a:xfrm>
            <a:off x="9067944" y="3625334"/>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118" name="Google Shape;1118;p50"/>
          <p:cNvSpPr/>
          <p:nvPr/>
        </p:nvSpPr>
        <p:spPr>
          <a:xfrm>
            <a:off x="1232650" y="4963887"/>
            <a:ext cx="1710047" cy="819397"/>
          </a:xfrm>
          <a:custGeom>
            <a:rect b="b" l="l" r="r" t="t"/>
            <a:pathLst>
              <a:path extrusionOk="0" h="819397" w="1710047">
                <a:moveTo>
                  <a:pt x="1306285" y="0"/>
                </a:moveTo>
                <a:lnTo>
                  <a:pt x="1710047" y="0"/>
                </a:lnTo>
                <a:lnTo>
                  <a:pt x="1710047" y="819397"/>
                </a:lnTo>
                <a:lnTo>
                  <a:pt x="0" y="819397"/>
                </a:lnTo>
                <a:lnTo>
                  <a:pt x="0" y="11875"/>
                </a:lnTo>
                <a:lnTo>
                  <a:pt x="391885" y="11875"/>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19" name="Google Shape;1119;p50"/>
          <p:cNvSpPr txBox="1"/>
          <p:nvPr/>
        </p:nvSpPr>
        <p:spPr>
          <a:xfrm>
            <a:off x="1370649" y="3920280"/>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sp>
        <p:nvSpPr>
          <p:cNvPr id="1120" name="Google Shape;1120;p50"/>
          <p:cNvSpPr txBox="1"/>
          <p:nvPr/>
        </p:nvSpPr>
        <p:spPr>
          <a:xfrm>
            <a:off x="2031461" y="3908612"/>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121" name="Google Shape;1121;p50"/>
          <p:cNvCxnSpPr>
            <a:stCxn id="1119" idx="2"/>
          </p:cNvCxnSpPr>
          <p:nvPr/>
        </p:nvCxnSpPr>
        <p:spPr>
          <a:xfrm>
            <a:off x="1737897" y="4289612"/>
            <a:ext cx="0" cy="412800"/>
          </a:xfrm>
          <a:prstGeom prst="straightConnector1">
            <a:avLst/>
          </a:prstGeom>
          <a:noFill/>
          <a:ln cap="flat" cmpd="sng" w="28575">
            <a:solidFill>
              <a:srgbClr val="B84742"/>
            </a:solidFill>
            <a:prstDash val="solid"/>
            <a:miter lim="800000"/>
            <a:headEnd len="sm" w="sm" type="none"/>
            <a:tailEnd len="med" w="med" type="stealth"/>
          </a:ln>
        </p:spPr>
      </p:cxnSp>
      <p:cxnSp>
        <p:nvCxnSpPr>
          <p:cNvPr id="1122" name="Google Shape;1122;p50"/>
          <p:cNvCxnSpPr/>
          <p:nvPr/>
        </p:nvCxnSpPr>
        <p:spPr>
          <a:xfrm flipH="1">
            <a:off x="2377628" y="4289612"/>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123" name="Google Shape;1123;p50"/>
          <p:cNvSpPr txBox="1"/>
          <p:nvPr/>
        </p:nvSpPr>
        <p:spPr>
          <a:xfrm>
            <a:off x="7827612" y="4475694"/>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124" name="Google Shape;1124;p50"/>
          <p:cNvCxnSpPr/>
          <p:nvPr/>
        </p:nvCxnSpPr>
        <p:spPr>
          <a:xfrm flipH="1">
            <a:off x="8173779" y="4856694"/>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125" name="Google Shape;1125;p50"/>
          <p:cNvSpPr txBox="1"/>
          <p:nvPr/>
        </p:nvSpPr>
        <p:spPr>
          <a:xfrm>
            <a:off x="9380474" y="3307627"/>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LAST</a:t>
            </a:r>
            <a:endParaRPr b="1" sz="1800">
              <a:solidFill>
                <a:srgbClr val="C00000"/>
              </a:solidFill>
              <a:latin typeface="Roboto Condensed"/>
              <a:ea typeface="Roboto Condensed"/>
              <a:cs typeface="Roboto Condensed"/>
              <a:sym typeface="Roboto Condensed"/>
            </a:endParaRPr>
          </a:p>
        </p:txBody>
      </p:sp>
      <p:cxnSp>
        <p:nvCxnSpPr>
          <p:cNvPr id="1126" name="Google Shape;1126;p50"/>
          <p:cNvCxnSpPr/>
          <p:nvPr/>
        </p:nvCxnSpPr>
        <p:spPr>
          <a:xfrm>
            <a:off x="9722074" y="3608003"/>
            <a:ext cx="0" cy="412668"/>
          </a:xfrm>
          <a:prstGeom prst="straightConnector1">
            <a:avLst/>
          </a:prstGeom>
          <a:noFill/>
          <a:ln cap="flat" cmpd="sng" w="28575">
            <a:solidFill>
              <a:srgbClr val="B84742"/>
            </a:solidFill>
            <a:prstDash val="solid"/>
            <a:miter lim="800000"/>
            <a:headEnd len="sm" w="sm" type="none"/>
            <a:tailEnd len="med" w="med" type="stealth"/>
          </a:ln>
        </p:spPr>
      </p:cxnSp>
      <p:sp>
        <p:nvSpPr>
          <p:cNvPr id="1127" name="Google Shape;1127;p50"/>
          <p:cNvSpPr/>
          <p:nvPr/>
        </p:nvSpPr>
        <p:spPr>
          <a:xfrm>
            <a:off x="4125006" y="4562272"/>
            <a:ext cx="5544766" cy="1770434"/>
          </a:xfrm>
          <a:custGeom>
            <a:rect b="b" l="l" r="r" t="t"/>
            <a:pathLst>
              <a:path extrusionOk="0" h="1770434" w="5544766">
                <a:moveTo>
                  <a:pt x="5544766" y="0"/>
                </a:moveTo>
                <a:lnTo>
                  <a:pt x="5544766" y="1770434"/>
                </a:lnTo>
                <a:lnTo>
                  <a:pt x="0" y="1770434"/>
                </a:lnTo>
                <a:lnTo>
                  <a:pt x="0" y="1264596"/>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28" name="Google Shape;1128;p50"/>
          <p:cNvSpPr/>
          <p:nvPr/>
        </p:nvSpPr>
        <p:spPr>
          <a:xfrm>
            <a:off x="8356538" y="4357991"/>
            <a:ext cx="593388" cy="914400"/>
          </a:xfrm>
          <a:custGeom>
            <a:rect b="b" l="l" r="r" t="t"/>
            <a:pathLst>
              <a:path extrusionOk="0" h="914400" w="593388">
                <a:moveTo>
                  <a:pt x="0" y="914400"/>
                </a:moveTo>
                <a:lnTo>
                  <a:pt x="0" y="0"/>
                </a:lnTo>
                <a:lnTo>
                  <a:pt x="593388"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8"/>
                                        </p:tgtEl>
                                        <p:attrNameLst>
                                          <p:attrName>style.visibility</p:attrName>
                                        </p:attrNameLst>
                                      </p:cBhvr>
                                      <p:to>
                                        <p:strVal val="visible"/>
                                      </p:to>
                                    </p:set>
                                    <p:animEffect filter="fade" transition="in">
                                      <p:cBhvr>
                                        <p:cTn dur="2000"/>
                                        <p:tgtEl>
                                          <p:spTgt spid="1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2000"/>
                                        <p:tgtEl>
                                          <p:spTgt spid="1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2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1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5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CIR_INS_ORD(X,FIRST,LAST)</a:t>
            </a:r>
            <a:endParaRPr/>
          </a:p>
        </p:txBody>
      </p:sp>
      <p:sp>
        <p:nvSpPr>
          <p:cNvPr id="1134" name="Google Shape;1134;p51"/>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function </a:t>
            </a:r>
            <a:r>
              <a:rPr b="1" lang="en-IN">
                <a:solidFill>
                  <a:srgbClr val="C00000"/>
                </a:solidFill>
              </a:rPr>
              <a:t>inserts</a:t>
            </a:r>
            <a:r>
              <a:rPr lang="en-IN">
                <a:solidFill>
                  <a:srgbClr val="C00000"/>
                </a:solidFill>
              </a:rPr>
              <a:t> </a:t>
            </a:r>
            <a:r>
              <a:rPr lang="en-IN"/>
              <a:t>a new node such that linked list preserves the ordering of the terms in </a:t>
            </a:r>
            <a:r>
              <a:rPr b="1" lang="en-IN">
                <a:solidFill>
                  <a:srgbClr val="C00000"/>
                </a:solidFill>
              </a:rPr>
              <a:t>increasing order</a:t>
            </a:r>
            <a:r>
              <a:rPr b="1" lang="en-IN">
                <a:solidFill>
                  <a:srgbClr val="FF0000"/>
                </a:solidFill>
              </a:rPr>
              <a:t> </a:t>
            </a:r>
            <a:r>
              <a:rPr lang="en-IN"/>
              <a:t>of their </a:t>
            </a:r>
            <a:r>
              <a:rPr b="1" lang="en-IN">
                <a:solidFill>
                  <a:srgbClr val="C00000"/>
                </a:solidFill>
              </a:rPr>
              <a:t>INFO</a:t>
            </a:r>
            <a:r>
              <a:rPr lang="en-IN">
                <a:solidFill>
                  <a:srgbClr val="C00000"/>
                </a:solidFill>
              </a:rPr>
              <a:t> </a:t>
            </a:r>
            <a:r>
              <a:rPr lang="en-IN"/>
              <a:t>field.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a:p>
            <a:pPr indent="0" lvl="0" marL="0" rtl="0" algn="just">
              <a:lnSpc>
                <a:spcPct val="114000"/>
              </a:lnSpc>
              <a:spcBef>
                <a:spcPts val="1000"/>
              </a:spcBef>
              <a:spcAft>
                <a:spcPts val="0"/>
              </a:spcAft>
              <a:buSzPts val="24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5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CIR_INS_ORD(X,FIRST,LAST)</a:t>
            </a:r>
            <a:endParaRPr/>
          </a:p>
        </p:txBody>
      </p:sp>
      <p:sp>
        <p:nvSpPr>
          <p:cNvPr id="1140" name="Google Shape;1140;p52"/>
          <p:cNvSpPr txBox="1"/>
          <p:nvPr/>
        </p:nvSpPr>
        <p:spPr>
          <a:xfrm>
            <a:off x="313588" y="883024"/>
            <a:ext cx="5760000" cy="532453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NODE </a:t>
            </a:r>
            <a:endParaRPr/>
          </a:p>
          <a:p>
            <a:pPr indent="-450850" lvl="0" marL="450850" marR="0" rtl="0" algn="l">
              <a:spcBef>
                <a:spcPts val="0"/>
              </a:spcBef>
              <a:spcAft>
                <a:spcPts val="0"/>
              </a:spcAft>
              <a:buNone/>
            </a:pPr>
            <a:r>
              <a:rPr b="1" lang="en-IN" sz="2000">
                <a:solidFill>
                  <a:schemeClr val="dk2"/>
                </a:solidFill>
                <a:latin typeface="Consolas"/>
                <a:ea typeface="Consolas"/>
                <a:cs typeface="Consolas"/>
                <a:sym typeface="Consolas"/>
              </a:rPr>
              <a:t>2. [Copy information content into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[Is Linked List Empty?]</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LINK(NEW)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a:p>
            <a:pPr indent="-450850" lvl="0" marL="450850" marR="0" rtl="0" algn="l">
              <a:spcBef>
                <a:spcPts val="0"/>
              </a:spcBef>
              <a:spcAft>
                <a:spcPts val="0"/>
              </a:spcAft>
              <a:buNone/>
            </a:pPr>
            <a:r>
              <a:rPr b="1" lang="en-IN" sz="2000">
                <a:solidFill>
                  <a:schemeClr val="dk2"/>
                </a:solidFill>
                <a:latin typeface="Consolas"/>
                <a:ea typeface="Consolas"/>
                <a:cs typeface="Consolas"/>
                <a:sym typeface="Consolas"/>
              </a:rPr>
              <a:t>4. [Does new node precedes all other nodes in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IF    INFO(NEW)≤ INFO(FIRST)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THEN  LINK(NEW) 🡨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
        <p:nvSpPr>
          <p:cNvPr id="1141" name="Google Shape;1141;p52"/>
          <p:cNvSpPr/>
          <p:nvPr/>
        </p:nvSpPr>
        <p:spPr>
          <a:xfrm>
            <a:off x="1355438" y="1270817"/>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42" name="Google Shape;1142;p52"/>
          <p:cNvSpPr txBox="1"/>
          <p:nvPr/>
        </p:nvSpPr>
        <p:spPr>
          <a:xfrm>
            <a:off x="6256606" y="883023"/>
            <a:ext cx="5760000" cy="440120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[Initialize Temporary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 </a:t>
            </a:r>
            <a:endParaRPr/>
          </a:p>
          <a:p>
            <a:pPr indent="-450850" lvl="0" marL="450850" marR="0" rtl="0" algn="l">
              <a:spcBef>
                <a:spcPts val="0"/>
              </a:spcBef>
              <a:spcAft>
                <a:spcPts val="0"/>
              </a:spcAft>
              <a:buNone/>
            </a:pPr>
            <a:r>
              <a:rPr b="1" lang="en-IN" sz="2000">
                <a:solidFill>
                  <a:schemeClr val="dk2"/>
                </a:solidFill>
                <a:latin typeface="Consolas"/>
                <a:ea typeface="Consolas"/>
                <a:cs typeface="Consolas"/>
                <a:sym typeface="Consolas"/>
              </a:rPr>
              <a:t>6. [Search for Predecessor of new node]</a:t>
            </a:r>
            <a:endParaRPr/>
          </a:p>
          <a:p>
            <a:pPr indent="0" lvl="0" marL="0" marR="0" rtl="0" algn="l">
              <a:spcBef>
                <a:spcPts val="0"/>
              </a:spcBef>
              <a:spcAft>
                <a:spcPts val="0"/>
              </a:spcAft>
              <a:buNone/>
            </a:pPr>
            <a:r>
              <a:rPr b="1" lang="en-IN" sz="2000">
                <a:solidFill>
                  <a:srgbClr val="008C9E"/>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 while </a:t>
            </a:r>
            <a:r>
              <a:rPr lang="en-IN" sz="2000">
                <a:solidFill>
                  <a:schemeClr val="dk1"/>
                </a:solidFill>
                <a:latin typeface="Consolas"/>
                <a:ea typeface="Consolas"/>
                <a:cs typeface="Consolas"/>
                <a:sym typeface="Consolas"/>
              </a:rPr>
              <a:t>SAVE ≠ LAST &amp;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INFO(LINK(SAVE))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SAVE🡨LINK(SAVE)</a:t>
            </a:r>
            <a:endParaRPr/>
          </a:p>
          <a:p>
            <a:pPr indent="-450850" lvl="0" marL="450850" marR="0" rtl="0" algn="l">
              <a:spcBef>
                <a:spcPts val="0"/>
              </a:spcBef>
              <a:spcAft>
                <a:spcPts val="0"/>
              </a:spcAft>
              <a:buNone/>
            </a:pPr>
            <a:r>
              <a:rPr b="1" lang="en-IN" sz="2000">
                <a:solidFill>
                  <a:schemeClr val="dk2"/>
                </a:solidFill>
                <a:latin typeface="Consolas"/>
                <a:ea typeface="Consolas"/>
                <a:cs typeface="Consolas"/>
                <a:sym typeface="Consolas"/>
              </a:rPr>
              <a:t>7. [Set link field of NEW node and its Predecessor]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LINK(NEW) 🡨 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LINK(SAVE)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IF   SAVE = LAST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THEN LAST 🡨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[Finished]</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2">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5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CIR_INS_ORD(3,FIRST,LAST)</a:t>
            </a:r>
            <a:endParaRPr/>
          </a:p>
        </p:txBody>
      </p:sp>
      <p:sp>
        <p:nvSpPr>
          <p:cNvPr id="1148" name="Google Shape;1148;p53"/>
          <p:cNvSpPr txBox="1"/>
          <p:nvPr/>
        </p:nvSpPr>
        <p:spPr>
          <a:xfrm>
            <a:off x="153010" y="886107"/>
            <a:ext cx="5760000" cy="317009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NODE </a:t>
            </a:r>
            <a:endParaRPr/>
          </a:p>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2. [Copy information content into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[Is Linked List Empty?]</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LINK(NEW)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
        <p:nvSpPr>
          <p:cNvPr id="1149" name="Google Shape;1149;p53"/>
          <p:cNvSpPr txBox="1"/>
          <p:nvPr/>
        </p:nvSpPr>
        <p:spPr>
          <a:xfrm>
            <a:off x="6096000" y="886107"/>
            <a:ext cx="5760000" cy="224676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[Does new node precedes all other nodes in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INFO(NEW)≤ INFO(FIRST)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LINK(NEW) 🡨 FIRST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FIRST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
        <p:nvSpPr>
          <p:cNvPr id="1150" name="Google Shape;1150;p53"/>
          <p:cNvSpPr/>
          <p:nvPr/>
        </p:nvSpPr>
        <p:spPr>
          <a:xfrm>
            <a:off x="1311786" y="1246831"/>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151" name="Google Shape;1151;p53"/>
          <p:cNvGrpSpPr/>
          <p:nvPr/>
        </p:nvGrpSpPr>
        <p:grpSpPr>
          <a:xfrm>
            <a:off x="5099788" y="5181600"/>
            <a:ext cx="920012" cy="533400"/>
            <a:chOff x="951919" y="5486400"/>
            <a:chExt cx="920012" cy="533400"/>
          </a:xfrm>
        </p:grpSpPr>
        <p:sp>
          <p:nvSpPr>
            <p:cNvPr id="1152" name="Google Shape;1152;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153" name="Google Shape;1153;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54" name="Google Shape;1154;p53"/>
          <p:cNvGrpSpPr/>
          <p:nvPr/>
        </p:nvGrpSpPr>
        <p:grpSpPr>
          <a:xfrm>
            <a:off x="6471388" y="5181600"/>
            <a:ext cx="920012" cy="533400"/>
            <a:chOff x="951919" y="5486400"/>
            <a:chExt cx="920012" cy="533400"/>
          </a:xfrm>
        </p:grpSpPr>
        <p:sp>
          <p:nvSpPr>
            <p:cNvPr id="1155" name="Google Shape;1155;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156" name="Google Shape;1156;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57" name="Google Shape;1157;p53"/>
          <p:cNvGrpSpPr/>
          <p:nvPr/>
        </p:nvGrpSpPr>
        <p:grpSpPr>
          <a:xfrm>
            <a:off x="7842988" y="5181600"/>
            <a:ext cx="920012" cy="533400"/>
            <a:chOff x="951919" y="5486400"/>
            <a:chExt cx="920012" cy="533400"/>
          </a:xfrm>
        </p:grpSpPr>
        <p:sp>
          <p:nvSpPr>
            <p:cNvPr id="1158" name="Google Shape;1158;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159" name="Google Shape;1159;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60" name="Google Shape;1160;p53"/>
          <p:cNvGrpSpPr/>
          <p:nvPr/>
        </p:nvGrpSpPr>
        <p:grpSpPr>
          <a:xfrm>
            <a:off x="9214588" y="5181600"/>
            <a:ext cx="920012" cy="533400"/>
            <a:chOff x="951919" y="5486400"/>
            <a:chExt cx="920012" cy="533400"/>
          </a:xfrm>
        </p:grpSpPr>
        <p:sp>
          <p:nvSpPr>
            <p:cNvPr id="1161" name="Google Shape;1161;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162" name="Google Shape;1162;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163" name="Google Shape;1163;p53"/>
          <p:cNvCxnSpPr>
            <a:stCxn id="1153" idx="3"/>
            <a:endCxn id="1155" idx="1"/>
          </p:cNvCxnSpPr>
          <p:nvPr/>
        </p:nvCxnSpPr>
        <p:spPr>
          <a:xfrm>
            <a:off x="6019800" y="5448300"/>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164" name="Google Shape;1164;p53"/>
          <p:cNvCxnSpPr>
            <a:stCxn id="1156" idx="3"/>
            <a:endCxn id="1158" idx="1"/>
          </p:cNvCxnSpPr>
          <p:nvPr/>
        </p:nvCxnSpPr>
        <p:spPr>
          <a:xfrm>
            <a:off x="7391400" y="5448300"/>
            <a:ext cx="451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165" name="Google Shape;1165;p53"/>
          <p:cNvCxnSpPr>
            <a:stCxn id="1159" idx="3"/>
            <a:endCxn id="1161" idx="1"/>
          </p:cNvCxnSpPr>
          <p:nvPr/>
        </p:nvCxnSpPr>
        <p:spPr>
          <a:xfrm>
            <a:off x="8763000" y="5448300"/>
            <a:ext cx="451500" cy="0"/>
          </a:xfrm>
          <a:prstGeom prst="straightConnector1">
            <a:avLst/>
          </a:prstGeom>
          <a:noFill/>
          <a:ln cap="flat" cmpd="sng" w="28575">
            <a:solidFill>
              <a:srgbClr val="B84742"/>
            </a:solidFill>
            <a:prstDash val="solid"/>
            <a:miter lim="800000"/>
            <a:headEnd len="sm" w="sm" type="none"/>
            <a:tailEnd len="med" w="med" type="stealth"/>
          </a:ln>
        </p:spPr>
      </p:cxnSp>
      <p:sp>
        <p:nvSpPr>
          <p:cNvPr id="1166" name="Google Shape;1166;p53"/>
          <p:cNvSpPr/>
          <p:nvPr/>
        </p:nvSpPr>
        <p:spPr>
          <a:xfrm>
            <a:off x="5871148" y="5426439"/>
            <a:ext cx="4586990" cy="659568"/>
          </a:xfrm>
          <a:custGeom>
            <a:rect b="b" l="l" r="r" t="t"/>
            <a:pathLst>
              <a:path extrusionOk="0" h="659568" w="4586990">
                <a:moveTo>
                  <a:pt x="4257206" y="0"/>
                </a:moveTo>
                <a:lnTo>
                  <a:pt x="4586990" y="0"/>
                </a:lnTo>
                <a:lnTo>
                  <a:pt x="4586990" y="659568"/>
                </a:lnTo>
                <a:lnTo>
                  <a:pt x="0" y="659568"/>
                </a:lnTo>
                <a:lnTo>
                  <a:pt x="0" y="254833"/>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167" name="Google Shape;1167;p53"/>
          <p:cNvCxnSpPr/>
          <p:nvPr/>
        </p:nvCxnSpPr>
        <p:spPr>
          <a:xfrm rot="10800000">
            <a:off x="5334000" y="5715002"/>
            <a:ext cx="0" cy="207987"/>
          </a:xfrm>
          <a:prstGeom prst="straightConnector1">
            <a:avLst/>
          </a:prstGeom>
          <a:noFill/>
          <a:ln cap="flat" cmpd="sng" w="28575">
            <a:solidFill>
              <a:srgbClr val="B84742"/>
            </a:solidFill>
            <a:prstDash val="solid"/>
            <a:miter lim="800000"/>
            <a:headEnd len="sm" w="sm" type="none"/>
            <a:tailEnd len="med" w="med" type="stealth"/>
          </a:ln>
        </p:spPr>
      </p:cxnSp>
      <p:sp>
        <p:nvSpPr>
          <p:cNvPr id="1168" name="Google Shape;1168;p53"/>
          <p:cNvSpPr txBox="1"/>
          <p:nvPr/>
        </p:nvSpPr>
        <p:spPr>
          <a:xfrm>
            <a:off x="4970162" y="5920842"/>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169" name="Google Shape;1169;p53"/>
          <p:cNvCxnSpPr/>
          <p:nvPr/>
        </p:nvCxnSpPr>
        <p:spPr>
          <a:xfrm>
            <a:off x="4114800" y="4459784"/>
            <a:ext cx="0" cy="1788617"/>
          </a:xfrm>
          <a:prstGeom prst="straightConnector1">
            <a:avLst/>
          </a:prstGeom>
          <a:noFill/>
          <a:ln cap="flat" cmpd="sng" w="19050">
            <a:solidFill>
              <a:schemeClr val="dk1"/>
            </a:solidFill>
            <a:prstDash val="solid"/>
            <a:miter lim="800000"/>
            <a:headEnd len="sm" w="sm" type="none"/>
            <a:tailEnd len="sm" w="sm" type="none"/>
          </a:ln>
        </p:spPr>
      </p:cxnSp>
      <p:grpSp>
        <p:nvGrpSpPr>
          <p:cNvPr id="1170" name="Google Shape;1170;p53"/>
          <p:cNvGrpSpPr/>
          <p:nvPr/>
        </p:nvGrpSpPr>
        <p:grpSpPr>
          <a:xfrm>
            <a:off x="6642407" y="4038600"/>
            <a:ext cx="920012" cy="533400"/>
            <a:chOff x="951919" y="5486400"/>
            <a:chExt cx="920012" cy="533400"/>
          </a:xfrm>
        </p:grpSpPr>
        <p:sp>
          <p:nvSpPr>
            <p:cNvPr id="1171" name="Google Shape;1171;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172" name="Google Shape;1172;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173" name="Google Shape;1173;p53"/>
          <p:cNvGrpSpPr/>
          <p:nvPr/>
        </p:nvGrpSpPr>
        <p:grpSpPr>
          <a:xfrm>
            <a:off x="2135579" y="5037117"/>
            <a:ext cx="920012" cy="533400"/>
            <a:chOff x="951919" y="5486400"/>
            <a:chExt cx="920012" cy="533400"/>
          </a:xfrm>
        </p:grpSpPr>
        <p:sp>
          <p:nvSpPr>
            <p:cNvPr id="1174" name="Google Shape;1174;p53"/>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175" name="Google Shape;1175;p53"/>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176" name="Google Shape;1176;p53"/>
          <p:cNvSpPr txBox="1"/>
          <p:nvPr/>
        </p:nvSpPr>
        <p:spPr>
          <a:xfrm>
            <a:off x="2250642" y="5068786"/>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3</a:t>
            </a:r>
            <a:endParaRPr b="1" sz="2400">
              <a:solidFill>
                <a:srgbClr val="FFFF00"/>
              </a:solidFill>
              <a:latin typeface="Roboto Condensed"/>
              <a:ea typeface="Roboto Condensed"/>
              <a:cs typeface="Roboto Condensed"/>
              <a:sym typeface="Roboto Condensed"/>
            </a:endParaRPr>
          </a:p>
        </p:txBody>
      </p:sp>
      <p:sp>
        <p:nvSpPr>
          <p:cNvPr id="1177" name="Google Shape;1177;p53"/>
          <p:cNvSpPr txBox="1"/>
          <p:nvPr/>
        </p:nvSpPr>
        <p:spPr>
          <a:xfrm>
            <a:off x="6746442" y="4074226"/>
            <a:ext cx="3401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3</a:t>
            </a:r>
            <a:endParaRPr b="1" sz="2400">
              <a:solidFill>
                <a:srgbClr val="FFFF00"/>
              </a:solidFill>
              <a:latin typeface="Roboto Condensed"/>
              <a:ea typeface="Roboto Condensed"/>
              <a:cs typeface="Roboto Condensed"/>
              <a:sym typeface="Roboto Condensed"/>
            </a:endParaRPr>
          </a:p>
        </p:txBody>
      </p:sp>
      <p:sp>
        <p:nvSpPr>
          <p:cNvPr id="1178" name="Google Shape;1178;p53"/>
          <p:cNvSpPr txBox="1"/>
          <p:nvPr/>
        </p:nvSpPr>
        <p:spPr>
          <a:xfrm>
            <a:off x="2261667" y="5570517"/>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179" name="Google Shape;1179;p53"/>
          <p:cNvSpPr txBox="1"/>
          <p:nvPr/>
        </p:nvSpPr>
        <p:spPr>
          <a:xfrm>
            <a:off x="6768495" y="3625334"/>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180" name="Google Shape;1180;p53"/>
          <p:cNvSpPr/>
          <p:nvPr/>
        </p:nvSpPr>
        <p:spPr>
          <a:xfrm>
            <a:off x="1752601" y="5276604"/>
            <a:ext cx="1710047" cy="819397"/>
          </a:xfrm>
          <a:custGeom>
            <a:rect b="b" l="l" r="r" t="t"/>
            <a:pathLst>
              <a:path extrusionOk="0" h="819397" w="1710047">
                <a:moveTo>
                  <a:pt x="1306285" y="0"/>
                </a:moveTo>
                <a:lnTo>
                  <a:pt x="1710047" y="0"/>
                </a:lnTo>
                <a:lnTo>
                  <a:pt x="1710047" y="819397"/>
                </a:lnTo>
                <a:lnTo>
                  <a:pt x="0" y="819397"/>
                </a:lnTo>
                <a:lnTo>
                  <a:pt x="0" y="11875"/>
                </a:lnTo>
                <a:lnTo>
                  <a:pt x="391885" y="11875"/>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81" name="Google Shape;1181;p53"/>
          <p:cNvSpPr txBox="1"/>
          <p:nvPr/>
        </p:nvSpPr>
        <p:spPr>
          <a:xfrm>
            <a:off x="1890600" y="4234776"/>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sp>
        <p:nvSpPr>
          <p:cNvPr id="1182" name="Google Shape;1182;p53"/>
          <p:cNvSpPr txBox="1"/>
          <p:nvPr/>
        </p:nvSpPr>
        <p:spPr>
          <a:xfrm>
            <a:off x="2551412" y="4234776"/>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183" name="Google Shape;1183;p53"/>
          <p:cNvCxnSpPr>
            <a:stCxn id="1181" idx="2"/>
          </p:cNvCxnSpPr>
          <p:nvPr/>
        </p:nvCxnSpPr>
        <p:spPr>
          <a:xfrm>
            <a:off x="2257848" y="4604108"/>
            <a:ext cx="0" cy="424200"/>
          </a:xfrm>
          <a:prstGeom prst="straightConnector1">
            <a:avLst/>
          </a:prstGeom>
          <a:noFill/>
          <a:ln cap="flat" cmpd="sng" w="28575">
            <a:solidFill>
              <a:srgbClr val="B84742"/>
            </a:solidFill>
            <a:prstDash val="solid"/>
            <a:miter lim="800000"/>
            <a:headEnd len="sm" w="sm" type="none"/>
            <a:tailEnd len="med" w="med" type="stealth"/>
          </a:ln>
        </p:spPr>
      </p:cxnSp>
      <p:cxnSp>
        <p:nvCxnSpPr>
          <p:cNvPr id="1184" name="Google Shape;1184;p53"/>
          <p:cNvCxnSpPr/>
          <p:nvPr/>
        </p:nvCxnSpPr>
        <p:spPr>
          <a:xfrm flipH="1">
            <a:off x="2897579" y="4615776"/>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185" name="Google Shape;1185;p53"/>
          <p:cNvSpPr txBox="1"/>
          <p:nvPr/>
        </p:nvSpPr>
        <p:spPr>
          <a:xfrm>
            <a:off x="9448997" y="4365068"/>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186" name="Google Shape;1186;p53"/>
          <p:cNvCxnSpPr/>
          <p:nvPr/>
        </p:nvCxnSpPr>
        <p:spPr>
          <a:xfrm flipH="1">
            <a:off x="9795164" y="4746068"/>
            <a:ext cx="1" cy="412668"/>
          </a:xfrm>
          <a:prstGeom prst="straightConnector1">
            <a:avLst/>
          </a:prstGeom>
          <a:noFill/>
          <a:ln cap="flat" cmpd="sng" w="28575">
            <a:solidFill>
              <a:srgbClr val="B84742"/>
            </a:solidFill>
            <a:prstDash val="solid"/>
            <a:miter lim="800000"/>
            <a:headEnd len="sm" w="sm" type="none"/>
            <a:tailEnd len="med" w="med" type="stealth"/>
          </a:ln>
        </p:spPr>
      </p:cxnSp>
      <p:sp>
        <p:nvSpPr>
          <p:cNvPr id="1187" name="Google Shape;1187;p53"/>
          <p:cNvSpPr txBox="1"/>
          <p:nvPr/>
        </p:nvSpPr>
        <p:spPr>
          <a:xfrm>
            <a:off x="7055377" y="3274206"/>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188" name="Google Shape;1188;p53"/>
          <p:cNvCxnSpPr>
            <a:stCxn id="1187" idx="2"/>
          </p:cNvCxnSpPr>
          <p:nvPr/>
        </p:nvCxnSpPr>
        <p:spPr>
          <a:xfrm>
            <a:off x="7422625" y="3643538"/>
            <a:ext cx="0" cy="412800"/>
          </a:xfrm>
          <a:prstGeom prst="straightConnector1">
            <a:avLst/>
          </a:prstGeom>
          <a:noFill/>
          <a:ln cap="flat" cmpd="sng" w="28575">
            <a:solidFill>
              <a:srgbClr val="B84742"/>
            </a:solidFill>
            <a:prstDash val="solid"/>
            <a:miter lim="800000"/>
            <a:headEnd len="sm" w="sm" type="none"/>
            <a:tailEnd len="med" w="med" type="stealth"/>
          </a:ln>
        </p:spPr>
      </p:cxnSp>
      <p:sp>
        <p:nvSpPr>
          <p:cNvPr id="1189" name="Google Shape;1189;p53"/>
          <p:cNvSpPr/>
          <p:nvPr/>
        </p:nvSpPr>
        <p:spPr>
          <a:xfrm>
            <a:off x="5324104" y="4583876"/>
            <a:ext cx="2030680" cy="593767"/>
          </a:xfrm>
          <a:custGeom>
            <a:rect b="b" l="l" r="r" t="t"/>
            <a:pathLst>
              <a:path extrusionOk="0" h="593767" w="2030680">
                <a:moveTo>
                  <a:pt x="2030680" y="0"/>
                </a:moveTo>
                <a:lnTo>
                  <a:pt x="2030680" y="178130"/>
                </a:lnTo>
                <a:lnTo>
                  <a:pt x="0" y="178130"/>
                </a:lnTo>
                <a:lnTo>
                  <a:pt x="0" y="593767"/>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190" name="Google Shape;1190;p53"/>
          <p:cNvSpPr/>
          <p:nvPr/>
        </p:nvSpPr>
        <p:spPr>
          <a:xfrm>
            <a:off x="7556666" y="4203865"/>
            <a:ext cx="2861953" cy="1092530"/>
          </a:xfrm>
          <a:custGeom>
            <a:rect b="b" l="l" r="r" t="t"/>
            <a:pathLst>
              <a:path extrusionOk="0" h="1092530" w="2861953">
                <a:moveTo>
                  <a:pt x="2565070" y="1092530"/>
                </a:moveTo>
                <a:lnTo>
                  <a:pt x="2861953" y="1092530"/>
                </a:lnTo>
                <a:lnTo>
                  <a:pt x="2861953" y="0"/>
                </a:lnTo>
                <a:lnTo>
                  <a:pt x="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0"/>
                                        </p:tgtEl>
                                        <p:attrNameLst>
                                          <p:attrName>style.visibility</p:attrName>
                                        </p:attrNameLst>
                                      </p:cBhvr>
                                      <p:to>
                                        <p:strVal val="visible"/>
                                      </p:to>
                                    </p:set>
                                    <p:animEffect filter="fade" transition="in">
                                      <p:cBhvr>
                                        <p:cTn dur="2000"/>
                                        <p:tgtEl>
                                          <p:spTgt spid="1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9"/>
                                        </p:tgtEl>
                                        <p:attrNameLst>
                                          <p:attrName>style.visibility</p:attrName>
                                        </p:attrNameLst>
                                      </p:cBhvr>
                                      <p:to>
                                        <p:strVal val="visible"/>
                                      </p:to>
                                    </p:set>
                                    <p:animEffect filter="fade" transition="in">
                                      <p:cBhvr>
                                        <p:cTn dur="500"/>
                                        <p:tgtEl>
                                          <p:spTgt spid="1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0"/>
                                        </p:tgtEl>
                                        <p:attrNameLst>
                                          <p:attrName>style.visibility</p:attrName>
                                        </p:attrNameLst>
                                      </p:cBhvr>
                                      <p:to>
                                        <p:strVal val="visible"/>
                                      </p:to>
                                    </p:set>
                                    <p:animEffect filter="fade" transition="in">
                                      <p:cBhvr>
                                        <p:cTn dur="500"/>
                                        <p:tgtEl>
                                          <p:spTgt spid="1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1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16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5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CIR_INS_ORD(18,FIRST,LAST)</a:t>
            </a:r>
            <a:endParaRPr/>
          </a:p>
        </p:txBody>
      </p:sp>
      <p:sp>
        <p:nvSpPr>
          <p:cNvPr id="1196" name="Google Shape;1196;p54"/>
          <p:cNvSpPr txBox="1"/>
          <p:nvPr/>
        </p:nvSpPr>
        <p:spPr>
          <a:xfrm>
            <a:off x="6172200" y="956040"/>
            <a:ext cx="5760000" cy="2554545"/>
          </a:xfrm>
          <a:prstGeom prst="rect">
            <a:avLst/>
          </a:prstGeom>
          <a:solidFill>
            <a:srgbClr val="F2F2F2"/>
          </a:solidFill>
          <a:ln>
            <a:noFill/>
          </a:ln>
        </p:spPr>
        <p:txBody>
          <a:bodyPr anchorCtr="0" anchor="t" bIns="45700" lIns="91425" spcFirstLastPara="1" rIns="91425" wrap="square" tIns="45700">
            <a:spAutoFit/>
          </a:bodyPr>
          <a:lstStyle/>
          <a:p>
            <a:pPr indent="-444500" lvl="0" marL="444500" marR="0" rtl="0" algn="l">
              <a:spcBef>
                <a:spcPts val="0"/>
              </a:spcBef>
              <a:spcAft>
                <a:spcPts val="0"/>
              </a:spcAft>
              <a:buNone/>
            </a:pPr>
            <a:r>
              <a:rPr b="1" lang="en-IN" sz="2000">
                <a:solidFill>
                  <a:schemeClr val="dk2"/>
                </a:solidFill>
                <a:latin typeface="Consolas"/>
                <a:ea typeface="Consolas"/>
                <a:cs typeface="Consolas"/>
                <a:sym typeface="Consolas"/>
              </a:rPr>
              <a:t>7. [Set link field of NEW node and its Predecessor]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LINK(NEW) 🡨 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LINK(SAVE)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SAVE = LAST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LAST 🡨 NEW</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8. [Finished]</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
        <p:nvSpPr>
          <p:cNvPr id="1197" name="Google Shape;1197;p54"/>
          <p:cNvSpPr txBox="1"/>
          <p:nvPr/>
        </p:nvSpPr>
        <p:spPr>
          <a:xfrm>
            <a:off x="221700" y="956040"/>
            <a:ext cx="5760000" cy="193899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[Initialize Temporary Pointer]</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 🡨 FIRST </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6. [Search for Predecessor of new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Repeat</a:t>
            </a:r>
            <a:r>
              <a:rPr lang="en-IN" sz="2000">
                <a:solidFill>
                  <a:schemeClr val="dk1"/>
                </a:solidFill>
                <a:latin typeface="Consolas"/>
                <a:ea typeface="Consolas"/>
                <a:cs typeface="Consolas"/>
                <a:sym typeface="Consolas"/>
              </a:rPr>
              <a:t> while SAVE ≠ LAST &amp;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INFO(LINK(SAVE))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SAVE🡨LINK(SAVE)</a:t>
            </a:r>
            <a:endParaRPr/>
          </a:p>
        </p:txBody>
      </p:sp>
      <p:grpSp>
        <p:nvGrpSpPr>
          <p:cNvPr id="1198" name="Google Shape;1198;p54"/>
          <p:cNvGrpSpPr/>
          <p:nvPr/>
        </p:nvGrpSpPr>
        <p:grpSpPr>
          <a:xfrm>
            <a:off x="587291" y="5059145"/>
            <a:ext cx="920012" cy="533400"/>
            <a:chOff x="951919" y="5486400"/>
            <a:chExt cx="920012" cy="533400"/>
          </a:xfrm>
        </p:grpSpPr>
        <p:sp>
          <p:nvSpPr>
            <p:cNvPr id="1199" name="Google Shape;1199;p5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200" name="Google Shape;1200;p5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01" name="Google Shape;1201;p54"/>
          <p:cNvGrpSpPr/>
          <p:nvPr/>
        </p:nvGrpSpPr>
        <p:grpSpPr>
          <a:xfrm>
            <a:off x="2227737" y="5059145"/>
            <a:ext cx="920012" cy="533400"/>
            <a:chOff x="951919" y="5486400"/>
            <a:chExt cx="920012" cy="533400"/>
          </a:xfrm>
        </p:grpSpPr>
        <p:sp>
          <p:nvSpPr>
            <p:cNvPr id="1202" name="Google Shape;1202;p5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203" name="Google Shape;1203;p5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04" name="Google Shape;1204;p54"/>
          <p:cNvGrpSpPr/>
          <p:nvPr/>
        </p:nvGrpSpPr>
        <p:grpSpPr>
          <a:xfrm>
            <a:off x="3980337" y="5059145"/>
            <a:ext cx="920012" cy="533400"/>
            <a:chOff x="951919" y="5486400"/>
            <a:chExt cx="920012" cy="533400"/>
          </a:xfrm>
        </p:grpSpPr>
        <p:sp>
          <p:nvSpPr>
            <p:cNvPr id="1205" name="Google Shape;1205;p5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206" name="Google Shape;1206;p5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07" name="Google Shape;1207;p54"/>
          <p:cNvGrpSpPr/>
          <p:nvPr/>
        </p:nvGrpSpPr>
        <p:grpSpPr>
          <a:xfrm>
            <a:off x="6870325" y="5059145"/>
            <a:ext cx="920012" cy="533400"/>
            <a:chOff x="951919" y="5486400"/>
            <a:chExt cx="920012" cy="533400"/>
          </a:xfrm>
        </p:grpSpPr>
        <p:sp>
          <p:nvSpPr>
            <p:cNvPr id="1208" name="Google Shape;1208;p5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209" name="Google Shape;1209;p5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210" name="Google Shape;1210;p54"/>
          <p:cNvCxnSpPr>
            <a:stCxn id="1200" idx="3"/>
            <a:endCxn id="1202" idx="1"/>
          </p:cNvCxnSpPr>
          <p:nvPr/>
        </p:nvCxnSpPr>
        <p:spPr>
          <a:xfrm>
            <a:off x="1507303" y="5325845"/>
            <a:ext cx="720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11" name="Google Shape;1211;p54"/>
          <p:cNvCxnSpPr>
            <a:stCxn id="1203" idx="3"/>
            <a:endCxn id="1205" idx="1"/>
          </p:cNvCxnSpPr>
          <p:nvPr/>
        </p:nvCxnSpPr>
        <p:spPr>
          <a:xfrm>
            <a:off x="3147749" y="5325845"/>
            <a:ext cx="8325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12" name="Google Shape;1212;p54"/>
          <p:cNvCxnSpPr>
            <a:stCxn id="1206" idx="3"/>
            <a:endCxn id="1208" idx="1"/>
          </p:cNvCxnSpPr>
          <p:nvPr/>
        </p:nvCxnSpPr>
        <p:spPr>
          <a:xfrm>
            <a:off x="4900349" y="5325845"/>
            <a:ext cx="1970100" cy="0"/>
          </a:xfrm>
          <a:prstGeom prst="straightConnector1">
            <a:avLst/>
          </a:prstGeom>
          <a:noFill/>
          <a:ln cap="flat" cmpd="sng" w="28575">
            <a:solidFill>
              <a:srgbClr val="B84742"/>
            </a:solidFill>
            <a:prstDash val="solid"/>
            <a:miter lim="800000"/>
            <a:headEnd len="sm" w="sm" type="none"/>
            <a:tailEnd len="med" w="med" type="stealth"/>
          </a:ln>
        </p:spPr>
      </p:cxnSp>
      <p:sp>
        <p:nvSpPr>
          <p:cNvPr id="1213" name="Google Shape;1213;p54"/>
          <p:cNvSpPr/>
          <p:nvPr/>
        </p:nvSpPr>
        <p:spPr>
          <a:xfrm>
            <a:off x="1396531" y="5330878"/>
            <a:ext cx="6888886" cy="659568"/>
          </a:xfrm>
          <a:custGeom>
            <a:rect b="b" l="l" r="r" t="t"/>
            <a:pathLst>
              <a:path extrusionOk="0" h="659568" w="4586990">
                <a:moveTo>
                  <a:pt x="4257206" y="0"/>
                </a:moveTo>
                <a:lnTo>
                  <a:pt x="4586990" y="0"/>
                </a:lnTo>
                <a:lnTo>
                  <a:pt x="4586990" y="659568"/>
                </a:lnTo>
                <a:lnTo>
                  <a:pt x="0" y="659568"/>
                </a:lnTo>
                <a:lnTo>
                  <a:pt x="0" y="254833"/>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214" name="Google Shape;1214;p54"/>
          <p:cNvCxnSpPr/>
          <p:nvPr/>
        </p:nvCxnSpPr>
        <p:spPr>
          <a:xfrm rot="10800000">
            <a:off x="821503" y="5592547"/>
            <a:ext cx="0" cy="207987"/>
          </a:xfrm>
          <a:prstGeom prst="straightConnector1">
            <a:avLst/>
          </a:prstGeom>
          <a:noFill/>
          <a:ln cap="flat" cmpd="sng" w="28575">
            <a:solidFill>
              <a:srgbClr val="B84742"/>
            </a:solidFill>
            <a:prstDash val="solid"/>
            <a:miter lim="800000"/>
            <a:headEnd len="sm" w="sm" type="none"/>
            <a:tailEnd len="med" w="med" type="stealth"/>
          </a:ln>
        </p:spPr>
      </p:cxnSp>
      <p:sp>
        <p:nvSpPr>
          <p:cNvPr id="1215" name="Google Shape;1215;p54"/>
          <p:cNvSpPr txBox="1"/>
          <p:nvPr/>
        </p:nvSpPr>
        <p:spPr>
          <a:xfrm>
            <a:off x="457665" y="5798387"/>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grpSp>
        <p:nvGrpSpPr>
          <p:cNvPr id="1216" name="Google Shape;1216;p54"/>
          <p:cNvGrpSpPr/>
          <p:nvPr/>
        </p:nvGrpSpPr>
        <p:grpSpPr>
          <a:xfrm>
            <a:off x="4889125" y="3609185"/>
            <a:ext cx="920012" cy="533400"/>
            <a:chOff x="951919" y="5486400"/>
            <a:chExt cx="920012" cy="533400"/>
          </a:xfrm>
        </p:grpSpPr>
        <p:sp>
          <p:nvSpPr>
            <p:cNvPr id="1217" name="Google Shape;1217;p5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218" name="Google Shape;1218;p5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219" name="Google Shape;1219;p54"/>
          <p:cNvSpPr txBox="1"/>
          <p:nvPr/>
        </p:nvSpPr>
        <p:spPr>
          <a:xfrm>
            <a:off x="4938247" y="3633421"/>
            <a:ext cx="49564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rgbClr val="FFFF00"/>
                </a:solidFill>
                <a:latin typeface="Roboto Condensed"/>
                <a:ea typeface="Roboto Condensed"/>
                <a:cs typeface="Roboto Condensed"/>
                <a:sym typeface="Roboto Condensed"/>
              </a:rPr>
              <a:t>18</a:t>
            </a:r>
            <a:endParaRPr b="1" sz="2400">
              <a:solidFill>
                <a:srgbClr val="FFFF00"/>
              </a:solidFill>
              <a:latin typeface="Roboto Condensed"/>
              <a:ea typeface="Roboto Condensed"/>
              <a:cs typeface="Roboto Condensed"/>
              <a:sym typeface="Roboto Condensed"/>
            </a:endParaRPr>
          </a:p>
        </p:txBody>
      </p:sp>
      <p:sp>
        <p:nvSpPr>
          <p:cNvPr id="1220" name="Google Shape;1220;p54"/>
          <p:cNvSpPr txBox="1"/>
          <p:nvPr/>
        </p:nvSpPr>
        <p:spPr>
          <a:xfrm>
            <a:off x="5097025" y="3195919"/>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221" name="Google Shape;1221;p54"/>
          <p:cNvSpPr txBox="1"/>
          <p:nvPr/>
        </p:nvSpPr>
        <p:spPr>
          <a:xfrm>
            <a:off x="7279895" y="4242613"/>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LAST</a:t>
            </a:r>
            <a:endParaRPr b="1" sz="1800">
              <a:solidFill>
                <a:schemeClr val="dk1"/>
              </a:solidFill>
              <a:latin typeface="Roboto Condensed"/>
              <a:ea typeface="Roboto Condensed"/>
              <a:cs typeface="Roboto Condensed"/>
              <a:sym typeface="Roboto Condensed"/>
            </a:endParaRPr>
          </a:p>
        </p:txBody>
      </p:sp>
      <p:cxnSp>
        <p:nvCxnSpPr>
          <p:cNvPr id="1222" name="Google Shape;1222;p54"/>
          <p:cNvCxnSpPr/>
          <p:nvPr/>
        </p:nvCxnSpPr>
        <p:spPr>
          <a:xfrm flipH="1">
            <a:off x="7626062" y="4623613"/>
            <a:ext cx="1" cy="412668"/>
          </a:xfrm>
          <a:prstGeom prst="straightConnector1">
            <a:avLst/>
          </a:prstGeom>
          <a:noFill/>
          <a:ln cap="flat" cmpd="sng" w="28575">
            <a:solidFill>
              <a:srgbClr val="B84742"/>
            </a:solidFill>
            <a:prstDash val="solid"/>
            <a:miter lim="800000"/>
            <a:headEnd len="sm" w="sm" type="none"/>
            <a:tailEnd len="med" w="med" type="stealth"/>
          </a:ln>
        </p:spPr>
      </p:cxnSp>
      <p:grpSp>
        <p:nvGrpSpPr>
          <p:cNvPr id="1223" name="Google Shape;1223;p54"/>
          <p:cNvGrpSpPr/>
          <p:nvPr/>
        </p:nvGrpSpPr>
        <p:grpSpPr>
          <a:xfrm>
            <a:off x="522638" y="4386938"/>
            <a:ext cx="694421" cy="672332"/>
            <a:chOff x="733300" y="4736560"/>
            <a:chExt cx="694421" cy="672332"/>
          </a:xfrm>
        </p:grpSpPr>
        <p:sp>
          <p:nvSpPr>
            <p:cNvPr id="1224" name="Google Shape;1224;p54"/>
            <p:cNvSpPr txBox="1"/>
            <p:nvPr/>
          </p:nvSpPr>
          <p:spPr>
            <a:xfrm>
              <a:off x="733300" y="4736560"/>
              <a:ext cx="6944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1225" name="Google Shape;1225;p54"/>
            <p:cNvCxnSpPr>
              <a:stCxn id="1224" idx="2"/>
              <a:endCxn id="1199" idx="0"/>
            </p:cNvCxnSpPr>
            <p:nvPr/>
          </p:nvCxnSpPr>
          <p:spPr>
            <a:xfrm flipH="1">
              <a:off x="1064611" y="5105892"/>
              <a:ext cx="15900" cy="303000"/>
            </a:xfrm>
            <a:prstGeom prst="straightConnector1">
              <a:avLst/>
            </a:prstGeom>
            <a:noFill/>
            <a:ln cap="flat" cmpd="sng" w="28575">
              <a:solidFill>
                <a:srgbClr val="B84742"/>
              </a:solidFill>
              <a:prstDash val="solid"/>
              <a:miter lim="800000"/>
              <a:headEnd len="sm" w="sm" type="none"/>
              <a:tailEnd len="med" w="med" type="stealth"/>
            </a:ln>
          </p:spPr>
        </p:cxnSp>
      </p:grpSp>
      <p:sp>
        <p:nvSpPr>
          <p:cNvPr id="1226" name="Google Shape;1226;p54"/>
          <p:cNvSpPr/>
          <p:nvPr/>
        </p:nvSpPr>
        <p:spPr>
          <a:xfrm>
            <a:off x="5798251" y="3847084"/>
            <a:ext cx="1306286" cy="1199407"/>
          </a:xfrm>
          <a:custGeom>
            <a:rect b="b" l="l" r="r" t="t"/>
            <a:pathLst>
              <a:path extrusionOk="0" h="1199407" w="1306286">
                <a:moveTo>
                  <a:pt x="0" y="0"/>
                </a:moveTo>
                <a:lnTo>
                  <a:pt x="1104405" y="0"/>
                </a:lnTo>
                <a:lnTo>
                  <a:pt x="1306286" y="0"/>
                </a:lnTo>
                <a:lnTo>
                  <a:pt x="1306286" y="1199407"/>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227" name="Google Shape;1227;p54"/>
          <p:cNvSpPr/>
          <p:nvPr/>
        </p:nvSpPr>
        <p:spPr>
          <a:xfrm>
            <a:off x="4670096" y="3823333"/>
            <a:ext cx="201881" cy="1211283"/>
          </a:xfrm>
          <a:custGeom>
            <a:rect b="b" l="l" r="r" t="t"/>
            <a:pathLst>
              <a:path extrusionOk="0" h="1211283" w="201881">
                <a:moveTo>
                  <a:pt x="0" y="1211283"/>
                </a:moveTo>
                <a:lnTo>
                  <a:pt x="0" y="0"/>
                </a:lnTo>
                <a:lnTo>
                  <a:pt x="201881"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6"/>
                                        </p:tgtEl>
                                        <p:attrNameLst>
                                          <p:attrName>style.visibility</p:attrName>
                                        </p:attrNameLst>
                                      </p:cBhvr>
                                      <p:to>
                                        <p:strVal val="visible"/>
                                      </p:to>
                                    </p:set>
                                    <p:animEffect filter="fade" transition="in">
                                      <p:cBhvr>
                                        <p:cTn dur="500"/>
                                        <p:tgtEl>
                                          <p:spTgt spid="1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par>
                                <p:cTn fill="hold" nodeType="withEffect" presetClass="exit" presetID="1" presetSubtype="0">
                                  <p:stCondLst>
                                    <p:cond delay="0"/>
                                  </p:stCondLst>
                                  <p:childTnLst>
                                    <p:set>
                                      <p:cBhvr>
                                        <p:cTn dur="1" fill="hold">
                                          <p:stCondLst>
                                            <p:cond delay="1"/>
                                          </p:stCondLst>
                                        </p:cTn>
                                        <p:tgtEl>
                                          <p:spTgt spid="121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5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CIR_DELETE(X,FIRST,LAST)</a:t>
            </a:r>
            <a:endParaRPr/>
          </a:p>
        </p:txBody>
      </p:sp>
      <p:sp>
        <p:nvSpPr>
          <p:cNvPr id="1233" name="Google Shape;1233;p55"/>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algorithm </a:t>
            </a:r>
            <a:r>
              <a:rPr b="1" lang="en-IN">
                <a:solidFill>
                  <a:srgbClr val="C00000"/>
                </a:solidFill>
              </a:rPr>
              <a:t>delete</a:t>
            </a:r>
            <a:r>
              <a:rPr lang="en-IN">
                <a:solidFill>
                  <a:srgbClr val="C00000"/>
                </a:solidFill>
              </a:rPr>
              <a:t> </a:t>
            </a:r>
            <a:r>
              <a:rPr lang="en-IN"/>
              <a:t>a node whose address is given by variable </a:t>
            </a:r>
            <a:r>
              <a:rPr b="1" lang="en-IN">
                <a:solidFill>
                  <a:srgbClr val="C00000"/>
                </a:solidFill>
              </a:rPr>
              <a:t>X</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&amp; </a:t>
            </a:r>
            <a:r>
              <a:rPr b="1" lang="en-IN">
                <a:solidFill>
                  <a:srgbClr val="C00000"/>
                </a:solidFill>
              </a:rPr>
              <a:t>LAST</a:t>
            </a:r>
            <a:r>
              <a:rPr lang="en-IN">
                <a:solidFill>
                  <a:srgbClr val="C00000"/>
                </a:solidFill>
              </a:rPr>
              <a:t> </a:t>
            </a:r>
            <a:r>
              <a:rPr lang="en-IN"/>
              <a:t>are </a:t>
            </a:r>
            <a:r>
              <a:rPr b="1" lang="en-IN"/>
              <a:t>pointers to the First &amp; Last elements</a:t>
            </a:r>
            <a:r>
              <a:rPr lang="en-IN"/>
              <a:t> of a Circular  linked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SAVE</a:t>
            </a:r>
            <a:r>
              <a:rPr b="1" lang="en-IN">
                <a:solidFill>
                  <a:srgbClr val="FF0000"/>
                </a:solidFill>
              </a:rPr>
              <a:t> </a:t>
            </a:r>
            <a:r>
              <a:rPr b="1" lang="en-IN">
                <a:solidFill>
                  <a:srgbClr val="2B2B2B"/>
                </a:solidFill>
              </a:rPr>
              <a:t>&amp;</a:t>
            </a:r>
            <a:r>
              <a:rPr b="1" lang="en-IN">
                <a:solidFill>
                  <a:srgbClr val="FF0000"/>
                </a:solidFill>
              </a:rPr>
              <a:t> </a:t>
            </a:r>
            <a:r>
              <a:rPr b="1" lang="en-IN">
                <a:solidFill>
                  <a:srgbClr val="C00000"/>
                </a:solidFill>
              </a:rPr>
              <a:t>PRED</a:t>
            </a:r>
            <a:r>
              <a:rPr b="1" lang="en-IN">
                <a:solidFill>
                  <a:srgbClr val="FF0000"/>
                </a:solidFill>
              </a:rPr>
              <a:t> </a:t>
            </a:r>
            <a:r>
              <a:rPr lang="en-IN"/>
              <a:t>are temporary pointer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Array v/s </a:t>
            </a:r>
            <a:r>
              <a:rPr lang="en-IN">
                <a:solidFill>
                  <a:srgbClr val="B84742"/>
                </a:solidFill>
              </a:rPr>
              <a:t>Linked List</a:t>
            </a:r>
            <a:endParaRPr/>
          </a:p>
        </p:txBody>
      </p:sp>
      <p:sp>
        <p:nvSpPr>
          <p:cNvPr id="83" name="Google Shape;83;p11"/>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Insertion and Deletion operations are costlier since the memory locations are consecutive and fixed.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Insertion and Deletion operations are fast and easy in a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Memory is allocated during the compile time (Static memory allocation).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Memory is allocated during the run-time (Dynamic memory allocation).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Size of the array must be specified at the time of array declaration/initialization.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solidFill>
                  <a:srgbClr val="C00000"/>
                </a:solidFill>
              </a:rPr>
              <a:t>Size of a Linked list grows/shrinks as and when new elements are inserted/deleted.</a:t>
            </a:r>
            <a:endParaRPr/>
          </a:p>
        </p:txBody>
      </p:sp>
      <p:pic>
        <p:nvPicPr>
          <p:cNvPr id="84" name="Google Shape;84;p11"/>
          <p:cNvPicPr preferRelativeResize="0"/>
          <p:nvPr/>
        </p:nvPicPr>
        <p:blipFill rotWithShape="1">
          <a:blip r:embed="rId3">
            <a:alphaModFix/>
          </a:blip>
          <a:srcRect b="0" l="0" r="0" t="0"/>
          <a:stretch/>
        </p:blipFill>
        <p:spPr>
          <a:xfrm>
            <a:off x="9055206" y="5597329"/>
            <a:ext cx="2926123" cy="8824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7" name="Shape 1237"/>
        <p:cNvGrpSpPr/>
        <p:nvPr/>
      </p:nvGrpSpPr>
      <p:grpSpPr>
        <a:xfrm>
          <a:off x="0" y="0"/>
          <a:ext cx="0" cy="0"/>
          <a:chOff x="0" y="0"/>
          <a:chExt cx="0" cy="0"/>
        </a:xfrm>
      </p:grpSpPr>
      <p:sp>
        <p:nvSpPr>
          <p:cNvPr id="1238" name="Google Shape;1238;p5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CIR_DELETE(X,FIRST,LAST)</a:t>
            </a:r>
            <a:endParaRPr/>
          </a:p>
        </p:txBody>
      </p:sp>
      <p:sp>
        <p:nvSpPr>
          <p:cNvPr id="1239" name="Google Shape;1239;p56"/>
          <p:cNvSpPr txBox="1"/>
          <p:nvPr/>
        </p:nvSpPr>
        <p:spPr>
          <a:xfrm>
            <a:off x="246529" y="839679"/>
            <a:ext cx="5760000" cy="483209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[Is Empty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FIRST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write(‘Linked List is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Empty’)</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[Initialize Search for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SAVE 🡨 FIRST</a:t>
            </a:r>
            <a:endParaRPr sz="22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3. [Find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Repeat</a:t>
            </a:r>
            <a:r>
              <a:rPr lang="en-IN" sz="2200">
                <a:solidFill>
                  <a:schemeClr val="dk1"/>
                </a:solidFill>
                <a:latin typeface="Consolas"/>
                <a:ea typeface="Consolas"/>
                <a:cs typeface="Consolas"/>
                <a:sym typeface="Consolas"/>
              </a:rPr>
              <a:t> thru step 5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while SAVE≠X &amp; SAVE≠LAST</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4. [Update predecessor marker]</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PRED 🡨 SAVE</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5. [Move to next node]</a:t>
            </a:r>
            <a:endParaRPr/>
          </a:p>
          <a:p>
            <a:pPr indent="0" lvl="0" marL="0" marR="0" rtl="0" algn="l">
              <a:spcBef>
                <a:spcPts val="0"/>
              </a:spcBef>
              <a:spcAft>
                <a:spcPts val="0"/>
              </a:spcAft>
              <a:buNone/>
            </a:pPr>
            <a:r>
              <a:rPr b="1" lang="en-IN" sz="2200">
                <a:solidFill>
                  <a:srgbClr val="5EACE3"/>
                </a:solidFill>
                <a:latin typeface="Consolas"/>
                <a:ea typeface="Consolas"/>
                <a:cs typeface="Consolas"/>
                <a:sym typeface="Consolas"/>
              </a:rPr>
              <a:t>    </a:t>
            </a:r>
            <a:r>
              <a:rPr lang="en-IN" sz="2200">
                <a:solidFill>
                  <a:schemeClr val="dk1"/>
                </a:solidFill>
                <a:latin typeface="Consolas"/>
                <a:ea typeface="Consolas"/>
                <a:cs typeface="Consolas"/>
                <a:sym typeface="Consolas"/>
              </a:rPr>
              <a:t>SAVE 🡨 LINK(SAVE)</a:t>
            </a:r>
            <a:endParaRPr/>
          </a:p>
        </p:txBody>
      </p:sp>
      <p:sp>
        <p:nvSpPr>
          <p:cNvPr id="1240" name="Google Shape;1240;p56"/>
          <p:cNvSpPr txBox="1"/>
          <p:nvPr/>
        </p:nvSpPr>
        <p:spPr>
          <a:xfrm>
            <a:off x="6181341" y="839679"/>
            <a:ext cx="5760000" cy="449353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6. [End of Linked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SAVE ≠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	write(‘Node not found’)</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 </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7. [Delete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  X = 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FIRST🡨LINK(FIRST)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LINK(LAST)🡨FIRST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ELSE</a:t>
            </a:r>
            <a:r>
              <a:rPr lang="en-IN" sz="2200">
                <a:solidFill>
                  <a:schemeClr val="dk1"/>
                </a:solidFill>
                <a:latin typeface="Consolas"/>
                <a:ea typeface="Consolas"/>
                <a:cs typeface="Consolas"/>
                <a:sym typeface="Consolas"/>
              </a:rPr>
              <a:t> LINK(PRED)🡨LINK(X)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X = LAST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LAST 🡨 PRED </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8. [Free Deleted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Free (X)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0">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4" name="Shape 1244"/>
        <p:cNvGrpSpPr/>
        <p:nvPr/>
      </p:nvGrpSpPr>
      <p:grpSpPr>
        <a:xfrm>
          <a:off x="0" y="0"/>
          <a:ext cx="0" cy="0"/>
          <a:chOff x="0" y="0"/>
          <a:chExt cx="0" cy="0"/>
        </a:xfrm>
      </p:grpSpPr>
      <p:sp>
        <p:nvSpPr>
          <p:cNvPr id="1245" name="Google Shape;1245;p5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CIR_DELETE(7541,FIRST,LAST)</a:t>
            </a:r>
            <a:endParaRPr/>
          </a:p>
        </p:txBody>
      </p:sp>
      <p:grpSp>
        <p:nvGrpSpPr>
          <p:cNvPr id="1246" name="Google Shape;1246;p57"/>
          <p:cNvGrpSpPr/>
          <p:nvPr/>
        </p:nvGrpSpPr>
        <p:grpSpPr>
          <a:xfrm>
            <a:off x="1752600" y="5040868"/>
            <a:ext cx="920012" cy="533400"/>
            <a:chOff x="951919" y="5486400"/>
            <a:chExt cx="920012" cy="533400"/>
          </a:xfrm>
        </p:grpSpPr>
        <p:sp>
          <p:nvSpPr>
            <p:cNvPr id="1247" name="Google Shape;1247;p5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a:t>
              </a:r>
              <a:endParaRPr b="1" sz="2400">
                <a:solidFill>
                  <a:schemeClr val="lt1"/>
                </a:solidFill>
                <a:latin typeface="Roboto Condensed"/>
                <a:ea typeface="Roboto Condensed"/>
                <a:cs typeface="Roboto Condensed"/>
                <a:sym typeface="Roboto Condensed"/>
              </a:endParaRPr>
            </a:p>
          </p:txBody>
        </p:sp>
        <p:sp>
          <p:nvSpPr>
            <p:cNvPr id="1248" name="Google Shape;1248;p5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49" name="Google Shape;1249;p57"/>
          <p:cNvGrpSpPr/>
          <p:nvPr/>
        </p:nvGrpSpPr>
        <p:grpSpPr>
          <a:xfrm>
            <a:off x="3048000" y="5040868"/>
            <a:ext cx="920012" cy="533400"/>
            <a:chOff x="951919" y="5486400"/>
            <a:chExt cx="920012" cy="533400"/>
          </a:xfrm>
        </p:grpSpPr>
        <p:sp>
          <p:nvSpPr>
            <p:cNvPr id="1250" name="Google Shape;1250;p5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251" name="Google Shape;1251;p5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52" name="Google Shape;1252;p57"/>
          <p:cNvGrpSpPr/>
          <p:nvPr/>
        </p:nvGrpSpPr>
        <p:grpSpPr>
          <a:xfrm>
            <a:off x="4343400" y="5040868"/>
            <a:ext cx="920012" cy="533400"/>
            <a:chOff x="951919" y="5486400"/>
            <a:chExt cx="920012" cy="533400"/>
          </a:xfrm>
        </p:grpSpPr>
        <p:sp>
          <p:nvSpPr>
            <p:cNvPr id="1253" name="Google Shape;1253;p5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254" name="Google Shape;1254;p5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55" name="Google Shape;1255;p57"/>
          <p:cNvGrpSpPr/>
          <p:nvPr/>
        </p:nvGrpSpPr>
        <p:grpSpPr>
          <a:xfrm>
            <a:off x="6090388" y="5040868"/>
            <a:ext cx="920012" cy="533400"/>
            <a:chOff x="951919" y="5486400"/>
            <a:chExt cx="920012" cy="533400"/>
          </a:xfrm>
        </p:grpSpPr>
        <p:sp>
          <p:nvSpPr>
            <p:cNvPr id="1256" name="Google Shape;1256;p5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257" name="Google Shape;1257;p5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58" name="Google Shape;1258;p57"/>
          <p:cNvGrpSpPr/>
          <p:nvPr/>
        </p:nvGrpSpPr>
        <p:grpSpPr>
          <a:xfrm>
            <a:off x="8071588" y="5040868"/>
            <a:ext cx="920012" cy="533400"/>
            <a:chOff x="951919" y="5486400"/>
            <a:chExt cx="920012" cy="533400"/>
          </a:xfrm>
        </p:grpSpPr>
        <p:sp>
          <p:nvSpPr>
            <p:cNvPr id="1259" name="Google Shape;1259;p57"/>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260" name="Google Shape;1260;p57"/>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261" name="Google Shape;1261;p57"/>
          <p:cNvGrpSpPr/>
          <p:nvPr/>
        </p:nvGrpSpPr>
        <p:grpSpPr>
          <a:xfrm>
            <a:off x="9380738" y="5040868"/>
            <a:ext cx="1058662" cy="533400"/>
            <a:chOff x="6256538" y="5334000"/>
            <a:chExt cx="1058662" cy="533400"/>
          </a:xfrm>
        </p:grpSpPr>
        <p:sp>
          <p:nvSpPr>
            <p:cNvPr id="1262" name="Google Shape;1262;p57"/>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1263" name="Google Shape;1263;p57"/>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264" name="Google Shape;1264;p57"/>
          <p:cNvCxnSpPr>
            <a:stCxn id="1248" idx="3"/>
            <a:endCxn id="1250" idx="1"/>
          </p:cNvCxnSpPr>
          <p:nvPr/>
        </p:nvCxnSpPr>
        <p:spPr>
          <a:xfrm>
            <a:off x="2672612" y="5307568"/>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65" name="Google Shape;1265;p57"/>
          <p:cNvCxnSpPr>
            <a:stCxn id="1251" idx="3"/>
            <a:endCxn id="1253" idx="1"/>
          </p:cNvCxnSpPr>
          <p:nvPr/>
        </p:nvCxnSpPr>
        <p:spPr>
          <a:xfrm>
            <a:off x="3968012" y="5307568"/>
            <a:ext cx="3753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66" name="Google Shape;1266;p57"/>
          <p:cNvCxnSpPr>
            <a:stCxn id="1254" idx="3"/>
            <a:endCxn id="1256" idx="1"/>
          </p:cNvCxnSpPr>
          <p:nvPr/>
        </p:nvCxnSpPr>
        <p:spPr>
          <a:xfrm>
            <a:off x="5263412" y="5307568"/>
            <a:ext cx="827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67" name="Google Shape;1267;p57"/>
          <p:cNvCxnSpPr>
            <a:stCxn id="1257" idx="3"/>
            <a:endCxn id="1259" idx="1"/>
          </p:cNvCxnSpPr>
          <p:nvPr/>
        </p:nvCxnSpPr>
        <p:spPr>
          <a:xfrm>
            <a:off x="7010400" y="5307568"/>
            <a:ext cx="1061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268" name="Google Shape;1268;p57"/>
          <p:cNvCxnSpPr>
            <a:stCxn id="1260" idx="3"/>
            <a:endCxn id="1262" idx="1"/>
          </p:cNvCxnSpPr>
          <p:nvPr/>
        </p:nvCxnSpPr>
        <p:spPr>
          <a:xfrm>
            <a:off x="8991600" y="5307568"/>
            <a:ext cx="389100" cy="0"/>
          </a:xfrm>
          <a:prstGeom prst="straightConnector1">
            <a:avLst/>
          </a:prstGeom>
          <a:noFill/>
          <a:ln cap="flat" cmpd="sng" w="28575">
            <a:solidFill>
              <a:srgbClr val="B84742"/>
            </a:solidFill>
            <a:prstDash val="solid"/>
            <a:miter lim="800000"/>
            <a:headEnd len="sm" w="sm" type="none"/>
            <a:tailEnd len="med" w="med" type="stealth"/>
          </a:ln>
        </p:spPr>
      </p:cxnSp>
      <p:sp>
        <p:nvSpPr>
          <p:cNvPr id="1269" name="Google Shape;1269;p57"/>
          <p:cNvSpPr txBox="1"/>
          <p:nvPr/>
        </p:nvSpPr>
        <p:spPr>
          <a:xfrm>
            <a:off x="1724025" y="6107668"/>
            <a:ext cx="7344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270" name="Google Shape;1270;p57"/>
          <p:cNvCxnSpPr>
            <a:stCxn id="1269" idx="0"/>
          </p:cNvCxnSpPr>
          <p:nvPr/>
        </p:nvCxnSpPr>
        <p:spPr>
          <a:xfrm rot="10800000">
            <a:off x="2071173" y="5574268"/>
            <a:ext cx="20100" cy="533400"/>
          </a:xfrm>
          <a:prstGeom prst="straightConnector1">
            <a:avLst/>
          </a:prstGeom>
          <a:noFill/>
          <a:ln cap="flat" cmpd="sng" w="28575">
            <a:solidFill>
              <a:srgbClr val="B84742"/>
            </a:solidFill>
            <a:prstDash val="solid"/>
            <a:miter lim="800000"/>
            <a:headEnd len="sm" w="sm" type="none"/>
            <a:tailEnd len="med" w="med" type="stealth"/>
          </a:ln>
        </p:spPr>
      </p:cxnSp>
      <p:cxnSp>
        <p:nvCxnSpPr>
          <p:cNvPr id="1271" name="Google Shape;1271;p57"/>
          <p:cNvCxnSpPr/>
          <p:nvPr/>
        </p:nvCxnSpPr>
        <p:spPr>
          <a:xfrm>
            <a:off x="5072912" y="5574268"/>
            <a:ext cx="0" cy="597932"/>
          </a:xfrm>
          <a:prstGeom prst="straightConnector1">
            <a:avLst/>
          </a:prstGeom>
          <a:noFill/>
          <a:ln cap="flat" cmpd="sng" w="28575">
            <a:solidFill>
              <a:srgbClr val="B84742"/>
            </a:solidFill>
            <a:prstDash val="solid"/>
            <a:miter lim="800000"/>
            <a:headEnd len="sm" w="sm" type="none"/>
            <a:tailEnd len="sm" w="sm" type="none"/>
          </a:ln>
        </p:spPr>
      </p:cxnSp>
      <p:cxnSp>
        <p:nvCxnSpPr>
          <p:cNvPr id="1272" name="Google Shape;1272;p57"/>
          <p:cNvCxnSpPr/>
          <p:nvPr/>
        </p:nvCxnSpPr>
        <p:spPr>
          <a:xfrm>
            <a:off x="5072912" y="6172200"/>
            <a:ext cx="3265376" cy="0"/>
          </a:xfrm>
          <a:prstGeom prst="straightConnector1">
            <a:avLst/>
          </a:prstGeom>
          <a:noFill/>
          <a:ln cap="flat" cmpd="sng" w="28575">
            <a:solidFill>
              <a:srgbClr val="B84742"/>
            </a:solidFill>
            <a:prstDash val="solid"/>
            <a:miter lim="800000"/>
            <a:headEnd len="sm" w="sm" type="none"/>
            <a:tailEnd len="sm" w="sm" type="none"/>
          </a:ln>
        </p:spPr>
      </p:cxnSp>
      <p:cxnSp>
        <p:nvCxnSpPr>
          <p:cNvPr id="1273" name="Google Shape;1273;p57"/>
          <p:cNvCxnSpPr>
            <a:endCxn id="1259" idx="2"/>
          </p:cNvCxnSpPr>
          <p:nvPr/>
        </p:nvCxnSpPr>
        <p:spPr>
          <a:xfrm rot="10800000">
            <a:off x="8338288" y="5574268"/>
            <a:ext cx="0" cy="597900"/>
          </a:xfrm>
          <a:prstGeom prst="straightConnector1">
            <a:avLst/>
          </a:prstGeom>
          <a:noFill/>
          <a:ln cap="flat" cmpd="sng" w="28575">
            <a:solidFill>
              <a:srgbClr val="B84742"/>
            </a:solidFill>
            <a:prstDash val="solid"/>
            <a:miter lim="800000"/>
            <a:headEnd len="sm" w="sm" type="none"/>
            <a:tailEnd len="med" w="med" type="stealth"/>
          </a:ln>
        </p:spPr>
      </p:cxnSp>
      <p:sp>
        <p:nvSpPr>
          <p:cNvPr id="1274" name="Google Shape;1274;p57"/>
          <p:cNvSpPr txBox="1"/>
          <p:nvPr/>
        </p:nvSpPr>
        <p:spPr>
          <a:xfrm>
            <a:off x="1752601" y="5715000"/>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5000</a:t>
            </a:r>
            <a:endParaRPr sz="1800">
              <a:solidFill>
                <a:schemeClr val="dk1"/>
              </a:solidFill>
              <a:latin typeface="Roboto Condensed"/>
              <a:ea typeface="Roboto Condensed"/>
              <a:cs typeface="Roboto Condensed"/>
              <a:sym typeface="Roboto Condensed"/>
            </a:endParaRPr>
          </a:p>
        </p:txBody>
      </p:sp>
      <p:sp>
        <p:nvSpPr>
          <p:cNvPr id="1275" name="Google Shape;1275;p57"/>
          <p:cNvSpPr txBox="1"/>
          <p:nvPr/>
        </p:nvSpPr>
        <p:spPr>
          <a:xfrm>
            <a:off x="3048001" y="5618202"/>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4455</a:t>
            </a:r>
            <a:endParaRPr sz="1800">
              <a:solidFill>
                <a:schemeClr val="dk1"/>
              </a:solidFill>
              <a:latin typeface="Roboto Condensed"/>
              <a:ea typeface="Roboto Condensed"/>
              <a:cs typeface="Roboto Condensed"/>
              <a:sym typeface="Roboto Condensed"/>
            </a:endParaRPr>
          </a:p>
        </p:txBody>
      </p:sp>
      <p:sp>
        <p:nvSpPr>
          <p:cNvPr id="1276" name="Google Shape;1276;p57"/>
          <p:cNvSpPr txBox="1"/>
          <p:nvPr/>
        </p:nvSpPr>
        <p:spPr>
          <a:xfrm>
            <a:off x="4343401" y="5583793"/>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8564</a:t>
            </a:r>
            <a:endParaRPr sz="1800">
              <a:solidFill>
                <a:schemeClr val="dk1"/>
              </a:solidFill>
              <a:latin typeface="Roboto Condensed"/>
              <a:ea typeface="Roboto Condensed"/>
              <a:cs typeface="Roboto Condensed"/>
              <a:sym typeface="Roboto Condensed"/>
            </a:endParaRPr>
          </a:p>
        </p:txBody>
      </p:sp>
      <p:sp>
        <p:nvSpPr>
          <p:cNvPr id="1277" name="Google Shape;1277;p57"/>
          <p:cNvSpPr txBox="1"/>
          <p:nvPr/>
        </p:nvSpPr>
        <p:spPr>
          <a:xfrm>
            <a:off x="6090389" y="55742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7541</a:t>
            </a:r>
            <a:endParaRPr sz="1800">
              <a:solidFill>
                <a:schemeClr val="dk1"/>
              </a:solidFill>
              <a:latin typeface="Roboto Condensed"/>
              <a:ea typeface="Roboto Condensed"/>
              <a:cs typeface="Roboto Condensed"/>
              <a:sym typeface="Roboto Condensed"/>
            </a:endParaRPr>
          </a:p>
        </p:txBody>
      </p:sp>
      <p:sp>
        <p:nvSpPr>
          <p:cNvPr id="1278" name="Google Shape;1278;p57"/>
          <p:cNvSpPr txBox="1"/>
          <p:nvPr/>
        </p:nvSpPr>
        <p:spPr>
          <a:xfrm>
            <a:off x="8020051" y="5608677"/>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1254</a:t>
            </a:r>
            <a:endParaRPr sz="1800">
              <a:solidFill>
                <a:schemeClr val="dk1"/>
              </a:solidFill>
              <a:latin typeface="Roboto Condensed"/>
              <a:ea typeface="Roboto Condensed"/>
              <a:cs typeface="Roboto Condensed"/>
              <a:sym typeface="Roboto Condensed"/>
            </a:endParaRPr>
          </a:p>
        </p:txBody>
      </p:sp>
      <p:sp>
        <p:nvSpPr>
          <p:cNvPr id="1279" name="Google Shape;1279;p57"/>
          <p:cNvSpPr txBox="1"/>
          <p:nvPr/>
        </p:nvSpPr>
        <p:spPr>
          <a:xfrm>
            <a:off x="9380739" y="5574268"/>
            <a:ext cx="6527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Roboto Condensed"/>
                <a:ea typeface="Roboto Condensed"/>
                <a:cs typeface="Roboto Condensed"/>
                <a:sym typeface="Roboto Condensed"/>
              </a:rPr>
              <a:t>3254</a:t>
            </a:r>
            <a:endParaRPr sz="1800">
              <a:solidFill>
                <a:schemeClr val="dk1"/>
              </a:solidFill>
              <a:latin typeface="Roboto Condensed"/>
              <a:ea typeface="Roboto Condensed"/>
              <a:cs typeface="Roboto Condensed"/>
              <a:sym typeface="Roboto Condensed"/>
            </a:endParaRPr>
          </a:p>
        </p:txBody>
      </p:sp>
      <p:grpSp>
        <p:nvGrpSpPr>
          <p:cNvPr id="1280" name="Google Shape;1280;p57"/>
          <p:cNvGrpSpPr/>
          <p:nvPr/>
        </p:nvGrpSpPr>
        <p:grpSpPr>
          <a:xfrm>
            <a:off x="1762775" y="4179750"/>
            <a:ext cx="694422" cy="861032"/>
            <a:chOff x="238775" y="4179749"/>
            <a:chExt cx="694422" cy="861032"/>
          </a:xfrm>
        </p:grpSpPr>
        <p:sp>
          <p:nvSpPr>
            <p:cNvPr id="1281" name="Google Shape;1281;p57"/>
            <p:cNvSpPr txBox="1"/>
            <p:nvPr/>
          </p:nvSpPr>
          <p:spPr>
            <a:xfrm>
              <a:off x="238775" y="4179749"/>
              <a:ext cx="69442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SAVE</a:t>
              </a:r>
              <a:endParaRPr b="1" sz="1800">
                <a:solidFill>
                  <a:srgbClr val="C00000"/>
                </a:solidFill>
                <a:latin typeface="Roboto Condensed"/>
                <a:ea typeface="Roboto Condensed"/>
                <a:cs typeface="Roboto Condensed"/>
                <a:sym typeface="Roboto Condensed"/>
              </a:endParaRPr>
            </a:p>
          </p:txBody>
        </p:sp>
        <p:cxnSp>
          <p:nvCxnSpPr>
            <p:cNvPr id="1282" name="Google Shape;1282;p57"/>
            <p:cNvCxnSpPr>
              <a:stCxn id="1281" idx="2"/>
            </p:cNvCxnSpPr>
            <p:nvPr/>
          </p:nvCxnSpPr>
          <p:spPr>
            <a:xfrm>
              <a:off x="585986" y="4549081"/>
              <a:ext cx="0" cy="491700"/>
            </a:xfrm>
            <a:prstGeom prst="straightConnector1">
              <a:avLst/>
            </a:prstGeom>
            <a:noFill/>
            <a:ln cap="flat" cmpd="sng" w="28575">
              <a:solidFill>
                <a:srgbClr val="B84742"/>
              </a:solidFill>
              <a:prstDash val="solid"/>
              <a:miter lim="800000"/>
              <a:headEnd len="sm" w="sm" type="none"/>
              <a:tailEnd len="med" w="med" type="stealth"/>
            </a:ln>
          </p:spPr>
        </p:cxnSp>
      </p:grpSp>
      <p:grpSp>
        <p:nvGrpSpPr>
          <p:cNvPr id="1283" name="Google Shape;1283;p57"/>
          <p:cNvGrpSpPr/>
          <p:nvPr/>
        </p:nvGrpSpPr>
        <p:grpSpPr>
          <a:xfrm>
            <a:off x="2133600" y="4495800"/>
            <a:ext cx="696024" cy="545132"/>
            <a:chOff x="609600" y="4495800"/>
            <a:chExt cx="696024" cy="545132"/>
          </a:xfrm>
        </p:grpSpPr>
        <p:sp>
          <p:nvSpPr>
            <p:cNvPr id="1284" name="Google Shape;1284;p57"/>
            <p:cNvSpPr txBox="1"/>
            <p:nvPr/>
          </p:nvSpPr>
          <p:spPr>
            <a:xfrm>
              <a:off x="609600" y="4495800"/>
              <a:ext cx="69602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PRED</a:t>
              </a:r>
              <a:endParaRPr b="1" sz="1800">
                <a:solidFill>
                  <a:srgbClr val="C00000"/>
                </a:solidFill>
                <a:latin typeface="Roboto Condensed"/>
                <a:ea typeface="Roboto Condensed"/>
                <a:cs typeface="Roboto Condensed"/>
                <a:sym typeface="Roboto Condensed"/>
              </a:endParaRPr>
            </a:p>
          </p:txBody>
        </p:sp>
        <p:cxnSp>
          <p:nvCxnSpPr>
            <p:cNvPr id="1285" name="Google Shape;1285;p57"/>
            <p:cNvCxnSpPr>
              <a:stCxn id="1284" idx="2"/>
              <a:endCxn id="1248" idx="0"/>
            </p:cNvCxnSpPr>
            <p:nvPr/>
          </p:nvCxnSpPr>
          <p:spPr>
            <a:xfrm>
              <a:off x="957612" y="4865132"/>
              <a:ext cx="600" cy="175800"/>
            </a:xfrm>
            <a:prstGeom prst="straightConnector1">
              <a:avLst/>
            </a:prstGeom>
            <a:noFill/>
            <a:ln cap="flat" cmpd="sng" w="28575">
              <a:solidFill>
                <a:srgbClr val="B84742"/>
              </a:solidFill>
              <a:prstDash val="solid"/>
              <a:miter lim="800000"/>
              <a:headEnd len="sm" w="sm" type="none"/>
              <a:tailEnd len="med" w="med" type="stealth"/>
            </a:ln>
          </p:spPr>
        </p:cxnSp>
      </p:grpSp>
      <p:sp>
        <p:nvSpPr>
          <p:cNvPr id="1286" name="Google Shape;1286;p57"/>
          <p:cNvSpPr txBox="1"/>
          <p:nvPr/>
        </p:nvSpPr>
        <p:spPr>
          <a:xfrm>
            <a:off x="10025516" y="6075402"/>
            <a:ext cx="683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LAST</a:t>
            </a:r>
            <a:endParaRPr b="1" sz="1800">
              <a:solidFill>
                <a:srgbClr val="C00000"/>
              </a:solidFill>
              <a:latin typeface="Roboto Condensed"/>
              <a:ea typeface="Roboto Condensed"/>
              <a:cs typeface="Roboto Condensed"/>
              <a:sym typeface="Roboto Condensed"/>
            </a:endParaRPr>
          </a:p>
        </p:txBody>
      </p:sp>
      <p:cxnSp>
        <p:nvCxnSpPr>
          <p:cNvPr id="1287" name="Google Shape;1287;p57"/>
          <p:cNvCxnSpPr>
            <a:stCxn id="1286" idx="0"/>
          </p:cNvCxnSpPr>
          <p:nvPr/>
        </p:nvCxnSpPr>
        <p:spPr>
          <a:xfrm flipH="1" rot="10800000">
            <a:off x="10367116" y="5542002"/>
            <a:ext cx="5400" cy="533400"/>
          </a:xfrm>
          <a:prstGeom prst="straightConnector1">
            <a:avLst/>
          </a:prstGeom>
          <a:noFill/>
          <a:ln cap="flat" cmpd="sng" w="28575">
            <a:solidFill>
              <a:srgbClr val="B84742"/>
            </a:solidFill>
            <a:prstDash val="solid"/>
            <a:miter lim="800000"/>
            <a:headEnd len="sm" w="sm" type="none"/>
            <a:tailEnd len="med" w="med" type="stealth"/>
          </a:ln>
        </p:spPr>
      </p:cxnSp>
      <p:sp>
        <p:nvSpPr>
          <p:cNvPr id="1288" name="Google Shape;1288;p57"/>
          <p:cNvSpPr txBox="1"/>
          <p:nvPr/>
        </p:nvSpPr>
        <p:spPr>
          <a:xfrm>
            <a:off x="235235" y="848694"/>
            <a:ext cx="5760000" cy="304698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2"/>
                </a:solidFill>
                <a:latin typeface="Consolas"/>
                <a:ea typeface="Consolas"/>
                <a:cs typeface="Consolas"/>
                <a:sym typeface="Consolas"/>
              </a:rPr>
              <a:t>1. [Is Empty List?]</a:t>
            </a:r>
            <a:endParaRPr/>
          </a:p>
          <a:p>
            <a:pPr indent="0" lvl="0" marL="444500" marR="0" rtl="0" algn="l">
              <a:spcBef>
                <a:spcPts val="0"/>
              </a:spcBef>
              <a:spcAft>
                <a:spcPts val="0"/>
              </a:spcAft>
              <a:buNone/>
            </a:pPr>
            <a:r>
              <a:rPr b="1" lang="en-IN" sz="1600">
                <a:solidFill>
                  <a:srgbClr val="15537E"/>
                </a:solidFill>
                <a:latin typeface="Consolas"/>
                <a:ea typeface="Consolas"/>
                <a:cs typeface="Consolas"/>
                <a:sym typeface="Consolas"/>
              </a:rPr>
              <a:t>IF</a:t>
            </a:r>
            <a:r>
              <a:rPr lang="en-IN" sz="1600">
                <a:solidFill>
                  <a:schemeClr val="dk1"/>
                </a:solidFill>
                <a:latin typeface="Consolas"/>
                <a:ea typeface="Consolas"/>
                <a:cs typeface="Consolas"/>
                <a:sym typeface="Consolas"/>
              </a:rPr>
              <a:t>   FIRST = NULL</a:t>
            </a:r>
            <a:endParaRPr/>
          </a:p>
          <a:p>
            <a:pPr indent="0" lvl="0" marL="444500" marR="0" rtl="0" algn="l">
              <a:spcBef>
                <a:spcPts val="0"/>
              </a:spcBef>
              <a:spcAft>
                <a:spcPts val="0"/>
              </a:spcAft>
              <a:buNone/>
            </a:pPr>
            <a:r>
              <a:rPr b="1" lang="en-IN" sz="1600">
                <a:solidFill>
                  <a:srgbClr val="15537E"/>
                </a:solidFill>
                <a:latin typeface="Consolas"/>
                <a:ea typeface="Consolas"/>
                <a:cs typeface="Consolas"/>
                <a:sym typeface="Consolas"/>
              </a:rPr>
              <a:t>THEN</a:t>
            </a:r>
            <a:r>
              <a:rPr lang="en-IN" sz="1600">
                <a:solidFill>
                  <a:srgbClr val="15537E"/>
                </a:solidFill>
                <a:latin typeface="Consolas"/>
                <a:ea typeface="Consolas"/>
                <a:cs typeface="Consolas"/>
                <a:sym typeface="Consolas"/>
              </a:rPr>
              <a:t> </a:t>
            </a:r>
            <a:r>
              <a:rPr lang="en-IN" sz="1600">
                <a:solidFill>
                  <a:schemeClr val="dk1"/>
                </a:solidFill>
                <a:latin typeface="Consolas"/>
                <a:ea typeface="Consolas"/>
                <a:cs typeface="Consolas"/>
                <a:sym typeface="Consolas"/>
              </a:rPr>
              <a:t>write(‘Linked List is Empty’)</a:t>
            </a:r>
            <a:endParaRPr/>
          </a:p>
          <a:p>
            <a:pPr indent="0" lvl="0" marL="444500" marR="0" rtl="0" algn="l">
              <a:spcBef>
                <a:spcPts val="0"/>
              </a:spcBef>
              <a:spcAft>
                <a:spcPts val="0"/>
              </a:spcAft>
              <a:buNone/>
            </a:pPr>
            <a:r>
              <a:rPr lang="en-IN" sz="1600">
                <a:solidFill>
                  <a:schemeClr val="dk1"/>
                </a:solidFill>
                <a:latin typeface="Consolas"/>
                <a:ea typeface="Consolas"/>
                <a:cs typeface="Consolas"/>
                <a:sym typeface="Consolas"/>
              </a:rPr>
              <a:t>Return</a:t>
            </a:r>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2. [Initialize Search for X]</a:t>
            </a:r>
            <a:endParaRPr/>
          </a:p>
          <a:p>
            <a:pPr indent="0" lvl="0" marL="444500" marR="0" rtl="0" algn="l">
              <a:spcBef>
                <a:spcPts val="0"/>
              </a:spcBef>
              <a:spcAft>
                <a:spcPts val="0"/>
              </a:spcAft>
              <a:buNone/>
            </a:pPr>
            <a:r>
              <a:rPr lang="en-IN" sz="1600">
                <a:solidFill>
                  <a:schemeClr val="dk1"/>
                </a:solidFill>
                <a:latin typeface="Consolas"/>
                <a:ea typeface="Consolas"/>
                <a:cs typeface="Consolas"/>
                <a:sym typeface="Consolas"/>
              </a:rPr>
              <a:t>SAVE 🡨 FIRST</a:t>
            </a:r>
            <a:endParaRPr sz="1600">
              <a:solidFill>
                <a:schemeClr val="dk1"/>
              </a:solidFill>
              <a:latin typeface="Consolas"/>
              <a:ea typeface="Consolas"/>
              <a:cs typeface="Consolas"/>
              <a:sym typeface="Consolas"/>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3. [Find X]</a:t>
            </a:r>
            <a:endParaRPr/>
          </a:p>
          <a:p>
            <a:pPr indent="0" lvl="0" marL="444500" marR="0" rtl="0" algn="l">
              <a:spcBef>
                <a:spcPts val="0"/>
              </a:spcBef>
              <a:spcAft>
                <a:spcPts val="0"/>
              </a:spcAft>
              <a:buNone/>
            </a:pPr>
            <a:r>
              <a:rPr b="1" lang="en-IN" sz="1600">
                <a:solidFill>
                  <a:srgbClr val="15537E"/>
                </a:solidFill>
                <a:latin typeface="Consolas"/>
                <a:ea typeface="Consolas"/>
                <a:cs typeface="Consolas"/>
                <a:sym typeface="Consolas"/>
              </a:rPr>
              <a:t>Repeat</a:t>
            </a:r>
            <a:r>
              <a:rPr lang="en-IN" sz="1600">
                <a:solidFill>
                  <a:srgbClr val="15537E"/>
                </a:solidFill>
                <a:latin typeface="Consolas"/>
                <a:ea typeface="Consolas"/>
                <a:cs typeface="Consolas"/>
                <a:sym typeface="Consolas"/>
              </a:rPr>
              <a:t> </a:t>
            </a:r>
            <a:r>
              <a:rPr lang="en-IN" sz="1600">
                <a:solidFill>
                  <a:schemeClr val="dk1"/>
                </a:solidFill>
                <a:latin typeface="Consolas"/>
                <a:ea typeface="Consolas"/>
                <a:cs typeface="Consolas"/>
                <a:sym typeface="Consolas"/>
              </a:rPr>
              <a:t>thru step5 while SAVE≠X &amp; SAVE≠LAST</a:t>
            </a:r>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4. [Update predecessor marker]</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PRED 🡨 SAVE</a:t>
            </a:r>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5. [Move to next node]</a:t>
            </a:r>
            <a:endParaRPr/>
          </a:p>
          <a:p>
            <a:pPr indent="0" lvl="0" marL="0" marR="0" rtl="0" algn="l">
              <a:spcBef>
                <a:spcPts val="0"/>
              </a:spcBef>
              <a:spcAft>
                <a:spcPts val="0"/>
              </a:spcAft>
              <a:buNone/>
            </a:pPr>
            <a:r>
              <a:rPr b="1" lang="en-IN" sz="1600">
                <a:solidFill>
                  <a:srgbClr val="5EACE3"/>
                </a:solidFill>
                <a:latin typeface="Consolas"/>
                <a:ea typeface="Consolas"/>
                <a:cs typeface="Consolas"/>
                <a:sym typeface="Consolas"/>
              </a:rPr>
              <a:t>    </a:t>
            </a:r>
            <a:r>
              <a:rPr lang="en-IN" sz="1600">
                <a:solidFill>
                  <a:schemeClr val="dk1"/>
                </a:solidFill>
                <a:latin typeface="Consolas"/>
                <a:ea typeface="Consolas"/>
                <a:cs typeface="Consolas"/>
                <a:sym typeface="Consolas"/>
              </a:rPr>
              <a:t>SAVE 🡨 LINK(SAVE)</a:t>
            </a:r>
            <a:endParaRPr/>
          </a:p>
        </p:txBody>
      </p:sp>
      <p:sp>
        <p:nvSpPr>
          <p:cNvPr id="1289" name="Google Shape;1289;p57"/>
          <p:cNvSpPr txBox="1"/>
          <p:nvPr/>
        </p:nvSpPr>
        <p:spPr>
          <a:xfrm>
            <a:off x="6166588" y="848694"/>
            <a:ext cx="5760000" cy="3385542"/>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600">
                <a:solidFill>
                  <a:schemeClr val="dk2"/>
                </a:solidFill>
                <a:latin typeface="Consolas"/>
                <a:ea typeface="Consolas"/>
                <a:cs typeface="Consolas"/>
                <a:sym typeface="Consolas"/>
              </a:rPr>
              <a:t>6. [End of Linked List?]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IF</a:t>
            </a:r>
            <a:r>
              <a:rPr lang="en-IN" sz="1600">
                <a:solidFill>
                  <a:schemeClr val="dk1"/>
                </a:solidFill>
                <a:latin typeface="Consolas"/>
                <a:ea typeface="Consolas"/>
                <a:cs typeface="Consolas"/>
                <a:sym typeface="Consolas"/>
              </a:rPr>
              <a:t>	 SAVE ≠ X</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THEN</a:t>
            </a:r>
            <a:r>
              <a:rPr lang="en-IN" sz="1600">
                <a:solidFill>
                  <a:srgbClr val="15537E"/>
                </a:solidFill>
                <a:latin typeface="Consolas"/>
                <a:ea typeface="Consolas"/>
                <a:cs typeface="Consolas"/>
                <a:sym typeface="Consolas"/>
              </a:rPr>
              <a:t> </a:t>
            </a:r>
            <a:r>
              <a:rPr lang="en-IN" sz="1600">
                <a:solidFill>
                  <a:schemeClr val="dk1"/>
                </a:solidFill>
                <a:latin typeface="Consolas"/>
                <a:ea typeface="Consolas"/>
                <a:cs typeface="Consolas"/>
                <a:sym typeface="Consolas"/>
              </a:rPr>
              <a:t>write(‘Node not found’)</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Return </a:t>
            </a:r>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7. [Delete X]</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IF</a:t>
            </a:r>
            <a:r>
              <a:rPr lang="en-IN" sz="1600">
                <a:solidFill>
                  <a:schemeClr val="dk1"/>
                </a:solidFill>
                <a:latin typeface="Consolas"/>
                <a:ea typeface="Consolas"/>
                <a:cs typeface="Consolas"/>
                <a:sym typeface="Consolas"/>
              </a:rPr>
              <a:t>	 X = FIRST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THEN</a:t>
            </a:r>
            <a:r>
              <a:rPr lang="en-IN" sz="1600">
                <a:solidFill>
                  <a:srgbClr val="15537E"/>
                </a:solidFill>
                <a:latin typeface="Consolas"/>
                <a:ea typeface="Consolas"/>
                <a:cs typeface="Consolas"/>
                <a:sym typeface="Consolas"/>
              </a:rPr>
              <a:t> </a:t>
            </a:r>
            <a:r>
              <a:rPr lang="en-IN" sz="1600">
                <a:solidFill>
                  <a:schemeClr val="dk1"/>
                </a:solidFill>
                <a:latin typeface="Consolas"/>
                <a:ea typeface="Consolas"/>
                <a:cs typeface="Consolas"/>
                <a:sym typeface="Consolas"/>
              </a:rPr>
              <a:t>FIRST🡨LINK(FIRST)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LINK(LAST)🡨FIRST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ELSE</a:t>
            </a:r>
            <a:r>
              <a:rPr lang="en-IN" sz="1600">
                <a:solidFill>
                  <a:srgbClr val="15537E"/>
                </a:solidFill>
                <a:latin typeface="Consolas"/>
                <a:ea typeface="Consolas"/>
                <a:cs typeface="Consolas"/>
                <a:sym typeface="Consolas"/>
              </a:rPr>
              <a:t> </a:t>
            </a:r>
            <a:r>
              <a:rPr lang="en-IN" sz="1600">
                <a:solidFill>
                  <a:schemeClr val="dk1"/>
                </a:solidFill>
                <a:latin typeface="Consolas"/>
                <a:ea typeface="Consolas"/>
                <a:cs typeface="Consolas"/>
                <a:sym typeface="Consolas"/>
              </a:rPr>
              <a:t>LINK(PRED)🡨LINK(X)</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IF</a:t>
            </a:r>
            <a:r>
              <a:rPr lang="en-IN" sz="1600">
                <a:solidFill>
                  <a:schemeClr val="dk1"/>
                </a:solidFill>
                <a:latin typeface="Consolas"/>
                <a:ea typeface="Consolas"/>
                <a:cs typeface="Consolas"/>
                <a:sym typeface="Consolas"/>
              </a:rPr>
              <a:t>	X = LAST</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a:t>
            </a:r>
            <a:r>
              <a:rPr b="1" lang="en-IN" sz="1600">
                <a:solidFill>
                  <a:srgbClr val="15537E"/>
                </a:solidFill>
                <a:latin typeface="Consolas"/>
                <a:ea typeface="Consolas"/>
                <a:cs typeface="Consolas"/>
                <a:sym typeface="Consolas"/>
              </a:rPr>
              <a:t>THEN</a:t>
            </a:r>
            <a:r>
              <a:rPr lang="en-IN" sz="1600">
                <a:solidFill>
                  <a:schemeClr val="dk1"/>
                </a:solidFill>
                <a:latin typeface="Consolas"/>
                <a:ea typeface="Consolas"/>
                <a:cs typeface="Consolas"/>
                <a:sym typeface="Consolas"/>
              </a:rPr>
              <a:t>	LAST 🡨 PRED </a:t>
            </a:r>
            <a:endParaRPr/>
          </a:p>
          <a:p>
            <a:pPr indent="0" lvl="0" marL="0" marR="0" rtl="0" algn="l">
              <a:spcBef>
                <a:spcPts val="0"/>
              </a:spcBef>
              <a:spcAft>
                <a:spcPts val="0"/>
              </a:spcAft>
              <a:buNone/>
            </a:pPr>
            <a:r>
              <a:rPr b="1" lang="en-IN" sz="1600">
                <a:solidFill>
                  <a:schemeClr val="dk2"/>
                </a:solidFill>
                <a:latin typeface="Consolas"/>
                <a:ea typeface="Consolas"/>
                <a:cs typeface="Consolas"/>
                <a:sym typeface="Consolas"/>
              </a:rPr>
              <a:t>8. [Free Deleted Node]</a:t>
            </a:r>
            <a:endParaRPr/>
          </a:p>
          <a:p>
            <a:pPr indent="0" lvl="0" marL="0" marR="0" rtl="0" algn="l">
              <a:spcBef>
                <a:spcPts val="0"/>
              </a:spcBef>
              <a:spcAft>
                <a:spcPts val="0"/>
              </a:spcAft>
              <a:buNone/>
            </a:pPr>
            <a:r>
              <a:rPr lang="en-IN" sz="1600">
                <a:solidFill>
                  <a:schemeClr val="dk1"/>
                </a:solidFill>
                <a:latin typeface="Consolas"/>
                <a:ea typeface="Consolas"/>
                <a:cs typeface="Consolas"/>
                <a:sym typeface="Consolas"/>
              </a:rPr>
              <a:t>    Free (X)</a:t>
            </a:r>
            <a:endParaRPr/>
          </a:p>
        </p:txBody>
      </p:sp>
      <p:sp>
        <p:nvSpPr>
          <p:cNvPr id="1290" name="Google Shape;1290;p57"/>
          <p:cNvSpPr/>
          <p:nvPr/>
        </p:nvSpPr>
        <p:spPr>
          <a:xfrm>
            <a:off x="2438400" y="5581404"/>
            <a:ext cx="7564582" cy="855023"/>
          </a:xfrm>
          <a:custGeom>
            <a:rect b="b" l="l" r="r" t="t"/>
            <a:pathLst>
              <a:path extrusionOk="0" h="855023" w="7564582">
                <a:moveTo>
                  <a:pt x="7564582" y="11875"/>
                </a:moveTo>
                <a:lnTo>
                  <a:pt x="7564582" y="855023"/>
                </a:lnTo>
                <a:lnTo>
                  <a:pt x="0" y="855023"/>
                </a:lnTo>
                <a:lnTo>
                  <a:pt x="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9"/>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1287"/>
                                        </p:tgtEl>
                                        <p:attrNameLst>
                                          <p:attrName>style.visibility</p:attrName>
                                        </p:attrNameLst>
                                      </p:cBhvr>
                                      <p:to>
                                        <p:strVal val="visible"/>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1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5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2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2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2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2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5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Circularly Linked List with Header Node</a:t>
            </a:r>
            <a:endParaRPr/>
          </a:p>
        </p:txBody>
      </p:sp>
      <p:sp>
        <p:nvSpPr>
          <p:cNvPr id="1296" name="Google Shape;1296;p58"/>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We can have special node, often referred to as </a:t>
            </a:r>
            <a:r>
              <a:rPr b="1" lang="en-IN">
                <a:solidFill>
                  <a:srgbClr val="C00000"/>
                </a:solidFill>
              </a:rPr>
              <a:t>Head node</a:t>
            </a:r>
            <a:r>
              <a:rPr b="1" lang="en-IN">
                <a:solidFill>
                  <a:srgbClr val="FF0000"/>
                </a:solidFill>
              </a:rPr>
              <a:t> </a:t>
            </a:r>
            <a:r>
              <a:rPr lang="en-IN"/>
              <a:t>of Circular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Head node does not have any value.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Head node is always pointing to the first node if any of the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One advantage of this technique is Linked list is never be empty.</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Pointer variable </a:t>
            </a:r>
            <a:r>
              <a:rPr b="1" lang="en-IN">
                <a:solidFill>
                  <a:srgbClr val="C00000"/>
                </a:solidFill>
              </a:rPr>
              <a:t>HEAD</a:t>
            </a:r>
            <a:r>
              <a:rPr lang="en-IN">
                <a:solidFill>
                  <a:srgbClr val="C00000"/>
                </a:solidFill>
              </a:rPr>
              <a:t> </a:t>
            </a:r>
            <a:r>
              <a:rPr lang="en-IN"/>
              <a:t>contains the address of head node.</a:t>
            </a:r>
            <a:endParaRPr/>
          </a:p>
        </p:txBody>
      </p:sp>
      <p:grpSp>
        <p:nvGrpSpPr>
          <p:cNvPr id="1297" name="Google Shape;1297;p58"/>
          <p:cNvGrpSpPr/>
          <p:nvPr/>
        </p:nvGrpSpPr>
        <p:grpSpPr>
          <a:xfrm>
            <a:off x="2371725" y="4179332"/>
            <a:ext cx="920012" cy="533400"/>
            <a:chOff x="951919" y="5486400"/>
            <a:chExt cx="920012" cy="533400"/>
          </a:xfrm>
        </p:grpSpPr>
        <p:sp>
          <p:nvSpPr>
            <p:cNvPr id="1298" name="Google Shape;1298;p58"/>
            <p:cNvSpPr/>
            <p:nvPr/>
          </p:nvSpPr>
          <p:spPr>
            <a:xfrm>
              <a:off x="951919" y="5486400"/>
              <a:ext cx="533400" cy="533400"/>
            </a:xfrm>
            <a:prstGeom prst="rect">
              <a:avLst/>
            </a:prstGeom>
            <a:solidFill>
              <a:schemeClr val="l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299" name="Google Shape;1299;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00" name="Google Shape;1300;p58"/>
          <p:cNvGrpSpPr/>
          <p:nvPr/>
        </p:nvGrpSpPr>
        <p:grpSpPr>
          <a:xfrm>
            <a:off x="3593555" y="4179332"/>
            <a:ext cx="920012" cy="533400"/>
            <a:chOff x="951919" y="5486400"/>
            <a:chExt cx="920012" cy="533400"/>
          </a:xfrm>
        </p:grpSpPr>
        <p:sp>
          <p:nvSpPr>
            <p:cNvPr id="1301" name="Google Shape;1301;p5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302" name="Google Shape;1302;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03" name="Google Shape;1303;p58"/>
          <p:cNvGrpSpPr/>
          <p:nvPr/>
        </p:nvGrpSpPr>
        <p:grpSpPr>
          <a:xfrm>
            <a:off x="4812755" y="4179332"/>
            <a:ext cx="920012" cy="533400"/>
            <a:chOff x="951919" y="5486400"/>
            <a:chExt cx="920012" cy="533400"/>
          </a:xfrm>
        </p:grpSpPr>
        <p:sp>
          <p:nvSpPr>
            <p:cNvPr id="1304" name="Google Shape;1304;p5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305" name="Google Shape;1305;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06" name="Google Shape;1306;p58"/>
          <p:cNvGrpSpPr/>
          <p:nvPr/>
        </p:nvGrpSpPr>
        <p:grpSpPr>
          <a:xfrm>
            <a:off x="6031955" y="4179332"/>
            <a:ext cx="920012" cy="533400"/>
            <a:chOff x="951919" y="5486400"/>
            <a:chExt cx="920012" cy="533400"/>
          </a:xfrm>
        </p:grpSpPr>
        <p:sp>
          <p:nvSpPr>
            <p:cNvPr id="1307" name="Google Shape;1307;p5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308" name="Google Shape;1308;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09" name="Google Shape;1309;p58"/>
          <p:cNvGrpSpPr/>
          <p:nvPr/>
        </p:nvGrpSpPr>
        <p:grpSpPr>
          <a:xfrm>
            <a:off x="7251155" y="4179332"/>
            <a:ext cx="920012" cy="533400"/>
            <a:chOff x="951919" y="5486400"/>
            <a:chExt cx="920012" cy="533400"/>
          </a:xfrm>
        </p:grpSpPr>
        <p:sp>
          <p:nvSpPr>
            <p:cNvPr id="1310" name="Google Shape;1310;p58"/>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311" name="Google Shape;1311;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12" name="Google Shape;1312;p58"/>
          <p:cNvGrpSpPr/>
          <p:nvPr/>
        </p:nvGrpSpPr>
        <p:grpSpPr>
          <a:xfrm>
            <a:off x="8470355" y="4179332"/>
            <a:ext cx="1058662" cy="533400"/>
            <a:chOff x="6256538" y="5334000"/>
            <a:chExt cx="1058662" cy="533400"/>
          </a:xfrm>
        </p:grpSpPr>
        <p:sp>
          <p:nvSpPr>
            <p:cNvPr id="1313" name="Google Shape;1313;p58"/>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1314" name="Google Shape;1314;p58"/>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315" name="Google Shape;1315;p58"/>
          <p:cNvCxnSpPr>
            <a:stCxn id="1299" idx="3"/>
            <a:endCxn id="1301" idx="1"/>
          </p:cNvCxnSpPr>
          <p:nvPr/>
        </p:nvCxnSpPr>
        <p:spPr>
          <a:xfrm>
            <a:off x="3291737" y="4446032"/>
            <a:ext cx="3018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16" name="Google Shape;1316;p58"/>
          <p:cNvCxnSpPr>
            <a:stCxn id="1302" idx="3"/>
            <a:endCxn id="1304" idx="1"/>
          </p:cNvCxnSpPr>
          <p:nvPr/>
        </p:nvCxnSpPr>
        <p:spPr>
          <a:xfrm>
            <a:off x="4513567" y="4446032"/>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17" name="Google Shape;1317;p58"/>
          <p:cNvCxnSpPr>
            <a:stCxn id="1305" idx="3"/>
            <a:endCxn id="1307" idx="1"/>
          </p:cNvCxnSpPr>
          <p:nvPr/>
        </p:nvCxnSpPr>
        <p:spPr>
          <a:xfrm>
            <a:off x="5732767" y="4446032"/>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18" name="Google Shape;1318;p58"/>
          <p:cNvCxnSpPr>
            <a:stCxn id="1308" idx="3"/>
            <a:endCxn id="1310" idx="1"/>
          </p:cNvCxnSpPr>
          <p:nvPr/>
        </p:nvCxnSpPr>
        <p:spPr>
          <a:xfrm>
            <a:off x="6951967" y="4446032"/>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19" name="Google Shape;1319;p58"/>
          <p:cNvCxnSpPr>
            <a:stCxn id="1311" idx="3"/>
            <a:endCxn id="1313" idx="1"/>
          </p:cNvCxnSpPr>
          <p:nvPr/>
        </p:nvCxnSpPr>
        <p:spPr>
          <a:xfrm>
            <a:off x="8171167" y="4446032"/>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1320" name="Google Shape;1320;p58"/>
          <p:cNvSpPr txBox="1"/>
          <p:nvPr/>
        </p:nvSpPr>
        <p:spPr>
          <a:xfrm>
            <a:off x="2375975" y="3810000"/>
            <a:ext cx="72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HEAD</a:t>
            </a:r>
            <a:endParaRPr b="1" sz="1800">
              <a:solidFill>
                <a:srgbClr val="C00000"/>
              </a:solidFill>
              <a:latin typeface="Roboto Condensed"/>
              <a:ea typeface="Roboto Condensed"/>
              <a:cs typeface="Roboto Condensed"/>
              <a:sym typeface="Roboto Condensed"/>
            </a:endParaRPr>
          </a:p>
        </p:txBody>
      </p:sp>
      <p:sp>
        <p:nvSpPr>
          <p:cNvPr id="1321" name="Google Shape;1321;p58"/>
          <p:cNvSpPr/>
          <p:nvPr/>
        </p:nvSpPr>
        <p:spPr>
          <a:xfrm>
            <a:off x="2638426" y="4465082"/>
            <a:ext cx="7496175" cy="628650"/>
          </a:xfrm>
          <a:custGeom>
            <a:rect b="b" l="l" r="r" t="t"/>
            <a:pathLst>
              <a:path extrusionOk="0" h="628650" w="7096125">
                <a:moveTo>
                  <a:pt x="6486525" y="0"/>
                </a:moveTo>
                <a:lnTo>
                  <a:pt x="6486525" y="0"/>
                </a:lnTo>
                <a:lnTo>
                  <a:pt x="6934200" y="0"/>
                </a:lnTo>
                <a:lnTo>
                  <a:pt x="7096125" y="0"/>
                </a:lnTo>
                <a:lnTo>
                  <a:pt x="7096125" y="628650"/>
                </a:lnTo>
                <a:lnTo>
                  <a:pt x="0" y="628650"/>
                </a:lnTo>
                <a:lnTo>
                  <a:pt x="0" y="22860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322" name="Google Shape;1322;p58"/>
          <p:cNvGrpSpPr/>
          <p:nvPr/>
        </p:nvGrpSpPr>
        <p:grpSpPr>
          <a:xfrm>
            <a:off x="6529369" y="5562600"/>
            <a:ext cx="920012" cy="533400"/>
            <a:chOff x="951919" y="5486400"/>
            <a:chExt cx="920012" cy="533400"/>
          </a:xfrm>
        </p:grpSpPr>
        <p:sp>
          <p:nvSpPr>
            <p:cNvPr id="1323" name="Google Shape;1323;p58"/>
            <p:cNvSpPr/>
            <p:nvPr/>
          </p:nvSpPr>
          <p:spPr>
            <a:xfrm>
              <a:off x="951919" y="5486400"/>
              <a:ext cx="533400" cy="533400"/>
            </a:xfrm>
            <a:prstGeom prst="rect">
              <a:avLst/>
            </a:prstGeom>
            <a:solidFill>
              <a:schemeClr val="l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324" name="Google Shape;1324;p58"/>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325" name="Google Shape;1325;p58"/>
          <p:cNvSpPr/>
          <p:nvPr/>
        </p:nvSpPr>
        <p:spPr>
          <a:xfrm>
            <a:off x="6318664" y="5783283"/>
            <a:ext cx="1377537" cy="522514"/>
          </a:xfrm>
          <a:custGeom>
            <a:rect b="b" l="l" r="r" t="t"/>
            <a:pathLst>
              <a:path extrusionOk="0" h="522514" w="1377537">
                <a:moveTo>
                  <a:pt x="1128155" y="0"/>
                </a:moveTo>
                <a:lnTo>
                  <a:pt x="1377537" y="0"/>
                </a:lnTo>
                <a:lnTo>
                  <a:pt x="1377537" y="522514"/>
                </a:lnTo>
                <a:lnTo>
                  <a:pt x="0" y="522514"/>
                </a:lnTo>
                <a:lnTo>
                  <a:pt x="0" y="0"/>
                </a:lnTo>
                <a:lnTo>
                  <a:pt x="190005"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326" name="Google Shape;1326;p58"/>
          <p:cNvSpPr txBox="1"/>
          <p:nvPr/>
        </p:nvSpPr>
        <p:spPr>
          <a:xfrm>
            <a:off x="6681769" y="5193268"/>
            <a:ext cx="7252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C00000"/>
                </a:solidFill>
                <a:latin typeface="Roboto Condensed"/>
                <a:ea typeface="Roboto Condensed"/>
                <a:cs typeface="Roboto Condensed"/>
                <a:sym typeface="Roboto Condensed"/>
              </a:rPr>
              <a:t>HEAD</a:t>
            </a:r>
            <a:endParaRPr b="1" sz="1800">
              <a:solidFill>
                <a:srgbClr val="C00000"/>
              </a:solidFill>
              <a:latin typeface="Roboto Condensed"/>
              <a:ea typeface="Roboto Condensed"/>
              <a:cs typeface="Roboto Condensed"/>
              <a:sym typeface="Roboto Condensed"/>
            </a:endParaRPr>
          </a:p>
        </p:txBody>
      </p:sp>
      <p:sp>
        <p:nvSpPr>
          <p:cNvPr id="1327" name="Google Shape;1327;p58"/>
          <p:cNvSpPr txBox="1"/>
          <p:nvPr/>
        </p:nvSpPr>
        <p:spPr>
          <a:xfrm>
            <a:off x="2638425" y="5829301"/>
            <a:ext cx="28396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Roboto Condensed"/>
                <a:ea typeface="Roboto Condensed"/>
                <a:cs typeface="Roboto Condensed"/>
                <a:sym typeface="Roboto Condensed"/>
              </a:rPr>
              <a:t>LINK(HEAD) 🡨 HEAD</a:t>
            </a:r>
            <a:endParaRPr b="1" sz="2400">
              <a:solidFill>
                <a:schemeClr val="dk1"/>
              </a:solidFill>
              <a:latin typeface="Roboto Condensed"/>
              <a:ea typeface="Roboto Condensed"/>
              <a:cs typeface="Roboto Condensed"/>
              <a:sym typeface="Roboto Condensed"/>
            </a:endParaRPr>
          </a:p>
        </p:txBody>
      </p:sp>
      <p:sp>
        <p:nvSpPr>
          <p:cNvPr id="1328" name="Google Shape;1328;p58"/>
          <p:cNvSpPr txBox="1"/>
          <p:nvPr/>
        </p:nvSpPr>
        <p:spPr>
          <a:xfrm>
            <a:off x="3476342" y="5562600"/>
            <a:ext cx="117185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8A3531"/>
                </a:solidFill>
                <a:latin typeface="Roboto Condensed"/>
                <a:ea typeface="Roboto Condensed"/>
                <a:cs typeface="Roboto Condensed"/>
                <a:sym typeface="Roboto Condensed"/>
              </a:rPr>
              <a:t>Empty List</a:t>
            </a:r>
            <a:endParaRPr b="1" sz="1800">
              <a:solidFill>
                <a:srgbClr val="8A353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5"/>
                                        </p:tgtEl>
                                        <p:attrNameLst>
                                          <p:attrName>style.visibility</p:attrName>
                                        </p:attrNameLst>
                                      </p:cBhvr>
                                      <p:to>
                                        <p:strVal val="visible"/>
                                      </p:to>
                                    </p:set>
                                    <p:animEffect filter="fade" transition="in">
                                      <p:cBhvr>
                                        <p:cTn dur="2000"/>
                                        <p:tgtEl>
                                          <p:spTgt spid="1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5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CIR_HEAD_INS_FIRST(X,FIRST,LAST)</a:t>
            </a:r>
            <a:endParaRPr/>
          </a:p>
        </p:txBody>
      </p:sp>
      <p:sp>
        <p:nvSpPr>
          <p:cNvPr id="1334" name="Google Shape;1334;p59"/>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procedure </a:t>
            </a:r>
            <a:r>
              <a:rPr b="1" lang="en-IN">
                <a:solidFill>
                  <a:srgbClr val="C00000"/>
                </a:solidFill>
              </a:rPr>
              <a:t>inserts a new node at the first position</a:t>
            </a:r>
            <a:r>
              <a:rPr b="1" lang="en-IN">
                <a:solidFill>
                  <a:srgbClr val="FF0000"/>
                </a:solidFill>
              </a:rPr>
              <a:t> </a:t>
            </a:r>
            <a:r>
              <a:rPr lang="en-IN"/>
              <a:t>of Circular linked list with Head node.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HEAD</a:t>
            </a:r>
            <a:r>
              <a:rPr lang="en-IN">
                <a:solidFill>
                  <a:srgbClr val="C00000"/>
                </a:solidFill>
              </a:rPr>
              <a:t> </a:t>
            </a:r>
            <a:r>
              <a:rPr lang="en-IN"/>
              <a:t>is pointer variable pointing to Head node of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6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CIR_HEAD_INS_FIRST(X,FIRST,LAST)</a:t>
            </a:r>
            <a:endParaRPr sz="3200"/>
          </a:p>
        </p:txBody>
      </p:sp>
      <p:sp>
        <p:nvSpPr>
          <p:cNvPr id="1340" name="Google Shape;1340;p60"/>
          <p:cNvSpPr txBox="1"/>
          <p:nvPr/>
        </p:nvSpPr>
        <p:spPr>
          <a:xfrm>
            <a:off x="336000" y="823792"/>
            <a:ext cx="11520000" cy="212365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NEW     NODE</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[Initialize fields of new node and its link to the list]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LINK(NEW) 🡨 LINK(HEAD)</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LINK(HEAD) 🡨 NEW</a:t>
            </a:r>
            <a:endParaRPr sz="2200">
              <a:solidFill>
                <a:schemeClr val="dk1"/>
              </a:solidFill>
              <a:latin typeface="Consolas"/>
              <a:ea typeface="Consolas"/>
              <a:cs typeface="Consolas"/>
              <a:sym typeface="Consolas"/>
            </a:endParaRPr>
          </a:p>
        </p:txBody>
      </p:sp>
      <p:sp>
        <p:nvSpPr>
          <p:cNvPr id="1341" name="Google Shape;1341;p60"/>
          <p:cNvSpPr/>
          <p:nvPr/>
        </p:nvSpPr>
        <p:spPr>
          <a:xfrm>
            <a:off x="1479177" y="1258414"/>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342" name="Google Shape;1342;p60"/>
          <p:cNvGrpSpPr/>
          <p:nvPr/>
        </p:nvGrpSpPr>
        <p:grpSpPr>
          <a:xfrm>
            <a:off x="1810871" y="4675095"/>
            <a:ext cx="920012" cy="533400"/>
            <a:chOff x="951919" y="5486400"/>
            <a:chExt cx="920012" cy="533400"/>
          </a:xfrm>
        </p:grpSpPr>
        <p:sp>
          <p:nvSpPr>
            <p:cNvPr id="1343" name="Google Shape;1343;p60"/>
            <p:cNvSpPr/>
            <p:nvPr/>
          </p:nvSpPr>
          <p:spPr>
            <a:xfrm>
              <a:off x="951919" y="5486400"/>
              <a:ext cx="533400" cy="533400"/>
            </a:xfrm>
            <a:prstGeom prst="rect">
              <a:avLst/>
            </a:prstGeom>
            <a:solidFill>
              <a:schemeClr val="l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344" name="Google Shape;1344;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45" name="Google Shape;1345;p60"/>
          <p:cNvGrpSpPr/>
          <p:nvPr/>
        </p:nvGrpSpPr>
        <p:grpSpPr>
          <a:xfrm>
            <a:off x="3804226" y="4675095"/>
            <a:ext cx="920012" cy="533400"/>
            <a:chOff x="951919" y="5486400"/>
            <a:chExt cx="920012" cy="533400"/>
          </a:xfrm>
        </p:grpSpPr>
        <p:sp>
          <p:nvSpPr>
            <p:cNvPr id="1346" name="Google Shape;1346;p6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347" name="Google Shape;1347;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48" name="Google Shape;1348;p60"/>
          <p:cNvGrpSpPr/>
          <p:nvPr/>
        </p:nvGrpSpPr>
        <p:grpSpPr>
          <a:xfrm>
            <a:off x="5023426" y="4675095"/>
            <a:ext cx="920012" cy="533400"/>
            <a:chOff x="951919" y="5486400"/>
            <a:chExt cx="920012" cy="533400"/>
          </a:xfrm>
        </p:grpSpPr>
        <p:sp>
          <p:nvSpPr>
            <p:cNvPr id="1349" name="Google Shape;1349;p6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350" name="Google Shape;1350;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51" name="Google Shape;1351;p60"/>
          <p:cNvGrpSpPr/>
          <p:nvPr/>
        </p:nvGrpSpPr>
        <p:grpSpPr>
          <a:xfrm>
            <a:off x="6242626" y="4675095"/>
            <a:ext cx="920012" cy="533400"/>
            <a:chOff x="951919" y="5486400"/>
            <a:chExt cx="920012" cy="533400"/>
          </a:xfrm>
        </p:grpSpPr>
        <p:sp>
          <p:nvSpPr>
            <p:cNvPr id="1352" name="Google Shape;1352;p6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353" name="Google Shape;1353;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54" name="Google Shape;1354;p60"/>
          <p:cNvGrpSpPr/>
          <p:nvPr/>
        </p:nvGrpSpPr>
        <p:grpSpPr>
          <a:xfrm>
            <a:off x="7461826" y="4675095"/>
            <a:ext cx="920012" cy="533400"/>
            <a:chOff x="951919" y="5486400"/>
            <a:chExt cx="920012" cy="533400"/>
          </a:xfrm>
        </p:grpSpPr>
        <p:sp>
          <p:nvSpPr>
            <p:cNvPr id="1355" name="Google Shape;1355;p6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356" name="Google Shape;1356;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57" name="Google Shape;1357;p60"/>
          <p:cNvGrpSpPr/>
          <p:nvPr/>
        </p:nvGrpSpPr>
        <p:grpSpPr>
          <a:xfrm>
            <a:off x="8681026" y="4675095"/>
            <a:ext cx="1058662" cy="533400"/>
            <a:chOff x="6256538" y="5334000"/>
            <a:chExt cx="1058662" cy="533400"/>
          </a:xfrm>
        </p:grpSpPr>
        <p:sp>
          <p:nvSpPr>
            <p:cNvPr id="1358" name="Google Shape;1358;p60"/>
            <p:cNvSpPr/>
            <p:nvPr/>
          </p:nvSpPr>
          <p:spPr>
            <a:xfrm>
              <a:off x="6256538" y="53340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30</a:t>
              </a:r>
              <a:endParaRPr b="1" sz="2400">
                <a:solidFill>
                  <a:schemeClr val="lt1"/>
                </a:solidFill>
                <a:latin typeface="Roboto Condensed"/>
                <a:ea typeface="Roboto Condensed"/>
                <a:cs typeface="Roboto Condensed"/>
                <a:sym typeface="Roboto Condensed"/>
              </a:endParaRPr>
            </a:p>
          </p:txBody>
        </p:sp>
        <p:sp>
          <p:nvSpPr>
            <p:cNvPr id="1359" name="Google Shape;1359;p60"/>
            <p:cNvSpPr/>
            <p:nvPr/>
          </p:nvSpPr>
          <p:spPr>
            <a:xfrm>
              <a:off x="6795550" y="5334000"/>
              <a:ext cx="51965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360" name="Google Shape;1360;p60"/>
          <p:cNvCxnSpPr>
            <a:stCxn id="1344" idx="3"/>
            <a:endCxn id="1346" idx="1"/>
          </p:cNvCxnSpPr>
          <p:nvPr/>
        </p:nvCxnSpPr>
        <p:spPr>
          <a:xfrm>
            <a:off x="2730883" y="4941795"/>
            <a:ext cx="107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61" name="Google Shape;1361;p60"/>
          <p:cNvCxnSpPr>
            <a:stCxn id="1347" idx="3"/>
            <a:endCxn id="1349" idx="1"/>
          </p:cNvCxnSpPr>
          <p:nvPr/>
        </p:nvCxnSpPr>
        <p:spPr>
          <a:xfrm>
            <a:off x="4724238" y="494179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62" name="Google Shape;1362;p60"/>
          <p:cNvCxnSpPr>
            <a:stCxn id="1350" idx="3"/>
            <a:endCxn id="1352" idx="1"/>
          </p:cNvCxnSpPr>
          <p:nvPr/>
        </p:nvCxnSpPr>
        <p:spPr>
          <a:xfrm>
            <a:off x="5943438" y="494179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63" name="Google Shape;1363;p60"/>
          <p:cNvCxnSpPr>
            <a:stCxn id="1353" idx="3"/>
            <a:endCxn id="1355" idx="1"/>
          </p:cNvCxnSpPr>
          <p:nvPr/>
        </p:nvCxnSpPr>
        <p:spPr>
          <a:xfrm>
            <a:off x="7162638" y="4941795"/>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364" name="Google Shape;1364;p60"/>
          <p:cNvCxnSpPr>
            <a:stCxn id="1356" idx="3"/>
            <a:endCxn id="1358" idx="1"/>
          </p:cNvCxnSpPr>
          <p:nvPr/>
        </p:nvCxnSpPr>
        <p:spPr>
          <a:xfrm>
            <a:off x="8381838" y="4941795"/>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1365" name="Google Shape;1365;p60"/>
          <p:cNvSpPr txBox="1"/>
          <p:nvPr/>
        </p:nvSpPr>
        <p:spPr>
          <a:xfrm>
            <a:off x="3129514" y="3162763"/>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sp>
        <p:nvSpPr>
          <p:cNvPr id="1366" name="Google Shape;1366;p60"/>
          <p:cNvSpPr/>
          <p:nvPr/>
        </p:nvSpPr>
        <p:spPr>
          <a:xfrm>
            <a:off x="2077572" y="4960845"/>
            <a:ext cx="8267700" cy="628650"/>
          </a:xfrm>
          <a:custGeom>
            <a:rect b="b" l="l" r="r" t="t"/>
            <a:pathLst>
              <a:path extrusionOk="0" h="628650" w="7096125">
                <a:moveTo>
                  <a:pt x="6486525" y="0"/>
                </a:moveTo>
                <a:lnTo>
                  <a:pt x="6486525" y="0"/>
                </a:lnTo>
                <a:lnTo>
                  <a:pt x="6934200" y="0"/>
                </a:lnTo>
                <a:lnTo>
                  <a:pt x="7096125" y="0"/>
                </a:lnTo>
                <a:lnTo>
                  <a:pt x="7096125" y="628650"/>
                </a:lnTo>
                <a:lnTo>
                  <a:pt x="0" y="628650"/>
                </a:lnTo>
                <a:lnTo>
                  <a:pt x="0" y="22860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367" name="Google Shape;1367;p60"/>
          <p:cNvGrpSpPr/>
          <p:nvPr/>
        </p:nvGrpSpPr>
        <p:grpSpPr>
          <a:xfrm>
            <a:off x="2953871" y="3532095"/>
            <a:ext cx="920012" cy="533400"/>
            <a:chOff x="951919" y="5486400"/>
            <a:chExt cx="920012" cy="533400"/>
          </a:xfrm>
        </p:grpSpPr>
        <p:sp>
          <p:nvSpPr>
            <p:cNvPr id="1368" name="Google Shape;1368;p60"/>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1369" name="Google Shape;1369;p60"/>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370" name="Google Shape;1370;p60"/>
          <p:cNvSpPr txBox="1"/>
          <p:nvPr/>
        </p:nvSpPr>
        <p:spPr>
          <a:xfrm>
            <a:off x="1734672" y="4294095"/>
            <a:ext cx="72526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HEAD</a:t>
            </a:r>
            <a:endParaRPr b="1" sz="1800">
              <a:solidFill>
                <a:srgbClr val="C00000"/>
              </a:solidFill>
              <a:latin typeface="Roboto Condensed"/>
              <a:ea typeface="Roboto Condensed"/>
              <a:cs typeface="Roboto Condensed"/>
              <a:sym typeface="Roboto Condensed"/>
            </a:endParaRPr>
          </a:p>
        </p:txBody>
      </p:sp>
      <p:sp>
        <p:nvSpPr>
          <p:cNvPr id="1371" name="Google Shape;1371;p60"/>
          <p:cNvSpPr/>
          <p:nvPr/>
        </p:nvSpPr>
        <p:spPr>
          <a:xfrm>
            <a:off x="3864314" y="3776530"/>
            <a:ext cx="356259" cy="890649"/>
          </a:xfrm>
          <a:custGeom>
            <a:rect b="b" l="l" r="r" t="t"/>
            <a:pathLst>
              <a:path extrusionOk="0" h="890649" w="356259">
                <a:moveTo>
                  <a:pt x="0" y="0"/>
                </a:moveTo>
                <a:lnTo>
                  <a:pt x="356259" y="0"/>
                </a:lnTo>
                <a:lnTo>
                  <a:pt x="356259" y="890649"/>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372" name="Google Shape;1372;p60"/>
          <p:cNvSpPr/>
          <p:nvPr/>
        </p:nvSpPr>
        <p:spPr>
          <a:xfrm>
            <a:off x="2486775" y="3788404"/>
            <a:ext cx="463138" cy="878774"/>
          </a:xfrm>
          <a:custGeom>
            <a:rect b="b" l="l" r="r" t="t"/>
            <a:pathLst>
              <a:path extrusionOk="0" h="878774" w="463138">
                <a:moveTo>
                  <a:pt x="0" y="878774"/>
                </a:moveTo>
                <a:lnTo>
                  <a:pt x="0" y="0"/>
                </a:lnTo>
                <a:lnTo>
                  <a:pt x="463138"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1"/>
                                        </p:tgtEl>
                                        <p:attrNameLst>
                                          <p:attrName>style.visibility</p:attrName>
                                        </p:attrNameLst>
                                      </p:cBhvr>
                                      <p:to>
                                        <p:strVal val="visible"/>
                                      </p:to>
                                    </p:set>
                                    <p:animEffect filter="fade" transition="in">
                                      <p:cBhvr>
                                        <p:cTn dur="500"/>
                                        <p:tgtEl>
                                          <p:spTgt spid="1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2"/>
                                        </p:tgtEl>
                                        <p:attrNameLst>
                                          <p:attrName>style.visibility</p:attrName>
                                        </p:attrNameLst>
                                      </p:cBhvr>
                                      <p:to>
                                        <p:strVal val="visible"/>
                                      </p:to>
                                    </p:set>
                                    <p:animEffect filter="fade" transition="in">
                                      <p:cBhvr>
                                        <p:cTn dur="500"/>
                                        <p:tgtEl>
                                          <p:spTgt spid="1372"/>
                                        </p:tgtEl>
                                      </p:cBhvr>
                                    </p:animEffect>
                                  </p:childTnLst>
                                </p:cTn>
                              </p:par>
                              <p:par>
                                <p:cTn fill="hold" nodeType="withEffect" presetClass="exit" presetID="1" presetSubtype="0">
                                  <p:stCondLst>
                                    <p:cond delay="0"/>
                                  </p:stCondLst>
                                  <p:childTnLst>
                                    <p:set>
                                      <p:cBhvr>
                                        <p:cTn dur="1" fill="hold">
                                          <p:stCondLst>
                                            <p:cond delay="1"/>
                                          </p:stCondLst>
                                        </p:cTn>
                                        <p:tgtEl>
                                          <p:spTgt spid="136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6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CIR_HEAD_INS_LAST(X,FIRST,LAST)</a:t>
            </a:r>
            <a:endParaRPr sz="3200"/>
          </a:p>
        </p:txBody>
      </p:sp>
      <p:sp>
        <p:nvSpPr>
          <p:cNvPr id="1378" name="Google Shape;1378;p61"/>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procedure </a:t>
            </a:r>
            <a:r>
              <a:rPr b="1" lang="en-IN">
                <a:solidFill>
                  <a:srgbClr val="C00000"/>
                </a:solidFill>
              </a:rPr>
              <a:t>inserts a new node at the</a:t>
            </a:r>
            <a:r>
              <a:rPr b="1" lang="en-IN">
                <a:solidFill>
                  <a:srgbClr val="FF0000"/>
                </a:solidFill>
              </a:rPr>
              <a:t> </a:t>
            </a:r>
            <a:r>
              <a:rPr b="1" lang="en-IN">
                <a:solidFill>
                  <a:srgbClr val="C00000"/>
                </a:solidFill>
              </a:rPr>
              <a:t>last position</a:t>
            </a:r>
            <a:r>
              <a:rPr b="1" lang="en-IN">
                <a:solidFill>
                  <a:srgbClr val="FF0000"/>
                </a:solidFill>
              </a:rPr>
              <a:t> </a:t>
            </a:r>
            <a:r>
              <a:rPr lang="en-IN"/>
              <a:t>of Circular linked list with Head node.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HEAD</a:t>
            </a:r>
            <a:r>
              <a:rPr lang="en-IN">
                <a:solidFill>
                  <a:srgbClr val="C00000"/>
                </a:solidFill>
              </a:rPr>
              <a:t> </a:t>
            </a:r>
            <a:r>
              <a:rPr lang="en-IN"/>
              <a:t>is pointer variable pointing to Head node of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6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CIR_HEAD_INS_LAST(X,FIRST,LAST)</a:t>
            </a:r>
            <a:endParaRPr sz="3200"/>
          </a:p>
        </p:txBody>
      </p:sp>
      <p:sp>
        <p:nvSpPr>
          <p:cNvPr id="1384" name="Google Shape;1384;p62"/>
          <p:cNvSpPr txBox="1"/>
          <p:nvPr/>
        </p:nvSpPr>
        <p:spPr>
          <a:xfrm>
            <a:off x="336000" y="927188"/>
            <a:ext cx="11520000" cy="224676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NODE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[Initialize fields of new node and its link to the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LINK(NEW) 🡨 HEAD</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LINK(LAST)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LAST 🡨 NEW</a:t>
            </a:r>
            <a:endParaRPr sz="2000">
              <a:solidFill>
                <a:schemeClr val="dk1"/>
              </a:solidFill>
              <a:latin typeface="Consolas"/>
              <a:ea typeface="Consolas"/>
              <a:cs typeface="Consolas"/>
              <a:sym typeface="Consolas"/>
            </a:endParaRPr>
          </a:p>
        </p:txBody>
      </p:sp>
      <p:sp>
        <p:nvSpPr>
          <p:cNvPr id="1385" name="Google Shape;1385;p62"/>
          <p:cNvSpPr/>
          <p:nvPr/>
        </p:nvSpPr>
        <p:spPr>
          <a:xfrm>
            <a:off x="1374646" y="1325052"/>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386" name="Google Shape;1386;p62"/>
          <p:cNvGrpSpPr/>
          <p:nvPr/>
        </p:nvGrpSpPr>
        <p:grpSpPr>
          <a:xfrm>
            <a:off x="2299959" y="4572000"/>
            <a:ext cx="920012" cy="533400"/>
            <a:chOff x="951919" y="5486400"/>
            <a:chExt cx="920012" cy="533400"/>
          </a:xfrm>
        </p:grpSpPr>
        <p:sp>
          <p:nvSpPr>
            <p:cNvPr id="1387" name="Google Shape;1387;p62"/>
            <p:cNvSpPr/>
            <p:nvPr/>
          </p:nvSpPr>
          <p:spPr>
            <a:xfrm>
              <a:off x="951919" y="5486400"/>
              <a:ext cx="533400" cy="533400"/>
            </a:xfrm>
            <a:prstGeom prst="rect">
              <a:avLst/>
            </a:prstGeom>
            <a:solidFill>
              <a:schemeClr val="l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388" name="Google Shape;1388;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89" name="Google Shape;1389;p62"/>
          <p:cNvGrpSpPr/>
          <p:nvPr/>
        </p:nvGrpSpPr>
        <p:grpSpPr>
          <a:xfrm>
            <a:off x="3679697" y="4572000"/>
            <a:ext cx="920012" cy="533400"/>
            <a:chOff x="951919" y="5486400"/>
            <a:chExt cx="920012" cy="533400"/>
          </a:xfrm>
        </p:grpSpPr>
        <p:sp>
          <p:nvSpPr>
            <p:cNvPr id="1390" name="Google Shape;1390;p6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391" name="Google Shape;1391;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92" name="Google Shape;1392;p62"/>
          <p:cNvGrpSpPr/>
          <p:nvPr/>
        </p:nvGrpSpPr>
        <p:grpSpPr>
          <a:xfrm>
            <a:off x="4898897" y="4572000"/>
            <a:ext cx="920012" cy="533400"/>
            <a:chOff x="951919" y="5486400"/>
            <a:chExt cx="920012" cy="533400"/>
          </a:xfrm>
        </p:grpSpPr>
        <p:sp>
          <p:nvSpPr>
            <p:cNvPr id="1393" name="Google Shape;1393;p6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394" name="Google Shape;1394;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95" name="Google Shape;1395;p62"/>
          <p:cNvGrpSpPr/>
          <p:nvPr/>
        </p:nvGrpSpPr>
        <p:grpSpPr>
          <a:xfrm>
            <a:off x="6118097" y="4572000"/>
            <a:ext cx="920012" cy="533400"/>
            <a:chOff x="951919" y="5486400"/>
            <a:chExt cx="920012" cy="533400"/>
          </a:xfrm>
        </p:grpSpPr>
        <p:sp>
          <p:nvSpPr>
            <p:cNvPr id="1396" name="Google Shape;1396;p6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397" name="Google Shape;1397;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398" name="Google Shape;1398;p62"/>
          <p:cNvGrpSpPr/>
          <p:nvPr/>
        </p:nvGrpSpPr>
        <p:grpSpPr>
          <a:xfrm>
            <a:off x="7337297" y="4572000"/>
            <a:ext cx="920012" cy="533400"/>
            <a:chOff x="951919" y="5486400"/>
            <a:chExt cx="920012" cy="533400"/>
          </a:xfrm>
        </p:grpSpPr>
        <p:sp>
          <p:nvSpPr>
            <p:cNvPr id="1399" name="Google Shape;1399;p6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400" name="Google Shape;1400;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401" name="Google Shape;1401;p62"/>
          <p:cNvCxnSpPr>
            <a:stCxn id="1388" idx="3"/>
            <a:endCxn id="1390" idx="1"/>
          </p:cNvCxnSpPr>
          <p:nvPr/>
        </p:nvCxnSpPr>
        <p:spPr>
          <a:xfrm>
            <a:off x="3219971" y="4838700"/>
            <a:ext cx="4596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02" name="Google Shape;1402;p62"/>
          <p:cNvCxnSpPr>
            <a:stCxn id="1391" idx="3"/>
            <a:endCxn id="1393" idx="1"/>
          </p:cNvCxnSpPr>
          <p:nvPr/>
        </p:nvCxnSpPr>
        <p:spPr>
          <a:xfrm>
            <a:off x="4599709" y="4838700"/>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03" name="Google Shape;1403;p62"/>
          <p:cNvCxnSpPr>
            <a:stCxn id="1394" idx="3"/>
            <a:endCxn id="1396" idx="1"/>
          </p:cNvCxnSpPr>
          <p:nvPr/>
        </p:nvCxnSpPr>
        <p:spPr>
          <a:xfrm>
            <a:off x="5818909" y="4838700"/>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04" name="Google Shape;1404;p62"/>
          <p:cNvCxnSpPr>
            <a:stCxn id="1397" idx="3"/>
            <a:endCxn id="1399" idx="1"/>
          </p:cNvCxnSpPr>
          <p:nvPr/>
        </p:nvCxnSpPr>
        <p:spPr>
          <a:xfrm>
            <a:off x="7038109" y="4838700"/>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1405" name="Google Shape;1405;p62"/>
          <p:cNvSpPr txBox="1"/>
          <p:nvPr/>
        </p:nvSpPr>
        <p:spPr>
          <a:xfrm>
            <a:off x="9466431" y="3364468"/>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FF0000"/>
                </a:solidFill>
                <a:latin typeface="Roboto Condensed"/>
                <a:ea typeface="Roboto Condensed"/>
                <a:cs typeface="Roboto Condensed"/>
                <a:sym typeface="Roboto Condensed"/>
              </a:rPr>
              <a:t>NEW</a:t>
            </a:r>
            <a:endParaRPr b="1" sz="1800">
              <a:solidFill>
                <a:srgbClr val="FF0000"/>
              </a:solidFill>
              <a:latin typeface="Roboto Condensed"/>
              <a:ea typeface="Roboto Condensed"/>
              <a:cs typeface="Roboto Condensed"/>
              <a:sym typeface="Roboto Condensed"/>
            </a:endParaRPr>
          </a:p>
        </p:txBody>
      </p:sp>
      <p:grpSp>
        <p:nvGrpSpPr>
          <p:cNvPr id="1406" name="Google Shape;1406;p62"/>
          <p:cNvGrpSpPr/>
          <p:nvPr/>
        </p:nvGrpSpPr>
        <p:grpSpPr>
          <a:xfrm>
            <a:off x="9290788" y="3733800"/>
            <a:ext cx="920012" cy="533400"/>
            <a:chOff x="951919" y="5486400"/>
            <a:chExt cx="920012" cy="533400"/>
          </a:xfrm>
        </p:grpSpPr>
        <p:sp>
          <p:nvSpPr>
            <p:cNvPr id="1407" name="Google Shape;1407;p62"/>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1408" name="Google Shape;1408;p62"/>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409" name="Google Shape;1409;p62"/>
          <p:cNvSpPr txBox="1"/>
          <p:nvPr/>
        </p:nvSpPr>
        <p:spPr>
          <a:xfrm>
            <a:off x="2223760" y="4191000"/>
            <a:ext cx="72526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FF0000"/>
                </a:solidFill>
                <a:latin typeface="Roboto Condensed"/>
                <a:ea typeface="Roboto Condensed"/>
                <a:cs typeface="Roboto Condensed"/>
                <a:sym typeface="Roboto Condensed"/>
              </a:rPr>
              <a:t>HEAD</a:t>
            </a:r>
            <a:endParaRPr b="1" sz="1800">
              <a:solidFill>
                <a:srgbClr val="FF0000"/>
              </a:solidFill>
              <a:latin typeface="Roboto Condensed"/>
              <a:ea typeface="Roboto Condensed"/>
              <a:cs typeface="Roboto Condensed"/>
              <a:sym typeface="Roboto Condensed"/>
            </a:endParaRPr>
          </a:p>
        </p:txBody>
      </p:sp>
      <p:sp>
        <p:nvSpPr>
          <p:cNvPr id="1410" name="Google Shape;1410;p62"/>
          <p:cNvSpPr/>
          <p:nvPr/>
        </p:nvSpPr>
        <p:spPr>
          <a:xfrm>
            <a:off x="2053442" y="4789714"/>
            <a:ext cx="6709559" cy="837418"/>
          </a:xfrm>
          <a:custGeom>
            <a:rect b="b" l="l" r="r" t="t"/>
            <a:pathLst>
              <a:path extrusionOk="0" h="902525" w="6709559">
                <a:moveTo>
                  <a:pt x="6210795" y="0"/>
                </a:moveTo>
                <a:lnTo>
                  <a:pt x="6709559" y="0"/>
                </a:lnTo>
                <a:lnTo>
                  <a:pt x="6709559" y="902525"/>
                </a:lnTo>
                <a:lnTo>
                  <a:pt x="0" y="902525"/>
                </a:lnTo>
                <a:lnTo>
                  <a:pt x="0" y="23751"/>
                </a:lnTo>
                <a:lnTo>
                  <a:pt x="225632" y="23751"/>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411" name="Google Shape;1411;p62"/>
          <p:cNvSpPr txBox="1"/>
          <p:nvPr/>
        </p:nvSpPr>
        <p:spPr>
          <a:xfrm>
            <a:off x="3550177" y="5257800"/>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FF0000"/>
                </a:solidFill>
                <a:latin typeface="Roboto Condensed"/>
                <a:ea typeface="Roboto Condensed"/>
                <a:cs typeface="Roboto Condensed"/>
                <a:sym typeface="Roboto Condensed"/>
              </a:rPr>
              <a:t>FIRST</a:t>
            </a:r>
            <a:endParaRPr b="1" sz="1800">
              <a:solidFill>
                <a:srgbClr val="FF0000"/>
              </a:solidFill>
              <a:latin typeface="Roboto Condensed"/>
              <a:ea typeface="Roboto Condensed"/>
              <a:cs typeface="Roboto Condensed"/>
              <a:sym typeface="Roboto Condensed"/>
            </a:endParaRPr>
          </a:p>
        </p:txBody>
      </p:sp>
      <p:cxnSp>
        <p:nvCxnSpPr>
          <p:cNvPr id="1412" name="Google Shape;1412;p62"/>
          <p:cNvCxnSpPr/>
          <p:nvPr/>
        </p:nvCxnSpPr>
        <p:spPr>
          <a:xfrm rot="10800000">
            <a:off x="3917425" y="5105401"/>
            <a:ext cx="0" cy="223157"/>
          </a:xfrm>
          <a:prstGeom prst="straightConnector1">
            <a:avLst/>
          </a:prstGeom>
          <a:noFill/>
          <a:ln cap="flat" cmpd="sng" w="28575">
            <a:solidFill>
              <a:srgbClr val="B84742"/>
            </a:solidFill>
            <a:prstDash val="solid"/>
            <a:miter lim="800000"/>
            <a:headEnd len="sm" w="sm" type="none"/>
            <a:tailEnd len="med" w="med" type="stealth"/>
          </a:ln>
        </p:spPr>
      </p:cxnSp>
      <p:grpSp>
        <p:nvGrpSpPr>
          <p:cNvPr id="1413" name="Google Shape;1413;p62"/>
          <p:cNvGrpSpPr/>
          <p:nvPr/>
        </p:nvGrpSpPr>
        <p:grpSpPr>
          <a:xfrm>
            <a:off x="7337335" y="5105400"/>
            <a:ext cx="683200" cy="526682"/>
            <a:chOff x="5813335" y="5105400"/>
            <a:chExt cx="683200" cy="526682"/>
          </a:xfrm>
        </p:grpSpPr>
        <p:sp>
          <p:nvSpPr>
            <p:cNvPr id="1414" name="Google Shape;1414;p62"/>
            <p:cNvSpPr txBox="1"/>
            <p:nvPr/>
          </p:nvSpPr>
          <p:spPr>
            <a:xfrm>
              <a:off x="5813335" y="5262750"/>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FF0000"/>
                  </a:solidFill>
                  <a:latin typeface="Roboto Condensed"/>
                  <a:ea typeface="Roboto Condensed"/>
                  <a:cs typeface="Roboto Condensed"/>
                  <a:sym typeface="Roboto Condensed"/>
                </a:rPr>
                <a:t>LAST</a:t>
              </a:r>
              <a:endParaRPr b="1" sz="1800">
                <a:solidFill>
                  <a:srgbClr val="FF0000"/>
                </a:solidFill>
                <a:latin typeface="Roboto Condensed"/>
                <a:ea typeface="Roboto Condensed"/>
                <a:cs typeface="Roboto Condensed"/>
                <a:sym typeface="Roboto Condensed"/>
              </a:endParaRPr>
            </a:p>
          </p:txBody>
        </p:sp>
        <p:cxnSp>
          <p:nvCxnSpPr>
            <p:cNvPr id="1415" name="Google Shape;1415;p62"/>
            <p:cNvCxnSpPr/>
            <p:nvPr/>
          </p:nvCxnSpPr>
          <p:spPr>
            <a:xfrm rot="10800000">
              <a:off x="6154935" y="5105400"/>
              <a:ext cx="0" cy="223157"/>
            </a:xfrm>
            <a:prstGeom prst="straightConnector1">
              <a:avLst/>
            </a:prstGeom>
            <a:noFill/>
            <a:ln cap="flat" cmpd="sng" w="28575">
              <a:solidFill>
                <a:srgbClr val="B84742"/>
              </a:solidFill>
              <a:prstDash val="solid"/>
              <a:miter lim="800000"/>
              <a:headEnd len="sm" w="sm" type="none"/>
              <a:tailEnd len="med" w="med" type="stealth"/>
            </a:ln>
          </p:spPr>
        </p:cxnSp>
      </p:grpSp>
      <p:sp>
        <p:nvSpPr>
          <p:cNvPr id="1416" name="Google Shape;1416;p62"/>
          <p:cNvSpPr/>
          <p:nvPr/>
        </p:nvSpPr>
        <p:spPr>
          <a:xfrm>
            <a:off x="1761506" y="4263243"/>
            <a:ext cx="8241476" cy="1876301"/>
          </a:xfrm>
          <a:custGeom>
            <a:rect b="b" l="l" r="r" t="t"/>
            <a:pathLst>
              <a:path extrusionOk="0" h="1876301" w="8241476">
                <a:moveTo>
                  <a:pt x="8241476" y="0"/>
                </a:moveTo>
                <a:lnTo>
                  <a:pt x="8241476" y="1876301"/>
                </a:lnTo>
                <a:lnTo>
                  <a:pt x="0" y="1876301"/>
                </a:lnTo>
                <a:lnTo>
                  <a:pt x="0" y="581890"/>
                </a:lnTo>
                <a:lnTo>
                  <a:pt x="498764" y="58189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417" name="Google Shape;1417;p62"/>
          <p:cNvSpPr/>
          <p:nvPr/>
        </p:nvSpPr>
        <p:spPr>
          <a:xfrm>
            <a:off x="8031678" y="3990109"/>
            <a:ext cx="1270660" cy="558140"/>
          </a:xfrm>
          <a:custGeom>
            <a:rect b="b" l="l" r="r" t="t"/>
            <a:pathLst>
              <a:path extrusionOk="0" h="558140" w="1270660">
                <a:moveTo>
                  <a:pt x="0" y="558140"/>
                </a:moveTo>
                <a:lnTo>
                  <a:pt x="0" y="0"/>
                </a:lnTo>
                <a:lnTo>
                  <a:pt x="127066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4">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6"/>
                                        </p:tgtEl>
                                        <p:attrNameLst>
                                          <p:attrName>style.visibility</p:attrName>
                                        </p:attrNameLst>
                                      </p:cBhvr>
                                      <p:to>
                                        <p:strVal val="visible"/>
                                      </p:to>
                                    </p:set>
                                    <p:animEffect filter="fade" transition="in">
                                      <p:cBhvr>
                                        <p:cTn dur="2000"/>
                                        <p:tgtEl>
                                          <p:spTgt spid="14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7"/>
                                        </p:tgtEl>
                                        <p:attrNameLst>
                                          <p:attrName>style.visibility</p:attrName>
                                        </p:attrNameLst>
                                      </p:cBhvr>
                                      <p:to>
                                        <p:strVal val="visible"/>
                                      </p:to>
                                    </p:set>
                                    <p:animEffect filter="fade" transition="in">
                                      <p:cBhvr>
                                        <p:cTn dur="500"/>
                                        <p:tgtEl>
                                          <p:spTgt spid="1417"/>
                                        </p:tgtEl>
                                      </p:cBhvr>
                                    </p:animEffect>
                                  </p:childTnLst>
                                </p:cTn>
                              </p:par>
                              <p:par>
                                <p:cTn fill="hold" nodeType="withEffect" presetClass="exit" presetID="1" presetSubtype="0">
                                  <p:stCondLst>
                                    <p:cond delay="0"/>
                                  </p:stCondLst>
                                  <p:childTnLst>
                                    <p:set>
                                      <p:cBhvr>
                                        <p:cTn dur="1" fill="hold">
                                          <p:stCondLst>
                                            <p:cond delay="1"/>
                                          </p:stCondLst>
                                        </p:cTn>
                                        <p:tgtEl>
                                          <p:spTgt spid="14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1" name="Shape 1421"/>
        <p:cNvGrpSpPr/>
        <p:nvPr/>
      </p:nvGrpSpPr>
      <p:grpSpPr>
        <a:xfrm>
          <a:off x="0" y="0"/>
          <a:ext cx="0" cy="0"/>
          <a:chOff x="0" y="0"/>
          <a:chExt cx="0" cy="0"/>
        </a:xfrm>
      </p:grpSpPr>
      <p:sp>
        <p:nvSpPr>
          <p:cNvPr id="1422" name="Google Shape;1422;p6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CIR_HEAD_INS_AFTER-P (X,FIRST,LAST)</a:t>
            </a:r>
            <a:endParaRPr sz="3200"/>
          </a:p>
        </p:txBody>
      </p:sp>
      <p:sp>
        <p:nvSpPr>
          <p:cNvPr id="1423" name="Google Shape;1423;p63"/>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procedure </a:t>
            </a:r>
            <a:r>
              <a:rPr b="1" lang="en-IN">
                <a:solidFill>
                  <a:srgbClr val="C00000"/>
                </a:solidFill>
              </a:rPr>
              <a:t>inserts a new node</a:t>
            </a:r>
            <a:r>
              <a:rPr b="1" lang="en-IN">
                <a:solidFill>
                  <a:srgbClr val="FF0000"/>
                </a:solidFill>
              </a:rPr>
              <a:t> </a:t>
            </a:r>
            <a:r>
              <a:rPr b="1" lang="en-IN">
                <a:solidFill>
                  <a:srgbClr val="C00000"/>
                </a:solidFill>
              </a:rPr>
              <a:t> after a node whose address is given by P</a:t>
            </a:r>
            <a:r>
              <a:rPr b="1" lang="en-IN">
                <a:solidFill>
                  <a:srgbClr val="FF0000"/>
                </a:solidFill>
              </a:rPr>
              <a:t> </a:t>
            </a:r>
            <a:r>
              <a:rPr lang="en-IN"/>
              <a:t>of Circular linked list with Head node.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a new element to be inserted.</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FIRST</a:t>
            </a:r>
            <a:r>
              <a:rPr lang="en-IN">
                <a:solidFill>
                  <a:srgbClr val="C00000"/>
                </a:solidFill>
              </a:rPr>
              <a:t> </a:t>
            </a:r>
            <a:r>
              <a:rPr lang="en-IN"/>
              <a:t>and </a:t>
            </a:r>
            <a:r>
              <a:rPr b="1" lang="en-IN">
                <a:solidFill>
                  <a:srgbClr val="C00000"/>
                </a:solidFill>
              </a:rPr>
              <a:t>LAST</a:t>
            </a:r>
            <a:r>
              <a:rPr lang="en-IN">
                <a:solidFill>
                  <a:srgbClr val="C00000"/>
                </a:solidFill>
              </a:rPr>
              <a:t> </a:t>
            </a:r>
            <a:r>
              <a:rPr lang="en-IN"/>
              <a:t>are a </a:t>
            </a:r>
            <a:r>
              <a:rPr b="1" lang="en-IN"/>
              <a:t>pointer to the first &amp; last elements</a:t>
            </a:r>
            <a:r>
              <a:rPr lang="en-IN"/>
              <a:t> of a Circular linked linear list, respectively. </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contains </a:t>
            </a:r>
            <a:r>
              <a:rPr b="1" lang="en-IN">
                <a:solidFill>
                  <a:srgbClr val="C00000"/>
                </a:solidFill>
              </a:rPr>
              <a:t>INFO</a:t>
            </a:r>
            <a:r>
              <a:rPr lang="en-IN">
                <a:solidFill>
                  <a:srgbClr val="C00000"/>
                </a:solidFill>
              </a:rPr>
              <a:t> </a:t>
            </a:r>
            <a:r>
              <a:rPr lang="en-IN"/>
              <a:t>and </a:t>
            </a:r>
            <a:r>
              <a:rPr b="1" lang="en-IN">
                <a:solidFill>
                  <a:srgbClr val="C00000"/>
                </a:solidFill>
              </a:rPr>
              <a:t>LINK</a:t>
            </a:r>
            <a:r>
              <a:rPr lang="en-IN">
                <a:solidFill>
                  <a:srgbClr val="C00000"/>
                </a:solidFill>
              </a:rPr>
              <a:t> </a:t>
            </a:r>
            <a:r>
              <a:rPr lang="en-IN"/>
              <a:t>fields. </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HEAD</a:t>
            </a:r>
            <a:r>
              <a:rPr lang="en-IN">
                <a:solidFill>
                  <a:srgbClr val="C00000"/>
                </a:solidFill>
              </a:rPr>
              <a:t> </a:t>
            </a:r>
            <a:r>
              <a:rPr lang="en-IN"/>
              <a:t>is pointer variable pointing to Head node of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a temporary pointer variable.</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7" name="Shape 1427"/>
        <p:cNvGrpSpPr/>
        <p:nvPr/>
      </p:nvGrpSpPr>
      <p:grpSpPr>
        <a:xfrm>
          <a:off x="0" y="0"/>
          <a:ext cx="0" cy="0"/>
          <a:chOff x="0" y="0"/>
          <a:chExt cx="0" cy="0"/>
        </a:xfrm>
      </p:grpSpPr>
      <p:sp>
        <p:nvSpPr>
          <p:cNvPr id="1428" name="Google Shape;1428;p6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Autofit/>
          </a:bodyPr>
          <a:lstStyle/>
          <a:p>
            <a:pPr indent="0" lvl="0" marL="0" rtl="0" algn="l">
              <a:lnSpc>
                <a:spcPct val="90000"/>
              </a:lnSpc>
              <a:spcBef>
                <a:spcPts val="0"/>
              </a:spcBef>
              <a:spcAft>
                <a:spcPts val="0"/>
              </a:spcAft>
              <a:buClr>
                <a:srgbClr val="363636"/>
              </a:buClr>
              <a:buSzPts val="3200"/>
              <a:buFont typeface="Roboto Condensed"/>
              <a:buNone/>
            </a:pPr>
            <a:r>
              <a:rPr b="1" lang="en-IN" sz="3200"/>
              <a:t>Procedure: CIR_HEAD_INS_AFTER-P (X,FIRST,LAST)</a:t>
            </a:r>
            <a:endParaRPr sz="3200"/>
          </a:p>
        </p:txBody>
      </p:sp>
      <p:sp>
        <p:nvSpPr>
          <p:cNvPr id="1429" name="Google Shape;1429;p64"/>
          <p:cNvSpPr txBox="1"/>
          <p:nvPr/>
        </p:nvSpPr>
        <p:spPr>
          <a:xfrm>
            <a:off x="336000" y="889952"/>
            <a:ext cx="11520000" cy="255454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NEW     NODE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[Initialize fields of new node and its link to the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LINK(NEW) 🡨 LINK(P)</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LINK(P)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P = LAST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rgbClr val="15537E"/>
                </a:solidFill>
                <a:latin typeface="Consolas"/>
                <a:ea typeface="Consolas"/>
                <a:cs typeface="Consolas"/>
                <a:sym typeface="Consolas"/>
              </a:rPr>
              <a:t> </a:t>
            </a:r>
            <a:r>
              <a:rPr lang="en-IN" sz="2000">
                <a:solidFill>
                  <a:schemeClr val="dk1"/>
                </a:solidFill>
                <a:latin typeface="Consolas"/>
                <a:ea typeface="Consolas"/>
                <a:cs typeface="Consolas"/>
                <a:sym typeface="Consolas"/>
              </a:rPr>
              <a:t>LAST 🡨 NEW</a:t>
            </a:r>
            <a:endParaRPr sz="2000">
              <a:solidFill>
                <a:schemeClr val="dk1"/>
              </a:solidFill>
              <a:latin typeface="Consolas"/>
              <a:ea typeface="Consolas"/>
              <a:cs typeface="Consolas"/>
              <a:sym typeface="Consolas"/>
            </a:endParaRPr>
          </a:p>
        </p:txBody>
      </p:sp>
      <p:sp>
        <p:nvSpPr>
          <p:cNvPr id="1430" name="Google Shape;1430;p64"/>
          <p:cNvSpPr/>
          <p:nvPr/>
        </p:nvSpPr>
        <p:spPr>
          <a:xfrm>
            <a:off x="1517580" y="1280985"/>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grpSp>
        <p:nvGrpSpPr>
          <p:cNvPr id="1431" name="Google Shape;1431;p64"/>
          <p:cNvGrpSpPr/>
          <p:nvPr/>
        </p:nvGrpSpPr>
        <p:grpSpPr>
          <a:xfrm>
            <a:off x="2299959" y="4656408"/>
            <a:ext cx="920012" cy="533400"/>
            <a:chOff x="951919" y="5486400"/>
            <a:chExt cx="920012" cy="533400"/>
          </a:xfrm>
        </p:grpSpPr>
        <p:sp>
          <p:nvSpPr>
            <p:cNvPr id="1432" name="Google Shape;1432;p64"/>
            <p:cNvSpPr/>
            <p:nvPr/>
          </p:nvSpPr>
          <p:spPr>
            <a:xfrm>
              <a:off x="951919" y="5486400"/>
              <a:ext cx="533400" cy="533400"/>
            </a:xfrm>
            <a:prstGeom prst="rect">
              <a:avLst/>
            </a:prstGeom>
            <a:solidFill>
              <a:schemeClr val="l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sp>
          <p:nvSpPr>
            <p:cNvPr id="1433" name="Google Shape;1433;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434" name="Google Shape;1434;p64"/>
          <p:cNvGrpSpPr/>
          <p:nvPr/>
        </p:nvGrpSpPr>
        <p:grpSpPr>
          <a:xfrm>
            <a:off x="3679697" y="4656408"/>
            <a:ext cx="920012" cy="533400"/>
            <a:chOff x="951919" y="5486400"/>
            <a:chExt cx="920012" cy="533400"/>
          </a:xfrm>
        </p:grpSpPr>
        <p:sp>
          <p:nvSpPr>
            <p:cNvPr id="1435" name="Google Shape;1435;p6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10</a:t>
              </a:r>
              <a:endParaRPr b="1" sz="2400">
                <a:solidFill>
                  <a:schemeClr val="lt1"/>
                </a:solidFill>
                <a:latin typeface="Roboto Condensed"/>
                <a:ea typeface="Roboto Condensed"/>
                <a:cs typeface="Roboto Condensed"/>
                <a:sym typeface="Roboto Condensed"/>
              </a:endParaRPr>
            </a:p>
          </p:txBody>
        </p:sp>
        <p:sp>
          <p:nvSpPr>
            <p:cNvPr id="1436" name="Google Shape;1436;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437" name="Google Shape;1437;p64"/>
          <p:cNvGrpSpPr/>
          <p:nvPr/>
        </p:nvGrpSpPr>
        <p:grpSpPr>
          <a:xfrm>
            <a:off x="4898897" y="4656408"/>
            <a:ext cx="920012" cy="533400"/>
            <a:chOff x="951919" y="5486400"/>
            <a:chExt cx="920012" cy="533400"/>
          </a:xfrm>
        </p:grpSpPr>
        <p:sp>
          <p:nvSpPr>
            <p:cNvPr id="1438" name="Google Shape;1438;p6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15</a:t>
              </a:r>
              <a:endParaRPr b="1" sz="2400">
                <a:solidFill>
                  <a:schemeClr val="lt1"/>
                </a:solidFill>
                <a:latin typeface="Roboto Condensed"/>
                <a:ea typeface="Roboto Condensed"/>
                <a:cs typeface="Roboto Condensed"/>
                <a:sym typeface="Roboto Condensed"/>
              </a:endParaRPr>
            </a:p>
          </p:txBody>
        </p:sp>
        <p:sp>
          <p:nvSpPr>
            <p:cNvPr id="1439" name="Google Shape;1439;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440" name="Google Shape;1440;p64"/>
          <p:cNvGrpSpPr/>
          <p:nvPr/>
        </p:nvGrpSpPr>
        <p:grpSpPr>
          <a:xfrm>
            <a:off x="6118097" y="4656408"/>
            <a:ext cx="920012" cy="533400"/>
            <a:chOff x="951919" y="5486400"/>
            <a:chExt cx="920012" cy="533400"/>
          </a:xfrm>
        </p:grpSpPr>
        <p:sp>
          <p:nvSpPr>
            <p:cNvPr id="1441" name="Google Shape;1441;p6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20</a:t>
              </a:r>
              <a:endParaRPr b="1" sz="2400">
                <a:solidFill>
                  <a:schemeClr val="lt1"/>
                </a:solidFill>
                <a:latin typeface="Roboto Condensed"/>
                <a:ea typeface="Roboto Condensed"/>
                <a:cs typeface="Roboto Condensed"/>
                <a:sym typeface="Roboto Condensed"/>
              </a:endParaRPr>
            </a:p>
          </p:txBody>
        </p:sp>
        <p:sp>
          <p:nvSpPr>
            <p:cNvPr id="1442" name="Google Shape;1442;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grpSp>
        <p:nvGrpSpPr>
          <p:cNvPr id="1443" name="Google Shape;1443;p64"/>
          <p:cNvGrpSpPr/>
          <p:nvPr/>
        </p:nvGrpSpPr>
        <p:grpSpPr>
          <a:xfrm>
            <a:off x="7337297" y="4656408"/>
            <a:ext cx="920012" cy="533400"/>
            <a:chOff x="951919" y="5486400"/>
            <a:chExt cx="920012" cy="533400"/>
          </a:xfrm>
        </p:grpSpPr>
        <p:sp>
          <p:nvSpPr>
            <p:cNvPr id="1444" name="Google Shape;1444;p6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25</a:t>
              </a:r>
              <a:endParaRPr b="1" sz="2400">
                <a:solidFill>
                  <a:schemeClr val="lt1"/>
                </a:solidFill>
                <a:latin typeface="Roboto Condensed"/>
                <a:ea typeface="Roboto Condensed"/>
                <a:cs typeface="Roboto Condensed"/>
                <a:sym typeface="Roboto Condensed"/>
              </a:endParaRPr>
            </a:p>
          </p:txBody>
        </p:sp>
        <p:sp>
          <p:nvSpPr>
            <p:cNvPr id="1445" name="Google Shape;1445;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cxnSp>
        <p:nvCxnSpPr>
          <p:cNvPr id="1446" name="Google Shape;1446;p64"/>
          <p:cNvCxnSpPr>
            <a:stCxn id="1433" idx="3"/>
            <a:endCxn id="1435" idx="1"/>
          </p:cNvCxnSpPr>
          <p:nvPr/>
        </p:nvCxnSpPr>
        <p:spPr>
          <a:xfrm>
            <a:off x="3219971" y="4923108"/>
            <a:ext cx="4596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47" name="Google Shape;1447;p64"/>
          <p:cNvCxnSpPr>
            <a:stCxn id="1436" idx="3"/>
            <a:endCxn id="1438" idx="1"/>
          </p:cNvCxnSpPr>
          <p:nvPr/>
        </p:nvCxnSpPr>
        <p:spPr>
          <a:xfrm>
            <a:off x="4599709" y="492310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48" name="Google Shape;1448;p64"/>
          <p:cNvCxnSpPr>
            <a:stCxn id="1439" idx="3"/>
            <a:endCxn id="1441" idx="1"/>
          </p:cNvCxnSpPr>
          <p:nvPr/>
        </p:nvCxnSpPr>
        <p:spPr>
          <a:xfrm>
            <a:off x="5818909" y="4923108"/>
            <a:ext cx="2991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49" name="Google Shape;1449;p64"/>
          <p:cNvCxnSpPr>
            <a:stCxn id="1442" idx="3"/>
            <a:endCxn id="1444" idx="1"/>
          </p:cNvCxnSpPr>
          <p:nvPr/>
        </p:nvCxnSpPr>
        <p:spPr>
          <a:xfrm>
            <a:off x="7038109" y="4923108"/>
            <a:ext cx="299100" cy="0"/>
          </a:xfrm>
          <a:prstGeom prst="straightConnector1">
            <a:avLst/>
          </a:prstGeom>
          <a:noFill/>
          <a:ln cap="flat" cmpd="sng" w="28575">
            <a:solidFill>
              <a:srgbClr val="B84742"/>
            </a:solidFill>
            <a:prstDash val="solid"/>
            <a:miter lim="800000"/>
            <a:headEnd len="sm" w="sm" type="none"/>
            <a:tailEnd len="med" w="med" type="stealth"/>
          </a:ln>
        </p:spPr>
      </p:cxnSp>
      <p:sp>
        <p:nvSpPr>
          <p:cNvPr id="1450" name="Google Shape;1450;p64"/>
          <p:cNvSpPr txBox="1"/>
          <p:nvPr/>
        </p:nvSpPr>
        <p:spPr>
          <a:xfrm>
            <a:off x="9466431" y="3448876"/>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NEW</a:t>
            </a:r>
            <a:endParaRPr b="1" sz="1800">
              <a:solidFill>
                <a:srgbClr val="C00000"/>
              </a:solidFill>
              <a:latin typeface="Roboto Condensed"/>
              <a:ea typeface="Roboto Condensed"/>
              <a:cs typeface="Roboto Condensed"/>
              <a:sym typeface="Roboto Condensed"/>
            </a:endParaRPr>
          </a:p>
        </p:txBody>
      </p:sp>
      <p:grpSp>
        <p:nvGrpSpPr>
          <p:cNvPr id="1451" name="Google Shape;1451;p64"/>
          <p:cNvGrpSpPr/>
          <p:nvPr/>
        </p:nvGrpSpPr>
        <p:grpSpPr>
          <a:xfrm>
            <a:off x="9290788" y="3818208"/>
            <a:ext cx="920012" cy="533400"/>
            <a:chOff x="951919" y="5486400"/>
            <a:chExt cx="920012" cy="533400"/>
          </a:xfrm>
        </p:grpSpPr>
        <p:sp>
          <p:nvSpPr>
            <p:cNvPr id="1452" name="Google Shape;1452;p64"/>
            <p:cNvSpPr/>
            <p:nvPr/>
          </p:nvSpPr>
          <p:spPr>
            <a:xfrm>
              <a:off x="951919" y="5486400"/>
              <a:ext cx="5334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400">
                  <a:solidFill>
                    <a:schemeClr val="lt1"/>
                  </a:solidFill>
                  <a:latin typeface="Roboto Condensed"/>
                  <a:ea typeface="Roboto Condensed"/>
                  <a:cs typeface="Roboto Condensed"/>
                  <a:sym typeface="Roboto Condensed"/>
                </a:rPr>
                <a:t>50</a:t>
              </a:r>
              <a:endParaRPr b="1" sz="2400">
                <a:solidFill>
                  <a:schemeClr val="lt1"/>
                </a:solidFill>
                <a:latin typeface="Roboto Condensed"/>
                <a:ea typeface="Roboto Condensed"/>
                <a:cs typeface="Roboto Condensed"/>
                <a:sym typeface="Roboto Condensed"/>
              </a:endParaRPr>
            </a:p>
          </p:txBody>
        </p:sp>
        <p:sp>
          <p:nvSpPr>
            <p:cNvPr id="1453" name="Google Shape;1453;p64"/>
            <p:cNvSpPr/>
            <p:nvPr/>
          </p:nvSpPr>
          <p:spPr>
            <a:xfrm>
              <a:off x="1490931" y="5486400"/>
              <a:ext cx="381000" cy="5334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Roboto Condensed"/>
                <a:ea typeface="Roboto Condensed"/>
                <a:cs typeface="Roboto Condensed"/>
                <a:sym typeface="Roboto Condensed"/>
              </a:endParaRPr>
            </a:p>
          </p:txBody>
        </p:sp>
      </p:grpSp>
      <p:sp>
        <p:nvSpPr>
          <p:cNvPr id="1454" name="Google Shape;1454;p64"/>
          <p:cNvSpPr txBox="1"/>
          <p:nvPr/>
        </p:nvSpPr>
        <p:spPr>
          <a:xfrm>
            <a:off x="2223760" y="4275408"/>
            <a:ext cx="72526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HEAD</a:t>
            </a:r>
            <a:endParaRPr b="1" sz="1800">
              <a:solidFill>
                <a:srgbClr val="C00000"/>
              </a:solidFill>
              <a:latin typeface="Roboto Condensed"/>
              <a:ea typeface="Roboto Condensed"/>
              <a:cs typeface="Roboto Condensed"/>
              <a:sym typeface="Roboto Condensed"/>
            </a:endParaRPr>
          </a:p>
        </p:txBody>
      </p:sp>
      <p:sp>
        <p:nvSpPr>
          <p:cNvPr id="1455" name="Google Shape;1455;p64"/>
          <p:cNvSpPr/>
          <p:nvPr/>
        </p:nvSpPr>
        <p:spPr>
          <a:xfrm>
            <a:off x="2053442" y="4874122"/>
            <a:ext cx="6709559" cy="837418"/>
          </a:xfrm>
          <a:custGeom>
            <a:rect b="b" l="l" r="r" t="t"/>
            <a:pathLst>
              <a:path extrusionOk="0" h="902525" w="6709559">
                <a:moveTo>
                  <a:pt x="6210795" y="0"/>
                </a:moveTo>
                <a:lnTo>
                  <a:pt x="6709559" y="0"/>
                </a:lnTo>
                <a:lnTo>
                  <a:pt x="6709559" y="902525"/>
                </a:lnTo>
                <a:lnTo>
                  <a:pt x="0" y="902525"/>
                </a:lnTo>
                <a:lnTo>
                  <a:pt x="0" y="23751"/>
                </a:lnTo>
                <a:lnTo>
                  <a:pt x="225632" y="23751"/>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456" name="Google Shape;1456;p64"/>
          <p:cNvSpPr txBox="1"/>
          <p:nvPr/>
        </p:nvSpPr>
        <p:spPr>
          <a:xfrm>
            <a:off x="3550177" y="5342208"/>
            <a:ext cx="73449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FIRST</a:t>
            </a:r>
            <a:endParaRPr b="1" sz="1800">
              <a:solidFill>
                <a:srgbClr val="C00000"/>
              </a:solidFill>
              <a:latin typeface="Roboto Condensed"/>
              <a:ea typeface="Roboto Condensed"/>
              <a:cs typeface="Roboto Condensed"/>
              <a:sym typeface="Roboto Condensed"/>
            </a:endParaRPr>
          </a:p>
        </p:txBody>
      </p:sp>
      <p:cxnSp>
        <p:nvCxnSpPr>
          <p:cNvPr id="1457" name="Google Shape;1457;p64"/>
          <p:cNvCxnSpPr/>
          <p:nvPr/>
        </p:nvCxnSpPr>
        <p:spPr>
          <a:xfrm rot="10800000">
            <a:off x="3917425" y="5189809"/>
            <a:ext cx="0" cy="223157"/>
          </a:xfrm>
          <a:prstGeom prst="straightConnector1">
            <a:avLst/>
          </a:prstGeom>
          <a:noFill/>
          <a:ln cap="flat" cmpd="sng" w="28575">
            <a:solidFill>
              <a:srgbClr val="B84742"/>
            </a:solidFill>
            <a:prstDash val="solid"/>
            <a:miter lim="800000"/>
            <a:headEnd len="sm" w="sm" type="none"/>
            <a:tailEnd len="med" w="med" type="stealth"/>
          </a:ln>
        </p:spPr>
      </p:cxnSp>
      <p:grpSp>
        <p:nvGrpSpPr>
          <p:cNvPr id="1458" name="Google Shape;1458;p64"/>
          <p:cNvGrpSpPr/>
          <p:nvPr/>
        </p:nvGrpSpPr>
        <p:grpSpPr>
          <a:xfrm>
            <a:off x="7752042" y="5189808"/>
            <a:ext cx="683200" cy="526682"/>
            <a:chOff x="5813335" y="5105400"/>
            <a:chExt cx="683200" cy="526682"/>
          </a:xfrm>
        </p:grpSpPr>
        <p:sp>
          <p:nvSpPr>
            <p:cNvPr id="1459" name="Google Shape;1459;p64"/>
            <p:cNvSpPr txBox="1"/>
            <p:nvPr/>
          </p:nvSpPr>
          <p:spPr>
            <a:xfrm>
              <a:off x="5813335" y="5262750"/>
              <a:ext cx="6832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LAST</a:t>
              </a:r>
              <a:endParaRPr b="1" sz="1800">
                <a:solidFill>
                  <a:srgbClr val="C00000"/>
                </a:solidFill>
                <a:latin typeface="Roboto Condensed"/>
                <a:ea typeface="Roboto Condensed"/>
                <a:cs typeface="Roboto Condensed"/>
                <a:sym typeface="Roboto Condensed"/>
              </a:endParaRPr>
            </a:p>
          </p:txBody>
        </p:sp>
        <p:cxnSp>
          <p:nvCxnSpPr>
            <p:cNvPr id="1460" name="Google Shape;1460;p64"/>
            <p:cNvCxnSpPr/>
            <p:nvPr/>
          </p:nvCxnSpPr>
          <p:spPr>
            <a:xfrm rot="10800000">
              <a:off x="6154935" y="5105400"/>
              <a:ext cx="0" cy="223157"/>
            </a:xfrm>
            <a:prstGeom prst="straightConnector1">
              <a:avLst/>
            </a:prstGeom>
            <a:noFill/>
            <a:ln cap="flat" cmpd="sng" w="28575">
              <a:solidFill>
                <a:srgbClr val="B84742"/>
              </a:solidFill>
              <a:prstDash val="solid"/>
              <a:miter lim="800000"/>
              <a:headEnd len="sm" w="sm" type="none"/>
              <a:tailEnd len="med" w="med" type="stealth"/>
            </a:ln>
          </p:spPr>
        </p:cxnSp>
      </p:grpSp>
      <p:sp>
        <p:nvSpPr>
          <p:cNvPr id="1461" name="Google Shape;1461;p64"/>
          <p:cNvSpPr/>
          <p:nvPr/>
        </p:nvSpPr>
        <p:spPr>
          <a:xfrm>
            <a:off x="1761506" y="4347651"/>
            <a:ext cx="8241476" cy="1876301"/>
          </a:xfrm>
          <a:custGeom>
            <a:rect b="b" l="l" r="r" t="t"/>
            <a:pathLst>
              <a:path extrusionOk="0" h="1876301" w="8241476">
                <a:moveTo>
                  <a:pt x="8241476" y="0"/>
                </a:moveTo>
                <a:lnTo>
                  <a:pt x="8241476" y="1876301"/>
                </a:lnTo>
                <a:lnTo>
                  <a:pt x="0" y="1876301"/>
                </a:lnTo>
                <a:lnTo>
                  <a:pt x="0" y="581890"/>
                </a:lnTo>
                <a:lnTo>
                  <a:pt x="498764" y="58189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462" name="Google Shape;1462;p64"/>
          <p:cNvSpPr/>
          <p:nvPr/>
        </p:nvSpPr>
        <p:spPr>
          <a:xfrm>
            <a:off x="8031678" y="4074517"/>
            <a:ext cx="1270660" cy="558140"/>
          </a:xfrm>
          <a:custGeom>
            <a:rect b="b" l="l" r="r" t="t"/>
            <a:pathLst>
              <a:path extrusionOk="0" h="558140" w="1270660">
                <a:moveTo>
                  <a:pt x="0" y="558140"/>
                </a:moveTo>
                <a:lnTo>
                  <a:pt x="0" y="0"/>
                </a:lnTo>
                <a:lnTo>
                  <a:pt x="127066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463" name="Google Shape;1463;p64"/>
          <p:cNvSpPr txBox="1"/>
          <p:nvPr/>
        </p:nvSpPr>
        <p:spPr>
          <a:xfrm>
            <a:off x="7499660" y="4255575"/>
            <a:ext cx="31611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rgbClr val="C00000"/>
                </a:solidFill>
                <a:latin typeface="Roboto Condensed"/>
                <a:ea typeface="Roboto Condensed"/>
                <a:cs typeface="Roboto Condensed"/>
                <a:sym typeface="Roboto Condensed"/>
              </a:rPr>
              <a:t>P</a:t>
            </a:r>
            <a:endParaRPr b="1" sz="1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9">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1"/>
                                        </p:tgtEl>
                                        <p:attrNameLst>
                                          <p:attrName>style.visibility</p:attrName>
                                        </p:attrNameLst>
                                      </p:cBhvr>
                                      <p:to>
                                        <p:strVal val="visible"/>
                                      </p:to>
                                    </p:set>
                                    <p:animEffect filter="fade" transition="in">
                                      <p:cBhvr>
                                        <p:cTn dur="2000"/>
                                        <p:tgtEl>
                                          <p:spTgt spid="1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2"/>
                                        </p:tgtEl>
                                        <p:attrNameLst>
                                          <p:attrName>style.visibility</p:attrName>
                                        </p:attrNameLst>
                                      </p:cBhvr>
                                      <p:to>
                                        <p:strVal val="visible"/>
                                      </p:to>
                                    </p:set>
                                    <p:animEffect filter="fade" transition="in">
                                      <p:cBhvr>
                                        <p:cTn dur="500"/>
                                        <p:tgtEl>
                                          <p:spTgt spid="1462"/>
                                        </p:tgtEl>
                                      </p:cBhvr>
                                    </p:animEffect>
                                  </p:childTnLst>
                                </p:cTn>
                              </p:par>
                              <p:par>
                                <p:cTn fill="hold" nodeType="withEffect" presetClass="exit" presetID="1" presetSubtype="0">
                                  <p:stCondLst>
                                    <p:cond delay="0"/>
                                  </p:stCondLst>
                                  <p:childTnLst>
                                    <p:set>
                                      <p:cBhvr>
                                        <p:cTn dur="1" fill="hold">
                                          <p:stCondLst>
                                            <p:cond delay="1"/>
                                          </p:stCondLst>
                                        </p:cTn>
                                        <p:tgtEl>
                                          <p:spTgt spid="145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6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Doubly Linked Linear List</a:t>
            </a:r>
            <a:endParaRPr/>
          </a:p>
        </p:txBody>
      </p:sp>
      <p:sp>
        <p:nvSpPr>
          <p:cNvPr id="1469" name="Google Shape;1469;p65"/>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In certain Applications, it is very desirable that a list be traversed in either forward or reverse direction.</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This property implies that each node must contain two link fields instead of usual one.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links are used to denote </a:t>
            </a:r>
            <a:r>
              <a:rPr b="1" lang="en-IN">
                <a:solidFill>
                  <a:srgbClr val="C00000"/>
                </a:solidFill>
              </a:rPr>
              <a:t>Predecessor</a:t>
            </a:r>
            <a:r>
              <a:rPr lang="en-IN">
                <a:solidFill>
                  <a:srgbClr val="C00000"/>
                </a:solidFill>
              </a:rPr>
              <a:t> </a:t>
            </a:r>
            <a:r>
              <a:rPr lang="en-IN"/>
              <a:t>and </a:t>
            </a:r>
            <a:r>
              <a:rPr b="1" lang="en-IN">
                <a:solidFill>
                  <a:srgbClr val="C00000"/>
                </a:solidFill>
              </a:rPr>
              <a:t>Successor</a:t>
            </a:r>
            <a:r>
              <a:rPr lang="en-IN">
                <a:solidFill>
                  <a:srgbClr val="C00000"/>
                </a:solidFill>
              </a:rPr>
              <a:t> </a:t>
            </a:r>
            <a:r>
              <a:rPr lang="en-IN"/>
              <a:t>of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link denoting its </a:t>
            </a:r>
            <a:r>
              <a:rPr b="1" lang="en-IN">
                <a:solidFill>
                  <a:srgbClr val="C00000"/>
                </a:solidFill>
              </a:rPr>
              <a:t>predecessor</a:t>
            </a:r>
            <a:r>
              <a:rPr lang="en-IN">
                <a:solidFill>
                  <a:srgbClr val="C00000"/>
                </a:solidFill>
              </a:rPr>
              <a:t> </a:t>
            </a:r>
            <a:r>
              <a:rPr lang="en-IN"/>
              <a:t>is called </a:t>
            </a:r>
            <a:r>
              <a:rPr b="1" lang="en-IN">
                <a:solidFill>
                  <a:srgbClr val="C00000"/>
                </a:solidFill>
              </a:rPr>
              <a:t>Left</a:t>
            </a:r>
            <a:r>
              <a:rPr b="1" lang="en-IN">
                <a:solidFill>
                  <a:srgbClr val="FF0000"/>
                </a:solidFill>
              </a:rPr>
              <a:t> </a:t>
            </a:r>
            <a:r>
              <a:rPr b="1" lang="en-IN">
                <a:solidFill>
                  <a:srgbClr val="C00000"/>
                </a:solidFill>
              </a:rPr>
              <a:t>Link</a:t>
            </a:r>
            <a:r>
              <a:rPr b="1"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link denoting  its </a:t>
            </a:r>
            <a:r>
              <a:rPr b="1" lang="en-IN">
                <a:solidFill>
                  <a:srgbClr val="C00000"/>
                </a:solidFill>
              </a:rPr>
              <a:t>successor</a:t>
            </a:r>
            <a:r>
              <a:rPr lang="en-IN">
                <a:solidFill>
                  <a:srgbClr val="C00000"/>
                </a:solidFill>
              </a:rPr>
              <a:t> </a:t>
            </a:r>
            <a:r>
              <a:rPr lang="en-IN"/>
              <a:t>is called </a:t>
            </a:r>
            <a:r>
              <a:rPr b="1" lang="en-IN">
                <a:solidFill>
                  <a:srgbClr val="C00000"/>
                </a:solidFill>
              </a:rPr>
              <a:t>Right</a:t>
            </a:r>
            <a:r>
              <a:rPr b="1" lang="en-IN">
                <a:solidFill>
                  <a:srgbClr val="FF0000"/>
                </a:solidFill>
              </a:rPr>
              <a:t> </a:t>
            </a:r>
            <a:r>
              <a:rPr b="1" lang="en-IN">
                <a:solidFill>
                  <a:srgbClr val="C00000"/>
                </a:solidFill>
              </a:rPr>
              <a:t>Link</a:t>
            </a:r>
            <a:r>
              <a:rPr b="1"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A list containing this type of node is called </a:t>
            </a:r>
            <a:r>
              <a:rPr b="1" lang="en-IN">
                <a:solidFill>
                  <a:srgbClr val="C00000"/>
                </a:solidFill>
              </a:rPr>
              <a:t>doubly</a:t>
            </a:r>
            <a:r>
              <a:rPr b="1" lang="en-IN">
                <a:solidFill>
                  <a:srgbClr val="FF0000"/>
                </a:solidFill>
              </a:rPr>
              <a:t> </a:t>
            </a:r>
            <a:r>
              <a:rPr b="1" lang="en-IN">
                <a:solidFill>
                  <a:srgbClr val="C00000"/>
                </a:solidFill>
              </a:rPr>
              <a:t>linked</a:t>
            </a:r>
            <a:r>
              <a:rPr b="1" lang="en-IN">
                <a:solidFill>
                  <a:srgbClr val="FF0000"/>
                </a:solidFill>
              </a:rPr>
              <a:t> </a:t>
            </a:r>
            <a:r>
              <a:rPr b="1" lang="en-IN">
                <a:solidFill>
                  <a:srgbClr val="C00000"/>
                </a:solidFill>
              </a:rPr>
              <a:t>list</a:t>
            </a:r>
            <a:r>
              <a:rPr lang="en-IN">
                <a:solidFill>
                  <a:srgbClr val="C00000"/>
                </a:solidFill>
              </a:rPr>
              <a:t> </a:t>
            </a:r>
            <a:r>
              <a:rPr lang="en-IN"/>
              <a:t>or </a:t>
            </a:r>
            <a:r>
              <a:rPr b="1" lang="en-IN">
                <a:solidFill>
                  <a:srgbClr val="C00000"/>
                </a:solidFill>
              </a:rPr>
              <a:t>two</a:t>
            </a:r>
            <a:r>
              <a:rPr b="1" lang="en-IN">
                <a:solidFill>
                  <a:srgbClr val="FF0000"/>
                </a:solidFill>
              </a:rPr>
              <a:t> </a:t>
            </a:r>
            <a:r>
              <a:rPr b="1" lang="en-IN">
                <a:solidFill>
                  <a:srgbClr val="C00000"/>
                </a:solidFill>
              </a:rPr>
              <a:t>way</a:t>
            </a:r>
            <a:r>
              <a:rPr b="1" lang="en-IN">
                <a:solidFill>
                  <a:srgbClr val="FF0000"/>
                </a:solidFill>
              </a:rPr>
              <a:t> </a:t>
            </a:r>
            <a:r>
              <a:rPr b="1" lang="en-IN">
                <a:solidFill>
                  <a:srgbClr val="C00000"/>
                </a:solidFill>
              </a:rPr>
              <a:t>chain</a:t>
            </a:r>
            <a:r>
              <a:rPr lang="en-I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Array v/s </a:t>
            </a:r>
            <a:r>
              <a:rPr lang="en-IN">
                <a:solidFill>
                  <a:srgbClr val="B84742"/>
                </a:solidFill>
              </a:rPr>
              <a:t>Linked List</a:t>
            </a:r>
            <a:endParaRPr>
              <a:solidFill>
                <a:srgbClr val="B84742"/>
              </a:solidFill>
            </a:endParaRPr>
          </a:p>
        </p:txBody>
      </p:sp>
      <p:pic>
        <p:nvPicPr>
          <p:cNvPr descr="Linked Lists vs. Arrays. Easy to Understand Guide | by Hermann Krohn |  Towards Data Science" id="90" name="Google Shape;90;p12"/>
          <p:cNvPicPr preferRelativeResize="0"/>
          <p:nvPr/>
        </p:nvPicPr>
        <p:blipFill rotWithShape="1">
          <a:blip r:embed="rId3">
            <a:alphaModFix/>
          </a:blip>
          <a:srcRect b="0" l="0" r="0" t="0"/>
          <a:stretch/>
        </p:blipFill>
        <p:spPr>
          <a:xfrm>
            <a:off x="17797" y="1624347"/>
            <a:ext cx="12174203" cy="412396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3" name="Shape 1473"/>
        <p:cNvGrpSpPr/>
        <p:nvPr/>
      </p:nvGrpSpPr>
      <p:grpSpPr>
        <a:xfrm>
          <a:off x="0" y="0"/>
          <a:ext cx="0" cy="0"/>
          <a:chOff x="0" y="0"/>
          <a:chExt cx="0" cy="0"/>
        </a:xfrm>
      </p:grpSpPr>
      <p:sp>
        <p:nvSpPr>
          <p:cNvPr id="1474" name="Google Shape;1474;p66"/>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Doubly Linked Linear List</a:t>
            </a:r>
            <a:endParaRPr/>
          </a:p>
        </p:txBody>
      </p:sp>
      <p:sp>
        <p:nvSpPr>
          <p:cNvPr id="1475" name="Google Shape;1475;p66"/>
          <p:cNvSpPr txBox="1"/>
          <p:nvPr>
            <p:ph idx="1" type="body"/>
          </p:nvPr>
        </p:nvSpPr>
        <p:spPr>
          <a:xfrm>
            <a:off x="131180" y="863445"/>
            <a:ext cx="11929641" cy="2901732"/>
          </a:xfrm>
          <a:prstGeom prst="rect">
            <a:avLst/>
          </a:prstGeom>
          <a:noFill/>
          <a:ln>
            <a:noFill/>
          </a:ln>
        </p:spPr>
        <p:txBody>
          <a:bodyPr anchorCtr="0" anchor="t" bIns="45700" lIns="91425" spcFirstLastPara="1" rIns="91425" wrap="square" tIns="45700">
            <a:norm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Typical node of doubly linked linear list contains INFO, LPTR  RPTR Fields</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LPTR</a:t>
            </a:r>
            <a:r>
              <a:rPr lang="en-IN">
                <a:solidFill>
                  <a:srgbClr val="C00000"/>
                </a:solidFill>
              </a:rPr>
              <a:t> </a:t>
            </a:r>
            <a:r>
              <a:rPr lang="en-IN"/>
              <a:t>is pointer variable pointing to Predecessor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RPTR</a:t>
            </a:r>
            <a:r>
              <a:rPr lang="en-IN">
                <a:solidFill>
                  <a:srgbClr val="C00000"/>
                </a:solidFill>
              </a:rPr>
              <a:t> </a:t>
            </a:r>
            <a:r>
              <a:rPr lang="en-IN"/>
              <a:t>is pointer variable pointing to Successor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Left most node of doubly linked linear list is called </a:t>
            </a:r>
            <a:r>
              <a:rPr b="1" lang="en-IN">
                <a:solidFill>
                  <a:srgbClr val="C00000"/>
                </a:solidFill>
              </a:rPr>
              <a:t>L</a:t>
            </a:r>
            <a:r>
              <a:rPr lang="en-IN"/>
              <a:t>, </a:t>
            </a:r>
            <a:r>
              <a:rPr b="1" lang="en-IN">
                <a:solidFill>
                  <a:srgbClr val="C00000"/>
                </a:solidFill>
              </a:rPr>
              <a:t>LPTR</a:t>
            </a:r>
            <a:r>
              <a:rPr lang="en-IN">
                <a:solidFill>
                  <a:srgbClr val="C00000"/>
                </a:solidFill>
              </a:rPr>
              <a:t> </a:t>
            </a:r>
            <a:r>
              <a:rPr lang="en-IN"/>
              <a:t>of node </a:t>
            </a:r>
            <a:r>
              <a:rPr b="1" lang="en-IN">
                <a:solidFill>
                  <a:srgbClr val="C00000"/>
                </a:solidFill>
              </a:rPr>
              <a:t>L</a:t>
            </a:r>
            <a:r>
              <a:rPr b="1" lang="en-IN">
                <a:solidFill>
                  <a:srgbClr val="FF0000"/>
                </a:solidFill>
              </a:rPr>
              <a:t> </a:t>
            </a:r>
            <a:r>
              <a:rPr b="1" lang="en-IN">
                <a:solidFill>
                  <a:srgbClr val="C00000"/>
                </a:solidFill>
              </a:rPr>
              <a:t>is always NULL</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Right most node of doubly linked linear list is called </a:t>
            </a:r>
            <a:r>
              <a:rPr b="1" lang="en-IN">
                <a:solidFill>
                  <a:srgbClr val="C00000"/>
                </a:solidFill>
              </a:rPr>
              <a:t>R</a:t>
            </a:r>
            <a:r>
              <a:rPr lang="en-IN"/>
              <a:t>, </a:t>
            </a:r>
            <a:r>
              <a:rPr b="1" lang="en-IN">
                <a:solidFill>
                  <a:srgbClr val="C00000"/>
                </a:solidFill>
              </a:rPr>
              <a:t>RPTR</a:t>
            </a:r>
            <a:r>
              <a:rPr lang="en-IN">
                <a:solidFill>
                  <a:srgbClr val="C00000"/>
                </a:solidFill>
              </a:rPr>
              <a:t> </a:t>
            </a:r>
            <a:r>
              <a:rPr lang="en-IN"/>
              <a:t>of node </a:t>
            </a:r>
            <a:r>
              <a:rPr b="1" lang="en-IN">
                <a:solidFill>
                  <a:srgbClr val="C00000"/>
                </a:solidFill>
              </a:rPr>
              <a:t>R is always NULL</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grpSp>
        <p:nvGrpSpPr>
          <p:cNvPr id="1476" name="Google Shape;1476;p66"/>
          <p:cNvGrpSpPr/>
          <p:nvPr/>
        </p:nvGrpSpPr>
        <p:grpSpPr>
          <a:xfrm>
            <a:off x="4128246" y="3917421"/>
            <a:ext cx="1385047" cy="466320"/>
            <a:chOff x="304800" y="4191000"/>
            <a:chExt cx="1066800" cy="381000"/>
          </a:xfrm>
        </p:grpSpPr>
        <p:sp>
          <p:nvSpPr>
            <p:cNvPr id="1477" name="Google Shape;1477;p66"/>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78" name="Google Shape;1478;p66"/>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79" name="Google Shape;1479;p66"/>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480" name="Google Shape;1480;p66"/>
          <p:cNvGrpSpPr/>
          <p:nvPr/>
        </p:nvGrpSpPr>
        <p:grpSpPr>
          <a:xfrm>
            <a:off x="5728446" y="3917421"/>
            <a:ext cx="1385047" cy="466320"/>
            <a:chOff x="304800" y="4191000"/>
            <a:chExt cx="1066800" cy="381000"/>
          </a:xfrm>
        </p:grpSpPr>
        <p:sp>
          <p:nvSpPr>
            <p:cNvPr id="1481" name="Google Shape;1481;p66"/>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82" name="Google Shape;1482;p66"/>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83" name="Google Shape;1483;p66"/>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484" name="Google Shape;1484;p66"/>
          <p:cNvGrpSpPr/>
          <p:nvPr/>
        </p:nvGrpSpPr>
        <p:grpSpPr>
          <a:xfrm>
            <a:off x="7328646" y="3917421"/>
            <a:ext cx="1385047" cy="466320"/>
            <a:chOff x="304800" y="4191000"/>
            <a:chExt cx="1066800" cy="381000"/>
          </a:xfrm>
        </p:grpSpPr>
        <p:sp>
          <p:nvSpPr>
            <p:cNvPr id="1485" name="Google Shape;1485;p66"/>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86" name="Google Shape;1486;p66"/>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87" name="Google Shape;1487;p66"/>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488" name="Google Shape;1488;p66"/>
          <p:cNvGrpSpPr/>
          <p:nvPr/>
        </p:nvGrpSpPr>
        <p:grpSpPr>
          <a:xfrm>
            <a:off x="8928846" y="3917421"/>
            <a:ext cx="1385047" cy="466320"/>
            <a:chOff x="304800" y="4191000"/>
            <a:chExt cx="1066800" cy="381000"/>
          </a:xfrm>
        </p:grpSpPr>
        <p:sp>
          <p:nvSpPr>
            <p:cNvPr id="1489" name="Google Shape;1489;p66"/>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90" name="Google Shape;1490;p66"/>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491" name="Google Shape;1491;p66"/>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492" name="Google Shape;1492;p66"/>
          <p:cNvCxnSpPr/>
          <p:nvPr/>
        </p:nvCxnSpPr>
        <p:spPr>
          <a:xfrm>
            <a:off x="5271247" y="4044421"/>
            <a:ext cx="692524"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93" name="Google Shape;1493;p66"/>
          <p:cNvCxnSpPr/>
          <p:nvPr/>
        </p:nvCxnSpPr>
        <p:spPr>
          <a:xfrm>
            <a:off x="6846047" y="4031721"/>
            <a:ext cx="692524"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94" name="Google Shape;1494;p66"/>
          <p:cNvCxnSpPr/>
          <p:nvPr/>
        </p:nvCxnSpPr>
        <p:spPr>
          <a:xfrm>
            <a:off x="8458947" y="4031721"/>
            <a:ext cx="692524" cy="0"/>
          </a:xfrm>
          <a:prstGeom prst="straightConnector1">
            <a:avLst/>
          </a:prstGeom>
          <a:noFill/>
          <a:ln cap="flat" cmpd="sng" w="28575">
            <a:solidFill>
              <a:srgbClr val="B84742"/>
            </a:solidFill>
            <a:prstDash val="solid"/>
            <a:miter lim="800000"/>
            <a:headEnd len="sm" w="sm" type="none"/>
            <a:tailEnd len="med" w="med" type="stealth"/>
          </a:ln>
        </p:spPr>
      </p:cxnSp>
      <p:cxnSp>
        <p:nvCxnSpPr>
          <p:cNvPr id="1495" name="Google Shape;1495;p66"/>
          <p:cNvCxnSpPr/>
          <p:nvPr/>
        </p:nvCxnSpPr>
        <p:spPr>
          <a:xfrm>
            <a:off x="8458947" y="4260321"/>
            <a:ext cx="692524" cy="0"/>
          </a:xfrm>
          <a:prstGeom prst="straightConnector1">
            <a:avLst/>
          </a:prstGeom>
          <a:noFill/>
          <a:ln cap="flat" cmpd="sng" w="28575">
            <a:solidFill>
              <a:srgbClr val="B84742"/>
            </a:solidFill>
            <a:prstDash val="solid"/>
            <a:miter lim="800000"/>
            <a:headEnd len="med" w="med" type="stealth"/>
            <a:tailEnd len="sm" w="sm" type="none"/>
          </a:ln>
        </p:spPr>
      </p:cxnSp>
      <p:cxnSp>
        <p:nvCxnSpPr>
          <p:cNvPr id="1496" name="Google Shape;1496;p66"/>
          <p:cNvCxnSpPr/>
          <p:nvPr/>
        </p:nvCxnSpPr>
        <p:spPr>
          <a:xfrm>
            <a:off x="6846047" y="4260321"/>
            <a:ext cx="692524" cy="0"/>
          </a:xfrm>
          <a:prstGeom prst="straightConnector1">
            <a:avLst/>
          </a:prstGeom>
          <a:noFill/>
          <a:ln cap="flat" cmpd="sng" w="28575">
            <a:solidFill>
              <a:srgbClr val="B84742"/>
            </a:solidFill>
            <a:prstDash val="solid"/>
            <a:miter lim="800000"/>
            <a:headEnd len="med" w="med" type="stealth"/>
            <a:tailEnd len="sm" w="sm" type="none"/>
          </a:ln>
        </p:spPr>
      </p:cxnSp>
      <p:cxnSp>
        <p:nvCxnSpPr>
          <p:cNvPr id="1497" name="Google Shape;1497;p66"/>
          <p:cNvCxnSpPr/>
          <p:nvPr/>
        </p:nvCxnSpPr>
        <p:spPr>
          <a:xfrm>
            <a:off x="5271247" y="4273021"/>
            <a:ext cx="692524" cy="0"/>
          </a:xfrm>
          <a:prstGeom prst="straightConnector1">
            <a:avLst/>
          </a:prstGeom>
          <a:noFill/>
          <a:ln cap="flat" cmpd="sng" w="28575">
            <a:solidFill>
              <a:srgbClr val="B84742"/>
            </a:solidFill>
            <a:prstDash val="solid"/>
            <a:miter lim="800000"/>
            <a:headEnd len="med" w="med" type="stealth"/>
            <a:tailEnd len="sm" w="sm" type="none"/>
          </a:ln>
        </p:spPr>
      </p:cxnSp>
      <p:cxnSp>
        <p:nvCxnSpPr>
          <p:cNvPr id="1498" name="Google Shape;1498;p66"/>
          <p:cNvCxnSpPr/>
          <p:nvPr/>
        </p:nvCxnSpPr>
        <p:spPr>
          <a:xfrm flipH="1">
            <a:off x="9918165" y="3917421"/>
            <a:ext cx="395728" cy="466320"/>
          </a:xfrm>
          <a:prstGeom prst="straightConnector1">
            <a:avLst/>
          </a:prstGeom>
          <a:noFill/>
          <a:ln cap="flat" cmpd="sng" w="28575">
            <a:solidFill>
              <a:srgbClr val="B84742"/>
            </a:solidFill>
            <a:prstDash val="solid"/>
            <a:miter lim="800000"/>
            <a:headEnd len="sm" w="sm" type="none"/>
            <a:tailEnd len="sm" w="sm" type="none"/>
          </a:ln>
        </p:spPr>
      </p:cxnSp>
      <p:cxnSp>
        <p:nvCxnSpPr>
          <p:cNvPr id="1499" name="Google Shape;1499;p66"/>
          <p:cNvCxnSpPr/>
          <p:nvPr/>
        </p:nvCxnSpPr>
        <p:spPr>
          <a:xfrm flipH="1">
            <a:off x="4128245" y="3917421"/>
            <a:ext cx="385916" cy="466320"/>
          </a:xfrm>
          <a:prstGeom prst="straightConnector1">
            <a:avLst/>
          </a:prstGeom>
          <a:noFill/>
          <a:ln cap="flat" cmpd="sng" w="28575">
            <a:solidFill>
              <a:srgbClr val="B84742"/>
            </a:solidFill>
            <a:prstDash val="solid"/>
            <a:miter lim="800000"/>
            <a:headEnd len="sm" w="sm" type="none"/>
            <a:tailEnd len="sm" w="sm" type="none"/>
          </a:ln>
        </p:spPr>
      </p:cxnSp>
      <p:sp>
        <p:nvSpPr>
          <p:cNvPr id="1500" name="Google Shape;1500;p66"/>
          <p:cNvSpPr txBox="1"/>
          <p:nvPr/>
        </p:nvSpPr>
        <p:spPr>
          <a:xfrm>
            <a:off x="4130800" y="4768320"/>
            <a:ext cx="383360"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chemeClr val="dk1"/>
                </a:solidFill>
                <a:latin typeface="Roboto Condensed"/>
                <a:ea typeface="Roboto Condensed"/>
                <a:cs typeface="Roboto Condensed"/>
                <a:sym typeface="Roboto Condensed"/>
              </a:rPr>
              <a:t>L</a:t>
            </a:r>
            <a:endParaRPr b="1" sz="2000">
              <a:solidFill>
                <a:schemeClr val="dk1"/>
              </a:solidFill>
              <a:latin typeface="Roboto Condensed"/>
              <a:ea typeface="Roboto Condensed"/>
              <a:cs typeface="Roboto Condensed"/>
              <a:sym typeface="Roboto Condensed"/>
            </a:endParaRPr>
          </a:p>
        </p:txBody>
      </p:sp>
      <p:sp>
        <p:nvSpPr>
          <p:cNvPr id="1501" name="Google Shape;1501;p66"/>
          <p:cNvSpPr txBox="1"/>
          <p:nvPr/>
        </p:nvSpPr>
        <p:spPr>
          <a:xfrm>
            <a:off x="9909737" y="4768320"/>
            <a:ext cx="40833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000">
                <a:solidFill>
                  <a:schemeClr val="dk1"/>
                </a:solidFill>
                <a:latin typeface="Roboto Condensed"/>
                <a:ea typeface="Roboto Condensed"/>
                <a:cs typeface="Roboto Condensed"/>
                <a:sym typeface="Roboto Condensed"/>
              </a:rPr>
              <a:t>R</a:t>
            </a:r>
            <a:endParaRPr b="1" sz="2000">
              <a:solidFill>
                <a:schemeClr val="dk1"/>
              </a:solidFill>
              <a:latin typeface="Roboto Condensed"/>
              <a:ea typeface="Roboto Condensed"/>
              <a:cs typeface="Roboto Condensed"/>
              <a:sym typeface="Roboto Condensed"/>
            </a:endParaRPr>
          </a:p>
        </p:txBody>
      </p:sp>
      <p:cxnSp>
        <p:nvCxnSpPr>
          <p:cNvPr id="1502" name="Google Shape;1502;p66"/>
          <p:cNvCxnSpPr>
            <a:stCxn id="1500" idx="0"/>
            <a:endCxn id="1478" idx="2"/>
          </p:cNvCxnSpPr>
          <p:nvPr/>
        </p:nvCxnSpPr>
        <p:spPr>
          <a:xfrm flipH="1" rot="10800000">
            <a:off x="4322480" y="4383720"/>
            <a:ext cx="3600" cy="384600"/>
          </a:xfrm>
          <a:prstGeom prst="straightConnector1">
            <a:avLst/>
          </a:prstGeom>
          <a:noFill/>
          <a:ln cap="flat" cmpd="sng" w="28575">
            <a:solidFill>
              <a:srgbClr val="B84742"/>
            </a:solidFill>
            <a:prstDash val="solid"/>
            <a:miter lim="800000"/>
            <a:headEnd len="sm" w="sm" type="none"/>
            <a:tailEnd len="med" w="med" type="stealth"/>
          </a:ln>
        </p:spPr>
      </p:cxnSp>
      <p:cxnSp>
        <p:nvCxnSpPr>
          <p:cNvPr id="1503" name="Google Shape;1503;p66"/>
          <p:cNvCxnSpPr>
            <a:stCxn id="1501" idx="0"/>
          </p:cNvCxnSpPr>
          <p:nvPr/>
        </p:nvCxnSpPr>
        <p:spPr>
          <a:xfrm rot="10800000">
            <a:off x="10113904" y="4383720"/>
            <a:ext cx="0" cy="384600"/>
          </a:xfrm>
          <a:prstGeom prst="straightConnector1">
            <a:avLst/>
          </a:prstGeom>
          <a:noFill/>
          <a:ln cap="flat" cmpd="sng" w="28575">
            <a:solidFill>
              <a:srgbClr val="B84742"/>
            </a:solidFill>
            <a:prstDash val="solid"/>
            <a:miter lim="800000"/>
            <a:headEnd len="sm" w="sm" type="none"/>
            <a:tailEnd len="med" w="med" type="stealth"/>
          </a:ln>
        </p:spPr>
      </p:cxnSp>
      <p:cxnSp>
        <p:nvCxnSpPr>
          <p:cNvPr id="1504" name="Google Shape;1504;p66"/>
          <p:cNvCxnSpPr/>
          <p:nvPr/>
        </p:nvCxnSpPr>
        <p:spPr>
          <a:xfrm>
            <a:off x="3854824" y="3699312"/>
            <a:ext cx="0" cy="1678752"/>
          </a:xfrm>
          <a:prstGeom prst="straightConnector1">
            <a:avLst/>
          </a:prstGeom>
          <a:noFill/>
          <a:ln cap="flat" cmpd="sng" w="28575">
            <a:solidFill>
              <a:schemeClr val="dk1"/>
            </a:solidFill>
            <a:prstDash val="solid"/>
            <a:miter lim="800000"/>
            <a:headEnd len="sm" w="sm" type="none"/>
            <a:tailEnd len="sm" w="sm" type="none"/>
          </a:ln>
        </p:spPr>
      </p:cxnSp>
      <p:grpSp>
        <p:nvGrpSpPr>
          <p:cNvPr id="1505" name="Google Shape;1505;p66"/>
          <p:cNvGrpSpPr/>
          <p:nvPr/>
        </p:nvGrpSpPr>
        <p:grpSpPr>
          <a:xfrm>
            <a:off x="835962" y="3917421"/>
            <a:ext cx="2705573" cy="466320"/>
            <a:chOff x="-76200" y="4191000"/>
            <a:chExt cx="1997075" cy="381000"/>
          </a:xfrm>
        </p:grpSpPr>
        <p:sp>
          <p:nvSpPr>
            <p:cNvPr id="1506" name="Google Shape;1506;p66"/>
            <p:cNvSpPr/>
            <p:nvPr/>
          </p:nvSpPr>
          <p:spPr>
            <a:xfrm>
              <a:off x="609599" y="4191000"/>
              <a:ext cx="628651"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Roboto Condensed"/>
                  <a:ea typeface="Roboto Condensed"/>
                  <a:cs typeface="Roboto Condensed"/>
                  <a:sym typeface="Roboto Condensed"/>
                </a:rPr>
                <a:t>INFO</a:t>
              </a:r>
              <a:endParaRPr b="1" sz="2000">
                <a:solidFill>
                  <a:schemeClr val="lt1"/>
                </a:solidFill>
                <a:latin typeface="Roboto Condensed"/>
                <a:ea typeface="Roboto Condensed"/>
                <a:cs typeface="Roboto Condensed"/>
                <a:sym typeface="Roboto Condensed"/>
              </a:endParaRPr>
            </a:p>
          </p:txBody>
        </p:sp>
        <p:sp>
          <p:nvSpPr>
            <p:cNvPr id="1507" name="Google Shape;1507;p66"/>
            <p:cNvSpPr/>
            <p:nvPr/>
          </p:nvSpPr>
          <p:spPr>
            <a:xfrm>
              <a:off x="-76200" y="4191000"/>
              <a:ext cx="685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Roboto Condensed"/>
                  <a:ea typeface="Roboto Condensed"/>
                  <a:cs typeface="Roboto Condensed"/>
                  <a:sym typeface="Roboto Condensed"/>
                </a:rPr>
                <a:t>LPTR</a:t>
              </a:r>
              <a:endParaRPr b="1" sz="1800">
                <a:solidFill>
                  <a:schemeClr val="lt1"/>
                </a:solidFill>
                <a:latin typeface="Roboto Condensed"/>
                <a:ea typeface="Roboto Condensed"/>
                <a:cs typeface="Roboto Condensed"/>
                <a:sym typeface="Roboto Condensed"/>
              </a:endParaRPr>
            </a:p>
          </p:txBody>
        </p:sp>
        <p:sp>
          <p:nvSpPr>
            <p:cNvPr id="1508" name="Google Shape;1508;p66"/>
            <p:cNvSpPr/>
            <p:nvPr/>
          </p:nvSpPr>
          <p:spPr>
            <a:xfrm>
              <a:off x="1238250" y="4191000"/>
              <a:ext cx="682625"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1800">
                  <a:solidFill>
                    <a:schemeClr val="lt1"/>
                  </a:solidFill>
                  <a:latin typeface="Roboto Condensed"/>
                  <a:ea typeface="Roboto Condensed"/>
                  <a:cs typeface="Roboto Condensed"/>
                  <a:sym typeface="Roboto Condensed"/>
                </a:rPr>
                <a:t>RPTR</a:t>
              </a:r>
              <a:endParaRPr b="1" sz="1800">
                <a:solidFill>
                  <a:schemeClr val="lt1"/>
                </a:solidFill>
                <a:latin typeface="Roboto Condensed"/>
                <a:ea typeface="Roboto Condensed"/>
                <a:cs typeface="Roboto Condensed"/>
                <a:sym typeface="Roboto Condensed"/>
              </a:endParaRPr>
            </a:p>
          </p:txBody>
        </p:sp>
      </p:grpSp>
      <p:sp>
        <p:nvSpPr>
          <p:cNvPr id="1509" name="Google Shape;1509;p66"/>
          <p:cNvSpPr txBox="1"/>
          <p:nvPr/>
        </p:nvSpPr>
        <p:spPr>
          <a:xfrm>
            <a:off x="5964205" y="4755620"/>
            <a:ext cx="315653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Doubly linked linear list</a:t>
            </a:r>
            <a:endParaRPr b="1" sz="1800">
              <a:solidFill>
                <a:schemeClr val="dk1"/>
              </a:solidFill>
              <a:latin typeface="Roboto Condensed"/>
              <a:ea typeface="Roboto Condensed"/>
              <a:cs typeface="Roboto Condensed"/>
              <a:sym typeface="Roboto Condensed"/>
            </a:endParaRPr>
          </a:p>
        </p:txBody>
      </p:sp>
      <p:sp>
        <p:nvSpPr>
          <p:cNvPr id="1510" name="Google Shape;1510;p66"/>
          <p:cNvSpPr txBox="1"/>
          <p:nvPr/>
        </p:nvSpPr>
        <p:spPr>
          <a:xfrm>
            <a:off x="945558" y="4450822"/>
            <a:ext cx="2486380"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Typical node of</a:t>
            </a:r>
            <a:endParaRPr/>
          </a:p>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Doubly Linked List</a:t>
            </a:r>
            <a:endParaRPr b="1"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4" name="Shape 1514"/>
        <p:cNvGrpSpPr/>
        <p:nvPr/>
      </p:nvGrpSpPr>
      <p:grpSpPr>
        <a:xfrm>
          <a:off x="0" y="0"/>
          <a:ext cx="0" cy="0"/>
          <a:chOff x="0" y="0"/>
          <a:chExt cx="0" cy="0"/>
        </a:xfrm>
      </p:grpSpPr>
      <p:sp>
        <p:nvSpPr>
          <p:cNvPr id="1515" name="Google Shape;1515;p67"/>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Insert node in Doubly Linked List</a:t>
            </a:r>
            <a:endParaRPr/>
          </a:p>
        </p:txBody>
      </p:sp>
      <p:grpSp>
        <p:nvGrpSpPr>
          <p:cNvPr id="1516" name="Google Shape;1516;p67"/>
          <p:cNvGrpSpPr/>
          <p:nvPr/>
        </p:nvGrpSpPr>
        <p:grpSpPr>
          <a:xfrm>
            <a:off x="1828800" y="2121932"/>
            <a:ext cx="1066800" cy="381000"/>
            <a:chOff x="304800" y="4191000"/>
            <a:chExt cx="1066800" cy="381000"/>
          </a:xfrm>
        </p:grpSpPr>
        <p:sp>
          <p:nvSpPr>
            <p:cNvPr id="1517" name="Google Shape;1517;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18" name="Google Shape;1518;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19" name="Google Shape;1519;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20" name="Google Shape;1520;p67"/>
          <p:cNvGrpSpPr/>
          <p:nvPr/>
        </p:nvGrpSpPr>
        <p:grpSpPr>
          <a:xfrm>
            <a:off x="3429000" y="2121932"/>
            <a:ext cx="1066800" cy="381000"/>
            <a:chOff x="304800" y="4191000"/>
            <a:chExt cx="1066800" cy="381000"/>
          </a:xfrm>
        </p:grpSpPr>
        <p:sp>
          <p:nvSpPr>
            <p:cNvPr id="1521" name="Google Shape;1521;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22" name="Google Shape;1522;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23" name="Google Shape;1523;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24" name="Google Shape;1524;p67"/>
          <p:cNvGrpSpPr/>
          <p:nvPr/>
        </p:nvGrpSpPr>
        <p:grpSpPr>
          <a:xfrm>
            <a:off x="7620000" y="2121932"/>
            <a:ext cx="1066800" cy="381000"/>
            <a:chOff x="304800" y="4191000"/>
            <a:chExt cx="1066800" cy="381000"/>
          </a:xfrm>
        </p:grpSpPr>
        <p:sp>
          <p:nvSpPr>
            <p:cNvPr id="1525" name="Google Shape;1525;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26" name="Google Shape;1526;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27" name="Google Shape;1527;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28" name="Google Shape;1528;p67"/>
          <p:cNvGrpSpPr/>
          <p:nvPr/>
        </p:nvGrpSpPr>
        <p:grpSpPr>
          <a:xfrm>
            <a:off x="9220200" y="2121932"/>
            <a:ext cx="1066800" cy="381000"/>
            <a:chOff x="304800" y="4191000"/>
            <a:chExt cx="1066800" cy="381000"/>
          </a:xfrm>
        </p:grpSpPr>
        <p:sp>
          <p:nvSpPr>
            <p:cNvPr id="1529" name="Google Shape;1529;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30" name="Google Shape;1530;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31" name="Google Shape;1531;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532" name="Google Shape;1532;p67"/>
          <p:cNvCxnSpPr/>
          <p:nvPr/>
        </p:nvCxnSpPr>
        <p:spPr>
          <a:xfrm>
            <a:off x="2895600" y="21981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33" name="Google Shape;1533;p67"/>
          <p:cNvCxnSpPr/>
          <p:nvPr/>
        </p:nvCxnSpPr>
        <p:spPr>
          <a:xfrm>
            <a:off x="4495800" y="2198132"/>
            <a:ext cx="15240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34" name="Google Shape;1534;p67"/>
          <p:cNvCxnSpPr/>
          <p:nvPr/>
        </p:nvCxnSpPr>
        <p:spPr>
          <a:xfrm>
            <a:off x="8686800" y="21981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35" name="Google Shape;1535;p67"/>
          <p:cNvCxnSpPr/>
          <p:nvPr/>
        </p:nvCxnSpPr>
        <p:spPr>
          <a:xfrm>
            <a:off x="8686800" y="2426732"/>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36" name="Google Shape;1536;p67"/>
          <p:cNvCxnSpPr/>
          <p:nvPr/>
        </p:nvCxnSpPr>
        <p:spPr>
          <a:xfrm>
            <a:off x="4495800" y="2426732"/>
            <a:ext cx="15240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37" name="Google Shape;1537;p67"/>
          <p:cNvCxnSpPr/>
          <p:nvPr/>
        </p:nvCxnSpPr>
        <p:spPr>
          <a:xfrm>
            <a:off x="2895600" y="2426732"/>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38" name="Google Shape;1538;p67"/>
          <p:cNvCxnSpPr/>
          <p:nvPr/>
        </p:nvCxnSpPr>
        <p:spPr>
          <a:xfrm flipH="1" rot="10800000">
            <a:off x="9982200" y="2121932"/>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539" name="Google Shape;1539;p67"/>
          <p:cNvCxnSpPr/>
          <p:nvPr/>
        </p:nvCxnSpPr>
        <p:spPr>
          <a:xfrm flipH="1">
            <a:off x="1828800" y="2121932"/>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540" name="Google Shape;1540;p67"/>
          <p:cNvSpPr txBox="1"/>
          <p:nvPr/>
        </p:nvSpPr>
        <p:spPr>
          <a:xfrm>
            <a:off x="1831353" y="2743200"/>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sp>
        <p:nvSpPr>
          <p:cNvPr id="1541" name="Google Shape;1541;p67"/>
          <p:cNvSpPr txBox="1"/>
          <p:nvPr/>
        </p:nvSpPr>
        <p:spPr>
          <a:xfrm>
            <a:off x="9972490" y="2731532"/>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542" name="Google Shape;1542;p67"/>
          <p:cNvCxnSpPr>
            <a:stCxn id="1540" idx="0"/>
            <a:endCxn id="1518" idx="2"/>
          </p:cNvCxnSpPr>
          <p:nvPr/>
        </p:nvCxnSpPr>
        <p:spPr>
          <a:xfrm flipH="1" rot="10800000">
            <a:off x="1978990" y="2502900"/>
            <a:ext cx="2100" cy="240300"/>
          </a:xfrm>
          <a:prstGeom prst="straightConnector1">
            <a:avLst/>
          </a:prstGeom>
          <a:noFill/>
          <a:ln cap="flat" cmpd="sng" w="28575">
            <a:solidFill>
              <a:srgbClr val="B84742"/>
            </a:solidFill>
            <a:prstDash val="solid"/>
            <a:miter lim="800000"/>
            <a:headEnd len="sm" w="sm" type="none"/>
            <a:tailEnd len="med" w="med" type="stealth"/>
          </a:ln>
        </p:spPr>
      </p:cxnSp>
      <p:cxnSp>
        <p:nvCxnSpPr>
          <p:cNvPr id="1543" name="Google Shape;1543;p67"/>
          <p:cNvCxnSpPr/>
          <p:nvPr/>
        </p:nvCxnSpPr>
        <p:spPr>
          <a:xfrm flipH="1" rot="10800000">
            <a:off x="10132390" y="2502932"/>
            <a:ext cx="2210" cy="240268"/>
          </a:xfrm>
          <a:prstGeom prst="straightConnector1">
            <a:avLst/>
          </a:prstGeom>
          <a:noFill/>
          <a:ln cap="flat" cmpd="sng" w="28575">
            <a:solidFill>
              <a:srgbClr val="B84742"/>
            </a:solidFill>
            <a:prstDash val="solid"/>
            <a:miter lim="800000"/>
            <a:headEnd len="sm" w="sm" type="none"/>
            <a:tailEnd len="med" w="med" type="stealth"/>
          </a:ln>
        </p:spPr>
      </p:cxnSp>
      <p:grpSp>
        <p:nvGrpSpPr>
          <p:cNvPr id="1544" name="Google Shape;1544;p67"/>
          <p:cNvGrpSpPr/>
          <p:nvPr/>
        </p:nvGrpSpPr>
        <p:grpSpPr>
          <a:xfrm>
            <a:off x="6019800" y="2121932"/>
            <a:ext cx="1066800" cy="381000"/>
            <a:chOff x="304800" y="4191000"/>
            <a:chExt cx="1066800" cy="381000"/>
          </a:xfrm>
        </p:grpSpPr>
        <p:sp>
          <p:nvSpPr>
            <p:cNvPr id="1545" name="Google Shape;1545;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46" name="Google Shape;1546;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47" name="Google Shape;1547;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548" name="Google Shape;1548;p67"/>
          <p:cNvCxnSpPr/>
          <p:nvPr/>
        </p:nvCxnSpPr>
        <p:spPr>
          <a:xfrm>
            <a:off x="7086600" y="21981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49" name="Google Shape;1549;p67"/>
          <p:cNvCxnSpPr/>
          <p:nvPr/>
        </p:nvCxnSpPr>
        <p:spPr>
          <a:xfrm>
            <a:off x="7086600" y="2426732"/>
            <a:ext cx="533400" cy="0"/>
          </a:xfrm>
          <a:prstGeom prst="straightConnector1">
            <a:avLst/>
          </a:prstGeom>
          <a:noFill/>
          <a:ln cap="flat" cmpd="sng" w="28575">
            <a:solidFill>
              <a:srgbClr val="B84742"/>
            </a:solidFill>
            <a:prstDash val="solid"/>
            <a:miter lim="800000"/>
            <a:headEnd len="med" w="med" type="stealth"/>
            <a:tailEnd len="sm" w="sm" type="none"/>
          </a:ln>
        </p:spPr>
      </p:cxnSp>
      <p:grpSp>
        <p:nvGrpSpPr>
          <p:cNvPr id="1550" name="Google Shape;1550;p67"/>
          <p:cNvGrpSpPr/>
          <p:nvPr/>
        </p:nvGrpSpPr>
        <p:grpSpPr>
          <a:xfrm>
            <a:off x="4724400" y="2883932"/>
            <a:ext cx="1066800" cy="381000"/>
            <a:chOff x="304800" y="4191000"/>
            <a:chExt cx="1066800" cy="381000"/>
          </a:xfrm>
        </p:grpSpPr>
        <p:sp>
          <p:nvSpPr>
            <p:cNvPr id="1551" name="Google Shape;1551;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52" name="Google Shape;1552;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53" name="Google Shape;1553;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sp>
        <p:nvSpPr>
          <p:cNvPr id="1554" name="Google Shape;1554;p67"/>
          <p:cNvSpPr txBox="1"/>
          <p:nvPr/>
        </p:nvSpPr>
        <p:spPr>
          <a:xfrm>
            <a:off x="4900043" y="3276600"/>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555" name="Google Shape;1555;p67"/>
          <p:cNvSpPr txBox="1"/>
          <p:nvPr/>
        </p:nvSpPr>
        <p:spPr>
          <a:xfrm>
            <a:off x="6373503" y="1701800"/>
            <a:ext cx="3593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M</a:t>
            </a:r>
            <a:endParaRPr b="1" sz="1800">
              <a:solidFill>
                <a:schemeClr val="dk1"/>
              </a:solidFill>
              <a:latin typeface="Roboto Condensed"/>
              <a:ea typeface="Roboto Condensed"/>
              <a:cs typeface="Roboto Condensed"/>
              <a:sym typeface="Roboto Condensed"/>
            </a:endParaRPr>
          </a:p>
        </p:txBody>
      </p:sp>
      <p:sp>
        <p:nvSpPr>
          <p:cNvPr id="1556" name="Google Shape;1556;p67"/>
          <p:cNvSpPr txBox="1"/>
          <p:nvPr/>
        </p:nvSpPr>
        <p:spPr>
          <a:xfrm>
            <a:off x="1752601" y="1524000"/>
            <a:ext cx="2183611" cy="46166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Roboto Condensed"/>
                <a:ea typeface="Roboto Condensed"/>
                <a:cs typeface="Roboto Condensed"/>
                <a:sym typeface="Roboto Condensed"/>
              </a:rPr>
              <a:t>Before Insertion</a:t>
            </a:r>
            <a:endParaRPr b="1" sz="2400">
              <a:solidFill>
                <a:schemeClr val="dk2"/>
              </a:solidFill>
              <a:latin typeface="Roboto Condensed"/>
              <a:ea typeface="Roboto Condensed"/>
              <a:cs typeface="Roboto Condensed"/>
              <a:sym typeface="Roboto Condensed"/>
            </a:endParaRPr>
          </a:p>
        </p:txBody>
      </p:sp>
      <p:sp>
        <p:nvSpPr>
          <p:cNvPr id="1557" name="Google Shape;1557;p67"/>
          <p:cNvSpPr txBox="1"/>
          <p:nvPr/>
        </p:nvSpPr>
        <p:spPr>
          <a:xfrm>
            <a:off x="7226301" y="2922032"/>
            <a:ext cx="240982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LPTR(NEW) 🡨 LPTR(M)</a:t>
            </a:r>
            <a:endParaRPr/>
          </a:p>
        </p:txBody>
      </p:sp>
      <p:sp>
        <p:nvSpPr>
          <p:cNvPr id="1558" name="Google Shape;1558;p67"/>
          <p:cNvSpPr txBox="1"/>
          <p:nvPr/>
        </p:nvSpPr>
        <p:spPr>
          <a:xfrm>
            <a:off x="7226301" y="3276600"/>
            <a:ext cx="1833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RPTR(NEW) 🡨 M</a:t>
            </a:r>
            <a:endParaRPr/>
          </a:p>
        </p:txBody>
      </p:sp>
      <p:sp>
        <p:nvSpPr>
          <p:cNvPr id="1559" name="Google Shape;1559;p67"/>
          <p:cNvSpPr txBox="1"/>
          <p:nvPr/>
        </p:nvSpPr>
        <p:spPr>
          <a:xfrm>
            <a:off x="7226301" y="3657600"/>
            <a:ext cx="1801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LPTR(M) 🡨 NEW</a:t>
            </a:r>
            <a:endParaRPr b="1" sz="1800">
              <a:solidFill>
                <a:schemeClr val="dk1"/>
              </a:solidFill>
              <a:latin typeface="Roboto Condensed"/>
              <a:ea typeface="Roboto Condensed"/>
              <a:cs typeface="Roboto Condensed"/>
              <a:sym typeface="Roboto Condensed"/>
            </a:endParaRPr>
          </a:p>
        </p:txBody>
      </p:sp>
      <p:sp>
        <p:nvSpPr>
          <p:cNvPr id="1560" name="Google Shape;1560;p67"/>
          <p:cNvSpPr txBox="1"/>
          <p:nvPr/>
        </p:nvSpPr>
        <p:spPr>
          <a:xfrm>
            <a:off x="7226301" y="4038600"/>
            <a:ext cx="271439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RPTR(LPTR(NEW)) 🡨 NEW</a:t>
            </a:r>
            <a:endParaRPr b="1" sz="1800">
              <a:solidFill>
                <a:schemeClr val="dk1"/>
              </a:solidFill>
              <a:latin typeface="Roboto Condensed"/>
              <a:ea typeface="Roboto Condensed"/>
              <a:cs typeface="Roboto Condensed"/>
              <a:sym typeface="Roboto Condensed"/>
            </a:endParaRPr>
          </a:p>
        </p:txBody>
      </p:sp>
      <p:grpSp>
        <p:nvGrpSpPr>
          <p:cNvPr id="1561" name="Google Shape;1561;p67"/>
          <p:cNvGrpSpPr/>
          <p:nvPr/>
        </p:nvGrpSpPr>
        <p:grpSpPr>
          <a:xfrm>
            <a:off x="1828800" y="4876800"/>
            <a:ext cx="1066800" cy="381000"/>
            <a:chOff x="304800" y="4191000"/>
            <a:chExt cx="1066800" cy="381000"/>
          </a:xfrm>
        </p:grpSpPr>
        <p:sp>
          <p:nvSpPr>
            <p:cNvPr id="1562" name="Google Shape;1562;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63" name="Google Shape;1563;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64" name="Google Shape;1564;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65" name="Google Shape;1565;p67"/>
          <p:cNvGrpSpPr/>
          <p:nvPr/>
        </p:nvGrpSpPr>
        <p:grpSpPr>
          <a:xfrm>
            <a:off x="3429000" y="4876800"/>
            <a:ext cx="1066800" cy="381000"/>
            <a:chOff x="304800" y="4191000"/>
            <a:chExt cx="1066800" cy="381000"/>
          </a:xfrm>
        </p:grpSpPr>
        <p:sp>
          <p:nvSpPr>
            <p:cNvPr id="1566" name="Google Shape;1566;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67" name="Google Shape;1567;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68" name="Google Shape;1568;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69" name="Google Shape;1569;p67"/>
          <p:cNvGrpSpPr/>
          <p:nvPr/>
        </p:nvGrpSpPr>
        <p:grpSpPr>
          <a:xfrm>
            <a:off x="7620000" y="4876800"/>
            <a:ext cx="1066800" cy="381000"/>
            <a:chOff x="304800" y="4191000"/>
            <a:chExt cx="1066800" cy="381000"/>
          </a:xfrm>
        </p:grpSpPr>
        <p:sp>
          <p:nvSpPr>
            <p:cNvPr id="1570" name="Google Shape;1570;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71" name="Google Shape;1571;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72" name="Google Shape;1572;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573" name="Google Shape;1573;p67"/>
          <p:cNvGrpSpPr/>
          <p:nvPr/>
        </p:nvGrpSpPr>
        <p:grpSpPr>
          <a:xfrm>
            <a:off x="9220200" y="4876800"/>
            <a:ext cx="1066800" cy="381000"/>
            <a:chOff x="304800" y="4191000"/>
            <a:chExt cx="1066800" cy="381000"/>
          </a:xfrm>
        </p:grpSpPr>
        <p:sp>
          <p:nvSpPr>
            <p:cNvPr id="1574" name="Google Shape;1574;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75" name="Google Shape;1575;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76" name="Google Shape;1576;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577" name="Google Shape;1577;p67"/>
          <p:cNvCxnSpPr/>
          <p:nvPr/>
        </p:nvCxnSpPr>
        <p:spPr>
          <a:xfrm>
            <a:off x="2895600" y="49530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78" name="Google Shape;1578;p67"/>
          <p:cNvCxnSpPr/>
          <p:nvPr/>
        </p:nvCxnSpPr>
        <p:spPr>
          <a:xfrm>
            <a:off x="4495800" y="4953000"/>
            <a:ext cx="15240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79" name="Google Shape;1579;p67"/>
          <p:cNvCxnSpPr/>
          <p:nvPr/>
        </p:nvCxnSpPr>
        <p:spPr>
          <a:xfrm>
            <a:off x="8686800" y="49530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80" name="Google Shape;1580;p67"/>
          <p:cNvCxnSpPr/>
          <p:nvPr/>
        </p:nvCxnSpPr>
        <p:spPr>
          <a:xfrm>
            <a:off x="8686800" y="51816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81" name="Google Shape;1581;p67"/>
          <p:cNvCxnSpPr/>
          <p:nvPr/>
        </p:nvCxnSpPr>
        <p:spPr>
          <a:xfrm>
            <a:off x="4495800" y="5181600"/>
            <a:ext cx="15240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82" name="Google Shape;1582;p67"/>
          <p:cNvCxnSpPr/>
          <p:nvPr/>
        </p:nvCxnSpPr>
        <p:spPr>
          <a:xfrm>
            <a:off x="2895600" y="51816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583" name="Google Shape;1583;p67"/>
          <p:cNvCxnSpPr/>
          <p:nvPr/>
        </p:nvCxnSpPr>
        <p:spPr>
          <a:xfrm flipH="1" rot="10800000">
            <a:off x="9982200" y="4876800"/>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584" name="Google Shape;1584;p67"/>
          <p:cNvCxnSpPr/>
          <p:nvPr/>
        </p:nvCxnSpPr>
        <p:spPr>
          <a:xfrm flipH="1">
            <a:off x="1828800" y="4876800"/>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585" name="Google Shape;1585;p67"/>
          <p:cNvSpPr txBox="1"/>
          <p:nvPr/>
        </p:nvSpPr>
        <p:spPr>
          <a:xfrm>
            <a:off x="1831353" y="5498068"/>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sp>
        <p:nvSpPr>
          <p:cNvPr id="1586" name="Google Shape;1586;p67"/>
          <p:cNvSpPr txBox="1"/>
          <p:nvPr/>
        </p:nvSpPr>
        <p:spPr>
          <a:xfrm>
            <a:off x="9972490" y="5486400"/>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587" name="Google Shape;1587;p67"/>
          <p:cNvCxnSpPr>
            <a:stCxn id="1585" idx="0"/>
            <a:endCxn id="1563" idx="2"/>
          </p:cNvCxnSpPr>
          <p:nvPr/>
        </p:nvCxnSpPr>
        <p:spPr>
          <a:xfrm flipH="1" rot="10800000">
            <a:off x="1978990" y="5257768"/>
            <a:ext cx="2100" cy="240300"/>
          </a:xfrm>
          <a:prstGeom prst="straightConnector1">
            <a:avLst/>
          </a:prstGeom>
          <a:noFill/>
          <a:ln cap="flat" cmpd="sng" w="28575">
            <a:solidFill>
              <a:srgbClr val="B84742"/>
            </a:solidFill>
            <a:prstDash val="solid"/>
            <a:miter lim="800000"/>
            <a:headEnd len="sm" w="sm" type="none"/>
            <a:tailEnd len="med" w="med" type="stealth"/>
          </a:ln>
        </p:spPr>
      </p:cxnSp>
      <p:cxnSp>
        <p:nvCxnSpPr>
          <p:cNvPr id="1588" name="Google Shape;1588;p67"/>
          <p:cNvCxnSpPr/>
          <p:nvPr/>
        </p:nvCxnSpPr>
        <p:spPr>
          <a:xfrm flipH="1" rot="10800000">
            <a:off x="10132390" y="5257800"/>
            <a:ext cx="2210" cy="240268"/>
          </a:xfrm>
          <a:prstGeom prst="straightConnector1">
            <a:avLst/>
          </a:prstGeom>
          <a:noFill/>
          <a:ln cap="flat" cmpd="sng" w="28575">
            <a:solidFill>
              <a:srgbClr val="B84742"/>
            </a:solidFill>
            <a:prstDash val="solid"/>
            <a:miter lim="800000"/>
            <a:headEnd len="sm" w="sm" type="none"/>
            <a:tailEnd len="med" w="med" type="stealth"/>
          </a:ln>
        </p:spPr>
      </p:cxnSp>
      <p:grpSp>
        <p:nvGrpSpPr>
          <p:cNvPr id="1589" name="Google Shape;1589;p67"/>
          <p:cNvGrpSpPr/>
          <p:nvPr/>
        </p:nvGrpSpPr>
        <p:grpSpPr>
          <a:xfrm>
            <a:off x="6019800" y="4876800"/>
            <a:ext cx="1066800" cy="381000"/>
            <a:chOff x="304800" y="4191000"/>
            <a:chExt cx="1066800" cy="381000"/>
          </a:xfrm>
        </p:grpSpPr>
        <p:sp>
          <p:nvSpPr>
            <p:cNvPr id="1590" name="Google Shape;1590;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91" name="Google Shape;1591;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92" name="Google Shape;1592;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593" name="Google Shape;1593;p67"/>
          <p:cNvCxnSpPr/>
          <p:nvPr/>
        </p:nvCxnSpPr>
        <p:spPr>
          <a:xfrm>
            <a:off x="7086600" y="49530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594" name="Google Shape;1594;p67"/>
          <p:cNvCxnSpPr/>
          <p:nvPr/>
        </p:nvCxnSpPr>
        <p:spPr>
          <a:xfrm>
            <a:off x="7086600" y="5181600"/>
            <a:ext cx="533400" cy="0"/>
          </a:xfrm>
          <a:prstGeom prst="straightConnector1">
            <a:avLst/>
          </a:prstGeom>
          <a:noFill/>
          <a:ln cap="flat" cmpd="sng" w="28575">
            <a:solidFill>
              <a:srgbClr val="B84742"/>
            </a:solidFill>
            <a:prstDash val="solid"/>
            <a:miter lim="800000"/>
            <a:headEnd len="med" w="med" type="stealth"/>
            <a:tailEnd len="sm" w="sm" type="none"/>
          </a:ln>
        </p:spPr>
      </p:cxnSp>
      <p:grpSp>
        <p:nvGrpSpPr>
          <p:cNvPr id="1595" name="Google Shape;1595;p67"/>
          <p:cNvGrpSpPr/>
          <p:nvPr/>
        </p:nvGrpSpPr>
        <p:grpSpPr>
          <a:xfrm>
            <a:off x="4724400" y="5638800"/>
            <a:ext cx="1066800" cy="381000"/>
            <a:chOff x="304800" y="4191000"/>
            <a:chExt cx="1066800" cy="381000"/>
          </a:xfrm>
        </p:grpSpPr>
        <p:sp>
          <p:nvSpPr>
            <p:cNvPr id="1596" name="Google Shape;1596;p67"/>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97" name="Google Shape;1597;p67"/>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598" name="Google Shape;1598;p67"/>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sp>
        <p:nvSpPr>
          <p:cNvPr id="1599" name="Google Shape;1599;p67"/>
          <p:cNvSpPr txBox="1"/>
          <p:nvPr/>
        </p:nvSpPr>
        <p:spPr>
          <a:xfrm>
            <a:off x="4900043" y="6031468"/>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600" name="Google Shape;1600;p67"/>
          <p:cNvSpPr txBox="1"/>
          <p:nvPr/>
        </p:nvSpPr>
        <p:spPr>
          <a:xfrm>
            <a:off x="1752600" y="4103132"/>
            <a:ext cx="1988045" cy="46166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Roboto Condensed"/>
                <a:ea typeface="Roboto Condensed"/>
                <a:cs typeface="Roboto Condensed"/>
                <a:sym typeface="Roboto Condensed"/>
              </a:rPr>
              <a:t>After Insertion</a:t>
            </a:r>
            <a:endParaRPr b="1" sz="2400">
              <a:solidFill>
                <a:schemeClr val="dk2"/>
              </a:solidFill>
              <a:latin typeface="Roboto Condensed"/>
              <a:ea typeface="Roboto Condensed"/>
              <a:cs typeface="Roboto Condensed"/>
              <a:sym typeface="Roboto Condensed"/>
            </a:endParaRPr>
          </a:p>
        </p:txBody>
      </p:sp>
      <p:sp>
        <p:nvSpPr>
          <p:cNvPr id="1601" name="Google Shape;1601;p67"/>
          <p:cNvSpPr/>
          <p:nvPr/>
        </p:nvSpPr>
        <p:spPr>
          <a:xfrm>
            <a:off x="5791200" y="5263150"/>
            <a:ext cx="342232" cy="417095"/>
          </a:xfrm>
          <a:custGeom>
            <a:rect b="b" l="l" r="r" t="t"/>
            <a:pathLst>
              <a:path extrusionOk="0" h="417095" w="342232">
                <a:moveTo>
                  <a:pt x="0" y="417095"/>
                </a:moveTo>
                <a:lnTo>
                  <a:pt x="342232" y="417095"/>
                </a:lnTo>
                <a:lnTo>
                  <a:pt x="342232"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02" name="Google Shape;1602;p67"/>
          <p:cNvSpPr/>
          <p:nvPr/>
        </p:nvSpPr>
        <p:spPr>
          <a:xfrm>
            <a:off x="5807242" y="5273843"/>
            <a:ext cx="491958" cy="673769"/>
          </a:xfrm>
          <a:custGeom>
            <a:rect b="b" l="l" r="r" t="t"/>
            <a:pathLst>
              <a:path extrusionOk="0" h="673769" w="491957">
                <a:moveTo>
                  <a:pt x="491958" y="0"/>
                </a:moveTo>
                <a:lnTo>
                  <a:pt x="491958" y="673769"/>
                </a:lnTo>
                <a:lnTo>
                  <a:pt x="0" y="673769"/>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03" name="Google Shape;1603;p67"/>
          <p:cNvSpPr/>
          <p:nvPr/>
        </p:nvSpPr>
        <p:spPr>
          <a:xfrm>
            <a:off x="4427621" y="5268496"/>
            <a:ext cx="288758" cy="449179"/>
          </a:xfrm>
          <a:custGeom>
            <a:rect b="b" l="l" r="r" t="t"/>
            <a:pathLst>
              <a:path extrusionOk="0" h="449179" w="288758">
                <a:moveTo>
                  <a:pt x="0" y="0"/>
                </a:moveTo>
                <a:lnTo>
                  <a:pt x="0" y="449179"/>
                </a:lnTo>
                <a:lnTo>
                  <a:pt x="288758" y="449179"/>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04" name="Google Shape;1604;p67"/>
          <p:cNvSpPr/>
          <p:nvPr/>
        </p:nvSpPr>
        <p:spPr>
          <a:xfrm>
            <a:off x="4090738" y="5279189"/>
            <a:ext cx="630989" cy="695158"/>
          </a:xfrm>
          <a:custGeom>
            <a:rect b="b" l="l" r="r" t="t"/>
            <a:pathLst>
              <a:path extrusionOk="0" h="695158" w="630989">
                <a:moveTo>
                  <a:pt x="630989" y="695158"/>
                </a:moveTo>
                <a:lnTo>
                  <a:pt x="0" y="695158"/>
                </a:lnTo>
                <a:lnTo>
                  <a:pt x="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05" name="Google Shape;1605;p67"/>
          <p:cNvSpPr txBox="1"/>
          <p:nvPr/>
        </p:nvSpPr>
        <p:spPr>
          <a:xfrm>
            <a:off x="6398235" y="4493736"/>
            <a:ext cx="3593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M</a:t>
            </a:r>
            <a:endParaRPr b="1" sz="1800">
              <a:solidFill>
                <a:schemeClr val="dk1"/>
              </a:solidFill>
              <a:latin typeface="Roboto Condensed"/>
              <a:ea typeface="Roboto Condensed"/>
              <a:cs typeface="Roboto Condensed"/>
              <a:sym typeface="Roboto Condensed"/>
            </a:endParaRPr>
          </a:p>
        </p:txBody>
      </p:sp>
      <p:sp>
        <p:nvSpPr>
          <p:cNvPr id="1606" name="Google Shape;1606;p67"/>
          <p:cNvSpPr txBox="1"/>
          <p:nvPr/>
        </p:nvSpPr>
        <p:spPr>
          <a:xfrm>
            <a:off x="2344813" y="825669"/>
            <a:ext cx="7502375"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Roboto Condensed"/>
                <a:ea typeface="Roboto Condensed"/>
                <a:cs typeface="Roboto Condensed"/>
                <a:sym typeface="Roboto Condensed"/>
              </a:rPr>
              <a:t>Insertion in the middle of Doubly Linked Linear List</a:t>
            </a:r>
            <a:endParaRPr b="1" sz="2800">
              <a:solidFill>
                <a:srgbClr val="C00000"/>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5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5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4"/>
                                        </p:tgtEl>
                                        <p:attrNameLst>
                                          <p:attrName>style.visibility</p:attrName>
                                        </p:attrNameLst>
                                      </p:cBhvr>
                                      <p:to>
                                        <p:strVal val="visible"/>
                                      </p:to>
                                    </p:set>
                                    <p:animEffect filter="fade" transition="in">
                                      <p:cBhvr>
                                        <p:cTn dur="500"/>
                                        <p:tgtEl>
                                          <p:spTgt spid="1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1"/>
                                        </p:tgtEl>
                                        <p:attrNameLst>
                                          <p:attrName>style.visibility</p:attrName>
                                        </p:attrNameLst>
                                      </p:cBhvr>
                                      <p:to>
                                        <p:strVal val="visible"/>
                                      </p:to>
                                    </p:set>
                                    <p:animEffect filter="fade" transition="in">
                                      <p:cBhvr>
                                        <p:cTn dur="500"/>
                                        <p:tgtEl>
                                          <p:spTgt spid="16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2"/>
                                        </p:tgtEl>
                                        <p:attrNameLst>
                                          <p:attrName>style.visibility</p:attrName>
                                        </p:attrNameLst>
                                      </p:cBhvr>
                                      <p:to>
                                        <p:strVal val="visible"/>
                                      </p:to>
                                    </p:set>
                                    <p:animEffect filter="fade" transition="in">
                                      <p:cBhvr>
                                        <p:cTn dur="500"/>
                                        <p:tgtEl>
                                          <p:spTgt spid="16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3"/>
                                        </p:tgtEl>
                                        <p:attrNameLst>
                                          <p:attrName>style.visibility</p:attrName>
                                        </p:attrNameLst>
                                      </p:cBhvr>
                                      <p:to>
                                        <p:strVal val="visible"/>
                                      </p:to>
                                    </p:set>
                                    <p:animEffect filter="fade" transition="in">
                                      <p:cBhvr>
                                        <p:cTn dur="500"/>
                                        <p:tgtEl>
                                          <p:spTgt spid="16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68"/>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Insert node in Doubly Linked List</a:t>
            </a:r>
            <a:endParaRPr/>
          </a:p>
        </p:txBody>
      </p:sp>
      <p:grpSp>
        <p:nvGrpSpPr>
          <p:cNvPr id="1612" name="Google Shape;1612;p68"/>
          <p:cNvGrpSpPr/>
          <p:nvPr/>
        </p:nvGrpSpPr>
        <p:grpSpPr>
          <a:xfrm>
            <a:off x="2971800" y="1969532"/>
            <a:ext cx="1066800" cy="381000"/>
            <a:chOff x="304800" y="4191000"/>
            <a:chExt cx="1066800" cy="381000"/>
          </a:xfrm>
        </p:grpSpPr>
        <p:sp>
          <p:nvSpPr>
            <p:cNvPr id="1613" name="Google Shape;1613;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14" name="Google Shape;1614;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15" name="Google Shape;1615;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16" name="Google Shape;1616;p68"/>
          <p:cNvGrpSpPr/>
          <p:nvPr/>
        </p:nvGrpSpPr>
        <p:grpSpPr>
          <a:xfrm>
            <a:off x="4572000" y="1969532"/>
            <a:ext cx="1066800" cy="381000"/>
            <a:chOff x="304800" y="4191000"/>
            <a:chExt cx="1066800" cy="381000"/>
          </a:xfrm>
        </p:grpSpPr>
        <p:sp>
          <p:nvSpPr>
            <p:cNvPr id="1617" name="Google Shape;1617;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18" name="Google Shape;1618;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19" name="Google Shape;1619;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20" name="Google Shape;1620;p68"/>
          <p:cNvGrpSpPr/>
          <p:nvPr/>
        </p:nvGrpSpPr>
        <p:grpSpPr>
          <a:xfrm>
            <a:off x="7772400" y="1969532"/>
            <a:ext cx="1066800" cy="381000"/>
            <a:chOff x="304800" y="4191000"/>
            <a:chExt cx="1066800" cy="381000"/>
          </a:xfrm>
        </p:grpSpPr>
        <p:sp>
          <p:nvSpPr>
            <p:cNvPr id="1621" name="Google Shape;1621;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22" name="Google Shape;1622;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23" name="Google Shape;1623;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24" name="Google Shape;1624;p68"/>
          <p:cNvGrpSpPr/>
          <p:nvPr/>
        </p:nvGrpSpPr>
        <p:grpSpPr>
          <a:xfrm>
            <a:off x="9372600" y="1969532"/>
            <a:ext cx="1066800" cy="381000"/>
            <a:chOff x="304800" y="4191000"/>
            <a:chExt cx="1066800" cy="381000"/>
          </a:xfrm>
        </p:grpSpPr>
        <p:sp>
          <p:nvSpPr>
            <p:cNvPr id="1625" name="Google Shape;1625;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26" name="Google Shape;1626;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27" name="Google Shape;1627;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628" name="Google Shape;1628;p68"/>
          <p:cNvCxnSpPr/>
          <p:nvPr/>
        </p:nvCxnSpPr>
        <p:spPr>
          <a:xfrm>
            <a:off x="4038600" y="20457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29" name="Google Shape;1629;p68"/>
          <p:cNvCxnSpPr/>
          <p:nvPr/>
        </p:nvCxnSpPr>
        <p:spPr>
          <a:xfrm>
            <a:off x="8839200" y="20457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30" name="Google Shape;1630;p68"/>
          <p:cNvCxnSpPr/>
          <p:nvPr/>
        </p:nvCxnSpPr>
        <p:spPr>
          <a:xfrm>
            <a:off x="8839200" y="2274332"/>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631" name="Google Shape;1631;p68"/>
          <p:cNvCxnSpPr/>
          <p:nvPr/>
        </p:nvCxnSpPr>
        <p:spPr>
          <a:xfrm>
            <a:off x="4038600" y="2274332"/>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632" name="Google Shape;1632;p68"/>
          <p:cNvCxnSpPr/>
          <p:nvPr/>
        </p:nvCxnSpPr>
        <p:spPr>
          <a:xfrm flipH="1" rot="10800000">
            <a:off x="10134600" y="1969532"/>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633" name="Google Shape;1633;p68"/>
          <p:cNvCxnSpPr/>
          <p:nvPr/>
        </p:nvCxnSpPr>
        <p:spPr>
          <a:xfrm flipH="1">
            <a:off x="2971800" y="1969532"/>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634" name="Google Shape;1634;p68"/>
          <p:cNvSpPr txBox="1"/>
          <p:nvPr/>
        </p:nvSpPr>
        <p:spPr>
          <a:xfrm>
            <a:off x="3140138" y="2590800"/>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sp>
        <p:nvSpPr>
          <p:cNvPr id="1635" name="Google Shape;1635;p68"/>
          <p:cNvSpPr txBox="1"/>
          <p:nvPr/>
        </p:nvSpPr>
        <p:spPr>
          <a:xfrm>
            <a:off x="10124890" y="2579132"/>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636" name="Google Shape;1636;p68"/>
          <p:cNvCxnSpPr/>
          <p:nvPr/>
        </p:nvCxnSpPr>
        <p:spPr>
          <a:xfrm flipH="1" rot="10800000">
            <a:off x="3295906" y="2350532"/>
            <a:ext cx="2210" cy="240268"/>
          </a:xfrm>
          <a:prstGeom prst="straightConnector1">
            <a:avLst/>
          </a:prstGeom>
          <a:noFill/>
          <a:ln cap="flat" cmpd="sng" w="28575">
            <a:solidFill>
              <a:srgbClr val="B84742"/>
            </a:solidFill>
            <a:prstDash val="solid"/>
            <a:miter lim="800000"/>
            <a:headEnd len="sm" w="sm" type="none"/>
            <a:tailEnd len="med" w="med" type="stealth"/>
          </a:ln>
        </p:spPr>
      </p:cxnSp>
      <p:cxnSp>
        <p:nvCxnSpPr>
          <p:cNvPr id="1637" name="Google Shape;1637;p68"/>
          <p:cNvCxnSpPr/>
          <p:nvPr/>
        </p:nvCxnSpPr>
        <p:spPr>
          <a:xfrm flipH="1" rot="10800000">
            <a:off x="10284790" y="2350532"/>
            <a:ext cx="2210" cy="240268"/>
          </a:xfrm>
          <a:prstGeom prst="straightConnector1">
            <a:avLst/>
          </a:prstGeom>
          <a:noFill/>
          <a:ln cap="flat" cmpd="sng" w="28575">
            <a:solidFill>
              <a:srgbClr val="B84742"/>
            </a:solidFill>
            <a:prstDash val="solid"/>
            <a:miter lim="800000"/>
            <a:headEnd len="sm" w="sm" type="none"/>
            <a:tailEnd len="med" w="med" type="stealth"/>
          </a:ln>
        </p:spPr>
      </p:cxnSp>
      <p:grpSp>
        <p:nvGrpSpPr>
          <p:cNvPr id="1638" name="Google Shape;1638;p68"/>
          <p:cNvGrpSpPr/>
          <p:nvPr/>
        </p:nvGrpSpPr>
        <p:grpSpPr>
          <a:xfrm>
            <a:off x="6172200" y="1969532"/>
            <a:ext cx="1066800" cy="381000"/>
            <a:chOff x="304800" y="4191000"/>
            <a:chExt cx="1066800" cy="381000"/>
          </a:xfrm>
        </p:grpSpPr>
        <p:sp>
          <p:nvSpPr>
            <p:cNvPr id="1639" name="Google Shape;1639;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40" name="Google Shape;1640;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41" name="Google Shape;1641;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642" name="Google Shape;1642;p68"/>
          <p:cNvCxnSpPr/>
          <p:nvPr/>
        </p:nvCxnSpPr>
        <p:spPr>
          <a:xfrm>
            <a:off x="7239000" y="2045732"/>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43" name="Google Shape;1643;p68"/>
          <p:cNvCxnSpPr/>
          <p:nvPr/>
        </p:nvCxnSpPr>
        <p:spPr>
          <a:xfrm>
            <a:off x="7239000" y="2274332"/>
            <a:ext cx="533400" cy="0"/>
          </a:xfrm>
          <a:prstGeom prst="straightConnector1">
            <a:avLst/>
          </a:prstGeom>
          <a:noFill/>
          <a:ln cap="flat" cmpd="sng" w="28575">
            <a:solidFill>
              <a:srgbClr val="B84742"/>
            </a:solidFill>
            <a:prstDash val="solid"/>
            <a:miter lim="800000"/>
            <a:headEnd len="med" w="med" type="stealth"/>
            <a:tailEnd len="sm" w="sm" type="none"/>
          </a:ln>
        </p:spPr>
      </p:cxnSp>
      <p:grpSp>
        <p:nvGrpSpPr>
          <p:cNvPr id="1644" name="Google Shape;1644;p68"/>
          <p:cNvGrpSpPr/>
          <p:nvPr/>
        </p:nvGrpSpPr>
        <p:grpSpPr>
          <a:xfrm>
            <a:off x="1738256" y="3112532"/>
            <a:ext cx="1066800" cy="381000"/>
            <a:chOff x="304800" y="4191000"/>
            <a:chExt cx="1066800" cy="381000"/>
          </a:xfrm>
        </p:grpSpPr>
        <p:sp>
          <p:nvSpPr>
            <p:cNvPr id="1645" name="Google Shape;1645;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46" name="Google Shape;1646;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47" name="Google Shape;1647;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sp>
        <p:nvSpPr>
          <p:cNvPr id="1648" name="Google Shape;1648;p68"/>
          <p:cNvSpPr txBox="1"/>
          <p:nvPr/>
        </p:nvSpPr>
        <p:spPr>
          <a:xfrm>
            <a:off x="1913899" y="3505200"/>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649" name="Google Shape;1649;p68"/>
          <p:cNvSpPr txBox="1"/>
          <p:nvPr/>
        </p:nvSpPr>
        <p:spPr>
          <a:xfrm>
            <a:off x="2892824" y="1666552"/>
            <a:ext cx="3593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M</a:t>
            </a:r>
            <a:endParaRPr b="1" sz="1800">
              <a:solidFill>
                <a:schemeClr val="dk1"/>
              </a:solidFill>
              <a:latin typeface="Roboto Condensed"/>
              <a:ea typeface="Roboto Condensed"/>
              <a:cs typeface="Roboto Condensed"/>
              <a:sym typeface="Roboto Condensed"/>
            </a:endParaRPr>
          </a:p>
        </p:txBody>
      </p:sp>
      <p:sp>
        <p:nvSpPr>
          <p:cNvPr id="1650" name="Google Shape;1650;p68"/>
          <p:cNvSpPr txBox="1"/>
          <p:nvPr/>
        </p:nvSpPr>
        <p:spPr>
          <a:xfrm>
            <a:off x="8390098" y="1419880"/>
            <a:ext cx="2183611" cy="46166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Roboto Condensed"/>
                <a:ea typeface="Roboto Condensed"/>
                <a:cs typeface="Roboto Condensed"/>
                <a:sym typeface="Roboto Condensed"/>
              </a:rPr>
              <a:t>Before Insertion</a:t>
            </a:r>
            <a:endParaRPr b="1" sz="2400">
              <a:solidFill>
                <a:schemeClr val="dk2"/>
              </a:solidFill>
              <a:latin typeface="Roboto Condensed"/>
              <a:ea typeface="Roboto Condensed"/>
              <a:cs typeface="Roboto Condensed"/>
              <a:sym typeface="Roboto Condensed"/>
            </a:endParaRPr>
          </a:p>
        </p:txBody>
      </p:sp>
      <p:sp>
        <p:nvSpPr>
          <p:cNvPr id="1651" name="Google Shape;1651;p68"/>
          <p:cNvSpPr txBox="1"/>
          <p:nvPr/>
        </p:nvSpPr>
        <p:spPr>
          <a:xfrm>
            <a:off x="7115174" y="2743200"/>
            <a:ext cx="20979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LPTR(NEW) 🡨 NULL</a:t>
            </a:r>
            <a:endParaRPr/>
          </a:p>
        </p:txBody>
      </p:sp>
      <p:sp>
        <p:nvSpPr>
          <p:cNvPr id="1652" name="Google Shape;1652;p68"/>
          <p:cNvSpPr txBox="1"/>
          <p:nvPr/>
        </p:nvSpPr>
        <p:spPr>
          <a:xfrm>
            <a:off x="7115174" y="3097768"/>
            <a:ext cx="1833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RPTR(NEW) 🡨 M</a:t>
            </a:r>
            <a:endParaRPr/>
          </a:p>
        </p:txBody>
      </p:sp>
      <p:sp>
        <p:nvSpPr>
          <p:cNvPr id="1653" name="Google Shape;1653;p68"/>
          <p:cNvSpPr txBox="1"/>
          <p:nvPr/>
        </p:nvSpPr>
        <p:spPr>
          <a:xfrm>
            <a:off x="7115174" y="3429000"/>
            <a:ext cx="18013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LPTR(M) 🡨 NEW</a:t>
            </a:r>
            <a:endParaRPr b="1" sz="1800">
              <a:solidFill>
                <a:schemeClr val="dk1"/>
              </a:solidFill>
              <a:latin typeface="Roboto Condensed"/>
              <a:ea typeface="Roboto Condensed"/>
              <a:cs typeface="Roboto Condensed"/>
              <a:sym typeface="Roboto Condensed"/>
            </a:endParaRPr>
          </a:p>
        </p:txBody>
      </p:sp>
      <p:cxnSp>
        <p:nvCxnSpPr>
          <p:cNvPr id="1654" name="Google Shape;1654;p68"/>
          <p:cNvCxnSpPr/>
          <p:nvPr/>
        </p:nvCxnSpPr>
        <p:spPr>
          <a:xfrm>
            <a:off x="5638800" y="2057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55" name="Google Shape;1655;p68"/>
          <p:cNvCxnSpPr/>
          <p:nvPr/>
        </p:nvCxnSpPr>
        <p:spPr>
          <a:xfrm>
            <a:off x="5638800" y="2286000"/>
            <a:ext cx="533400" cy="0"/>
          </a:xfrm>
          <a:prstGeom prst="straightConnector1">
            <a:avLst/>
          </a:prstGeom>
          <a:noFill/>
          <a:ln cap="flat" cmpd="sng" w="28575">
            <a:solidFill>
              <a:srgbClr val="B84742"/>
            </a:solidFill>
            <a:prstDash val="solid"/>
            <a:miter lim="800000"/>
            <a:headEnd len="med" w="med" type="stealth"/>
            <a:tailEnd len="sm" w="sm" type="none"/>
          </a:ln>
        </p:spPr>
      </p:cxnSp>
      <p:sp>
        <p:nvSpPr>
          <p:cNvPr id="1656" name="Google Shape;1656;p68"/>
          <p:cNvSpPr txBox="1"/>
          <p:nvPr/>
        </p:nvSpPr>
        <p:spPr>
          <a:xfrm>
            <a:off x="1898588" y="5029200"/>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grpSp>
        <p:nvGrpSpPr>
          <p:cNvPr id="1657" name="Google Shape;1657;p68"/>
          <p:cNvGrpSpPr/>
          <p:nvPr/>
        </p:nvGrpSpPr>
        <p:grpSpPr>
          <a:xfrm>
            <a:off x="3124200" y="4648200"/>
            <a:ext cx="1066800" cy="381000"/>
            <a:chOff x="304800" y="4191000"/>
            <a:chExt cx="1066800" cy="381000"/>
          </a:xfrm>
        </p:grpSpPr>
        <p:sp>
          <p:nvSpPr>
            <p:cNvPr id="1658" name="Google Shape;1658;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59" name="Google Shape;1659;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60" name="Google Shape;1660;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61" name="Google Shape;1661;p68"/>
          <p:cNvGrpSpPr/>
          <p:nvPr/>
        </p:nvGrpSpPr>
        <p:grpSpPr>
          <a:xfrm>
            <a:off x="4724400" y="4648200"/>
            <a:ext cx="1066800" cy="381000"/>
            <a:chOff x="304800" y="4191000"/>
            <a:chExt cx="1066800" cy="381000"/>
          </a:xfrm>
        </p:grpSpPr>
        <p:sp>
          <p:nvSpPr>
            <p:cNvPr id="1662" name="Google Shape;1662;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63" name="Google Shape;1663;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64" name="Google Shape;1664;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65" name="Google Shape;1665;p68"/>
          <p:cNvGrpSpPr/>
          <p:nvPr/>
        </p:nvGrpSpPr>
        <p:grpSpPr>
          <a:xfrm>
            <a:off x="7924800" y="4648200"/>
            <a:ext cx="1066800" cy="381000"/>
            <a:chOff x="304800" y="4191000"/>
            <a:chExt cx="1066800" cy="381000"/>
          </a:xfrm>
        </p:grpSpPr>
        <p:sp>
          <p:nvSpPr>
            <p:cNvPr id="1666" name="Google Shape;1666;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67" name="Google Shape;1667;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68" name="Google Shape;1668;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669" name="Google Shape;1669;p68"/>
          <p:cNvGrpSpPr/>
          <p:nvPr/>
        </p:nvGrpSpPr>
        <p:grpSpPr>
          <a:xfrm>
            <a:off x="9525000" y="4648200"/>
            <a:ext cx="1066800" cy="381000"/>
            <a:chOff x="304800" y="4191000"/>
            <a:chExt cx="1066800" cy="381000"/>
          </a:xfrm>
        </p:grpSpPr>
        <p:sp>
          <p:nvSpPr>
            <p:cNvPr id="1670" name="Google Shape;1670;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71" name="Google Shape;1671;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72" name="Google Shape;1672;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673" name="Google Shape;1673;p68"/>
          <p:cNvCxnSpPr/>
          <p:nvPr/>
        </p:nvCxnSpPr>
        <p:spPr>
          <a:xfrm>
            <a:off x="4191000" y="4724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74" name="Google Shape;1674;p68"/>
          <p:cNvCxnSpPr/>
          <p:nvPr/>
        </p:nvCxnSpPr>
        <p:spPr>
          <a:xfrm>
            <a:off x="8991600" y="4724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75" name="Google Shape;1675;p68"/>
          <p:cNvCxnSpPr/>
          <p:nvPr/>
        </p:nvCxnSpPr>
        <p:spPr>
          <a:xfrm>
            <a:off x="8991600" y="49530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676" name="Google Shape;1676;p68"/>
          <p:cNvCxnSpPr/>
          <p:nvPr/>
        </p:nvCxnSpPr>
        <p:spPr>
          <a:xfrm>
            <a:off x="4191000" y="49530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677" name="Google Shape;1677;p68"/>
          <p:cNvCxnSpPr/>
          <p:nvPr/>
        </p:nvCxnSpPr>
        <p:spPr>
          <a:xfrm flipH="1" rot="10800000">
            <a:off x="10287000" y="4648200"/>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678" name="Google Shape;1678;p68"/>
          <p:cNvCxnSpPr/>
          <p:nvPr/>
        </p:nvCxnSpPr>
        <p:spPr>
          <a:xfrm flipH="1">
            <a:off x="3124200" y="4648200"/>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679" name="Google Shape;1679;p68"/>
          <p:cNvSpPr txBox="1"/>
          <p:nvPr/>
        </p:nvSpPr>
        <p:spPr>
          <a:xfrm>
            <a:off x="3214558" y="5285150"/>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sp>
        <p:nvSpPr>
          <p:cNvPr id="1680" name="Google Shape;1680;p68"/>
          <p:cNvSpPr txBox="1"/>
          <p:nvPr/>
        </p:nvSpPr>
        <p:spPr>
          <a:xfrm>
            <a:off x="10277290" y="5285150"/>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681" name="Google Shape;1681;p68"/>
          <p:cNvCxnSpPr/>
          <p:nvPr/>
        </p:nvCxnSpPr>
        <p:spPr>
          <a:xfrm flipH="1" rot="10800000">
            <a:off x="3370326" y="5044882"/>
            <a:ext cx="2210" cy="240268"/>
          </a:xfrm>
          <a:prstGeom prst="straightConnector1">
            <a:avLst/>
          </a:prstGeom>
          <a:noFill/>
          <a:ln cap="flat" cmpd="sng" w="28575">
            <a:solidFill>
              <a:srgbClr val="B84742"/>
            </a:solidFill>
            <a:prstDash val="solid"/>
            <a:miter lim="800000"/>
            <a:headEnd len="sm" w="sm" type="none"/>
            <a:tailEnd len="med" w="med" type="stealth"/>
          </a:ln>
        </p:spPr>
      </p:cxnSp>
      <p:cxnSp>
        <p:nvCxnSpPr>
          <p:cNvPr id="1682" name="Google Shape;1682;p68"/>
          <p:cNvCxnSpPr/>
          <p:nvPr/>
        </p:nvCxnSpPr>
        <p:spPr>
          <a:xfrm flipH="1" rot="10800000">
            <a:off x="10437190" y="5029200"/>
            <a:ext cx="2210" cy="240268"/>
          </a:xfrm>
          <a:prstGeom prst="straightConnector1">
            <a:avLst/>
          </a:prstGeom>
          <a:noFill/>
          <a:ln cap="flat" cmpd="sng" w="28575">
            <a:solidFill>
              <a:srgbClr val="B84742"/>
            </a:solidFill>
            <a:prstDash val="solid"/>
            <a:miter lim="800000"/>
            <a:headEnd len="sm" w="sm" type="none"/>
            <a:tailEnd len="med" w="med" type="stealth"/>
          </a:ln>
        </p:spPr>
      </p:cxnSp>
      <p:grpSp>
        <p:nvGrpSpPr>
          <p:cNvPr id="1683" name="Google Shape;1683;p68"/>
          <p:cNvGrpSpPr/>
          <p:nvPr/>
        </p:nvGrpSpPr>
        <p:grpSpPr>
          <a:xfrm>
            <a:off x="6324600" y="4648200"/>
            <a:ext cx="1066800" cy="381000"/>
            <a:chOff x="304800" y="4191000"/>
            <a:chExt cx="1066800" cy="381000"/>
          </a:xfrm>
        </p:grpSpPr>
        <p:sp>
          <p:nvSpPr>
            <p:cNvPr id="1684" name="Google Shape;1684;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85" name="Google Shape;1685;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86" name="Google Shape;1686;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687" name="Google Shape;1687;p68"/>
          <p:cNvCxnSpPr/>
          <p:nvPr/>
        </p:nvCxnSpPr>
        <p:spPr>
          <a:xfrm>
            <a:off x="7391400" y="4724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88" name="Google Shape;1688;p68"/>
          <p:cNvCxnSpPr/>
          <p:nvPr/>
        </p:nvCxnSpPr>
        <p:spPr>
          <a:xfrm>
            <a:off x="7391400" y="4953000"/>
            <a:ext cx="533400" cy="0"/>
          </a:xfrm>
          <a:prstGeom prst="straightConnector1">
            <a:avLst/>
          </a:prstGeom>
          <a:noFill/>
          <a:ln cap="flat" cmpd="sng" w="28575">
            <a:solidFill>
              <a:srgbClr val="B84742"/>
            </a:solidFill>
            <a:prstDash val="solid"/>
            <a:miter lim="800000"/>
            <a:headEnd len="med" w="med" type="stealth"/>
            <a:tailEnd len="sm" w="sm" type="none"/>
          </a:ln>
        </p:spPr>
      </p:cxnSp>
      <p:grpSp>
        <p:nvGrpSpPr>
          <p:cNvPr id="1689" name="Google Shape;1689;p68"/>
          <p:cNvGrpSpPr/>
          <p:nvPr/>
        </p:nvGrpSpPr>
        <p:grpSpPr>
          <a:xfrm>
            <a:off x="1890656" y="5791200"/>
            <a:ext cx="1066800" cy="381000"/>
            <a:chOff x="304800" y="4191000"/>
            <a:chExt cx="1066800" cy="381000"/>
          </a:xfrm>
        </p:grpSpPr>
        <p:sp>
          <p:nvSpPr>
            <p:cNvPr id="1690" name="Google Shape;1690;p68"/>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91" name="Google Shape;1691;p68"/>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692" name="Google Shape;1692;p68"/>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sp>
        <p:nvSpPr>
          <p:cNvPr id="1693" name="Google Shape;1693;p68"/>
          <p:cNvSpPr txBox="1"/>
          <p:nvPr/>
        </p:nvSpPr>
        <p:spPr>
          <a:xfrm>
            <a:off x="2080643" y="6107668"/>
            <a:ext cx="61266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NEW</a:t>
            </a:r>
            <a:endParaRPr b="1" sz="1800">
              <a:solidFill>
                <a:schemeClr val="dk1"/>
              </a:solidFill>
              <a:latin typeface="Roboto Condensed"/>
              <a:ea typeface="Roboto Condensed"/>
              <a:cs typeface="Roboto Condensed"/>
              <a:sym typeface="Roboto Condensed"/>
            </a:endParaRPr>
          </a:p>
        </p:txBody>
      </p:sp>
      <p:sp>
        <p:nvSpPr>
          <p:cNvPr id="1694" name="Google Shape;1694;p68"/>
          <p:cNvSpPr txBox="1"/>
          <p:nvPr/>
        </p:nvSpPr>
        <p:spPr>
          <a:xfrm>
            <a:off x="3045224" y="4257352"/>
            <a:ext cx="35939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M</a:t>
            </a:r>
            <a:endParaRPr b="1" sz="1800">
              <a:solidFill>
                <a:schemeClr val="dk1"/>
              </a:solidFill>
              <a:latin typeface="Roboto Condensed"/>
              <a:ea typeface="Roboto Condensed"/>
              <a:cs typeface="Roboto Condensed"/>
              <a:sym typeface="Roboto Condensed"/>
            </a:endParaRPr>
          </a:p>
        </p:txBody>
      </p:sp>
      <p:sp>
        <p:nvSpPr>
          <p:cNvPr id="1695" name="Google Shape;1695;p68"/>
          <p:cNvSpPr txBox="1"/>
          <p:nvPr/>
        </p:nvSpPr>
        <p:spPr>
          <a:xfrm>
            <a:off x="8585664" y="4086880"/>
            <a:ext cx="1988045" cy="46166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2"/>
                </a:solidFill>
                <a:latin typeface="Roboto Condensed"/>
                <a:ea typeface="Roboto Condensed"/>
                <a:cs typeface="Roboto Condensed"/>
                <a:sym typeface="Roboto Condensed"/>
              </a:rPr>
              <a:t>After Insertion</a:t>
            </a:r>
            <a:endParaRPr b="1" sz="2400">
              <a:solidFill>
                <a:schemeClr val="dk2"/>
              </a:solidFill>
              <a:latin typeface="Roboto Condensed"/>
              <a:ea typeface="Roboto Condensed"/>
              <a:cs typeface="Roboto Condensed"/>
              <a:sym typeface="Roboto Condensed"/>
            </a:endParaRPr>
          </a:p>
        </p:txBody>
      </p:sp>
      <p:cxnSp>
        <p:nvCxnSpPr>
          <p:cNvPr id="1696" name="Google Shape;1696;p68"/>
          <p:cNvCxnSpPr/>
          <p:nvPr/>
        </p:nvCxnSpPr>
        <p:spPr>
          <a:xfrm>
            <a:off x="5791200" y="4736068"/>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697" name="Google Shape;1697;p68"/>
          <p:cNvCxnSpPr/>
          <p:nvPr/>
        </p:nvCxnSpPr>
        <p:spPr>
          <a:xfrm>
            <a:off x="5791200" y="4964668"/>
            <a:ext cx="533400" cy="0"/>
          </a:xfrm>
          <a:prstGeom prst="straightConnector1">
            <a:avLst/>
          </a:prstGeom>
          <a:noFill/>
          <a:ln cap="flat" cmpd="sng" w="28575">
            <a:solidFill>
              <a:srgbClr val="B84742"/>
            </a:solidFill>
            <a:prstDash val="solid"/>
            <a:miter lim="800000"/>
            <a:headEnd len="med" w="med" type="stealth"/>
            <a:tailEnd len="sm" w="sm" type="none"/>
          </a:ln>
        </p:spPr>
      </p:cxnSp>
      <p:sp>
        <p:nvSpPr>
          <p:cNvPr id="1698" name="Google Shape;1698;p68"/>
          <p:cNvSpPr/>
          <p:nvPr/>
        </p:nvSpPr>
        <p:spPr>
          <a:xfrm>
            <a:off x="3021106" y="5017561"/>
            <a:ext cx="247426" cy="882127"/>
          </a:xfrm>
          <a:custGeom>
            <a:rect b="b" l="l" r="r" t="t"/>
            <a:pathLst>
              <a:path extrusionOk="0" h="882127" w="247426">
                <a:moveTo>
                  <a:pt x="247426" y="0"/>
                </a:moveTo>
                <a:lnTo>
                  <a:pt x="247426" y="882127"/>
                </a:lnTo>
                <a:lnTo>
                  <a:pt x="0" y="882127"/>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699" name="Google Shape;1699;p68"/>
          <p:cNvSpPr/>
          <p:nvPr/>
        </p:nvSpPr>
        <p:spPr>
          <a:xfrm>
            <a:off x="2805953" y="4834680"/>
            <a:ext cx="311972" cy="957430"/>
          </a:xfrm>
          <a:custGeom>
            <a:rect b="b" l="l" r="r" t="t"/>
            <a:pathLst>
              <a:path extrusionOk="0" h="957429" w="311972">
                <a:moveTo>
                  <a:pt x="0" y="957430"/>
                </a:moveTo>
                <a:lnTo>
                  <a:pt x="0" y="0"/>
                </a:lnTo>
                <a:lnTo>
                  <a:pt x="311972"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cxnSp>
        <p:nvCxnSpPr>
          <p:cNvPr id="1700" name="Google Shape;1700;p68"/>
          <p:cNvCxnSpPr/>
          <p:nvPr/>
        </p:nvCxnSpPr>
        <p:spPr>
          <a:xfrm flipH="1">
            <a:off x="1905000" y="5802868"/>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701" name="Google Shape;1701;p68"/>
          <p:cNvSpPr txBox="1"/>
          <p:nvPr/>
        </p:nvSpPr>
        <p:spPr>
          <a:xfrm>
            <a:off x="2609308" y="838201"/>
            <a:ext cx="6973384"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rgbClr val="C00000"/>
                </a:solidFill>
                <a:latin typeface="Roboto Condensed"/>
                <a:ea typeface="Roboto Condensed"/>
                <a:cs typeface="Roboto Condensed"/>
                <a:sym typeface="Roboto Condensed"/>
              </a:rPr>
              <a:t>Left most insertion in Doubly Linked Linear List</a:t>
            </a:r>
            <a:endParaRPr b="1" sz="2800">
              <a:solidFill>
                <a:srgbClr val="C00000"/>
              </a:solidFill>
              <a:latin typeface="Roboto Condensed"/>
              <a:ea typeface="Roboto Condensed"/>
              <a:cs typeface="Roboto Condensed"/>
              <a:sym typeface="Roboto Condensed"/>
            </a:endParaRPr>
          </a:p>
        </p:txBody>
      </p:sp>
      <p:cxnSp>
        <p:nvCxnSpPr>
          <p:cNvPr id="1702" name="Google Shape;1702;p68"/>
          <p:cNvCxnSpPr>
            <a:stCxn id="1656" idx="2"/>
            <a:endCxn id="1691" idx="0"/>
          </p:cNvCxnSpPr>
          <p:nvPr/>
        </p:nvCxnSpPr>
        <p:spPr>
          <a:xfrm flipH="1">
            <a:off x="2042925" y="5398532"/>
            <a:ext cx="3300" cy="392700"/>
          </a:xfrm>
          <a:prstGeom prst="straightConnector1">
            <a:avLst/>
          </a:prstGeom>
          <a:noFill/>
          <a:ln cap="flat" cmpd="sng" w="28575">
            <a:solidFill>
              <a:srgbClr val="B84742"/>
            </a:solidFill>
            <a:prstDash val="solid"/>
            <a:miter lim="800000"/>
            <a:headEnd len="sm" w="sm" type="none"/>
            <a:tailEnd len="med" w="med" type="stealth"/>
          </a:ln>
        </p:spPr>
      </p:cxnSp>
      <p:sp>
        <p:nvSpPr>
          <p:cNvPr id="1703" name="Google Shape;1703;p68"/>
          <p:cNvSpPr txBox="1"/>
          <p:nvPr/>
        </p:nvSpPr>
        <p:spPr>
          <a:xfrm>
            <a:off x="7118874" y="3733800"/>
            <a:ext cx="10887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 🡨 NEW</a:t>
            </a:r>
            <a:endParaRPr b="1" sz="1800">
              <a:solidFill>
                <a:schemeClr val="dk1"/>
              </a:solidFill>
              <a:latin typeface="Roboto Condensed"/>
              <a:ea typeface="Roboto Condensed"/>
              <a:cs typeface="Roboto Condensed"/>
              <a:sym typeface="Roboto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9"/>
                                        </p:tgtEl>
                                        <p:attrNameLst>
                                          <p:attrName>style.visibility</p:attrName>
                                        </p:attrNameLst>
                                      </p:cBhvr>
                                      <p:to>
                                        <p:strVal val="visible"/>
                                      </p:to>
                                    </p:set>
                                    <p:animEffect filter="fade" transition="in">
                                      <p:cBhvr>
                                        <p:cTn dur="500"/>
                                        <p:tgtEl>
                                          <p:spTgt spid="1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8"/>
                                        </p:tgtEl>
                                        <p:attrNameLst>
                                          <p:attrName>style.visibility</p:attrName>
                                        </p:attrNameLst>
                                      </p:cBhvr>
                                      <p:to>
                                        <p:strVal val="visible"/>
                                      </p:to>
                                    </p:set>
                                    <p:animEffect filter="fade" transition="in">
                                      <p:cBhvr>
                                        <p:cTn dur="500"/>
                                        <p:tgtEl>
                                          <p:spTgt spid="1698"/>
                                        </p:tgtEl>
                                      </p:cBhvr>
                                    </p:animEffect>
                                  </p:childTnLst>
                                </p:cTn>
                              </p:par>
                              <p:par>
                                <p:cTn fill="hold" nodeType="withEffect" presetClass="exit" presetID="1" presetSubtype="0">
                                  <p:stCondLst>
                                    <p:cond delay="0"/>
                                  </p:stCondLst>
                                  <p:childTnLst>
                                    <p:set>
                                      <p:cBhvr>
                                        <p:cTn dur="1" fill="hold">
                                          <p:stCondLst>
                                            <p:cond delay="1"/>
                                          </p:stCondLst>
                                        </p:cTn>
                                        <p:tgtEl>
                                          <p:spTgt spid="167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6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68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69"/>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DOU_INS (L,R,M,X)</a:t>
            </a:r>
            <a:endParaRPr/>
          </a:p>
        </p:txBody>
      </p:sp>
      <p:sp>
        <p:nvSpPr>
          <p:cNvPr id="1709" name="Google Shape;1709;p69"/>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algorithm inserts a new node in doubly linked linear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The </a:t>
            </a:r>
            <a:r>
              <a:rPr b="1" lang="en-IN">
                <a:solidFill>
                  <a:srgbClr val="C00000"/>
                </a:solidFill>
              </a:rPr>
              <a:t>insertion</a:t>
            </a:r>
            <a:r>
              <a:rPr lang="en-IN">
                <a:solidFill>
                  <a:srgbClr val="C00000"/>
                </a:solidFill>
              </a:rPr>
              <a:t> </a:t>
            </a:r>
            <a:r>
              <a:rPr lang="en-IN"/>
              <a:t>is to be </a:t>
            </a:r>
            <a:r>
              <a:rPr b="1" lang="en-IN">
                <a:solidFill>
                  <a:srgbClr val="C00000"/>
                </a:solidFill>
              </a:rPr>
              <a:t>performed </a:t>
            </a:r>
            <a:r>
              <a:rPr lang="en-IN"/>
              <a:t>to the </a:t>
            </a:r>
            <a:r>
              <a:rPr b="1" lang="en-IN">
                <a:solidFill>
                  <a:srgbClr val="C00000"/>
                </a:solidFill>
              </a:rPr>
              <a:t>left of a specific node</a:t>
            </a:r>
            <a:r>
              <a:rPr lang="en-IN">
                <a:solidFill>
                  <a:srgbClr val="C00000"/>
                </a:solidFill>
              </a:rPr>
              <a:t> </a:t>
            </a:r>
            <a:r>
              <a:rPr b="1" lang="en-IN"/>
              <a:t>with</a:t>
            </a:r>
            <a:r>
              <a:rPr lang="en-IN"/>
              <a:t> its </a:t>
            </a:r>
            <a:r>
              <a:rPr b="1" lang="en-IN"/>
              <a:t>address</a:t>
            </a:r>
            <a:r>
              <a:rPr lang="en-IN"/>
              <a:t> given by the pointer variable </a:t>
            </a:r>
            <a:r>
              <a:rPr b="1" lang="en-IN">
                <a:solidFill>
                  <a:srgbClr val="C00000"/>
                </a:solidFill>
              </a:rPr>
              <a:t>M</a:t>
            </a:r>
            <a:r>
              <a:rPr b="1"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of doubly linked list contains following fields </a:t>
            </a:r>
            <a:r>
              <a:rPr b="1" lang="en-IN">
                <a:solidFill>
                  <a:srgbClr val="C00000"/>
                </a:solidFill>
              </a:rPr>
              <a:t>LPTR</a:t>
            </a:r>
            <a:r>
              <a:rPr lang="en-IN"/>
              <a:t>, </a:t>
            </a:r>
            <a:r>
              <a:rPr b="1" lang="en-IN">
                <a:solidFill>
                  <a:srgbClr val="C00000"/>
                </a:solidFill>
              </a:rPr>
              <a:t>RPTR</a:t>
            </a:r>
            <a:r>
              <a:rPr lang="en-IN">
                <a:solidFill>
                  <a:srgbClr val="C00000"/>
                </a:solidFill>
              </a:rPr>
              <a:t> </a:t>
            </a:r>
            <a:r>
              <a:rPr lang="en-IN"/>
              <a:t>and </a:t>
            </a:r>
            <a:r>
              <a:rPr b="1" lang="en-IN">
                <a:solidFill>
                  <a:srgbClr val="C00000"/>
                </a:solidFill>
              </a:rPr>
              <a:t>INFO</a:t>
            </a:r>
            <a:r>
              <a:rPr b="1"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LPTR</a:t>
            </a:r>
            <a:r>
              <a:rPr lang="en-IN">
                <a:solidFill>
                  <a:srgbClr val="C00000"/>
                </a:solidFill>
              </a:rPr>
              <a:t> </a:t>
            </a:r>
            <a:r>
              <a:rPr lang="en-IN"/>
              <a:t>is pointer variable pointing to Predecessor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RPTR</a:t>
            </a:r>
            <a:r>
              <a:rPr lang="en-IN">
                <a:solidFill>
                  <a:srgbClr val="C00000"/>
                </a:solidFill>
              </a:rPr>
              <a:t> </a:t>
            </a:r>
            <a:r>
              <a:rPr lang="en-IN"/>
              <a:t>is pointer variable pointing to Successor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a:t>
            </a:r>
            <a:r>
              <a:rPr lang="en-IN">
                <a:solidFill>
                  <a:srgbClr val="C00000"/>
                </a:solidFill>
              </a:rPr>
              <a:t> </a:t>
            </a:r>
            <a:r>
              <a:rPr lang="en-IN"/>
              <a:t>&amp; </a:t>
            </a:r>
            <a:r>
              <a:rPr b="1" lang="en-IN">
                <a:solidFill>
                  <a:srgbClr val="C00000"/>
                </a:solidFill>
              </a:rPr>
              <a:t>R</a:t>
            </a:r>
            <a:r>
              <a:rPr lang="en-IN">
                <a:solidFill>
                  <a:srgbClr val="C00000"/>
                </a:solidFill>
              </a:rPr>
              <a:t> </a:t>
            </a:r>
            <a:r>
              <a:rPr lang="en-IN"/>
              <a:t>are pointer variables pointing for Leftmost and Rightmost node of Linked List.</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NEW</a:t>
            </a:r>
            <a:r>
              <a:rPr lang="en-IN">
                <a:solidFill>
                  <a:srgbClr val="C00000"/>
                </a:solidFill>
              </a:rPr>
              <a:t> </a:t>
            </a:r>
            <a:r>
              <a:rPr lang="en-IN"/>
              <a:t>is the address of New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X</a:t>
            </a:r>
            <a:r>
              <a:rPr lang="en-IN">
                <a:solidFill>
                  <a:srgbClr val="C00000"/>
                </a:solidFill>
              </a:rPr>
              <a:t> </a:t>
            </a:r>
            <a:r>
              <a:rPr lang="en-IN"/>
              <a:t>is value to be inserted.</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9">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3" name="Shape 1713"/>
        <p:cNvGrpSpPr/>
        <p:nvPr/>
      </p:nvGrpSpPr>
      <p:grpSpPr>
        <a:xfrm>
          <a:off x="0" y="0"/>
          <a:ext cx="0" cy="0"/>
          <a:chOff x="0" y="0"/>
          <a:chExt cx="0" cy="0"/>
        </a:xfrm>
      </p:grpSpPr>
      <p:sp>
        <p:nvSpPr>
          <p:cNvPr id="1714" name="Google Shape;1714;p70"/>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DOU_INS (L,R,M,X)</a:t>
            </a:r>
            <a:endParaRPr/>
          </a:p>
        </p:txBody>
      </p:sp>
      <p:sp>
        <p:nvSpPr>
          <p:cNvPr id="1715" name="Google Shape;1715;p70"/>
          <p:cNvSpPr txBox="1"/>
          <p:nvPr/>
        </p:nvSpPr>
        <p:spPr>
          <a:xfrm>
            <a:off x="244200" y="908438"/>
            <a:ext cx="5760000" cy="3170099"/>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1. [Create New Empty Node]</a:t>
            </a:r>
            <a:endParaRPr/>
          </a:p>
          <a:p>
            <a:pPr indent="0" lvl="0" marL="0" marR="0" rtl="0" algn="l">
              <a:spcBef>
                <a:spcPts val="0"/>
              </a:spcBef>
              <a:spcAft>
                <a:spcPts val="0"/>
              </a:spcAft>
              <a:buNone/>
            </a:pPr>
            <a:r>
              <a:rPr b="1" lang="en-IN" sz="2000">
                <a:solidFill>
                  <a:srgbClr val="5EACE3"/>
                </a:solidFill>
                <a:latin typeface="Consolas"/>
                <a:ea typeface="Consolas"/>
                <a:cs typeface="Consolas"/>
                <a:sym typeface="Consolas"/>
              </a:rPr>
              <a:t>    </a:t>
            </a:r>
            <a:r>
              <a:rPr lang="en-IN" sz="2000">
                <a:solidFill>
                  <a:schemeClr val="dk1"/>
                </a:solidFill>
                <a:latin typeface="Consolas"/>
                <a:ea typeface="Consolas"/>
                <a:cs typeface="Consolas"/>
                <a:sym typeface="Consolas"/>
              </a:rPr>
              <a:t>NEW       NODE</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2. [Copy information field]</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INFO(NEW) 🡨 X</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3. [Insert into an empty list]</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R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LPTR(NEW) 🡨 NULL</a:t>
            </a:r>
            <a:endParaRPr sz="2000">
              <a:solidFill>
                <a:schemeClr val="dk1"/>
              </a:solidFill>
              <a:latin typeface="Consolas"/>
              <a:ea typeface="Consolas"/>
              <a:cs typeface="Consolas"/>
              <a:sym typeface="Consolas"/>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RPTR(NEW)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 🡨 R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
        <p:nvSpPr>
          <p:cNvPr id="1716" name="Google Shape;1716;p70"/>
          <p:cNvSpPr/>
          <p:nvPr/>
        </p:nvSpPr>
        <p:spPr>
          <a:xfrm>
            <a:off x="1571172" y="1280881"/>
            <a:ext cx="457200" cy="228600"/>
          </a:xfrm>
          <a:prstGeom prst="leftArrow">
            <a:avLst>
              <a:gd fmla="val 50000" name="adj1"/>
              <a:gd fmla="val 5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717" name="Google Shape;1717;p70"/>
          <p:cNvSpPr txBox="1"/>
          <p:nvPr/>
        </p:nvSpPr>
        <p:spPr>
          <a:xfrm>
            <a:off x="6172200" y="908438"/>
            <a:ext cx="5760000" cy="4093428"/>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000">
                <a:solidFill>
                  <a:schemeClr val="dk2"/>
                </a:solidFill>
                <a:latin typeface="Consolas"/>
                <a:ea typeface="Consolas"/>
                <a:cs typeface="Consolas"/>
                <a:sym typeface="Consolas"/>
              </a:rPr>
              <a:t>4. [Is left most insertion ?]</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IF</a:t>
            </a:r>
            <a:r>
              <a:rPr lang="en-IN" sz="2000">
                <a:solidFill>
                  <a:schemeClr val="dk1"/>
                </a:solidFill>
                <a:latin typeface="Consolas"/>
                <a:ea typeface="Consolas"/>
                <a:cs typeface="Consolas"/>
                <a:sym typeface="Consolas"/>
              </a:rPr>
              <a:t>	 M = 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a:t>
            </a:r>
            <a:r>
              <a:rPr b="1" lang="en-IN" sz="2000">
                <a:solidFill>
                  <a:srgbClr val="15537E"/>
                </a:solidFill>
                <a:latin typeface="Consolas"/>
                <a:ea typeface="Consolas"/>
                <a:cs typeface="Consolas"/>
                <a:sym typeface="Consolas"/>
              </a:rPr>
              <a:t>THEN</a:t>
            </a:r>
            <a:r>
              <a:rPr lang="en-IN" sz="2000">
                <a:solidFill>
                  <a:schemeClr val="dk1"/>
                </a:solidFill>
                <a:latin typeface="Consolas"/>
                <a:ea typeface="Consolas"/>
                <a:cs typeface="Consolas"/>
                <a:sym typeface="Consolas"/>
              </a:rPr>
              <a:t> LPTR(NEW) 🡨 NULL</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RPTR(NEW) 🡨 M</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LPTR(M)🡨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000">
                <a:solidFill>
                  <a:schemeClr val="dk2"/>
                </a:solidFill>
                <a:latin typeface="Consolas"/>
                <a:ea typeface="Consolas"/>
                <a:cs typeface="Consolas"/>
                <a:sym typeface="Consolas"/>
              </a:rPr>
              <a:t>5. [Insert in middle]</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LPTR(NEW) 🡨 LPTR(M)</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RPTR(NEW) 🡨 M</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LPTR(M)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RPTR(LPTR(NEW)) 🡨 NEW</a:t>
            </a:r>
            <a:endParaRPr/>
          </a:p>
          <a:p>
            <a:pPr indent="0" lvl="0" marL="0" marR="0" rtl="0" algn="l">
              <a:spcBef>
                <a:spcPts val="0"/>
              </a:spcBef>
              <a:spcAft>
                <a:spcPts val="0"/>
              </a:spcAft>
              <a:buNone/>
            </a:pPr>
            <a:r>
              <a:rPr lang="en-IN" sz="2000">
                <a:solidFill>
                  <a:schemeClr val="dk1"/>
                </a:solidFill>
                <a:latin typeface="Consolas"/>
                <a:ea typeface="Consolas"/>
                <a:cs typeface="Consolas"/>
                <a:sym typeface="Consolas"/>
              </a:rPr>
              <a:t>    Return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1" name="Shape 1721"/>
        <p:cNvGrpSpPr/>
        <p:nvPr/>
      </p:nvGrpSpPr>
      <p:grpSpPr>
        <a:xfrm>
          <a:off x="0" y="0"/>
          <a:ext cx="0" cy="0"/>
          <a:chOff x="0" y="0"/>
          <a:chExt cx="0" cy="0"/>
        </a:xfrm>
      </p:grpSpPr>
      <p:sp>
        <p:nvSpPr>
          <p:cNvPr id="1722" name="Google Shape;1722;p71"/>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DOU _DEL (L, R, OLD)</a:t>
            </a:r>
            <a:endParaRPr/>
          </a:p>
        </p:txBody>
      </p:sp>
      <p:sp>
        <p:nvSpPr>
          <p:cNvPr id="1723" name="Google Shape;1723;p71"/>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This algorithm </a:t>
            </a:r>
            <a:r>
              <a:rPr b="1" lang="en-IN">
                <a:solidFill>
                  <a:srgbClr val="C00000"/>
                </a:solidFill>
              </a:rPr>
              <a:t>deletes</a:t>
            </a:r>
            <a:r>
              <a:rPr b="1" lang="en-IN">
                <a:solidFill>
                  <a:srgbClr val="FF0000"/>
                </a:solidFill>
              </a:rPr>
              <a:t> </a:t>
            </a:r>
            <a:r>
              <a:rPr b="1" lang="en-IN">
                <a:solidFill>
                  <a:srgbClr val="C00000"/>
                </a:solidFill>
              </a:rPr>
              <a:t>the node</a:t>
            </a:r>
            <a:r>
              <a:rPr lang="en-IN">
                <a:solidFill>
                  <a:srgbClr val="C00000"/>
                </a:solidFill>
              </a:rPr>
              <a:t> </a:t>
            </a:r>
            <a:r>
              <a:rPr lang="en-IN"/>
              <a:t>whose </a:t>
            </a:r>
            <a:r>
              <a:rPr b="1" lang="en-IN">
                <a:solidFill>
                  <a:srgbClr val="C00000"/>
                </a:solidFill>
              </a:rPr>
              <a:t>address</a:t>
            </a:r>
            <a:r>
              <a:rPr lang="en-IN">
                <a:solidFill>
                  <a:srgbClr val="C00000"/>
                </a:solidFill>
              </a:rPr>
              <a:t> </a:t>
            </a:r>
            <a:r>
              <a:rPr lang="en-IN"/>
              <a:t>is contained in the variable </a:t>
            </a:r>
            <a:r>
              <a:rPr b="1" lang="en-IN">
                <a:solidFill>
                  <a:srgbClr val="C00000"/>
                </a:solidFill>
              </a:rPr>
              <a:t>OLD.</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Typical node of doubly linked list contains following fields </a:t>
            </a:r>
            <a:r>
              <a:rPr b="1" lang="en-IN">
                <a:solidFill>
                  <a:srgbClr val="C00000"/>
                </a:solidFill>
              </a:rPr>
              <a:t>LPTR</a:t>
            </a:r>
            <a:r>
              <a:rPr lang="en-IN"/>
              <a:t>, </a:t>
            </a:r>
            <a:r>
              <a:rPr b="1" lang="en-IN">
                <a:solidFill>
                  <a:srgbClr val="C00000"/>
                </a:solidFill>
              </a:rPr>
              <a:t>RPTR</a:t>
            </a:r>
            <a:r>
              <a:rPr lang="en-IN">
                <a:solidFill>
                  <a:srgbClr val="C00000"/>
                </a:solidFill>
              </a:rPr>
              <a:t> </a:t>
            </a:r>
            <a:r>
              <a:rPr lang="en-IN"/>
              <a:t>and </a:t>
            </a:r>
            <a:r>
              <a:rPr b="1" lang="en-IN">
                <a:solidFill>
                  <a:srgbClr val="C00000"/>
                </a:solidFill>
              </a:rPr>
              <a:t>INFO.</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LPTR</a:t>
            </a:r>
            <a:r>
              <a:rPr lang="en-IN">
                <a:solidFill>
                  <a:srgbClr val="C00000"/>
                </a:solidFill>
              </a:rPr>
              <a:t> </a:t>
            </a:r>
            <a:r>
              <a:rPr lang="en-IN"/>
              <a:t>is pointer variable pointing to Predecessor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RPTR</a:t>
            </a:r>
            <a:r>
              <a:rPr lang="en-IN">
                <a:solidFill>
                  <a:srgbClr val="C00000"/>
                </a:solidFill>
              </a:rPr>
              <a:t> </a:t>
            </a:r>
            <a:r>
              <a:rPr lang="en-IN"/>
              <a:t>is pointer variable pointing to Successor of a node.</a:t>
            </a:r>
            <a:endParaRPr/>
          </a:p>
          <a:p>
            <a:pPr indent="-265113" lvl="0" marL="265113" rtl="0" algn="just">
              <a:lnSpc>
                <a:spcPct val="114000"/>
              </a:lnSpc>
              <a:spcBef>
                <a:spcPts val="1000"/>
              </a:spcBef>
              <a:spcAft>
                <a:spcPts val="0"/>
              </a:spcAft>
              <a:buClr>
                <a:schemeClr val="accent6"/>
              </a:buClr>
              <a:buSzPts val="2400"/>
              <a:buFont typeface="Noto Sans Symbols"/>
              <a:buChar char="🞂"/>
            </a:pPr>
            <a:r>
              <a:rPr b="1" lang="en-IN">
                <a:solidFill>
                  <a:srgbClr val="C00000"/>
                </a:solidFill>
              </a:rPr>
              <a:t>L</a:t>
            </a:r>
            <a:r>
              <a:rPr lang="en-IN">
                <a:solidFill>
                  <a:srgbClr val="C00000"/>
                </a:solidFill>
              </a:rPr>
              <a:t> </a:t>
            </a:r>
            <a:r>
              <a:rPr lang="en-IN"/>
              <a:t>&amp; </a:t>
            </a:r>
            <a:r>
              <a:rPr b="1" lang="en-IN">
                <a:solidFill>
                  <a:srgbClr val="C00000"/>
                </a:solidFill>
              </a:rPr>
              <a:t>R</a:t>
            </a:r>
            <a:r>
              <a:rPr lang="en-IN">
                <a:solidFill>
                  <a:srgbClr val="C00000"/>
                </a:solidFill>
              </a:rPr>
              <a:t> </a:t>
            </a:r>
            <a:r>
              <a:rPr lang="en-IN"/>
              <a:t>are pointer variables pointing for Leftmost and Rightmost node of Linked List.</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7" name="Shape 1727"/>
        <p:cNvGrpSpPr/>
        <p:nvPr/>
      </p:nvGrpSpPr>
      <p:grpSpPr>
        <a:xfrm>
          <a:off x="0" y="0"/>
          <a:ext cx="0" cy="0"/>
          <a:chOff x="0" y="0"/>
          <a:chExt cx="0" cy="0"/>
        </a:xfrm>
      </p:grpSpPr>
      <p:sp>
        <p:nvSpPr>
          <p:cNvPr id="1728" name="Google Shape;1728;p72"/>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Delete from Doubly Linked List</a:t>
            </a:r>
            <a:endParaRPr/>
          </a:p>
        </p:txBody>
      </p:sp>
      <p:grpSp>
        <p:nvGrpSpPr>
          <p:cNvPr id="1729" name="Google Shape;1729;p72"/>
          <p:cNvGrpSpPr/>
          <p:nvPr/>
        </p:nvGrpSpPr>
        <p:grpSpPr>
          <a:xfrm>
            <a:off x="2362200" y="2997200"/>
            <a:ext cx="1066800" cy="381000"/>
            <a:chOff x="304800" y="4191000"/>
            <a:chExt cx="1066800" cy="381000"/>
          </a:xfrm>
        </p:grpSpPr>
        <p:sp>
          <p:nvSpPr>
            <p:cNvPr id="1730" name="Google Shape;1730;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31" name="Google Shape;1731;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32" name="Google Shape;1732;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733" name="Google Shape;1733;p72"/>
          <p:cNvGrpSpPr/>
          <p:nvPr/>
        </p:nvGrpSpPr>
        <p:grpSpPr>
          <a:xfrm>
            <a:off x="5562600" y="2997200"/>
            <a:ext cx="1066800" cy="381000"/>
            <a:chOff x="304800" y="4191000"/>
            <a:chExt cx="1066800" cy="381000"/>
          </a:xfrm>
        </p:grpSpPr>
        <p:sp>
          <p:nvSpPr>
            <p:cNvPr id="1734" name="Google Shape;1734;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35" name="Google Shape;1735;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36" name="Google Shape;1736;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737" name="Google Shape;1737;p72"/>
          <p:cNvGrpSpPr/>
          <p:nvPr/>
        </p:nvGrpSpPr>
        <p:grpSpPr>
          <a:xfrm>
            <a:off x="7162800" y="2997200"/>
            <a:ext cx="1066800" cy="381000"/>
            <a:chOff x="304800" y="4191000"/>
            <a:chExt cx="1066800" cy="381000"/>
          </a:xfrm>
        </p:grpSpPr>
        <p:sp>
          <p:nvSpPr>
            <p:cNvPr id="1738" name="Google Shape;1738;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39" name="Google Shape;1739;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40" name="Google Shape;1740;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grpSp>
        <p:nvGrpSpPr>
          <p:cNvPr id="1741" name="Google Shape;1741;p72"/>
          <p:cNvGrpSpPr/>
          <p:nvPr/>
        </p:nvGrpSpPr>
        <p:grpSpPr>
          <a:xfrm>
            <a:off x="8763000" y="2997200"/>
            <a:ext cx="1066800" cy="381000"/>
            <a:chOff x="304800" y="4191000"/>
            <a:chExt cx="1066800" cy="381000"/>
          </a:xfrm>
        </p:grpSpPr>
        <p:sp>
          <p:nvSpPr>
            <p:cNvPr id="1742" name="Google Shape;1742;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43" name="Google Shape;1743;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44" name="Google Shape;1744;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745" name="Google Shape;1745;p72"/>
          <p:cNvCxnSpPr/>
          <p:nvPr/>
        </p:nvCxnSpPr>
        <p:spPr>
          <a:xfrm>
            <a:off x="6629400" y="3073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746" name="Google Shape;1746;p72"/>
          <p:cNvCxnSpPr/>
          <p:nvPr/>
        </p:nvCxnSpPr>
        <p:spPr>
          <a:xfrm>
            <a:off x="8229600" y="3073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747" name="Google Shape;1747;p72"/>
          <p:cNvCxnSpPr/>
          <p:nvPr/>
        </p:nvCxnSpPr>
        <p:spPr>
          <a:xfrm>
            <a:off x="8229600" y="33020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748" name="Google Shape;1748;p72"/>
          <p:cNvCxnSpPr/>
          <p:nvPr/>
        </p:nvCxnSpPr>
        <p:spPr>
          <a:xfrm>
            <a:off x="6629400" y="33020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749" name="Google Shape;1749;p72"/>
          <p:cNvCxnSpPr/>
          <p:nvPr/>
        </p:nvCxnSpPr>
        <p:spPr>
          <a:xfrm flipH="1" rot="10800000">
            <a:off x="9525000" y="2997200"/>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750" name="Google Shape;1750;p72"/>
          <p:cNvCxnSpPr/>
          <p:nvPr/>
        </p:nvCxnSpPr>
        <p:spPr>
          <a:xfrm flipH="1">
            <a:off x="2362200" y="2997200"/>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751" name="Google Shape;1751;p72"/>
          <p:cNvSpPr txBox="1"/>
          <p:nvPr/>
        </p:nvSpPr>
        <p:spPr>
          <a:xfrm>
            <a:off x="2364753" y="3618468"/>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sp>
        <p:nvSpPr>
          <p:cNvPr id="1752" name="Google Shape;1752;p72"/>
          <p:cNvSpPr txBox="1"/>
          <p:nvPr/>
        </p:nvSpPr>
        <p:spPr>
          <a:xfrm>
            <a:off x="9515290" y="3606800"/>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753" name="Google Shape;1753;p72"/>
          <p:cNvCxnSpPr>
            <a:stCxn id="1751" idx="0"/>
            <a:endCxn id="1731" idx="2"/>
          </p:cNvCxnSpPr>
          <p:nvPr/>
        </p:nvCxnSpPr>
        <p:spPr>
          <a:xfrm flipH="1" rot="10800000">
            <a:off x="2512390" y="3378168"/>
            <a:ext cx="2100" cy="240300"/>
          </a:xfrm>
          <a:prstGeom prst="straightConnector1">
            <a:avLst/>
          </a:prstGeom>
          <a:noFill/>
          <a:ln cap="flat" cmpd="sng" w="28575">
            <a:solidFill>
              <a:srgbClr val="B84742"/>
            </a:solidFill>
            <a:prstDash val="solid"/>
            <a:miter lim="800000"/>
            <a:headEnd len="sm" w="sm" type="none"/>
            <a:tailEnd len="med" w="med" type="stealth"/>
          </a:ln>
        </p:spPr>
      </p:cxnSp>
      <p:cxnSp>
        <p:nvCxnSpPr>
          <p:cNvPr id="1754" name="Google Shape;1754;p72"/>
          <p:cNvCxnSpPr/>
          <p:nvPr/>
        </p:nvCxnSpPr>
        <p:spPr>
          <a:xfrm flipH="1" rot="10800000">
            <a:off x="9675190" y="3378200"/>
            <a:ext cx="2210" cy="240268"/>
          </a:xfrm>
          <a:prstGeom prst="straightConnector1">
            <a:avLst/>
          </a:prstGeom>
          <a:noFill/>
          <a:ln cap="flat" cmpd="sng" w="28575">
            <a:solidFill>
              <a:srgbClr val="B84742"/>
            </a:solidFill>
            <a:prstDash val="solid"/>
            <a:miter lim="800000"/>
            <a:headEnd len="sm" w="sm" type="none"/>
            <a:tailEnd len="med" w="med" type="stealth"/>
          </a:ln>
        </p:spPr>
      </p:cxnSp>
      <p:grpSp>
        <p:nvGrpSpPr>
          <p:cNvPr id="1755" name="Google Shape;1755;p72"/>
          <p:cNvGrpSpPr/>
          <p:nvPr/>
        </p:nvGrpSpPr>
        <p:grpSpPr>
          <a:xfrm>
            <a:off x="3962400" y="2997200"/>
            <a:ext cx="1066800" cy="381000"/>
            <a:chOff x="304800" y="4191000"/>
            <a:chExt cx="1066800" cy="381000"/>
          </a:xfrm>
        </p:grpSpPr>
        <p:sp>
          <p:nvSpPr>
            <p:cNvPr id="1756" name="Google Shape;1756;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57" name="Google Shape;1757;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58" name="Google Shape;1758;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cxnSp>
        <p:nvCxnSpPr>
          <p:cNvPr id="1759" name="Google Shape;1759;p72"/>
          <p:cNvCxnSpPr/>
          <p:nvPr/>
        </p:nvCxnSpPr>
        <p:spPr>
          <a:xfrm>
            <a:off x="3429000" y="3073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760" name="Google Shape;1760;p72"/>
          <p:cNvCxnSpPr/>
          <p:nvPr/>
        </p:nvCxnSpPr>
        <p:spPr>
          <a:xfrm>
            <a:off x="5029200" y="3073400"/>
            <a:ext cx="533400" cy="0"/>
          </a:xfrm>
          <a:prstGeom prst="straightConnector1">
            <a:avLst/>
          </a:prstGeom>
          <a:noFill/>
          <a:ln cap="flat" cmpd="sng" w="28575">
            <a:solidFill>
              <a:srgbClr val="B84742"/>
            </a:solidFill>
            <a:prstDash val="solid"/>
            <a:miter lim="800000"/>
            <a:headEnd len="sm" w="sm" type="none"/>
            <a:tailEnd len="med" w="med" type="stealth"/>
          </a:ln>
        </p:spPr>
      </p:cxnSp>
      <p:cxnSp>
        <p:nvCxnSpPr>
          <p:cNvPr id="1761" name="Google Shape;1761;p72"/>
          <p:cNvCxnSpPr/>
          <p:nvPr/>
        </p:nvCxnSpPr>
        <p:spPr>
          <a:xfrm>
            <a:off x="5029200" y="3302000"/>
            <a:ext cx="533400" cy="0"/>
          </a:xfrm>
          <a:prstGeom prst="straightConnector1">
            <a:avLst/>
          </a:prstGeom>
          <a:noFill/>
          <a:ln cap="flat" cmpd="sng" w="28575">
            <a:solidFill>
              <a:srgbClr val="B84742"/>
            </a:solidFill>
            <a:prstDash val="solid"/>
            <a:miter lim="800000"/>
            <a:headEnd len="med" w="med" type="stealth"/>
            <a:tailEnd len="sm" w="sm" type="none"/>
          </a:ln>
        </p:spPr>
      </p:cxnSp>
      <p:cxnSp>
        <p:nvCxnSpPr>
          <p:cNvPr id="1762" name="Google Shape;1762;p72"/>
          <p:cNvCxnSpPr/>
          <p:nvPr/>
        </p:nvCxnSpPr>
        <p:spPr>
          <a:xfrm>
            <a:off x="3429000" y="3302000"/>
            <a:ext cx="533400" cy="0"/>
          </a:xfrm>
          <a:prstGeom prst="straightConnector1">
            <a:avLst/>
          </a:prstGeom>
          <a:noFill/>
          <a:ln cap="flat" cmpd="sng" w="28575">
            <a:solidFill>
              <a:srgbClr val="B84742"/>
            </a:solidFill>
            <a:prstDash val="solid"/>
            <a:miter lim="800000"/>
            <a:headEnd len="med" w="med" type="stealth"/>
            <a:tailEnd len="sm" w="sm" type="none"/>
          </a:ln>
        </p:spPr>
      </p:cxnSp>
      <p:sp>
        <p:nvSpPr>
          <p:cNvPr id="1763" name="Google Shape;1763;p72"/>
          <p:cNvSpPr txBox="1"/>
          <p:nvPr/>
        </p:nvSpPr>
        <p:spPr>
          <a:xfrm>
            <a:off x="5804093" y="2619986"/>
            <a:ext cx="583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OLD</a:t>
            </a:r>
            <a:endParaRPr b="1" sz="1800">
              <a:solidFill>
                <a:schemeClr val="dk1"/>
              </a:solidFill>
              <a:latin typeface="Roboto Condensed"/>
              <a:ea typeface="Roboto Condensed"/>
              <a:cs typeface="Roboto Condensed"/>
              <a:sym typeface="Roboto Condensed"/>
            </a:endParaRPr>
          </a:p>
        </p:txBody>
      </p:sp>
      <p:sp>
        <p:nvSpPr>
          <p:cNvPr id="1764" name="Google Shape;1764;p72"/>
          <p:cNvSpPr txBox="1"/>
          <p:nvPr/>
        </p:nvSpPr>
        <p:spPr>
          <a:xfrm>
            <a:off x="2590800" y="2640584"/>
            <a:ext cx="583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OLD</a:t>
            </a:r>
            <a:endParaRPr b="1" sz="1800">
              <a:solidFill>
                <a:schemeClr val="dk1"/>
              </a:solidFill>
              <a:latin typeface="Roboto Condensed"/>
              <a:ea typeface="Roboto Condensed"/>
              <a:cs typeface="Roboto Condensed"/>
              <a:sym typeface="Roboto Condensed"/>
            </a:endParaRPr>
          </a:p>
        </p:txBody>
      </p:sp>
      <p:sp>
        <p:nvSpPr>
          <p:cNvPr id="1765" name="Google Shape;1765;p72"/>
          <p:cNvSpPr txBox="1"/>
          <p:nvPr/>
        </p:nvSpPr>
        <p:spPr>
          <a:xfrm>
            <a:off x="9017386" y="2627868"/>
            <a:ext cx="583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OLD</a:t>
            </a:r>
            <a:endParaRPr b="1" sz="1800">
              <a:solidFill>
                <a:schemeClr val="dk1"/>
              </a:solidFill>
              <a:latin typeface="Roboto Condensed"/>
              <a:ea typeface="Roboto Condensed"/>
              <a:cs typeface="Roboto Condensed"/>
              <a:sym typeface="Roboto Condensed"/>
            </a:endParaRPr>
          </a:p>
        </p:txBody>
      </p:sp>
      <p:grpSp>
        <p:nvGrpSpPr>
          <p:cNvPr id="1766" name="Google Shape;1766;p72"/>
          <p:cNvGrpSpPr/>
          <p:nvPr/>
        </p:nvGrpSpPr>
        <p:grpSpPr>
          <a:xfrm>
            <a:off x="4613434" y="1219200"/>
            <a:ext cx="1066800" cy="381000"/>
            <a:chOff x="304800" y="4191000"/>
            <a:chExt cx="1066800" cy="381000"/>
          </a:xfrm>
        </p:grpSpPr>
        <p:sp>
          <p:nvSpPr>
            <p:cNvPr id="1767" name="Google Shape;1767;p72"/>
            <p:cNvSpPr/>
            <p:nvPr/>
          </p:nvSpPr>
          <p:spPr>
            <a:xfrm>
              <a:off x="609600" y="4191000"/>
              <a:ext cx="4572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N" sz="2000">
                  <a:solidFill>
                    <a:schemeClr val="lt1"/>
                  </a:solidFill>
                  <a:latin typeface="Roboto Condensed"/>
                  <a:ea typeface="Roboto Condensed"/>
                  <a:cs typeface="Roboto Condensed"/>
                  <a:sym typeface="Roboto Condensed"/>
                </a:rPr>
                <a:t>10</a:t>
              </a:r>
              <a:endParaRPr b="1" sz="2000">
                <a:solidFill>
                  <a:schemeClr val="lt1"/>
                </a:solidFill>
                <a:latin typeface="Roboto Condensed"/>
                <a:ea typeface="Roboto Condensed"/>
                <a:cs typeface="Roboto Condensed"/>
                <a:sym typeface="Roboto Condensed"/>
              </a:endParaRPr>
            </a:p>
          </p:txBody>
        </p:sp>
        <p:sp>
          <p:nvSpPr>
            <p:cNvPr id="1768" name="Google Shape;1768;p72"/>
            <p:cNvSpPr/>
            <p:nvPr/>
          </p:nvSpPr>
          <p:spPr>
            <a:xfrm>
              <a:off x="304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sp>
          <p:nvSpPr>
            <p:cNvPr id="1769" name="Google Shape;1769;p72"/>
            <p:cNvSpPr/>
            <p:nvPr/>
          </p:nvSpPr>
          <p:spPr>
            <a:xfrm>
              <a:off x="1066800" y="4191000"/>
              <a:ext cx="304800" cy="381000"/>
            </a:xfrm>
            <a:prstGeom prst="rect">
              <a:avLst/>
            </a:prstGeom>
            <a:solidFill>
              <a:schemeClr val="accent1"/>
            </a:solidFill>
            <a:ln cap="flat" cmpd="sng" w="12700">
              <a:solidFill>
                <a:srgbClr val="6969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Roboto Condensed"/>
                <a:ea typeface="Roboto Condensed"/>
                <a:cs typeface="Roboto Condensed"/>
                <a:sym typeface="Roboto Condensed"/>
              </a:endParaRPr>
            </a:p>
          </p:txBody>
        </p:sp>
      </p:grpSp>
      <p:sp>
        <p:nvSpPr>
          <p:cNvPr id="1770" name="Google Shape;1770;p72"/>
          <p:cNvSpPr txBox="1"/>
          <p:nvPr/>
        </p:nvSpPr>
        <p:spPr>
          <a:xfrm>
            <a:off x="4877845" y="1611868"/>
            <a:ext cx="58381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OLD</a:t>
            </a:r>
            <a:endParaRPr b="1" sz="1800">
              <a:solidFill>
                <a:schemeClr val="dk1"/>
              </a:solidFill>
              <a:latin typeface="Roboto Condensed"/>
              <a:ea typeface="Roboto Condensed"/>
              <a:cs typeface="Roboto Condensed"/>
              <a:sym typeface="Roboto Condensed"/>
            </a:endParaRPr>
          </a:p>
        </p:txBody>
      </p:sp>
      <p:cxnSp>
        <p:nvCxnSpPr>
          <p:cNvPr id="1771" name="Google Shape;1771;p72"/>
          <p:cNvCxnSpPr/>
          <p:nvPr/>
        </p:nvCxnSpPr>
        <p:spPr>
          <a:xfrm flipH="1">
            <a:off x="4608952" y="1230868"/>
            <a:ext cx="304800" cy="381000"/>
          </a:xfrm>
          <a:prstGeom prst="straightConnector1">
            <a:avLst/>
          </a:prstGeom>
          <a:noFill/>
          <a:ln cap="flat" cmpd="sng" w="28575">
            <a:solidFill>
              <a:srgbClr val="B84742"/>
            </a:solidFill>
            <a:prstDash val="solid"/>
            <a:miter lim="800000"/>
            <a:headEnd len="sm" w="sm" type="none"/>
            <a:tailEnd len="sm" w="sm" type="none"/>
          </a:ln>
        </p:spPr>
      </p:cxnSp>
      <p:cxnSp>
        <p:nvCxnSpPr>
          <p:cNvPr id="1772" name="Google Shape;1772;p72"/>
          <p:cNvCxnSpPr/>
          <p:nvPr/>
        </p:nvCxnSpPr>
        <p:spPr>
          <a:xfrm flipH="1">
            <a:off x="5375434" y="1219200"/>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773" name="Google Shape;1773;p72"/>
          <p:cNvSpPr txBox="1"/>
          <p:nvPr/>
        </p:nvSpPr>
        <p:spPr>
          <a:xfrm>
            <a:off x="4602540" y="1809105"/>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cxnSp>
        <p:nvCxnSpPr>
          <p:cNvPr id="1774" name="Google Shape;1774;p72"/>
          <p:cNvCxnSpPr>
            <a:stCxn id="1773" idx="0"/>
          </p:cNvCxnSpPr>
          <p:nvPr/>
        </p:nvCxnSpPr>
        <p:spPr>
          <a:xfrm flipH="1" rot="10800000">
            <a:off x="4750177" y="1568805"/>
            <a:ext cx="2100" cy="240300"/>
          </a:xfrm>
          <a:prstGeom prst="straightConnector1">
            <a:avLst/>
          </a:prstGeom>
          <a:noFill/>
          <a:ln cap="flat" cmpd="sng" w="28575">
            <a:solidFill>
              <a:srgbClr val="B84742"/>
            </a:solidFill>
            <a:prstDash val="solid"/>
            <a:miter lim="800000"/>
            <a:headEnd len="sm" w="sm" type="none"/>
            <a:tailEnd len="med" w="med" type="stealth"/>
          </a:ln>
        </p:spPr>
      </p:cxnSp>
      <p:sp>
        <p:nvSpPr>
          <p:cNvPr id="1775" name="Google Shape;1775;p72"/>
          <p:cNvSpPr txBox="1"/>
          <p:nvPr/>
        </p:nvSpPr>
        <p:spPr>
          <a:xfrm>
            <a:off x="5434890" y="1809105"/>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776" name="Google Shape;1776;p72"/>
          <p:cNvCxnSpPr>
            <a:stCxn id="1775" idx="0"/>
          </p:cNvCxnSpPr>
          <p:nvPr/>
        </p:nvCxnSpPr>
        <p:spPr>
          <a:xfrm flipH="1" rot="10800000">
            <a:off x="5592145" y="1568805"/>
            <a:ext cx="2100" cy="240300"/>
          </a:xfrm>
          <a:prstGeom prst="straightConnector1">
            <a:avLst/>
          </a:prstGeom>
          <a:noFill/>
          <a:ln cap="flat" cmpd="sng" w="28575">
            <a:solidFill>
              <a:srgbClr val="B84742"/>
            </a:solidFill>
            <a:prstDash val="solid"/>
            <a:miter lim="800000"/>
            <a:headEnd len="sm" w="sm" type="none"/>
            <a:tailEnd len="med" w="med" type="stealth"/>
          </a:ln>
        </p:spPr>
      </p:cxnSp>
      <p:sp>
        <p:nvSpPr>
          <p:cNvPr id="1777" name="Google Shape;1777;p72"/>
          <p:cNvSpPr txBox="1"/>
          <p:nvPr/>
        </p:nvSpPr>
        <p:spPr>
          <a:xfrm>
            <a:off x="6352735" y="1295400"/>
            <a:ext cx="1580882"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 🡨 R 🡨 NULL</a:t>
            </a:r>
            <a:endParaRPr b="1" sz="1800">
              <a:solidFill>
                <a:schemeClr val="dk1"/>
              </a:solidFill>
              <a:latin typeface="Roboto Condensed"/>
              <a:ea typeface="Roboto Condensed"/>
              <a:cs typeface="Roboto Condensed"/>
              <a:sym typeface="Roboto Condensed"/>
            </a:endParaRPr>
          </a:p>
        </p:txBody>
      </p:sp>
      <p:sp>
        <p:nvSpPr>
          <p:cNvPr id="1778" name="Google Shape;1778;p72"/>
          <p:cNvSpPr txBox="1"/>
          <p:nvPr/>
        </p:nvSpPr>
        <p:spPr>
          <a:xfrm>
            <a:off x="1524001" y="4368801"/>
            <a:ext cx="182703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 🡨 RPTR(L)</a:t>
            </a:r>
            <a:endParaRPr/>
          </a:p>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 (L) 🡨 NULL</a:t>
            </a:r>
            <a:endParaRPr/>
          </a:p>
        </p:txBody>
      </p:sp>
      <p:sp>
        <p:nvSpPr>
          <p:cNvPr id="1779" name="Google Shape;1779;p72"/>
          <p:cNvSpPr txBox="1"/>
          <p:nvPr/>
        </p:nvSpPr>
        <p:spPr>
          <a:xfrm>
            <a:off x="8840962" y="4368801"/>
            <a:ext cx="185499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 🡨 LPTR(R)</a:t>
            </a:r>
            <a:endParaRPr/>
          </a:p>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RPTR (R) 🡨 NULL</a:t>
            </a:r>
            <a:endParaRPr/>
          </a:p>
        </p:txBody>
      </p:sp>
      <p:sp>
        <p:nvSpPr>
          <p:cNvPr id="1780" name="Google Shape;1780;p72"/>
          <p:cNvSpPr txBox="1"/>
          <p:nvPr/>
        </p:nvSpPr>
        <p:spPr>
          <a:xfrm>
            <a:off x="4572001" y="4673600"/>
            <a:ext cx="323197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LPTR(RTRP(OLD)) 🡨 LPTR(OLD)</a:t>
            </a:r>
            <a:endParaRPr b="1" sz="1800">
              <a:solidFill>
                <a:schemeClr val="dk1"/>
              </a:solidFill>
              <a:latin typeface="Roboto Condensed"/>
              <a:ea typeface="Roboto Condensed"/>
              <a:cs typeface="Roboto Condensed"/>
              <a:sym typeface="Roboto Condensed"/>
            </a:endParaRPr>
          </a:p>
        </p:txBody>
      </p:sp>
      <p:sp>
        <p:nvSpPr>
          <p:cNvPr id="1781" name="Google Shape;1781;p72"/>
          <p:cNvSpPr/>
          <p:nvPr/>
        </p:nvSpPr>
        <p:spPr>
          <a:xfrm>
            <a:off x="4901184" y="2396744"/>
            <a:ext cx="2389632" cy="585216"/>
          </a:xfrm>
          <a:custGeom>
            <a:rect b="b" l="l" r="r" t="t"/>
            <a:pathLst>
              <a:path extrusionOk="0" h="585216" w="2389632">
                <a:moveTo>
                  <a:pt x="0" y="585216"/>
                </a:moveTo>
                <a:lnTo>
                  <a:pt x="0" y="0"/>
                </a:lnTo>
                <a:lnTo>
                  <a:pt x="2389632" y="0"/>
                </a:lnTo>
                <a:lnTo>
                  <a:pt x="2389632" y="585216"/>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782" name="Google Shape;1782;p72"/>
          <p:cNvSpPr/>
          <p:nvPr/>
        </p:nvSpPr>
        <p:spPr>
          <a:xfrm>
            <a:off x="4913376" y="3372104"/>
            <a:ext cx="2401824" cy="512064"/>
          </a:xfrm>
          <a:custGeom>
            <a:rect b="b" l="l" r="r" t="t"/>
            <a:pathLst>
              <a:path extrusionOk="0" h="512064" w="2401824">
                <a:moveTo>
                  <a:pt x="2401824" y="12192"/>
                </a:moveTo>
                <a:lnTo>
                  <a:pt x="2401824" y="512064"/>
                </a:lnTo>
                <a:lnTo>
                  <a:pt x="0" y="512064"/>
                </a:lnTo>
                <a:lnTo>
                  <a:pt x="0" y="0"/>
                </a:lnTo>
              </a:path>
            </a:pathLst>
          </a:custGeom>
          <a:noFill/>
          <a:ln cap="flat" cmpd="sng" w="28575">
            <a:solidFill>
              <a:srgbClr val="B84742"/>
            </a:solidFill>
            <a:prstDash val="solid"/>
            <a:miter lim="800000"/>
            <a:headEnd len="sm" w="sm" type="none"/>
            <a:tailEnd len="med" w="med" type="stealth"/>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Roboto Condensed"/>
              <a:ea typeface="Roboto Condensed"/>
              <a:cs typeface="Roboto Condensed"/>
              <a:sym typeface="Roboto Condensed"/>
            </a:endParaRPr>
          </a:p>
        </p:txBody>
      </p:sp>
      <p:sp>
        <p:nvSpPr>
          <p:cNvPr id="1783" name="Google Shape;1783;p72"/>
          <p:cNvSpPr txBox="1"/>
          <p:nvPr/>
        </p:nvSpPr>
        <p:spPr>
          <a:xfrm>
            <a:off x="4572000" y="4368800"/>
            <a:ext cx="32496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Roboto Condensed"/>
                <a:ea typeface="Roboto Condensed"/>
                <a:cs typeface="Roboto Condensed"/>
                <a:sym typeface="Roboto Condensed"/>
              </a:rPr>
              <a:t>RPTR(LTRP(OLD)) 🡨 RPTR(OLD)</a:t>
            </a:r>
            <a:endParaRPr b="1" sz="1800">
              <a:solidFill>
                <a:schemeClr val="dk1"/>
              </a:solidFill>
              <a:latin typeface="Roboto Condensed"/>
              <a:ea typeface="Roboto Condensed"/>
              <a:cs typeface="Roboto Condensed"/>
              <a:sym typeface="Roboto Condensed"/>
            </a:endParaRPr>
          </a:p>
        </p:txBody>
      </p:sp>
      <p:sp>
        <p:nvSpPr>
          <p:cNvPr id="1784" name="Google Shape;1784;p72"/>
          <p:cNvSpPr txBox="1"/>
          <p:nvPr/>
        </p:nvSpPr>
        <p:spPr>
          <a:xfrm>
            <a:off x="3902138" y="3618468"/>
            <a:ext cx="295274"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L</a:t>
            </a:r>
            <a:endParaRPr b="1" sz="1800">
              <a:solidFill>
                <a:schemeClr val="dk1"/>
              </a:solidFill>
              <a:latin typeface="Roboto Condensed"/>
              <a:ea typeface="Roboto Condensed"/>
              <a:cs typeface="Roboto Condensed"/>
              <a:sym typeface="Roboto Condensed"/>
            </a:endParaRPr>
          </a:p>
        </p:txBody>
      </p:sp>
      <p:cxnSp>
        <p:nvCxnSpPr>
          <p:cNvPr id="1785" name="Google Shape;1785;p72"/>
          <p:cNvCxnSpPr>
            <a:stCxn id="1784" idx="0"/>
          </p:cNvCxnSpPr>
          <p:nvPr/>
        </p:nvCxnSpPr>
        <p:spPr>
          <a:xfrm flipH="1" rot="10800000">
            <a:off x="4049775" y="3378168"/>
            <a:ext cx="2100" cy="240300"/>
          </a:xfrm>
          <a:prstGeom prst="straightConnector1">
            <a:avLst/>
          </a:prstGeom>
          <a:noFill/>
          <a:ln cap="flat" cmpd="sng" w="28575">
            <a:solidFill>
              <a:srgbClr val="B84742"/>
            </a:solidFill>
            <a:prstDash val="solid"/>
            <a:miter lim="800000"/>
            <a:headEnd len="sm" w="sm" type="none"/>
            <a:tailEnd len="med" w="med" type="stealth"/>
          </a:ln>
        </p:spPr>
      </p:cxnSp>
      <p:cxnSp>
        <p:nvCxnSpPr>
          <p:cNvPr id="1786" name="Google Shape;1786;p72"/>
          <p:cNvCxnSpPr/>
          <p:nvPr/>
        </p:nvCxnSpPr>
        <p:spPr>
          <a:xfrm flipH="1">
            <a:off x="3947160" y="3001772"/>
            <a:ext cx="304800" cy="381000"/>
          </a:xfrm>
          <a:prstGeom prst="straightConnector1">
            <a:avLst/>
          </a:prstGeom>
          <a:noFill/>
          <a:ln cap="flat" cmpd="sng" w="28575">
            <a:solidFill>
              <a:srgbClr val="B84742"/>
            </a:solidFill>
            <a:prstDash val="solid"/>
            <a:miter lim="800000"/>
            <a:headEnd len="sm" w="sm" type="none"/>
            <a:tailEnd len="sm" w="sm" type="none"/>
          </a:ln>
        </p:spPr>
      </p:cxnSp>
      <p:sp>
        <p:nvSpPr>
          <p:cNvPr id="1787" name="Google Shape;1787;p72"/>
          <p:cNvSpPr txBox="1"/>
          <p:nvPr/>
        </p:nvSpPr>
        <p:spPr>
          <a:xfrm>
            <a:off x="7924800" y="3606800"/>
            <a:ext cx="31451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1800">
                <a:solidFill>
                  <a:schemeClr val="dk1"/>
                </a:solidFill>
                <a:latin typeface="Roboto Condensed"/>
                <a:ea typeface="Roboto Condensed"/>
                <a:cs typeface="Roboto Condensed"/>
                <a:sym typeface="Roboto Condensed"/>
              </a:rPr>
              <a:t>R</a:t>
            </a:r>
            <a:endParaRPr b="1" sz="1800">
              <a:solidFill>
                <a:schemeClr val="dk1"/>
              </a:solidFill>
              <a:latin typeface="Roboto Condensed"/>
              <a:ea typeface="Roboto Condensed"/>
              <a:cs typeface="Roboto Condensed"/>
              <a:sym typeface="Roboto Condensed"/>
            </a:endParaRPr>
          </a:p>
        </p:txBody>
      </p:sp>
      <p:cxnSp>
        <p:nvCxnSpPr>
          <p:cNvPr id="1788" name="Google Shape;1788;p72"/>
          <p:cNvCxnSpPr/>
          <p:nvPr/>
        </p:nvCxnSpPr>
        <p:spPr>
          <a:xfrm flipH="1" rot="10800000">
            <a:off x="8084700" y="3378200"/>
            <a:ext cx="2210" cy="240268"/>
          </a:xfrm>
          <a:prstGeom prst="straightConnector1">
            <a:avLst/>
          </a:prstGeom>
          <a:noFill/>
          <a:ln cap="flat" cmpd="sng" w="28575">
            <a:solidFill>
              <a:srgbClr val="B84742"/>
            </a:solidFill>
            <a:prstDash val="solid"/>
            <a:miter lim="800000"/>
            <a:headEnd len="sm" w="sm" type="none"/>
            <a:tailEnd len="med" w="med" type="stealth"/>
          </a:ln>
        </p:spPr>
      </p:cxnSp>
      <p:cxnSp>
        <p:nvCxnSpPr>
          <p:cNvPr id="1789" name="Google Shape;1789;p72"/>
          <p:cNvCxnSpPr/>
          <p:nvPr/>
        </p:nvCxnSpPr>
        <p:spPr>
          <a:xfrm flipH="1" rot="10800000">
            <a:off x="7924800" y="2989318"/>
            <a:ext cx="304800" cy="381000"/>
          </a:xfrm>
          <a:prstGeom prst="straightConnector1">
            <a:avLst/>
          </a:prstGeom>
          <a:noFill/>
          <a:ln cap="flat" cmpd="sng" w="28575">
            <a:solidFill>
              <a:srgbClr val="B84742"/>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5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5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5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7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7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5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74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1"/>
                                        </p:tgtEl>
                                        <p:attrNameLst>
                                          <p:attrName>style.visibility</p:attrName>
                                        </p:attrNameLst>
                                      </p:cBhvr>
                                      <p:to>
                                        <p:strVal val="visible"/>
                                      </p:to>
                                    </p:set>
                                    <p:animEffect filter="fade" transition="in">
                                      <p:cBhvr>
                                        <p:cTn dur="500"/>
                                        <p:tgtEl>
                                          <p:spTgt spid="1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2"/>
                                        </p:tgtEl>
                                        <p:attrNameLst>
                                          <p:attrName>style.visibility</p:attrName>
                                        </p:attrNameLst>
                                      </p:cBhvr>
                                      <p:to>
                                        <p:strVal val="visible"/>
                                      </p:to>
                                    </p:set>
                                    <p:animEffect filter="fade" transition="in">
                                      <p:cBhvr>
                                        <p:cTn dur="2000"/>
                                        <p:tgtEl>
                                          <p:spTgt spid="17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73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76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7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PROCEDURE: DOU _DEL (L, R, OLD)</a:t>
            </a:r>
            <a:endParaRPr/>
          </a:p>
        </p:txBody>
      </p:sp>
      <p:sp>
        <p:nvSpPr>
          <p:cNvPr id="1795" name="Google Shape;1795;p73"/>
          <p:cNvSpPr txBox="1"/>
          <p:nvPr/>
        </p:nvSpPr>
        <p:spPr>
          <a:xfrm>
            <a:off x="336000" y="745988"/>
            <a:ext cx="11520000" cy="5847755"/>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200">
                <a:solidFill>
                  <a:schemeClr val="dk2"/>
                </a:solidFill>
                <a:latin typeface="Consolas"/>
                <a:ea typeface="Consolas"/>
                <a:cs typeface="Consolas"/>
                <a:sym typeface="Consolas"/>
              </a:rPr>
              <a:t>1. [Is underflow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R=NULL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rgbClr val="15537E"/>
                </a:solidFill>
                <a:latin typeface="Consolas"/>
                <a:ea typeface="Consolas"/>
                <a:cs typeface="Consolas"/>
                <a:sym typeface="Consolas"/>
              </a:rPr>
              <a:t> </a:t>
            </a:r>
            <a:r>
              <a:rPr lang="en-IN" sz="2200">
                <a:solidFill>
                  <a:schemeClr val="dk1"/>
                </a:solidFill>
                <a:latin typeface="Consolas"/>
                <a:ea typeface="Consolas"/>
                <a:cs typeface="Consolas"/>
                <a:sym typeface="Consolas"/>
              </a:rPr>
              <a:t>write (‘UNDERFLOW’)</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Return</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2. [Delete node]</a:t>
            </a:r>
            <a:endParaRPr/>
          </a:p>
          <a:p>
            <a:pPr indent="0" lvl="0" marL="536575" marR="0" rtl="0" algn="l">
              <a:spcBef>
                <a:spcPts val="0"/>
              </a:spcBef>
              <a:spcAft>
                <a:spcPts val="0"/>
              </a:spcAft>
              <a:buNone/>
            </a:pP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L = R (single node in list)</a:t>
            </a:r>
            <a:endParaRPr/>
          </a:p>
          <a:p>
            <a:pPr indent="0" lvl="0" marL="536575" marR="0" rtl="0" algn="l">
              <a:spcBef>
                <a:spcPts val="0"/>
              </a:spcBef>
              <a:spcAft>
                <a:spcPts val="0"/>
              </a:spcAft>
              <a:buNone/>
            </a:pP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L 🡨 R 🡨 NULL</a:t>
            </a:r>
            <a:endParaRPr/>
          </a:p>
          <a:p>
            <a:pPr indent="0" lvl="0" marL="536575" marR="0" rtl="0" algn="l">
              <a:spcBef>
                <a:spcPts val="0"/>
              </a:spcBef>
              <a:spcAft>
                <a:spcPts val="0"/>
              </a:spcAft>
              <a:buNone/>
            </a:pPr>
            <a:r>
              <a:rPr b="1" lang="en-IN" sz="2200">
                <a:solidFill>
                  <a:srgbClr val="15537E"/>
                </a:solidFill>
                <a:latin typeface="Consolas"/>
                <a:ea typeface="Consolas"/>
                <a:cs typeface="Consolas"/>
                <a:sym typeface="Consolas"/>
              </a:rPr>
              <a:t>ELSE</a:t>
            </a: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OLD = L (left most node)</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L 🡨 RPTR(L)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LPTR (L)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ELSE</a:t>
            </a: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IF</a:t>
            </a:r>
            <a:r>
              <a:rPr lang="en-IN" sz="2200">
                <a:solidFill>
                  <a:schemeClr val="dk1"/>
                </a:solidFill>
                <a:latin typeface="Consolas"/>
                <a:ea typeface="Consolas"/>
                <a:cs typeface="Consolas"/>
                <a:sym typeface="Consolas"/>
              </a:rPr>
              <a:t> OLD = R (right most)</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THEN</a:t>
            </a:r>
            <a:r>
              <a:rPr lang="en-IN" sz="2200">
                <a:solidFill>
                  <a:schemeClr val="dk1"/>
                </a:solidFill>
                <a:latin typeface="Consolas"/>
                <a:ea typeface="Consolas"/>
                <a:cs typeface="Consolas"/>
                <a:sym typeface="Consolas"/>
              </a:rPr>
              <a:t>  R 🡨 LPTR (R)</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RPTR (R) 🡨 NULL</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a:t>
            </a:r>
            <a:r>
              <a:rPr b="1" lang="en-IN" sz="2200">
                <a:solidFill>
                  <a:srgbClr val="15537E"/>
                </a:solidFill>
                <a:latin typeface="Consolas"/>
                <a:ea typeface="Consolas"/>
                <a:cs typeface="Consolas"/>
                <a:sym typeface="Consolas"/>
              </a:rPr>
              <a:t>ELSE</a:t>
            </a:r>
            <a:r>
              <a:rPr lang="en-IN" sz="2200">
                <a:solidFill>
                  <a:schemeClr val="dk1"/>
                </a:solidFill>
                <a:latin typeface="Consolas"/>
                <a:ea typeface="Consolas"/>
                <a:cs typeface="Consolas"/>
                <a:sym typeface="Consolas"/>
              </a:rPr>
              <a:t>  RPTR(LPTR (OLD)) 🡨 RPTR (OLD)</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LPTR(RPTR (OLD)) 🡨 LPTR (OLD)</a:t>
            </a:r>
            <a:endParaRPr/>
          </a:p>
          <a:p>
            <a:pPr indent="0" lvl="0" marL="0" marR="0" rtl="0" algn="l">
              <a:spcBef>
                <a:spcPts val="0"/>
              </a:spcBef>
              <a:spcAft>
                <a:spcPts val="0"/>
              </a:spcAft>
              <a:buNone/>
            </a:pPr>
            <a:r>
              <a:rPr b="1" lang="en-IN" sz="2200">
                <a:solidFill>
                  <a:schemeClr val="dk2"/>
                </a:solidFill>
                <a:latin typeface="Consolas"/>
                <a:ea typeface="Consolas"/>
                <a:cs typeface="Consolas"/>
                <a:sym typeface="Consolas"/>
              </a:rPr>
              <a:t>3. [FREE deleted node ?]</a:t>
            </a:r>
            <a:endParaRPr/>
          </a:p>
          <a:p>
            <a:pPr indent="0" lvl="0" marL="0" marR="0" rtl="0" algn="l">
              <a:spcBef>
                <a:spcPts val="0"/>
              </a:spcBef>
              <a:spcAft>
                <a:spcPts val="0"/>
              </a:spcAft>
              <a:buNone/>
            </a:pPr>
            <a:r>
              <a:rPr lang="en-IN" sz="2200">
                <a:solidFill>
                  <a:schemeClr val="dk1"/>
                </a:solidFill>
                <a:latin typeface="Consolas"/>
                <a:ea typeface="Consolas"/>
                <a:cs typeface="Consolas"/>
                <a:sym typeface="Consolas"/>
              </a:rPr>
              <a:t>    FREE(OLD)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5">
                                            <p:txEl>
                                              <p:pRg end="16" st="1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9" name="Shape 1799"/>
        <p:cNvGrpSpPr/>
        <p:nvPr/>
      </p:nvGrpSpPr>
      <p:grpSpPr>
        <a:xfrm>
          <a:off x="0" y="0"/>
          <a:ext cx="0" cy="0"/>
          <a:chOff x="0" y="0"/>
          <a:chExt cx="0" cy="0"/>
        </a:xfrm>
      </p:grpSpPr>
      <p:sp>
        <p:nvSpPr>
          <p:cNvPr id="1800" name="Google Shape;1800;p74"/>
          <p:cNvSpPr txBox="1"/>
          <p:nvPr>
            <p:ph idx="1" type="body"/>
          </p:nvPr>
        </p:nvSpPr>
        <p:spPr>
          <a:xfrm>
            <a:off x="2581756" y="20384"/>
            <a:ext cx="4646358" cy="73465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1800"/>
              <a:buNone/>
            </a:pPr>
            <a:r>
              <a:rPr b="1" lang="en-IN"/>
              <a:t>Data Structures </a:t>
            </a:r>
            <a:r>
              <a:rPr lang="en-IN">
                <a:latin typeface="Roboto Condensed Light"/>
                <a:ea typeface="Roboto Condensed Light"/>
                <a:cs typeface="Roboto Condensed Light"/>
                <a:sym typeface="Roboto Condensed Light"/>
              </a:rPr>
              <a:t>(DS)</a:t>
            </a:r>
            <a:endParaRPr/>
          </a:p>
          <a:p>
            <a:pPr indent="0" lvl="0" marL="0" rtl="0" algn="ctr">
              <a:lnSpc>
                <a:spcPct val="90000"/>
              </a:lnSpc>
              <a:spcBef>
                <a:spcPts val="0"/>
              </a:spcBef>
              <a:spcAft>
                <a:spcPts val="0"/>
              </a:spcAft>
              <a:buClr>
                <a:schemeClr val="lt1"/>
              </a:buClr>
              <a:buSzPts val="1800"/>
              <a:buNone/>
            </a:pPr>
            <a:r>
              <a:rPr lang="en-IN">
                <a:latin typeface="Roboto Condensed Light"/>
                <a:ea typeface="Roboto Condensed Light"/>
                <a:cs typeface="Roboto Condensed Light"/>
                <a:sym typeface="Roboto Condensed Light"/>
              </a:rPr>
              <a:t>GTU # 3130702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3"/>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Advantages of Linked Lists</a:t>
            </a:r>
            <a:endParaRPr/>
          </a:p>
        </p:txBody>
      </p:sp>
      <p:sp>
        <p:nvSpPr>
          <p:cNvPr id="96" name="Google Shape;96;p13"/>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Size of linked lists is not fixed, they can expand and shrink during run time.</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Insertion and Deletion Operations are fast and easier in Linked Lists.</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Memory allocation is done during run-time (no need to allocate any fixed memory).</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Data Structures like Stacks, Queues, and trees can be easily implemented using Linked list.</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Disadvantages of Linked Lists</a:t>
            </a:r>
            <a:endParaRPr/>
          </a:p>
        </p:txBody>
      </p:sp>
      <p:sp>
        <p:nvSpPr>
          <p:cNvPr id="102" name="Google Shape;102;p14"/>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Memory consumption is more in Linked Lists when compared to arrays. Because each node contains a pointer in linked list and it requires extra memory.</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Elements cannot be accessed at random in linked lists.</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Traversing from reverse is not possible in singly linked lists.</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0" y="1"/>
            <a:ext cx="12192000" cy="711200"/>
          </a:xfrm>
          <a:prstGeom prst="rect">
            <a:avLst/>
          </a:prstGeom>
          <a:solidFill>
            <a:srgbClr val="C0C0C0">
              <a:alpha val="49803"/>
            </a:srgbClr>
          </a:solidFill>
          <a:ln>
            <a:noFill/>
          </a:ln>
        </p:spPr>
        <p:txBody>
          <a:bodyPr anchorCtr="0" anchor="ctr" bIns="108000" lIns="216000" spcFirstLastPara="1" rIns="216000" wrap="square" tIns="108000">
            <a:normAutofit/>
          </a:bodyPr>
          <a:lstStyle/>
          <a:p>
            <a:pPr indent="0" lvl="0" marL="0" rtl="0" algn="l">
              <a:lnSpc>
                <a:spcPct val="90000"/>
              </a:lnSpc>
              <a:spcBef>
                <a:spcPts val="0"/>
              </a:spcBef>
              <a:spcAft>
                <a:spcPts val="0"/>
              </a:spcAft>
              <a:buClr>
                <a:srgbClr val="363636"/>
              </a:buClr>
              <a:buSzPts val="3400"/>
              <a:buFont typeface="Roboto Condensed"/>
              <a:buNone/>
            </a:pPr>
            <a:r>
              <a:rPr lang="en-IN"/>
              <a:t>Linked Storage Representation</a:t>
            </a:r>
            <a:endParaRPr/>
          </a:p>
        </p:txBody>
      </p:sp>
      <p:sp>
        <p:nvSpPr>
          <p:cNvPr id="108" name="Google Shape;108;p15"/>
          <p:cNvSpPr txBox="1"/>
          <p:nvPr>
            <p:ph idx="1" type="body"/>
          </p:nvPr>
        </p:nvSpPr>
        <p:spPr>
          <a:xfrm>
            <a:off x="131180" y="863444"/>
            <a:ext cx="11929641" cy="5742801"/>
          </a:xfrm>
          <a:prstGeom prst="rect">
            <a:avLst/>
          </a:prstGeom>
          <a:noFill/>
          <a:ln>
            <a:noFill/>
          </a:ln>
        </p:spPr>
        <p:txBody>
          <a:bodyPr anchorCtr="0" anchor="t" bIns="45700" lIns="91425" spcFirstLastPara="1" rIns="91425" wrap="square" tIns="45700">
            <a:noAutofit/>
          </a:bodyPr>
          <a:lstStyle/>
          <a:p>
            <a:pPr indent="-265113" lvl="0" marL="265113" rtl="0" algn="just">
              <a:lnSpc>
                <a:spcPct val="114000"/>
              </a:lnSpc>
              <a:spcBef>
                <a:spcPts val="0"/>
              </a:spcBef>
              <a:spcAft>
                <a:spcPts val="0"/>
              </a:spcAft>
              <a:buClr>
                <a:schemeClr val="accent6"/>
              </a:buClr>
              <a:buSzPts val="2400"/>
              <a:buFont typeface="Noto Sans Symbols"/>
              <a:buChar char="🞂"/>
            </a:pPr>
            <a:r>
              <a:rPr lang="en-IN"/>
              <a:t>There are many applications where </a:t>
            </a:r>
            <a:r>
              <a:rPr b="1" lang="en-IN"/>
              <a:t>sequential allocation </a:t>
            </a:r>
            <a:r>
              <a:rPr lang="en-IN"/>
              <a:t>method is </a:t>
            </a:r>
            <a:r>
              <a:rPr b="1" lang="en-IN"/>
              <a:t>unacceptable</a:t>
            </a:r>
            <a:r>
              <a:rPr lang="en-IN"/>
              <a:t> because of following characteristics</a:t>
            </a:r>
            <a:endParaRPr/>
          </a:p>
          <a:p>
            <a:pPr indent="-352425" lvl="1" marL="809625" rtl="0" algn="just">
              <a:lnSpc>
                <a:spcPct val="114000"/>
              </a:lnSpc>
              <a:spcBef>
                <a:spcPts val="1000"/>
              </a:spcBef>
              <a:spcAft>
                <a:spcPts val="0"/>
              </a:spcAft>
              <a:buSzPts val="2000"/>
              <a:buChar char="⮩"/>
            </a:pPr>
            <a:r>
              <a:rPr b="1" lang="en-IN">
                <a:solidFill>
                  <a:srgbClr val="C00000"/>
                </a:solidFill>
              </a:rPr>
              <a:t>Unpredictable storage</a:t>
            </a:r>
            <a:r>
              <a:rPr b="1" lang="en-IN">
                <a:solidFill>
                  <a:srgbClr val="FF0000"/>
                </a:solidFill>
              </a:rPr>
              <a:t> </a:t>
            </a:r>
            <a:r>
              <a:rPr lang="en-IN"/>
              <a:t>requirement</a:t>
            </a:r>
            <a:endParaRPr/>
          </a:p>
          <a:p>
            <a:pPr indent="-352425" lvl="1" marL="809625" rtl="0" algn="just">
              <a:lnSpc>
                <a:spcPct val="114000"/>
              </a:lnSpc>
              <a:spcBef>
                <a:spcPts val="1000"/>
              </a:spcBef>
              <a:spcAft>
                <a:spcPts val="0"/>
              </a:spcAft>
              <a:buSzPts val="2000"/>
              <a:buChar char="⮩"/>
            </a:pPr>
            <a:r>
              <a:rPr b="1" lang="en-IN">
                <a:solidFill>
                  <a:srgbClr val="C00000"/>
                </a:solidFill>
              </a:rPr>
              <a:t>Extensive manipulation</a:t>
            </a:r>
            <a:r>
              <a:rPr b="1" lang="en-IN">
                <a:solidFill>
                  <a:srgbClr val="FF0000"/>
                </a:solidFill>
              </a:rPr>
              <a:t> </a:t>
            </a:r>
            <a:r>
              <a:rPr lang="en-IN"/>
              <a:t>of stored data</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One method of obtaining the address of node is to store address in computer’s main memory, we refer this addressing mode as </a:t>
            </a:r>
            <a:r>
              <a:rPr b="1" lang="en-IN">
                <a:solidFill>
                  <a:srgbClr val="C00000"/>
                </a:solidFill>
              </a:rPr>
              <a:t>pointer of link addressing</a:t>
            </a:r>
            <a:r>
              <a:rPr lang="en-IN"/>
              <a:t>.</a:t>
            </a:r>
            <a:endParaRPr/>
          </a:p>
          <a:p>
            <a:pPr indent="-265113" lvl="0" marL="265113" rtl="0" algn="just">
              <a:lnSpc>
                <a:spcPct val="114000"/>
              </a:lnSpc>
              <a:spcBef>
                <a:spcPts val="1000"/>
              </a:spcBef>
              <a:spcAft>
                <a:spcPts val="0"/>
              </a:spcAft>
              <a:buClr>
                <a:schemeClr val="accent6"/>
              </a:buClr>
              <a:buSzPts val="2400"/>
              <a:buFont typeface="Noto Sans Symbols"/>
              <a:buChar char="🞂"/>
            </a:pPr>
            <a:r>
              <a:rPr lang="en-IN"/>
              <a:t>A simple way to represent a linear list is to expand each node to contain a link or pointer to the next node. This representation is called one-way chain or Singly Linked Linear List.</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a:p>
            <a:pPr indent="-112713" lvl="0" marL="265113" rtl="0" algn="just">
              <a:lnSpc>
                <a:spcPct val="114000"/>
              </a:lnSpc>
              <a:spcBef>
                <a:spcPts val="1000"/>
              </a:spcBef>
              <a:spcAft>
                <a:spcPts val="0"/>
              </a:spcAft>
              <a:buClr>
                <a:schemeClr val="accent6"/>
              </a:buClr>
              <a:buSzPts val="2400"/>
              <a:buFont typeface="Noto Sans Symbols"/>
              <a:buNone/>
            </a:pPr>
            <a:r>
              <a:t/>
            </a:r>
            <a:endParaRPr/>
          </a:p>
        </p:txBody>
      </p:sp>
      <p:pic>
        <p:nvPicPr>
          <p:cNvPr id="109" name="Google Shape;109;p15"/>
          <p:cNvPicPr preferRelativeResize="0"/>
          <p:nvPr/>
        </p:nvPicPr>
        <p:blipFill rotWithShape="1">
          <a:blip r:embed="rId3">
            <a:alphaModFix/>
          </a:blip>
          <a:srcRect b="0" l="0" r="0" t="0"/>
          <a:stretch/>
        </p:blipFill>
        <p:spPr>
          <a:xfrm>
            <a:off x="3851194" y="4878778"/>
            <a:ext cx="4818221" cy="14531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eptPPT">
      <a:dk1>
        <a:srgbClr val="212121"/>
      </a:dk1>
      <a:lt1>
        <a:srgbClr val="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