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cfc28b02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cfc28b02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cfc28b02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cfc28b02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848789ec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848789ec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848789ec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848789ec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6cfc28b0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6cfc28b0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cfc28b0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cfc28b0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cfc28b0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cfc28b0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cfc28b02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cfc28b02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848789ec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848789ec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848789ec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848789ec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900fd06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900fd06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f26bff52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f26bff52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hyperlink" Target="http://drive.google.com/file/d/1nFbmgtgSkdrcxYhfKa7uJ-Xyylai9hA4/view" TargetMode="External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40025"/>
            <a:ext cx="8778000" cy="17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Handwritten Digit Recognition using Neural Network</a:t>
            </a:r>
            <a:endParaRPr sz="250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989" y="2193025"/>
            <a:ext cx="1831425" cy="17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012650" y="4116775"/>
            <a:ext cx="137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APRIL 2024</a:t>
            </a:r>
            <a:endParaRPr b="1"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012650" y="4532275"/>
            <a:ext cx="137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SVNIT SURAT</a:t>
            </a:r>
            <a:endParaRPr sz="13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928425" y="3263225"/>
            <a:ext cx="2675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Presented by: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Hetvi Modi </a:t>
            </a:r>
            <a:r>
              <a:rPr b="1" lang="en-GB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U22CS074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Megha Patel </a:t>
            </a:r>
            <a:r>
              <a:rPr b="1" lang="en-GB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U22CS078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Yashanki Zala </a:t>
            </a:r>
            <a:r>
              <a:rPr b="1" lang="en-GB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U22CS108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Boddu Kajol </a:t>
            </a:r>
            <a:r>
              <a:rPr b="1" lang="en-GB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U22CS111</a:t>
            </a:r>
            <a:endParaRPr b="1"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17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AI Module Used</a:t>
            </a:r>
            <a:endParaRPr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311700" y="1271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b="1"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Module 2: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Automated problem solving agent</a:t>
            </a:r>
            <a:r>
              <a:rPr lang="en-GB" sz="1400"/>
              <a:t> 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2.1: Intelligent agent and environment</a:t>
            </a:r>
            <a:r>
              <a:rPr lang="en-GB" sz="1400"/>
              <a:t>   </a:t>
            </a:r>
            <a:r>
              <a:rPr lang="en-GB" sz="2800"/>
              <a:t>  </a:t>
            </a:r>
            <a:endParaRPr sz="28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b="1"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Module 8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Learning from examples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8.2: Perceptrons and Neural networks</a:t>
            </a:r>
            <a:endParaRPr sz="2800"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26" y="109012"/>
            <a:ext cx="778675" cy="70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5075" y="143688"/>
            <a:ext cx="671900" cy="64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2"/>
          <p:cNvCxnSpPr/>
          <p:nvPr/>
        </p:nvCxnSpPr>
        <p:spPr>
          <a:xfrm>
            <a:off x="225900" y="949363"/>
            <a:ext cx="8692200" cy="3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2"/>
          <p:cNvSpPr txBox="1"/>
          <p:nvPr/>
        </p:nvSpPr>
        <p:spPr>
          <a:xfrm>
            <a:off x="3956100" y="4879850"/>
            <a:ext cx="123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SVNIT SURAT</a:t>
            </a:r>
            <a:endParaRPr sz="9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311700" y="17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Our</a:t>
            </a:r>
            <a:r>
              <a:rPr lang="en-GB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 Learnings</a:t>
            </a:r>
            <a:endParaRPr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9886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FF9900"/>
              </a:buClr>
              <a:buSzPts val="1438"/>
              <a:buFont typeface="Roboto"/>
              <a:buChar char="●"/>
            </a:pPr>
            <a:r>
              <a:rPr b="1" lang="en-GB" sz="1437">
                <a:solidFill>
                  <a:srgbClr val="0D0D0D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Understanding of image classification techniques</a:t>
            </a:r>
            <a:r>
              <a:rPr lang="en-GB" sz="1437">
                <a:solidFill>
                  <a:srgbClr val="0D0D0D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: We learn how to build and train neural network models for image classification tasks.</a:t>
            </a:r>
            <a:endParaRPr sz="1437">
              <a:solidFill>
                <a:srgbClr val="0D0D0D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988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38"/>
              <a:buFont typeface="Roboto"/>
              <a:buChar char="●"/>
            </a:pPr>
            <a:r>
              <a:rPr b="1" lang="en-GB" sz="1437">
                <a:solidFill>
                  <a:srgbClr val="0D0D0D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Different python libraries</a:t>
            </a:r>
            <a:r>
              <a:rPr lang="en-GB" sz="1437">
                <a:solidFill>
                  <a:srgbClr val="0D0D0D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: Understand different Python libraries like TensorFlow, Keras, NumPy and Matplotlib.</a:t>
            </a:r>
            <a:endParaRPr sz="1437">
              <a:solidFill>
                <a:srgbClr val="0D0D0D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988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38"/>
              <a:buFont typeface="Merriweather"/>
              <a:buChar char="●"/>
            </a:pPr>
            <a:r>
              <a:rPr b="1" lang="en-GB" sz="1437">
                <a:solidFill>
                  <a:srgbClr val="0D0D0D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Data preprocessing techniques</a:t>
            </a:r>
            <a:r>
              <a:rPr lang="en-GB" sz="1437">
                <a:solidFill>
                  <a:srgbClr val="0D0D0D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: We learn how to preprocess and prepare image data for training neural networks, including normalization and reshaping.</a:t>
            </a:r>
            <a:endParaRPr sz="1437">
              <a:solidFill>
                <a:srgbClr val="0D0D0D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988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38"/>
              <a:buFont typeface="Merriweather"/>
              <a:buChar char="●"/>
            </a:pPr>
            <a:r>
              <a:rPr b="1" lang="en-GB" sz="1437">
                <a:solidFill>
                  <a:srgbClr val="0D0D0D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Model evaluation and optimization</a:t>
            </a:r>
            <a:r>
              <a:rPr lang="en-GB" sz="1437">
                <a:solidFill>
                  <a:srgbClr val="0D0D0D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: Insights into evaluating model performance using metrics such as accuracy and confusion matrices, as well as techniques for optimizing model architecture and hyperparameters.</a:t>
            </a:r>
            <a:endParaRPr sz="1437">
              <a:solidFill>
                <a:srgbClr val="0D0D0D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855"/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26" y="109012"/>
            <a:ext cx="778675" cy="70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5075" y="143688"/>
            <a:ext cx="671900" cy="64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3"/>
          <p:cNvCxnSpPr/>
          <p:nvPr/>
        </p:nvCxnSpPr>
        <p:spPr>
          <a:xfrm>
            <a:off x="225900" y="949363"/>
            <a:ext cx="8692200" cy="3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3"/>
          <p:cNvSpPr txBox="1"/>
          <p:nvPr/>
        </p:nvSpPr>
        <p:spPr>
          <a:xfrm>
            <a:off x="3956100" y="4879850"/>
            <a:ext cx="123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SVNIT SURAT</a:t>
            </a:r>
            <a:endParaRPr sz="9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311700" y="1774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Successful implementation of handwritten digit recognition system using deep learning techniques.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Learning of data preprocessing techniques and model evaluation methods, essential for developing effective AI systems.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26" y="109012"/>
            <a:ext cx="778675" cy="70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5075" y="143688"/>
            <a:ext cx="671900" cy="64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24"/>
          <p:cNvCxnSpPr/>
          <p:nvPr/>
        </p:nvCxnSpPr>
        <p:spPr>
          <a:xfrm>
            <a:off x="225900" y="949363"/>
            <a:ext cx="8692200" cy="3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4"/>
          <p:cNvSpPr txBox="1"/>
          <p:nvPr/>
        </p:nvSpPr>
        <p:spPr>
          <a:xfrm>
            <a:off x="3956100" y="4879850"/>
            <a:ext cx="123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SVNIT SURAT</a:t>
            </a:r>
            <a:endParaRPr sz="9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311700" y="1774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Future Work</a:t>
            </a:r>
            <a:endParaRPr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Merriweather"/>
              <a:buChar char="●"/>
            </a:pPr>
            <a:r>
              <a:rPr b="1" lang="en-GB" sz="1400">
                <a:solidFill>
                  <a:srgbClr val="0D0D0D"/>
                </a:solidFill>
                <a:latin typeface="Merriweather"/>
                <a:ea typeface="Merriweather"/>
                <a:cs typeface="Merriweather"/>
                <a:sym typeface="Merriweather"/>
              </a:rPr>
              <a:t>Multi-Class Recognition</a:t>
            </a:r>
            <a:r>
              <a:rPr lang="en-GB" sz="1400">
                <a:solidFill>
                  <a:srgbClr val="0D0D0D"/>
                </a:solidFill>
                <a:latin typeface="Merriweather"/>
                <a:ea typeface="Merriweather"/>
                <a:cs typeface="Merriweather"/>
                <a:sym typeface="Merriweather"/>
              </a:rPr>
              <a:t>: Extend recognition to alphabets (A-Z) alongside digits (0-9) using techniques like multi-label classification.</a:t>
            </a:r>
            <a:endParaRPr sz="1400">
              <a:solidFill>
                <a:srgbClr val="0D0D0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Merriweather"/>
              <a:buChar char="●"/>
            </a:pPr>
            <a:r>
              <a:rPr b="1" lang="en-GB" sz="1400">
                <a:solidFill>
                  <a:srgbClr val="0D0D0D"/>
                </a:solidFill>
                <a:latin typeface="Merriweather"/>
                <a:ea typeface="Merriweather"/>
                <a:cs typeface="Merriweather"/>
                <a:sym typeface="Merriweather"/>
              </a:rPr>
              <a:t>Recognition of Multiple Letters</a:t>
            </a:r>
            <a:r>
              <a:rPr lang="en-GB" sz="1400">
                <a:solidFill>
                  <a:srgbClr val="0D0D0D"/>
                </a:solidFill>
                <a:latin typeface="Merriweather"/>
                <a:ea typeface="Merriweather"/>
                <a:cs typeface="Merriweather"/>
                <a:sym typeface="Merriweather"/>
              </a:rPr>
              <a:t>: Develop algorithms for detecting and segmenting individual letters within images, ensuring accurate recognition even in complex scenarios.</a:t>
            </a:r>
            <a:endParaRPr sz="1400">
              <a:solidFill>
                <a:srgbClr val="0D0D0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Merriweather"/>
              <a:buChar char="●"/>
            </a:pPr>
            <a:r>
              <a:rPr b="1" lang="en-GB" sz="1400">
                <a:solidFill>
                  <a:srgbClr val="0D0D0D"/>
                </a:solidFill>
                <a:latin typeface="Merriweather"/>
                <a:ea typeface="Merriweather"/>
                <a:cs typeface="Merriweather"/>
                <a:sym typeface="Merriweather"/>
              </a:rPr>
              <a:t>Snap-Like Features</a:t>
            </a:r>
            <a:r>
              <a:rPr lang="en-GB" sz="1400">
                <a:solidFill>
                  <a:srgbClr val="0D0D0D"/>
                </a:solidFill>
                <a:latin typeface="Merriweather"/>
                <a:ea typeface="Merriweather"/>
                <a:cs typeface="Merriweather"/>
                <a:sym typeface="Merriweather"/>
              </a:rPr>
              <a:t>: Integrate real-time image processing and object detection to enable instant recognition of handwritten text from mobile device cameras.</a:t>
            </a:r>
            <a:endParaRPr sz="1400">
              <a:solidFill>
                <a:srgbClr val="0D0D0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26" y="109012"/>
            <a:ext cx="778675" cy="70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5075" y="143688"/>
            <a:ext cx="671900" cy="64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25"/>
          <p:cNvCxnSpPr/>
          <p:nvPr/>
        </p:nvCxnSpPr>
        <p:spPr>
          <a:xfrm>
            <a:off x="225900" y="949363"/>
            <a:ext cx="8692200" cy="3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5"/>
          <p:cNvSpPr txBox="1"/>
          <p:nvPr/>
        </p:nvSpPr>
        <p:spPr>
          <a:xfrm>
            <a:off x="3956100" y="4879850"/>
            <a:ext cx="123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SVNIT SURAT</a:t>
            </a:r>
            <a:endParaRPr sz="9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1774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Statement</a:t>
            </a:r>
            <a:endParaRPr sz="252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Creating a neural network to classify handwritten digits from the MNIST dataset. Exploring different architectures to enhance accuracy. Showcasing the power of deep learning in image recognition.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26" y="109012"/>
            <a:ext cx="778675" cy="70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5075" y="143688"/>
            <a:ext cx="671900" cy="64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>
            <a:off x="225900" y="949363"/>
            <a:ext cx="8692200" cy="3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/>
        </p:nvSpPr>
        <p:spPr>
          <a:xfrm>
            <a:off x="3956100" y="4879850"/>
            <a:ext cx="123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SVNIT SURAT</a:t>
            </a:r>
            <a:endParaRPr sz="9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1774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Objective</a:t>
            </a:r>
            <a:endParaRPr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To develop a neural network to recognize handwritten digits accurately from the MNIST dataset. Train on 28x28 pixel grayscale images to classify digits 0-9. Aim to preprocess data, train the model, and assess its performance for OCR and computer vision.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26" y="109012"/>
            <a:ext cx="778675" cy="70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5075" y="143688"/>
            <a:ext cx="671900" cy="64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5"/>
          <p:cNvCxnSpPr/>
          <p:nvPr/>
        </p:nvCxnSpPr>
        <p:spPr>
          <a:xfrm>
            <a:off x="225900" y="949363"/>
            <a:ext cx="8692200" cy="3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5"/>
          <p:cNvSpPr txBox="1"/>
          <p:nvPr/>
        </p:nvSpPr>
        <p:spPr>
          <a:xfrm>
            <a:off x="3956100" y="4879850"/>
            <a:ext cx="123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SVNIT SURAT</a:t>
            </a:r>
            <a:endParaRPr sz="9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1774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Assumption</a:t>
            </a:r>
            <a:endParaRPr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252250" y="1051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It can recognise only single digit at a time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It can only recognise digits not other symbols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It should be a grayscale image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26" y="109012"/>
            <a:ext cx="778675" cy="70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5075" y="143688"/>
            <a:ext cx="671900" cy="64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6"/>
          <p:cNvCxnSpPr/>
          <p:nvPr/>
        </p:nvCxnSpPr>
        <p:spPr>
          <a:xfrm>
            <a:off x="225900" y="949363"/>
            <a:ext cx="8692200" cy="3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6"/>
          <p:cNvSpPr txBox="1"/>
          <p:nvPr/>
        </p:nvSpPr>
        <p:spPr>
          <a:xfrm>
            <a:off x="3956100" y="4879850"/>
            <a:ext cx="123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SVNIT SURAT</a:t>
            </a:r>
            <a:endParaRPr sz="9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17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Agent Introduction</a:t>
            </a:r>
            <a:endParaRPr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26" y="109012"/>
            <a:ext cx="778675" cy="70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5075" y="143688"/>
            <a:ext cx="671900" cy="64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7"/>
          <p:cNvCxnSpPr/>
          <p:nvPr/>
        </p:nvCxnSpPr>
        <p:spPr>
          <a:xfrm>
            <a:off x="225900" y="949363"/>
            <a:ext cx="8692200" cy="3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18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The learning model trained to recognize handwritten digits.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It utilizes neural network architecture to analyze images and predict the corresponding digit class.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Trained on the MNIST dataset, it learns patterns and features to distinguish between different digits.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b="1" lang="en-GB" sz="140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PEAS:</a:t>
            </a:r>
            <a:endParaRPr b="1" sz="1400">
              <a:solidFill>
                <a:srgbClr val="0000FF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    Performance measure: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Accuracy, </a:t>
            </a:r>
            <a:r>
              <a:rPr lang="en-GB" sz="1400">
                <a:solidFill>
                  <a:schemeClr val="dk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Speed, Correctness of Output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    Environment: </a:t>
            </a:r>
            <a:r>
              <a:rPr lang="en-GB" sz="1400">
                <a:solidFill>
                  <a:schemeClr val="dk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MNIST dataset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    Actuators: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Display screen (output : digit label (0-9))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    Sensors: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Camera ( input: grayscale image 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956100" y="4879850"/>
            <a:ext cx="123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SVNIT SURAT</a:t>
            </a:r>
            <a:endParaRPr sz="9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8575"/>
            <a:ext cx="3297675" cy="333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613" y="1158750"/>
            <a:ext cx="2701973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2575" y="1706413"/>
            <a:ext cx="2869375" cy="230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3956100" y="4879850"/>
            <a:ext cx="123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SVNIT SURAT</a:t>
            </a:r>
            <a:endParaRPr sz="9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226" y="109012"/>
            <a:ext cx="778675" cy="70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05075" y="143688"/>
            <a:ext cx="671900" cy="64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8"/>
          <p:cNvCxnSpPr/>
          <p:nvPr/>
        </p:nvCxnSpPr>
        <p:spPr>
          <a:xfrm>
            <a:off x="225900" y="949363"/>
            <a:ext cx="8692200" cy="3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3956100" y="4879850"/>
            <a:ext cx="123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SVNIT SURAT</a:t>
            </a:r>
            <a:endParaRPr sz="9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100" y="891124"/>
            <a:ext cx="4479701" cy="38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226" y="109012"/>
            <a:ext cx="778675" cy="70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5075" y="143688"/>
            <a:ext cx="671900" cy="64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9"/>
          <p:cNvCxnSpPr/>
          <p:nvPr/>
        </p:nvCxnSpPr>
        <p:spPr>
          <a:xfrm>
            <a:off x="225900" y="949363"/>
            <a:ext cx="8692200" cy="3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324" y="1152477"/>
            <a:ext cx="6253350" cy="35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>
            <a:off x="5696725" y="808125"/>
            <a:ext cx="452100" cy="15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7319458" y="1526961"/>
            <a:ext cx="23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7319458" y="1847634"/>
            <a:ext cx="23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1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7319458" y="2150479"/>
            <a:ext cx="23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2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7319458" y="2471152"/>
            <a:ext cx="23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3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7319458" y="2791826"/>
            <a:ext cx="23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4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7319458" y="3094671"/>
            <a:ext cx="23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5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7319458" y="3415344"/>
            <a:ext cx="23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6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7319458" y="3736018"/>
            <a:ext cx="23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7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7319458" y="4038862"/>
            <a:ext cx="23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8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7319458" y="4359536"/>
            <a:ext cx="23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9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226" y="109012"/>
            <a:ext cx="778675" cy="70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5075" y="143688"/>
            <a:ext cx="671900" cy="64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0"/>
          <p:cNvCxnSpPr/>
          <p:nvPr/>
        </p:nvCxnSpPr>
        <p:spPr>
          <a:xfrm>
            <a:off x="225900" y="949363"/>
            <a:ext cx="8692200" cy="3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0"/>
          <p:cNvSpPr/>
          <p:nvPr/>
        </p:nvSpPr>
        <p:spPr>
          <a:xfrm>
            <a:off x="5548625" y="1397475"/>
            <a:ext cx="542700" cy="18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4837775" y="1282575"/>
            <a:ext cx="196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100 Hidden Neurons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3956100" y="4879850"/>
            <a:ext cx="123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SVNIT SURAT</a:t>
            </a:r>
            <a:endParaRPr sz="9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type="title"/>
          </p:nvPr>
        </p:nvSpPr>
        <p:spPr>
          <a:xfrm>
            <a:off x="311700" y="17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Working Video</a:t>
            </a:r>
            <a:endParaRPr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26" y="109012"/>
            <a:ext cx="778675" cy="70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5075" y="143688"/>
            <a:ext cx="671900" cy="64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1"/>
          <p:cNvCxnSpPr/>
          <p:nvPr/>
        </p:nvCxnSpPr>
        <p:spPr>
          <a:xfrm>
            <a:off x="225900" y="949363"/>
            <a:ext cx="8692200" cy="3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7" name="Google Shape;157;p21" title="InShot_20240404_075315448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5813" y="1118750"/>
            <a:ext cx="7112375" cy="360034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3956100" y="4879850"/>
            <a:ext cx="123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SVNIT SURAT</a:t>
            </a:r>
            <a:endParaRPr sz="9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