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6ED01A2-2EB6-4B14-825B-6D01A5B855DC}" type="datetimeFigureOut">
              <a:rPr lang="en-IN" smtClean="0"/>
              <a:t>21-06-2023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886EAB3-65DD-4302-9DDC-2F83084276C8}" type="slidenum">
              <a:rPr lang="en-IN" smtClean="0"/>
              <a:t>‹#›</a:t>
            </a:fld>
            <a:endParaRPr lang="en-IN"/>
          </a:p>
        </p:txBody>
      </p:sp>
    </p:spTree>
    <p:extLst>
      <p:ext uri="{BB962C8B-B14F-4D97-AF65-F5344CB8AC3E}">
        <p14:creationId xmlns:p14="http://schemas.microsoft.com/office/powerpoint/2010/main" val="317048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D01A2-2EB6-4B14-825B-6D01A5B855DC}"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6EAB3-65DD-4302-9DDC-2F83084276C8}" type="slidenum">
              <a:rPr lang="en-IN" smtClean="0"/>
              <a:t>‹#›</a:t>
            </a:fld>
            <a:endParaRPr lang="en-IN"/>
          </a:p>
        </p:txBody>
      </p:sp>
    </p:spTree>
    <p:extLst>
      <p:ext uri="{BB962C8B-B14F-4D97-AF65-F5344CB8AC3E}">
        <p14:creationId xmlns:p14="http://schemas.microsoft.com/office/powerpoint/2010/main" val="284283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6ED01A2-2EB6-4B14-825B-6D01A5B855DC}" type="datetimeFigureOut">
              <a:rPr lang="en-IN" smtClean="0"/>
              <a:t>21-06-2023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886EAB3-65DD-4302-9DDC-2F83084276C8}" type="slidenum">
              <a:rPr lang="en-IN" smtClean="0"/>
              <a:t>‹#›</a:t>
            </a:fld>
            <a:endParaRPr lang="en-IN"/>
          </a:p>
        </p:txBody>
      </p:sp>
    </p:spTree>
    <p:extLst>
      <p:ext uri="{BB962C8B-B14F-4D97-AF65-F5344CB8AC3E}">
        <p14:creationId xmlns:p14="http://schemas.microsoft.com/office/powerpoint/2010/main" val="316141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D01A2-2EB6-4B14-825B-6D01A5B855DC}"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8886EAB3-65DD-4302-9DDC-2F83084276C8}" type="slidenum">
              <a:rPr lang="en-IN" smtClean="0"/>
              <a:t>‹#›</a:t>
            </a:fld>
            <a:endParaRPr lang="en-IN"/>
          </a:p>
        </p:txBody>
      </p:sp>
    </p:spTree>
    <p:extLst>
      <p:ext uri="{BB962C8B-B14F-4D97-AF65-F5344CB8AC3E}">
        <p14:creationId xmlns:p14="http://schemas.microsoft.com/office/powerpoint/2010/main" val="198108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6ED01A2-2EB6-4B14-825B-6D01A5B855DC}" type="datetimeFigureOut">
              <a:rPr lang="en-IN" smtClean="0"/>
              <a:t>21-06-2023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886EAB3-65DD-4302-9DDC-2F83084276C8}" type="slidenum">
              <a:rPr lang="en-IN" smtClean="0"/>
              <a:t>‹#›</a:t>
            </a:fld>
            <a:endParaRPr lang="en-IN"/>
          </a:p>
        </p:txBody>
      </p:sp>
    </p:spTree>
    <p:extLst>
      <p:ext uri="{BB962C8B-B14F-4D97-AF65-F5344CB8AC3E}">
        <p14:creationId xmlns:p14="http://schemas.microsoft.com/office/powerpoint/2010/main" val="105011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ED01A2-2EB6-4B14-825B-6D01A5B855DC}"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6EAB3-65DD-4302-9DDC-2F83084276C8}" type="slidenum">
              <a:rPr lang="en-IN" smtClean="0"/>
              <a:t>‹#›</a:t>
            </a:fld>
            <a:endParaRPr lang="en-IN"/>
          </a:p>
        </p:txBody>
      </p:sp>
    </p:spTree>
    <p:extLst>
      <p:ext uri="{BB962C8B-B14F-4D97-AF65-F5344CB8AC3E}">
        <p14:creationId xmlns:p14="http://schemas.microsoft.com/office/powerpoint/2010/main" val="57818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ED01A2-2EB6-4B14-825B-6D01A5B855DC}" type="datetimeFigureOut">
              <a:rPr lang="en-IN" smtClean="0"/>
              <a:t>21-06-2023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86EAB3-65DD-4302-9DDC-2F83084276C8}" type="slidenum">
              <a:rPr lang="en-IN" smtClean="0"/>
              <a:t>‹#›</a:t>
            </a:fld>
            <a:endParaRPr lang="en-IN"/>
          </a:p>
        </p:txBody>
      </p:sp>
    </p:spTree>
    <p:extLst>
      <p:ext uri="{BB962C8B-B14F-4D97-AF65-F5344CB8AC3E}">
        <p14:creationId xmlns:p14="http://schemas.microsoft.com/office/powerpoint/2010/main" val="225906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D01A2-2EB6-4B14-825B-6D01A5B855DC}" type="datetimeFigureOut">
              <a:rPr lang="en-IN" smtClean="0"/>
              <a:t>21-06-2023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86EAB3-65DD-4302-9DDC-2F83084276C8}" type="slidenum">
              <a:rPr lang="en-IN" smtClean="0"/>
              <a:t>‹#›</a:t>
            </a:fld>
            <a:endParaRPr lang="en-IN"/>
          </a:p>
        </p:txBody>
      </p:sp>
    </p:spTree>
    <p:extLst>
      <p:ext uri="{BB962C8B-B14F-4D97-AF65-F5344CB8AC3E}">
        <p14:creationId xmlns:p14="http://schemas.microsoft.com/office/powerpoint/2010/main" val="226835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D01A2-2EB6-4B14-825B-6D01A5B855DC}" type="datetimeFigureOut">
              <a:rPr lang="en-IN" smtClean="0"/>
              <a:t>21-06-2023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86EAB3-65DD-4302-9DDC-2F83084276C8}" type="slidenum">
              <a:rPr lang="en-IN" smtClean="0"/>
              <a:t>‹#›</a:t>
            </a:fld>
            <a:endParaRPr lang="en-IN"/>
          </a:p>
        </p:txBody>
      </p:sp>
    </p:spTree>
    <p:extLst>
      <p:ext uri="{BB962C8B-B14F-4D97-AF65-F5344CB8AC3E}">
        <p14:creationId xmlns:p14="http://schemas.microsoft.com/office/powerpoint/2010/main" val="179734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6ED01A2-2EB6-4B14-825B-6D01A5B855DC}" type="datetimeFigureOut">
              <a:rPr lang="en-IN" smtClean="0"/>
              <a:t>21-06-2023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886EAB3-65DD-4302-9DDC-2F83084276C8}" type="slidenum">
              <a:rPr lang="en-IN" smtClean="0"/>
              <a:t>‹#›</a:t>
            </a:fld>
            <a:endParaRPr lang="en-IN"/>
          </a:p>
        </p:txBody>
      </p:sp>
    </p:spTree>
    <p:extLst>
      <p:ext uri="{BB962C8B-B14F-4D97-AF65-F5344CB8AC3E}">
        <p14:creationId xmlns:p14="http://schemas.microsoft.com/office/powerpoint/2010/main" val="329987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1A2-2EB6-4B14-825B-6D01A5B855DC}"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6EAB3-65DD-4302-9DDC-2F83084276C8}" type="slidenum">
              <a:rPr lang="en-IN" smtClean="0"/>
              <a:t>‹#›</a:t>
            </a:fld>
            <a:endParaRPr lang="en-IN"/>
          </a:p>
        </p:txBody>
      </p:sp>
    </p:spTree>
    <p:extLst>
      <p:ext uri="{BB962C8B-B14F-4D97-AF65-F5344CB8AC3E}">
        <p14:creationId xmlns:p14="http://schemas.microsoft.com/office/powerpoint/2010/main" val="208300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6ED01A2-2EB6-4B14-825B-6D01A5B855DC}" type="datetimeFigureOut">
              <a:rPr lang="en-IN" smtClean="0"/>
              <a:t>21-06-2023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886EAB3-65DD-4302-9DDC-2F83084276C8}"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89755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BD4B-54FE-616B-685F-04FD62A67FDB}"/>
              </a:ext>
            </a:extLst>
          </p:cNvPr>
          <p:cNvSpPr>
            <a:spLocks noGrp="1"/>
          </p:cNvSpPr>
          <p:nvPr>
            <p:ph type="ctrTitle"/>
          </p:nvPr>
        </p:nvSpPr>
        <p:spPr>
          <a:xfrm>
            <a:off x="581191" y="3429000"/>
            <a:ext cx="10993549" cy="2426367"/>
          </a:xfrm>
        </p:spPr>
        <p:txBody>
          <a:bodyPr>
            <a:normAutofit/>
          </a:bodyPr>
          <a:lstStyle/>
          <a:p>
            <a:r>
              <a:rPr lang="en-IN" sz="7200" dirty="0">
                <a:solidFill>
                  <a:schemeClr val="tx2"/>
                </a:solidFill>
              </a:rPr>
              <a:t>Different AI backend framework</a:t>
            </a:r>
          </a:p>
        </p:txBody>
      </p:sp>
      <p:sp>
        <p:nvSpPr>
          <p:cNvPr id="4" name="Title 1">
            <a:extLst>
              <a:ext uri="{FF2B5EF4-FFF2-40B4-BE49-F238E27FC236}">
                <a16:creationId xmlns:a16="http://schemas.microsoft.com/office/drawing/2014/main" id="{48661AE5-B56E-386F-A1BB-1706937D1016}"/>
              </a:ext>
            </a:extLst>
          </p:cNvPr>
          <p:cNvSpPr txBox="1">
            <a:spLocks/>
          </p:cNvSpPr>
          <p:nvPr/>
        </p:nvSpPr>
        <p:spPr>
          <a:xfrm>
            <a:off x="709529" y="1873229"/>
            <a:ext cx="11029616" cy="10138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dirty="0"/>
              <a:t>- Hetvi Patel</a:t>
            </a:r>
          </a:p>
        </p:txBody>
      </p:sp>
    </p:spTree>
    <p:extLst>
      <p:ext uri="{BB962C8B-B14F-4D97-AF65-F5344CB8AC3E}">
        <p14:creationId xmlns:p14="http://schemas.microsoft.com/office/powerpoint/2010/main" val="341444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90F3-C3F7-6EC6-5AB5-0D1EAF39CC31}"/>
              </a:ext>
            </a:extLst>
          </p:cNvPr>
          <p:cNvSpPr>
            <a:spLocks noGrp="1"/>
          </p:cNvSpPr>
          <p:nvPr>
            <p:ph type="title"/>
          </p:nvPr>
        </p:nvSpPr>
        <p:spPr/>
        <p:txBody>
          <a:bodyPr/>
          <a:lstStyle/>
          <a:p>
            <a:r>
              <a:rPr lang="en-IN" dirty="0"/>
              <a:t>TensorFlow:</a:t>
            </a:r>
          </a:p>
        </p:txBody>
      </p:sp>
      <p:sp>
        <p:nvSpPr>
          <p:cNvPr id="3" name="Content Placeholder 2">
            <a:extLst>
              <a:ext uri="{FF2B5EF4-FFF2-40B4-BE49-F238E27FC236}">
                <a16:creationId xmlns:a16="http://schemas.microsoft.com/office/drawing/2014/main" id="{64432424-D886-1F35-C4E7-B82C849D7046}"/>
              </a:ext>
            </a:extLst>
          </p:cNvPr>
          <p:cNvSpPr>
            <a:spLocks noGrp="1"/>
          </p:cNvSpPr>
          <p:nvPr>
            <p:ph idx="1"/>
          </p:nvPr>
        </p:nvSpPr>
        <p:spPr/>
        <p:txBody>
          <a:bodyPr/>
          <a:lstStyle/>
          <a:p>
            <a:pPr algn="l">
              <a:buFont typeface="+mj-lt"/>
              <a:buAutoNum type="arabicPeriod"/>
            </a:pPr>
            <a:r>
              <a:rPr lang="en-US" b="0" i="0" dirty="0">
                <a:solidFill>
                  <a:srgbClr val="D1D5DB"/>
                </a:solidFill>
                <a:effectLst/>
                <a:latin typeface="Söhne"/>
              </a:rPr>
              <a:t>Widely adopted framework: TensorFlow is one of the most widely used deep learning frameworks, offering a comprehensive ecosystem for building, training, and deploying machine learning models. It provides extensive support for both research and production environments.</a:t>
            </a:r>
          </a:p>
          <a:p>
            <a:pPr algn="l">
              <a:buFont typeface="+mj-lt"/>
              <a:buAutoNum type="arabicPeriod"/>
            </a:pPr>
            <a:r>
              <a:rPr lang="en-US" b="0" i="0" dirty="0">
                <a:solidFill>
                  <a:srgbClr val="D1D5DB"/>
                </a:solidFill>
                <a:effectLst/>
                <a:latin typeface="Söhne"/>
              </a:rPr>
              <a:t>High-level abstractions: TensorFlow offers high-level APIs like </a:t>
            </a:r>
            <a:r>
              <a:rPr lang="en-US" b="0" i="0" dirty="0" err="1">
                <a:solidFill>
                  <a:srgbClr val="D1D5DB"/>
                </a:solidFill>
                <a:effectLst/>
                <a:latin typeface="Söhne"/>
              </a:rPr>
              <a:t>Keras</a:t>
            </a:r>
            <a:r>
              <a:rPr lang="en-US" b="0" i="0" dirty="0">
                <a:solidFill>
                  <a:srgbClr val="D1D5DB"/>
                </a:solidFill>
                <a:effectLst/>
                <a:latin typeface="Söhne"/>
              </a:rPr>
              <a:t>, </a:t>
            </a:r>
            <a:r>
              <a:rPr lang="en-US" b="0" i="0" dirty="0" err="1">
                <a:solidFill>
                  <a:srgbClr val="D1D5DB"/>
                </a:solidFill>
                <a:effectLst/>
                <a:latin typeface="Söhne"/>
              </a:rPr>
              <a:t>tf.keras</a:t>
            </a:r>
            <a:r>
              <a:rPr lang="en-US" b="0" i="0" dirty="0">
                <a:solidFill>
                  <a:srgbClr val="D1D5DB"/>
                </a:solidFill>
                <a:effectLst/>
                <a:latin typeface="Söhne"/>
              </a:rPr>
              <a:t>, and TensorFlow Estimators, which simplify the process of model development and make it accessible to both beginners and experienced practitioners.</a:t>
            </a:r>
          </a:p>
          <a:p>
            <a:pPr algn="l">
              <a:buFont typeface="+mj-lt"/>
              <a:buAutoNum type="arabicPeriod"/>
            </a:pPr>
            <a:r>
              <a:rPr lang="en-US" b="0" i="0" dirty="0">
                <a:solidFill>
                  <a:srgbClr val="D1D5DB"/>
                </a:solidFill>
                <a:effectLst/>
                <a:latin typeface="Söhne"/>
              </a:rPr>
              <a:t>Distributed computing capabilities: TensorFlow provides robust support for distributed computing, enabling the training and deployment of large-scale models across multiple devices, machines, or clusters, which is crucial for handling big data and complex deep learning tasks.</a:t>
            </a:r>
          </a:p>
        </p:txBody>
      </p:sp>
    </p:spTree>
    <p:extLst>
      <p:ext uri="{BB962C8B-B14F-4D97-AF65-F5344CB8AC3E}">
        <p14:creationId xmlns:p14="http://schemas.microsoft.com/office/powerpoint/2010/main" val="150817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90F3-C3F7-6EC6-5AB5-0D1EAF39CC31}"/>
              </a:ext>
            </a:extLst>
          </p:cNvPr>
          <p:cNvSpPr>
            <a:spLocks noGrp="1"/>
          </p:cNvSpPr>
          <p:nvPr>
            <p:ph type="title"/>
          </p:nvPr>
        </p:nvSpPr>
        <p:spPr/>
        <p:txBody>
          <a:bodyPr>
            <a:normAutofit/>
          </a:bodyPr>
          <a:lstStyle/>
          <a:p>
            <a:r>
              <a:rPr lang="en-IN" dirty="0"/>
              <a:t>Theano:</a:t>
            </a:r>
          </a:p>
        </p:txBody>
      </p:sp>
      <p:sp>
        <p:nvSpPr>
          <p:cNvPr id="3" name="Content Placeholder 2">
            <a:extLst>
              <a:ext uri="{FF2B5EF4-FFF2-40B4-BE49-F238E27FC236}">
                <a16:creationId xmlns:a16="http://schemas.microsoft.com/office/drawing/2014/main" id="{64432424-D886-1F35-C4E7-B82C849D7046}"/>
              </a:ext>
            </a:extLst>
          </p:cNvPr>
          <p:cNvSpPr>
            <a:spLocks noGrp="1"/>
          </p:cNvSpPr>
          <p:nvPr>
            <p:ph idx="1"/>
          </p:nvPr>
        </p:nvSpPr>
        <p:spPr/>
        <p:txBody>
          <a:bodyPr/>
          <a:lstStyle/>
          <a:p>
            <a:pPr algn="l">
              <a:buFont typeface="+mj-lt"/>
              <a:buAutoNum type="arabicPeriod"/>
            </a:pPr>
            <a:r>
              <a:rPr lang="en-US" b="0" i="0" dirty="0">
                <a:solidFill>
                  <a:srgbClr val="D1D5DB"/>
                </a:solidFill>
                <a:effectLst/>
                <a:latin typeface="Söhne"/>
              </a:rPr>
              <a:t>Efficient symbolic computation: Theano is a Python library that excels at symbolic computation, allowing developers to express mathematical operations symbolically and efficiently evaluate them. It provides a flexible framework for defining, optimizing, and executing mathematical expressions.</a:t>
            </a:r>
          </a:p>
          <a:p>
            <a:pPr algn="l">
              <a:buFont typeface="+mj-lt"/>
              <a:buAutoNum type="arabicPeriod"/>
            </a:pPr>
            <a:r>
              <a:rPr lang="en-US" b="0" i="0" dirty="0">
                <a:solidFill>
                  <a:srgbClr val="D1D5DB"/>
                </a:solidFill>
                <a:effectLst/>
                <a:latin typeface="Söhne"/>
              </a:rPr>
              <a:t>GPU acceleration: Theano seamlessly integrates with GPUs, enabling accelerated computation for deep learning tasks. It automatically optimizes the computation graph to leverage the full power of GPUs, resulting in faster training and inference times.</a:t>
            </a:r>
          </a:p>
          <a:p>
            <a:pPr algn="l">
              <a:buFont typeface="+mj-lt"/>
              <a:buAutoNum type="arabicPeriod"/>
            </a:pPr>
            <a:r>
              <a:rPr lang="en-US" b="0" i="0" dirty="0">
                <a:solidFill>
                  <a:srgbClr val="D1D5DB"/>
                </a:solidFill>
                <a:effectLst/>
                <a:latin typeface="Söhne"/>
              </a:rPr>
              <a:t>Deep learning research: Theano has been widely used in the research community for developing and experimenting with deep learning models. Its flexibility and extensibility make it suitable for exploring novel architectures, conducting experiments, and pushing the boundaries of deep learning research.</a:t>
            </a:r>
          </a:p>
        </p:txBody>
      </p:sp>
    </p:spTree>
    <p:extLst>
      <p:ext uri="{BB962C8B-B14F-4D97-AF65-F5344CB8AC3E}">
        <p14:creationId xmlns:p14="http://schemas.microsoft.com/office/powerpoint/2010/main" val="79419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90F3-C3F7-6EC6-5AB5-0D1EAF39CC31}"/>
              </a:ext>
            </a:extLst>
          </p:cNvPr>
          <p:cNvSpPr>
            <a:spLocks noGrp="1"/>
          </p:cNvSpPr>
          <p:nvPr>
            <p:ph type="title"/>
          </p:nvPr>
        </p:nvSpPr>
        <p:spPr/>
        <p:txBody>
          <a:bodyPr>
            <a:normAutofit/>
          </a:bodyPr>
          <a:lstStyle/>
          <a:p>
            <a:r>
              <a:rPr lang="en-IN" dirty="0" err="1"/>
              <a:t>PyTorch</a:t>
            </a:r>
            <a:r>
              <a:rPr lang="en-IN" dirty="0"/>
              <a:t>:</a:t>
            </a:r>
          </a:p>
        </p:txBody>
      </p:sp>
      <p:sp>
        <p:nvSpPr>
          <p:cNvPr id="3" name="Content Placeholder 2">
            <a:extLst>
              <a:ext uri="{FF2B5EF4-FFF2-40B4-BE49-F238E27FC236}">
                <a16:creationId xmlns:a16="http://schemas.microsoft.com/office/drawing/2014/main" id="{64432424-D886-1F35-C4E7-B82C849D7046}"/>
              </a:ext>
            </a:extLst>
          </p:cNvPr>
          <p:cNvSpPr>
            <a:spLocks noGrp="1"/>
          </p:cNvSpPr>
          <p:nvPr>
            <p:ph idx="1"/>
          </p:nvPr>
        </p:nvSpPr>
        <p:spPr/>
        <p:txBody>
          <a:bodyPr/>
          <a:lstStyle/>
          <a:p>
            <a:pPr algn="l">
              <a:buFont typeface="+mj-lt"/>
              <a:buAutoNum type="arabicPeriod"/>
            </a:pPr>
            <a:r>
              <a:rPr lang="en-US" b="0" i="0" dirty="0">
                <a:solidFill>
                  <a:srgbClr val="D1D5DB"/>
                </a:solidFill>
                <a:effectLst/>
                <a:latin typeface="Söhne"/>
              </a:rPr>
              <a:t>Dynamic computational graph: </a:t>
            </a:r>
            <a:r>
              <a:rPr lang="en-US" b="0" i="0" dirty="0" err="1">
                <a:solidFill>
                  <a:srgbClr val="D1D5DB"/>
                </a:solidFill>
                <a:effectLst/>
                <a:latin typeface="Söhne"/>
              </a:rPr>
              <a:t>PyTorch</a:t>
            </a:r>
            <a:r>
              <a:rPr lang="en-US" b="0" i="0" dirty="0">
                <a:solidFill>
                  <a:srgbClr val="D1D5DB"/>
                </a:solidFill>
                <a:effectLst/>
                <a:latin typeface="Söhne"/>
              </a:rPr>
              <a:t> uses a dynamic computational graph, allowing for more flexible and intuitive model development. This dynamic graph enables dynamic control flow, making it easier to define complex models with varying architectures and control structures.</a:t>
            </a:r>
          </a:p>
          <a:p>
            <a:pPr algn="l">
              <a:buFont typeface="+mj-lt"/>
              <a:buAutoNum type="arabicPeriod"/>
            </a:pPr>
            <a:r>
              <a:rPr lang="en-US" b="0" i="0" dirty="0">
                <a:solidFill>
                  <a:srgbClr val="D1D5DB"/>
                </a:solidFill>
                <a:effectLst/>
                <a:latin typeface="Söhne"/>
              </a:rPr>
              <a:t>Pythonic and developer-friendly: </a:t>
            </a:r>
            <a:r>
              <a:rPr lang="en-US" b="0" i="0" dirty="0" err="1">
                <a:solidFill>
                  <a:srgbClr val="D1D5DB"/>
                </a:solidFill>
                <a:effectLst/>
                <a:latin typeface="Söhne"/>
              </a:rPr>
              <a:t>PyTorch</a:t>
            </a:r>
            <a:r>
              <a:rPr lang="en-US" b="0" i="0" dirty="0">
                <a:solidFill>
                  <a:srgbClr val="D1D5DB"/>
                </a:solidFill>
                <a:effectLst/>
                <a:latin typeface="Söhne"/>
              </a:rPr>
              <a:t> has a Pythonic interface that makes it user-friendly and easy to learn. It provides a straightforward and intuitive API, allowing developers to quickly prototype models, debug code, and customize their training process.</a:t>
            </a:r>
          </a:p>
          <a:p>
            <a:pPr algn="l">
              <a:buFont typeface="+mj-lt"/>
              <a:buAutoNum type="arabicPeriod"/>
            </a:pPr>
            <a:r>
              <a:rPr lang="en-US" b="0" i="0" dirty="0">
                <a:solidFill>
                  <a:srgbClr val="D1D5DB"/>
                </a:solidFill>
                <a:effectLst/>
                <a:latin typeface="Söhne"/>
              </a:rPr>
              <a:t>Strong research community: </a:t>
            </a:r>
            <a:r>
              <a:rPr lang="en-US" b="0" i="0" dirty="0" err="1">
                <a:solidFill>
                  <a:srgbClr val="D1D5DB"/>
                </a:solidFill>
                <a:effectLst/>
                <a:latin typeface="Söhne"/>
              </a:rPr>
              <a:t>PyTorch</a:t>
            </a:r>
            <a:r>
              <a:rPr lang="en-US" b="0" i="0" dirty="0">
                <a:solidFill>
                  <a:srgbClr val="D1D5DB"/>
                </a:solidFill>
                <a:effectLst/>
                <a:latin typeface="Söhne"/>
              </a:rPr>
              <a:t> has gained significant popularity in the research community due to its ease of use and flexibility. Many cutting-edge research papers and models are released in </a:t>
            </a:r>
            <a:r>
              <a:rPr lang="en-US" b="0" i="0" dirty="0" err="1">
                <a:solidFill>
                  <a:srgbClr val="D1D5DB"/>
                </a:solidFill>
                <a:effectLst/>
                <a:latin typeface="Söhne"/>
              </a:rPr>
              <a:t>PyTorch</a:t>
            </a:r>
            <a:r>
              <a:rPr lang="en-US" b="0" i="0" dirty="0">
                <a:solidFill>
                  <a:srgbClr val="D1D5DB"/>
                </a:solidFill>
                <a:effectLst/>
                <a:latin typeface="Söhne"/>
              </a:rPr>
              <a:t>, making it a preferred choice for researchers and students exploring new ideas in deep learning.</a:t>
            </a:r>
          </a:p>
        </p:txBody>
      </p:sp>
    </p:spTree>
    <p:extLst>
      <p:ext uri="{BB962C8B-B14F-4D97-AF65-F5344CB8AC3E}">
        <p14:creationId xmlns:p14="http://schemas.microsoft.com/office/powerpoint/2010/main" val="188573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1FDC6-F930-A65F-0D03-CDA66B6774D8}"/>
              </a:ext>
            </a:extLst>
          </p:cNvPr>
          <p:cNvSpPr txBox="1"/>
          <p:nvPr/>
        </p:nvSpPr>
        <p:spPr>
          <a:xfrm>
            <a:off x="3031957" y="2310062"/>
            <a:ext cx="6817895" cy="1862048"/>
          </a:xfrm>
          <a:prstGeom prst="rect">
            <a:avLst/>
          </a:prstGeom>
          <a:noFill/>
        </p:spPr>
        <p:txBody>
          <a:bodyPr wrap="square" rtlCol="0">
            <a:spAutoFit/>
          </a:bodyPr>
          <a:lstStyle/>
          <a:p>
            <a:r>
              <a:rPr lang="en-IN" sz="11500" dirty="0">
                <a:solidFill>
                  <a:schemeClr val="accent1">
                    <a:lumMod val="60000"/>
                    <a:lumOff val="40000"/>
                  </a:schemeClr>
                </a:solidFill>
              </a:rPr>
              <a:t>Thank You</a:t>
            </a:r>
          </a:p>
        </p:txBody>
      </p:sp>
    </p:spTree>
    <p:extLst>
      <p:ext uri="{BB962C8B-B14F-4D97-AF65-F5344CB8AC3E}">
        <p14:creationId xmlns:p14="http://schemas.microsoft.com/office/powerpoint/2010/main" val="361648840"/>
      </p:ext>
    </p:extLst>
  </p:cSld>
  <p:clrMapOvr>
    <a:masterClrMapping/>
  </p:clrMapOvr>
</p:sld>
</file>

<file path=ppt/theme/theme1.xml><?xml version="1.0" encoding="utf-8"?>
<a:theme xmlns:a="http://schemas.openxmlformats.org/drawingml/2006/main" name="Dividend">
  <a:themeElements>
    <a:clrScheme name="Custom 6">
      <a:dk1>
        <a:sysClr val="windowText" lastClr="000000"/>
      </a:dk1>
      <a:lt1>
        <a:srgbClr val="262626"/>
      </a:lt1>
      <a:dk2>
        <a:srgbClr val="212121"/>
      </a:dk2>
      <a:lt2>
        <a:srgbClr val="636363"/>
      </a:lt2>
      <a:accent1>
        <a:srgbClr val="86EBF6"/>
      </a:accent1>
      <a:accent2>
        <a:srgbClr val="F8C7BF"/>
      </a:accent2>
      <a:accent3>
        <a:srgbClr val="B6DF5E"/>
      </a:accent3>
      <a:accent4>
        <a:srgbClr val="EFB251"/>
      </a:accent4>
      <a:accent5>
        <a:srgbClr val="EF755F"/>
      </a:accent5>
      <a:accent6>
        <a:srgbClr val="ED515C"/>
      </a:accent6>
      <a:hlink>
        <a:srgbClr val="8F8F8F"/>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6</TotalTime>
  <Words>395</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Gill Sans MT</vt:lpstr>
      <vt:lpstr>Söhne</vt:lpstr>
      <vt:lpstr>Wingdings 2</vt:lpstr>
      <vt:lpstr>Dividend</vt:lpstr>
      <vt:lpstr>Different AI backend framework</vt:lpstr>
      <vt:lpstr>TensorFlow:</vt:lpstr>
      <vt:lpstr>Theano:</vt:lpstr>
      <vt:lpstr>PyTorch: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AI backend framework</dc:title>
  <dc:creator>Hetvi Patel</dc:creator>
  <cp:lastModifiedBy>Hetvi Patel</cp:lastModifiedBy>
  <cp:revision>1</cp:revision>
  <dcterms:created xsi:type="dcterms:W3CDTF">2023-06-21T16:45:50Z</dcterms:created>
  <dcterms:modified xsi:type="dcterms:W3CDTF">2023-06-21T16:52:24Z</dcterms:modified>
</cp:coreProperties>
</file>