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4" d="100"/>
          <a:sy n="54" d="100"/>
        </p:scale>
        <p:origin x="96"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6B0292-C25D-4225-85D9-D1537924F658}" type="datetimeFigureOut">
              <a:rPr lang="en-IN" smtClean="0"/>
              <a:t>21-06-2023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305D486-C79A-4504-9667-2A78405C2AB9}" type="slidenum">
              <a:rPr lang="en-IN" smtClean="0"/>
              <a:t>‹#›</a:t>
            </a:fld>
            <a:endParaRPr lang="en-IN"/>
          </a:p>
        </p:txBody>
      </p:sp>
    </p:spTree>
    <p:extLst>
      <p:ext uri="{BB962C8B-B14F-4D97-AF65-F5344CB8AC3E}">
        <p14:creationId xmlns:p14="http://schemas.microsoft.com/office/powerpoint/2010/main" val="2280788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B0292-C25D-4225-85D9-D1537924F658}" type="datetimeFigureOut">
              <a:rPr lang="en-IN" smtClean="0"/>
              <a:t>21-06-2023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05D486-C79A-4504-9667-2A78405C2AB9}" type="slidenum">
              <a:rPr lang="en-IN" smtClean="0"/>
              <a:t>‹#›</a:t>
            </a:fld>
            <a:endParaRPr lang="en-IN"/>
          </a:p>
        </p:txBody>
      </p:sp>
    </p:spTree>
    <p:extLst>
      <p:ext uri="{BB962C8B-B14F-4D97-AF65-F5344CB8AC3E}">
        <p14:creationId xmlns:p14="http://schemas.microsoft.com/office/powerpoint/2010/main" val="1722550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B0292-C25D-4225-85D9-D1537924F658}" type="datetimeFigureOut">
              <a:rPr lang="en-IN" smtClean="0"/>
              <a:t>21-06-2023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05D486-C79A-4504-9667-2A78405C2AB9}" type="slidenum">
              <a:rPr lang="en-IN" smtClean="0"/>
              <a:t>‹#›</a:t>
            </a:fld>
            <a:endParaRPr lang="en-IN"/>
          </a:p>
        </p:txBody>
      </p:sp>
    </p:spTree>
    <p:extLst>
      <p:ext uri="{BB962C8B-B14F-4D97-AF65-F5344CB8AC3E}">
        <p14:creationId xmlns:p14="http://schemas.microsoft.com/office/powerpoint/2010/main" val="2770184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B0292-C25D-4225-85D9-D1537924F658}" type="datetimeFigureOut">
              <a:rPr lang="en-IN" smtClean="0"/>
              <a:t>21-06-2023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05D486-C79A-4504-9667-2A78405C2AB9}" type="slidenum">
              <a:rPr lang="en-IN" smtClean="0"/>
              <a:t>‹#›</a:t>
            </a:fld>
            <a:endParaRPr lang="en-IN"/>
          </a:p>
        </p:txBody>
      </p:sp>
    </p:spTree>
    <p:extLst>
      <p:ext uri="{BB962C8B-B14F-4D97-AF65-F5344CB8AC3E}">
        <p14:creationId xmlns:p14="http://schemas.microsoft.com/office/powerpoint/2010/main" val="3086476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26B0292-C25D-4225-85D9-D1537924F658}" type="datetimeFigureOut">
              <a:rPr lang="en-IN" smtClean="0"/>
              <a:t>21-06-2023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305D486-C79A-4504-9667-2A78405C2AB9}" type="slidenum">
              <a:rPr lang="en-IN" smtClean="0"/>
              <a:t>‹#›</a:t>
            </a:fld>
            <a:endParaRPr lang="en-IN"/>
          </a:p>
        </p:txBody>
      </p:sp>
    </p:spTree>
    <p:extLst>
      <p:ext uri="{BB962C8B-B14F-4D97-AF65-F5344CB8AC3E}">
        <p14:creationId xmlns:p14="http://schemas.microsoft.com/office/powerpoint/2010/main" val="1114951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6B0292-C25D-4225-85D9-D1537924F658}" type="datetimeFigureOut">
              <a:rPr lang="en-IN" smtClean="0"/>
              <a:t>21-06-2023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05D486-C79A-4504-9667-2A78405C2AB9}" type="slidenum">
              <a:rPr lang="en-IN" smtClean="0"/>
              <a:t>‹#›</a:t>
            </a:fld>
            <a:endParaRPr lang="en-IN"/>
          </a:p>
        </p:txBody>
      </p:sp>
    </p:spTree>
    <p:extLst>
      <p:ext uri="{BB962C8B-B14F-4D97-AF65-F5344CB8AC3E}">
        <p14:creationId xmlns:p14="http://schemas.microsoft.com/office/powerpoint/2010/main" val="1888780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6B0292-C25D-4225-85D9-D1537924F658}" type="datetimeFigureOut">
              <a:rPr lang="en-IN" smtClean="0"/>
              <a:t>21-06-2023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05D486-C79A-4504-9667-2A78405C2AB9}" type="slidenum">
              <a:rPr lang="en-IN" smtClean="0"/>
              <a:t>‹#›</a:t>
            </a:fld>
            <a:endParaRPr lang="en-IN"/>
          </a:p>
        </p:txBody>
      </p:sp>
    </p:spTree>
    <p:extLst>
      <p:ext uri="{BB962C8B-B14F-4D97-AF65-F5344CB8AC3E}">
        <p14:creationId xmlns:p14="http://schemas.microsoft.com/office/powerpoint/2010/main" val="2010037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6B0292-C25D-4225-85D9-D1537924F658}" type="datetimeFigureOut">
              <a:rPr lang="en-IN" smtClean="0"/>
              <a:t>21-06-2023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05D486-C79A-4504-9667-2A78405C2AB9}" type="slidenum">
              <a:rPr lang="en-IN" smtClean="0"/>
              <a:t>‹#›</a:t>
            </a:fld>
            <a:endParaRPr lang="en-IN"/>
          </a:p>
        </p:txBody>
      </p:sp>
    </p:spTree>
    <p:extLst>
      <p:ext uri="{BB962C8B-B14F-4D97-AF65-F5344CB8AC3E}">
        <p14:creationId xmlns:p14="http://schemas.microsoft.com/office/powerpoint/2010/main" val="2599868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6B0292-C25D-4225-85D9-D1537924F658}" type="datetimeFigureOut">
              <a:rPr lang="en-IN" smtClean="0"/>
              <a:t>21-06-2023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05D486-C79A-4504-9667-2A78405C2AB9}" type="slidenum">
              <a:rPr lang="en-IN" smtClean="0"/>
              <a:t>‹#›</a:t>
            </a:fld>
            <a:endParaRPr lang="en-IN"/>
          </a:p>
        </p:txBody>
      </p:sp>
    </p:spTree>
    <p:extLst>
      <p:ext uri="{BB962C8B-B14F-4D97-AF65-F5344CB8AC3E}">
        <p14:creationId xmlns:p14="http://schemas.microsoft.com/office/powerpoint/2010/main" val="3544721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6B0292-C25D-4225-85D9-D1537924F658}" type="datetimeFigureOut">
              <a:rPr lang="en-IN" smtClean="0"/>
              <a:t>21-06-2023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305D486-C79A-4504-9667-2A78405C2AB9}" type="slidenum">
              <a:rPr lang="en-IN" smtClean="0"/>
              <a:t>‹#›</a:t>
            </a:fld>
            <a:endParaRPr lang="en-IN"/>
          </a:p>
        </p:txBody>
      </p:sp>
    </p:spTree>
    <p:extLst>
      <p:ext uri="{BB962C8B-B14F-4D97-AF65-F5344CB8AC3E}">
        <p14:creationId xmlns:p14="http://schemas.microsoft.com/office/powerpoint/2010/main" val="390547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6B0292-C25D-4225-85D9-D1537924F658}" type="datetimeFigureOut">
              <a:rPr lang="en-IN" smtClean="0"/>
              <a:t>21-06-2023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305D486-C79A-4504-9667-2A78405C2AB9}" type="slidenum">
              <a:rPr lang="en-IN" smtClean="0"/>
              <a:t>‹#›</a:t>
            </a:fld>
            <a:endParaRPr lang="en-IN"/>
          </a:p>
        </p:txBody>
      </p:sp>
    </p:spTree>
    <p:extLst>
      <p:ext uri="{BB962C8B-B14F-4D97-AF65-F5344CB8AC3E}">
        <p14:creationId xmlns:p14="http://schemas.microsoft.com/office/powerpoint/2010/main" val="126150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26B0292-C25D-4225-85D9-D1537924F658}" type="datetimeFigureOut">
              <a:rPr lang="en-IN" smtClean="0"/>
              <a:t>21-06-2023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305D486-C79A-4504-9667-2A78405C2AB9}" type="slidenum">
              <a:rPr lang="en-IN" smtClean="0"/>
              <a:t>‹#›</a:t>
            </a:fld>
            <a:endParaRPr lang="en-IN"/>
          </a:p>
        </p:txBody>
      </p:sp>
    </p:spTree>
    <p:extLst>
      <p:ext uri="{BB962C8B-B14F-4D97-AF65-F5344CB8AC3E}">
        <p14:creationId xmlns:p14="http://schemas.microsoft.com/office/powerpoint/2010/main" val="543180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69893-2789-F4B3-008D-A47DA384F09A}"/>
              </a:ext>
            </a:extLst>
          </p:cNvPr>
          <p:cNvSpPr>
            <a:spLocks noGrp="1"/>
          </p:cNvSpPr>
          <p:nvPr>
            <p:ph type="ctrTitle"/>
          </p:nvPr>
        </p:nvSpPr>
        <p:spPr>
          <a:xfrm>
            <a:off x="926054" y="1261893"/>
            <a:ext cx="10190181" cy="3035808"/>
          </a:xfrm>
        </p:spPr>
        <p:txBody>
          <a:bodyPr/>
          <a:lstStyle/>
          <a:p>
            <a:pPr algn="ctr"/>
            <a:r>
              <a:rPr lang="en-IN" dirty="0"/>
              <a:t>YOLO V1 to V8 Difference</a:t>
            </a:r>
          </a:p>
        </p:txBody>
      </p:sp>
      <p:sp>
        <p:nvSpPr>
          <p:cNvPr id="3" name="Subtitle 2">
            <a:extLst>
              <a:ext uri="{FF2B5EF4-FFF2-40B4-BE49-F238E27FC236}">
                <a16:creationId xmlns:a16="http://schemas.microsoft.com/office/drawing/2014/main" id="{7E8A800D-F961-D333-5B42-16DF8D94092D}"/>
              </a:ext>
            </a:extLst>
          </p:cNvPr>
          <p:cNvSpPr>
            <a:spLocks noGrp="1"/>
          </p:cNvSpPr>
          <p:nvPr>
            <p:ph type="subTitle" idx="1"/>
          </p:nvPr>
        </p:nvSpPr>
        <p:spPr/>
        <p:txBody>
          <a:bodyPr/>
          <a:lstStyle/>
          <a:p>
            <a:pPr algn="r"/>
            <a:r>
              <a:rPr lang="en-IN" dirty="0">
                <a:solidFill>
                  <a:schemeClr val="bg1">
                    <a:lumMod val="10000"/>
                    <a:lumOff val="90000"/>
                  </a:schemeClr>
                </a:solidFill>
              </a:rPr>
              <a:t>- Hetvi Patel</a:t>
            </a:r>
          </a:p>
        </p:txBody>
      </p:sp>
    </p:spTree>
    <p:extLst>
      <p:ext uri="{BB962C8B-B14F-4D97-AF65-F5344CB8AC3E}">
        <p14:creationId xmlns:p14="http://schemas.microsoft.com/office/powerpoint/2010/main" val="3536525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49CC-4B15-2CE5-A092-69E4369CAA25}"/>
              </a:ext>
            </a:extLst>
          </p:cNvPr>
          <p:cNvSpPr>
            <a:spLocks noGrp="1"/>
          </p:cNvSpPr>
          <p:nvPr>
            <p:ph type="ctrTitle"/>
          </p:nvPr>
        </p:nvSpPr>
        <p:spPr/>
        <p:txBody>
          <a:bodyPr/>
          <a:lstStyle/>
          <a:p>
            <a:pPr algn="ctr"/>
            <a:r>
              <a:rPr lang="en-IN" dirty="0"/>
              <a:t>Thank You</a:t>
            </a:r>
          </a:p>
        </p:txBody>
      </p:sp>
    </p:spTree>
    <p:extLst>
      <p:ext uri="{BB962C8B-B14F-4D97-AF65-F5344CB8AC3E}">
        <p14:creationId xmlns:p14="http://schemas.microsoft.com/office/powerpoint/2010/main" val="4085627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DF61B-E09E-630D-EF44-C8A504E2DCE8}"/>
              </a:ext>
            </a:extLst>
          </p:cNvPr>
          <p:cNvSpPr>
            <a:spLocks noGrp="1"/>
          </p:cNvSpPr>
          <p:nvPr>
            <p:ph type="title"/>
          </p:nvPr>
        </p:nvSpPr>
        <p:spPr/>
        <p:txBody>
          <a:bodyPr>
            <a:normAutofit/>
          </a:bodyPr>
          <a:lstStyle/>
          <a:p>
            <a:r>
              <a:rPr lang="en-IN" b="0" i="0" dirty="0">
                <a:solidFill>
                  <a:srgbClr val="D1D5DB"/>
                </a:solidFill>
                <a:effectLst/>
                <a:latin typeface="Söhne"/>
              </a:rPr>
              <a:t>YOLOv1:</a:t>
            </a:r>
            <a:endParaRPr lang="en-IN" dirty="0"/>
          </a:p>
        </p:txBody>
      </p:sp>
      <p:sp>
        <p:nvSpPr>
          <p:cNvPr id="4" name="TextBox 3">
            <a:extLst>
              <a:ext uri="{FF2B5EF4-FFF2-40B4-BE49-F238E27FC236}">
                <a16:creationId xmlns:a16="http://schemas.microsoft.com/office/drawing/2014/main" id="{6A055969-05E7-3970-2C5D-F7631918F697}"/>
              </a:ext>
            </a:extLst>
          </p:cNvPr>
          <p:cNvSpPr txBox="1"/>
          <p:nvPr/>
        </p:nvSpPr>
        <p:spPr>
          <a:xfrm>
            <a:off x="1069848" y="2136339"/>
            <a:ext cx="9674352" cy="3416320"/>
          </a:xfrm>
          <a:prstGeom prst="rect">
            <a:avLst/>
          </a:prstGeom>
          <a:noFill/>
        </p:spPr>
        <p:txBody>
          <a:bodyPr wrap="square">
            <a:spAutoFit/>
          </a:bodyPr>
          <a:lstStyle/>
          <a:p>
            <a:pPr algn="l">
              <a:buFont typeface="+mj-lt"/>
              <a:buAutoNum type="arabicPeriod"/>
            </a:pPr>
            <a:r>
              <a:rPr lang="en-US" sz="2400" b="0" i="0" dirty="0">
                <a:solidFill>
                  <a:srgbClr val="D1D5DB"/>
                </a:solidFill>
                <a:effectLst/>
                <a:latin typeface="Söhne"/>
              </a:rPr>
              <a:t>Real-time object detection: YOLOv1 introduced the concept of real-time object detection by processing the entire image in a single pass, making it fast and efficient.</a:t>
            </a:r>
          </a:p>
          <a:p>
            <a:pPr algn="l">
              <a:buFont typeface="+mj-lt"/>
              <a:buAutoNum type="arabicPeriod"/>
            </a:pPr>
            <a:r>
              <a:rPr lang="en-US" sz="2400" b="0" i="0" dirty="0">
                <a:solidFill>
                  <a:srgbClr val="D1D5DB"/>
                </a:solidFill>
                <a:effectLst/>
                <a:latin typeface="Söhne"/>
              </a:rPr>
              <a:t>Grid-based approach: YOLOv1 divided the input image into a grid and predicted bounding boxes and class probabilities for each grid cell, enabling detection at different locations.</a:t>
            </a:r>
          </a:p>
          <a:p>
            <a:pPr algn="l">
              <a:buFont typeface="+mj-lt"/>
              <a:buAutoNum type="arabicPeriod"/>
            </a:pPr>
            <a:r>
              <a:rPr lang="en-US" sz="2400" b="0" i="0" dirty="0">
                <a:solidFill>
                  <a:srgbClr val="D1D5DB"/>
                </a:solidFill>
                <a:effectLst/>
                <a:latin typeface="Söhne"/>
              </a:rPr>
              <a:t>Anchor boxes: YOLOv1 utilized anchor boxes to improve localization accuracy by providing predefined bounding box priors of various sizes and aspect ratios.</a:t>
            </a:r>
          </a:p>
        </p:txBody>
      </p:sp>
    </p:spTree>
    <p:extLst>
      <p:ext uri="{BB962C8B-B14F-4D97-AF65-F5344CB8AC3E}">
        <p14:creationId xmlns:p14="http://schemas.microsoft.com/office/powerpoint/2010/main" val="561216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DF61B-E09E-630D-EF44-C8A504E2DCE8}"/>
              </a:ext>
            </a:extLst>
          </p:cNvPr>
          <p:cNvSpPr>
            <a:spLocks noGrp="1"/>
          </p:cNvSpPr>
          <p:nvPr>
            <p:ph type="title"/>
          </p:nvPr>
        </p:nvSpPr>
        <p:spPr/>
        <p:txBody>
          <a:bodyPr>
            <a:normAutofit/>
          </a:bodyPr>
          <a:lstStyle/>
          <a:p>
            <a:pPr algn="l"/>
            <a:r>
              <a:rPr lang="en-IN" b="0" i="0" dirty="0">
                <a:solidFill>
                  <a:srgbClr val="D1D5DB"/>
                </a:solidFill>
                <a:effectLst/>
                <a:latin typeface="Söhne"/>
              </a:rPr>
              <a:t>YOLOv2:</a:t>
            </a:r>
            <a:endParaRPr lang="en-IN" dirty="0"/>
          </a:p>
        </p:txBody>
      </p:sp>
      <p:sp>
        <p:nvSpPr>
          <p:cNvPr id="4" name="TextBox 3">
            <a:extLst>
              <a:ext uri="{FF2B5EF4-FFF2-40B4-BE49-F238E27FC236}">
                <a16:creationId xmlns:a16="http://schemas.microsoft.com/office/drawing/2014/main" id="{6A055969-05E7-3970-2C5D-F7631918F697}"/>
              </a:ext>
            </a:extLst>
          </p:cNvPr>
          <p:cNvSpPr txBox="1"/>
          <p:nvPr/>
        </p:nvSpPr>
        <p:spPr>
          <a:xfrm>
            <a:off x="1069848" y="2136339"/>
            <a:ext cx="9674352" cy="3416320"/>
          </a:xfrm>
          <a:prstGeom prst="rect">
            <a:avLst/>
          </a:prstGeom>
          <a:noFill/>
        </p:spPr>
        <p:txBody>
          <a:bodyPr wrap="square">
            <a:spAutoFit/>
          </a:bodyPr>
          <a:lstStyle/>
          <a:p>
            <a:pPr algn="l">
              <a:buFont typeface="+mj-lt"/>
              <a:buAutoNum type="arabicPeriod"/>
            </a:pPr>
            <a:r>
              <a:rPr lang="en-US" sz="2400" b="0" i="0" dirty="0">
                <a:solidFill>
                  <a:srgbClr val="D1D5DB"/>
                </a:solidFill>
                <a:effectLst/>
                <a:latin typeface="Söhne"/>
              </a:rPr>
              <a:t>Multi-scale detection: YOLOv2 introduced multi-scale detection, utilizing feature maps from different layers of the network to detect objects of various sizes more effectively.</a:t>
            </a:r>
          </a:p>
          <a:p>
            <a:pPr algn="l">
              <a:buFont typeface="+mj-lt"/>
              <a:buAutoNum type="arabicPeriod"/>
            </a:pPr>
            <a:r>
              <a:rPr lang="en-US" sz="2400" b="0" i="0" dirty="0">
                <a:solidFill>
                  <a:srgbClr val="D1D5DB"/>
                </a:solidFill>
                <a:effectLst/>
                <a:latin typeface="Söhne"/>
              </a:rPr>
              <a:t>Anchor box clustering: YOLOv2 employed anchor box clustering to automatically determine representative anchor boxes, improving the handling of objects with different scales.</a:t>
            </a:r>
          </a:p>
          <a:p>
            <a:pPr algn="l">
              <a:buFont typeface="+mj-lt"/>
              <a:buAutoNum type="arabicPeriod"/>
            </a:pPr>
            <a:r>
              <a:rPr lang="en-US" sz="2400" b="0" i="0" dirty="0">
                <a:solidFill>
                  <a:srgbClr val="D1D5DB"/>
                </a:solidFill>
                <a:effectLst/>
                <a:latin typeface="Söhne"/>
              </a:rPr>
              <a:t>Darknet-19 architecture: YOLOv2 adopted the Darknet-19 architecture, featuring 19 convolutional layers, to extract more complex features and improve detection performance.</a:t>
            </a:r>
          </a:p>
        </p:txBody>
      </p:sp>
    </p:spTree>
    <p:extLst>
      <p:ext uri="{BB962C8B-B14F-4D97-AF65-F5344CB8AC3E}">
        <p14:creationId xmlns:p14="http://schemas.microsoft.com/office/powerpoint/2010/main" val="335397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DF61B-E09E-630D-EF44-C8A504E2DCE8}"/>
              </a:ext>
            </a:extLst>
          </p:cNvPr>
          <p:cNvSpPr>
            <a:spLocks noGrp="1"/>
          </p:cNvSpPr>
          <p:nvPr>
            <p:ph type="title"/>
          </p:nvPr>
        </p:nvSpPr>
        <p:spPr/>
        <p:txBody>
          <a:bodyPr>
            <a:normAutofit/>
          </a:bodyPr>
          <a:lstStyle/>
          <a:p>
            <a:pPr algn="l"/>
            <a:r>
              <a:rPr lang="en-IN" b="0" i="0" dirty="0">
                <a:solidFill>
                  <a:srgbClr val="D1D5DB"/>
                </a:solidFill>
                <a:effectLst/>
                <a:latin typeface="Söhne"/>
              </a:rPr>
              <a:t>YOLOv3:</a:t>
            </a:r>
            <a:endParaRPr lang="en-IN" dirty="0"/>
          </a:p>
        </p:txBody>
      </p:sp>
      <p:sp>
        <p:nvSpPr>
          <p:cNvPr id="4" name="TextBox 3">
            <a:extLst>
              <a:ext uri="{FF2B5EF4-FFF2-40B4-BE49-F238E27FC236}">
                <a16:creationId xmlns:a16="http://schemas.microsoft.com/office/drawing/2014/main" id="{6A055969-05E7-3970-2C5D-F7631918F697}"/>
              </a:ext>
            </a:extLst>
          </p:cNvPr>
          <p:cNvSpPr txBox="1"/>
          <p:nvPr/>
        </p:nvSpPr>
        <p:spPr>
          <a:xfrm>
            <a:off x="1069848" y="2136339"/>
            <a:ext cx="9674352" cy="3046988"/>
          </a:xfrm>
          <a:prstGeom prst="rect">
            <a:avLst/>
          </a:prstGeom>
          <a:noFill/>
        </p:spPr>
        <p:txBody>
          <a:bodyPr wrap="square">
            <a:spAutoFit/>
          </a:bodyPr>
          <a:lstStyle/>
          <a:p>
            <a:pPr algn="l">
              <a:buFont typeface="+mj-lt"/>
              <a:buAutoNum type="arabicPeriod"/>
            </a:pPr>
            <a:r>
              <a:rPr lang="en-US" sz="2400" b="0" i="0" dirty="0">
                <a:solidFill>
                  <a:srgbClr val="D1D5DB"/>
                </a:solidFill>
                <a:effectLst/>
                <a:latin typeface="Söhne"/>
              </a:rPr>
              <a:t>Improved accuracy: YOLOv3 achieved significant improvements in detection accuracy through the use of a larger Darknet-53 architecture and the integration of feature pyramid networks (FPN).</a:t>
            </a:r>
          </a:p>
          <a:p>
            <a:pPr algn="l">
              <a:buFont typeface="+mj-lt"/>
              <a:buAutoNum type="arabicPeriod"/>
            </a:pPr>
            <a:r>
              <a:rPr lang="en-US" sz="2400" b="0" i="0" dirty="0">
                <a:solidFill>
                  <a:srgbClr val="D1D5DB"/>
                </a:solidFill>
                <a:effectLst/>
                <a:latin typeface="Söhne"/>
              </a:rPr>
              <a:t>Multi-scale predictions: YOLOv3 made predictions at three different scales, allowing the model to detect objects at varying sizes with better precision.</a:t>
            </a:r>
          </a:p>
          <a:p>
            <a:pPr algn="l">
              <a:buFont typeface="+mj-lt"/>
              <a:buAutoNum type="arabicPeriod"/>
            </a:pPr>
            <a:r>
              <a:rPr lang="en-US" sz="2400" b="0" i="0" dirty="0">
                <a:solidFill>
                  <a:srgbClr val="D1D5DB"/>
                </a:solidFill>
                <a:effectLst/>
                <a:latin typeface="Söhne"/>
              </a:rPr>
              <a:t>Customizable trade-offs: YOLOv3 offered different model sizes (tiny, small, medium, large) to provide a trade-off between accuracy and inference speed, catering to different deployment scenarios.</a:t>
            </a:r>
          </a:p>
        </p:txBody>
      </p:sp>
    </p:spTree>
    <p:extLst>
      <p:ext uri="{BB962C8B-B14F-4D97-AF65-F5344CB8AC3E}">
        <p14:creationId xmlns:p14="http://schemas.microsoft.com/office/powerpoint/2010/main" val="236152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DF61B-E09E-630D-EF44-C8A504E2DCE8}"/>
              </a:ext>
            </a:extLst>
          </p:cNvPr>
          <p:cNvSpPr>
            <a:spLocks noGrp="1"/>
          </p:cNvSpPr>
          <p:nvPr>
            <p:ph type="title"/>
          </p:nvPr>
        </p:nvSpPr>
        <p:spPr/>
        <p:txBody>
          <a:bodyPr>
            <a:normAutofit/>
          </a:bodyPr>
          <a:lstStyle/>
          <a:p>
            <a:pPr algn="l"/>
            <a:r>
              <a:rPr lang="en-IN" b="0" i="0" dirty="0">
                <a:solidFill>
                  <a:srgbClr val="D1D5DB"/>
                </a:solidFill>
                <a:effectLst/>
                <a:latin typeface="Söhne"/>
              </a:rPr>
              <a:t>YOLOv4:</a:t>
            </a:r>
            <a:endParaRPr lang="en-IN" dirty="0"/>
          </a:p>
        </p:txBody>
      </p:sp>
      <p:sp>
        <p:nvSpPr>
          <p:cNvPr id="4" name="TextBox 3">
            <a:extLst>
              <a:ext uri="{FF2B5EF4-FFF2-40B4-BE49-F238E27FC236}">
                <a16:creationId xmlns:a16="http://schemas.microsoft.com/office/drawing/2014/main" id="{6A055969-05E7-3970-2C5D-F7631918F697}"/>
              </a:ext>
            </a:extLst>
          </p:cNvPr>
          <p:cNvSpPr txBox="1"/>
          <p:nvPr/>
        </p:nvSpPr>
        <p:spPr>
          <a:xfrm>
            <a:off x="1069848" y="2136339"/>
            <a:ext cx="9674352" cy="3785652"/>
          </a:xfrm>
          <a:prstGeom prst="rect">
            <a:avLst/>
          </a:prstGeom>
          <a:noFill/>
        </p:spPr>
        <p:txBody>
          <a:bodyPr wrap="square">
            <a:spAutoFit/>
          </a:bodyPr>
          <a:lstStyle/>
          <a:p>
            <a:pPr algn="l">
              <a:buFont typeface="+mj-lt"/>
              <a:buAutoNum type="arabicPeriod"/>
            </a:pPr>
            <a:r>
              <a:rPr lang="en-US" sz="2400" b="0" i="0" dirty="0">
                <a:solidFill>
                  <a:srgbClr val="D1D5DB"/>
                </a:solidFill>
                <a:effectLst/>
                <a:latin typeface="Söhne"/>
              </a:rPr>
              <a:t>Advanced architecture: YOLOv4 introduced the CSPDarknet53 backbone and </a:t>
            </a:r>
            <a:r>
              <a:rPr lang="en-US" sz="2400" b="0" i="0" dirty="0" err="1">
                <a:solidFill>
                  <a:srgbClr val="D1D5DB"/>
                </a:solidFill>
                <a:effectLst/>
                <a:latin typeface="Söhne"/>
              </a:rPr>
              <a:t>PANet</a:t>
            </a:r>
            <a:r>
              <a:rPr lang="en-US" sz="2400" b="0" i="0" dirty="0">
                <a:solidFill>
                  <a:srgbClr val="D1D5DB"/>
                </a:solidFill>
                <a:effectLst/>
                <a:latin typeface="Söhne"/>
              </a:rPr>
              <a:t> feature fusion, resulting in a more powerful architecture that improved both accuracy and speed.</a:t>
            </a:r>
          </a:p>
          <a:p>
            <a:pPr algn="l">
              <a:buFont typeface="+mj-lt"/>
              <a:buAutoNum type="arabicPeriod"/>
            </a:pPr>
            <a:r>
              <a:rPr lang="en-US" sz="2400" b="0" i="0" dirty="0">
                <a:solidFill>
                  <a:srgbClr val="D1D5DB"/>
                </a:solidFill>
                <a:effectLst/>
                <a:latin typeface="Söhne"/>
              </a:rPr>
              <a:t>Training enhancements: YOLOv4 employed advanced training techniques such as mosaic data augmentation and the CIOU (Complete Intersection over Union) loss function, leading to better generalization and localization capabilities.</a:t>
            </a:r>
          </a:p>
          <a:p>
            <a:pPr algn="l">
              <a:buFont typeface="+mj-lt"/>
              <a:buAutoNum type="arabicPeriod"/>
            </a:pPr>
            <a:r>
              <a:rPr lang="en-US" sz="2400" b="0" i="0" dirty="0">
                <a:solidFill>
                  <a:srgbClr val="D1D5DB"/>
                </a:solidFill>
                <a:effectLst/>
                <a:latin typeface="Söhne"/>
              </a:rPr>
              <a:t>State-of-the-art performance: YOLOv4 achieved state-of-the-art performance on multiple object detection benchmarks, delivering impressive accuracy while maintaining real-time capabilities.</a:t>
            </a:r>
          </a:p>
        </p:txBody>
      </p:sp>
    </p:spTree>
    <p:extLst>
      <p:ext uri="{BB962C8B-B14F-4D97-AF65-F5344CB8AC3E}">
        <p14:creationId xmlns:p14="http://schemas.microsoft.com/office/powerpoint/2010/main" val="3786001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DF61B-E09E-630D-EF44-C8A504E2DCE8}"/>
              </a:ext>
            </a:extLst>
          </p:cNvPr>
          <p:cNvSpPr>
            <a:spLocks noGrp="1"/>
          </p:cNvSpPr>
          <p:nvPr>
            <p:ph type="title"/>
          </p:nvPr>
        </p:nvSpPr>
        <p:spPr/>
        <p:txBody>
          <a:bodyPr>
            <a:normAutofit/>
          </a:bodyPr>
          <a:lstStyle/>
          <a:p>
            <a:pPr algn="l"/>
            <a:r>
              <a:rPr lang="en-IN" b="0" i="0" dirty="0">
                <a:solidFill>
                  <a:srgbClr val="D1D5DB"/>
                </a:solidFill>
                <a:effectLst/>
                <a:latin typeface="Söhne"/>
              </a:rPr>
              <a:t>YOLOv5:</a:t>
            </a:r>
            <a:endParaRPr lang="en-IN" dirty="0"/>
          </a:p>
        </p:txBody>
      </p:sp>
      <p:sp>
        <p:nvSpPr>
          <p:cNvPr id="4" name="TextBox 3">
            <a:extLst>
              <a:ext uri="{FF2B5EF4-FFF2-40B4-BE49-F238E27FC236}">
                <a16:creationId xmlns:a16="http://schemas.microsoft.com/office/drawing/2014/main" id="{6A055969-05E7-3970-2C5D-F7631918F697}"/>
              </a:ext>
            </a:extLst>
          </p:cNvPr>
          <p:cNvSpPr txBox="1"/>
          <p:nvPr/>
        </p:nvSpPr>
        <p:spPr>
          <a:xfrm>
            <a:off x="1069848" y="2136339"/>
            <a:ext cx="9674352" cy="3785652"/>
          </a:xfrm>
          <a:prstGeom prst="rect">
            <a:avLst/>
          </a:prstGeom>
          <a:noFill/>
        </p:spPr>
        <p:txBody>
          <a:bodyPr wrap="square">
            <a:spAutoFit/>
          </a:bodyPr>
          <a:lstStyle/>
          <a:p>
            <a:pPr algn="l">
              <a:buFont typeface="+mj-lt"/>
              <a:buAutoNum type="arabicPeriod"/>
            </a:pPr>
            <a:r>
              <a:rPr lang="en-US" sz="2400" b="0" i="0" dirty="0">
                <a:solidFill>
                  <a:srgbClr val="D1D5DB"/>
                </a:solidFill>
                <a:effectLst/>
                <a:latin typeface="Söhne"/>
              </a:rPr>
              <a:t>Model scaling: YOLOv5 introduced the concept of model scaling, allowing users to easily adjust the model size (S, M, L, XL) to trade off between inference speed and detection accuracy according to their specific requirements.</a:t>
            </a:r>
          </a:p>
          <a:p>
            <a:pPr algn="l">
              <a:buFont typeface="+mj-lt"/>
              <a:buAutoNum type="arabicPeriod"/>
            </a:pPr>
            <a:r>
              <a:rPr lang="en-US" sz="2400" b="0" i="0" dirty="0">
                <a:solidFill>
                  <a:srgbClr val="D1D5DB"/>
                </a:solidFill>
                <a:effectLst/>
                <a:latin typeface="Söhne"/>
              </a:rPr>
              <a:t>Efficient implementation: YOLOv5 focused on optimizing the inference process by leveraging </a:t>
            </a:r>
            <a:r>
              <a:rPr lang="en-US" sz="2400" b="0" i="0" dirty="0" err="1">
                <a:solidFill>
                  <a:srgbClr val="D1D5DB"/>
                </a:solidFill>
                <a:effectLst/>
                <a:latin typeface="Söhne"/>
              </a:rPr>
              <a:t>PyTorch</a:t>
            </a:r>
            <a:r>
              <a:rPr lang="en-US" sz="2400" b="0" i="0" dirty="0">
                <a:solidFill>
                  <a:srgbClr val="D1D5DB"/>
                </a:solidFill>
                <a:effectLst/>
                <a:latin typeface="Söhne"/>
              </a:rPr>
              <a:t> and introducing new optimizations like batched inference and automatic mixed precision training.</a:t>
            </a:r>
          </a:p>
          <a:p>
            <a:pPr algn="l">
              <a:buFont typeface="+mj-lt"/>
              <a:buAutoNum type="arabicPeriod"/>
            </a:pPr>
            <a:r>
              <a:rPr lang="en-US" sz="2400" b="0" i="0" dirty="0">
                <a:solidFill>
                  <a:srgbClr val="D1D5DB"/>
                </a:solidFill>
                <a:effectLst/>
                <a:latin typeface="Söhne"/>
              </a:rPr>
              <a:t>Strong performance: YOLOv5 demonstrated competitive performance on various object detection benchmarks, offering a lightweight and efficient alternative for real-time applications.</a:t>
            </a:r>
          </a:p>
        </p:txBody>
      </p:sp>
    </p:spTree>
    <p:extLst>
      <p:ext uri="{BB962C8B-B14F-4D97-AF65-F5344CB8AC3E}">
        <p14:creationId xmlns:p14="http://schemas.microsoft.com/office/powerpoint/2010/main" val="4270293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DF61B-E09E-630D-EF44-C8A504E2DCE8}"/>
              </a:ext>
            </a:extLst>
          </p:cNvPr>
          <p:cNvSpPr>
            <a:spLocks noGrp="1"/>
          </p:cNvSpPr>
          <p:nvPr>
            <p:ph type="title"/>
          </p:nvPr>
        </p:nvSpPr>
        <p:spPr/>
        <p:txBody>
          <a:bodyPr>
            <a:normAutofit/>
          </a:bodyPr>
          <a:lstStyle/>
          <a:p>
            <a:pPr algn="l"/>
            <a:r>
              <a:rPr lang="en-IN" b="0" i="0" dirty="0">
                <a:solidFill>
                  <a:srgbClr val="D1D5DB"/>
                </a:solidFill>
                <a:effectLst/>
                <a:latin typeface="Söhne"/>
              </a:rPr>
              <a:t>YOLO Nano:</a:t>
            </a:r>
            <a:endParaRPr lang="en-IN" dirty="0"/>
          </a:p>
        </p:txBody>
      </p:sp>
      <p:sp>
        <p:nvSpPr>
          <p:cNvPr id="4" name="TextBox 3">
            <a:extLst>
              <a:ext uri="{FF2B5EF4-FFF2-40B4-BE49-F238E27FC236}">
                <a16:creationId xmlns:a16="http://schemas.microsoft.com/office/drawing/2014/main" id="{6A055969-05E7-3970-2C5D-F7631918F697}"/>
              </a:ext>
            </a:extLst>
          </p:cNvPr>
          <p:cNvSpPr txBox="1"/>
          <p:nvPr/>
        </p:nvSpPr>
        <p:spPr>
          <a:xfrm>
            <a:off x="1069848" y="2136339"/>
            <a:ext cx="9674352" cy="3416320"/>
          </a:xfrm>
          <a:prstGeom prst="rect">
            <a:avLst/>
          </a:prstGeom>
          <a:noFill/>
        </p:spPr>
        <p:txBody>
          <a:bodyPr wrap="square">
            <a:spAutoFit/>
          </a:bodyPr>
          <a:lstStyle/>
          <a:p>
            <a:pPr algn="l">
              <a:buFont typeface="+mj-lt"/>
              <a:buAutoNum type="arabicPeriod"/>
            </a:pPr>
            <a:r>
              <a:rPr lang="en-US" sz="2400" b="0" i="0" dirty="0">
                <a:solidFill>
                  <a:srgbClr val="D1D5DB"/>
                </a:solidFill>
                <a:effectLst/>
                <a:latin typeface="Söhne"/>
              </a:rPr>
              <a:t>Lightweight design: YOLO Nano was specifically designed for resource-constrained devices with limited computational resources, offering a compact and efficient object detection solution.</a:t>
            </a:r>
          </a:p>
          <a:p>
            <a:pPr algn="l">
              <a:buFont typeface="+mj-lt"/>
              <a:buAutoNum type="arabicPeriod"/>
            </a:pPr>
            <a:r>
              <a:rPr lang="en-US" sz="2400" b="0" i="0" dirty="0">
                <a:solidFill>
                  <a:srgbClr val="D1D5DB"/>
                </a:solidFill>
                <a:effectLst/>
                <a:latin typeface="Söhne"/>
              </a:rPr>
              <a:t>Sacrificing some accuracy for speed: YOLO Nano prioritized inference speed by simplifying the architecture and reducing the model size, resulting in a trade-off with detection accuracy.</a:t>
            </a:r>
          </a:p>
          <a:p>
            <a:pPr algn="l">
              <a:buFont typeface="+mj-lt"/>
              <a:buAutoNum type="arabicPeriod"/>
            </a:pPr>
            <a:r>
              <a:rPr lang="en-US" sz="2400" b="0" i="0" dirty="0">
                <a:solidFill>
                  <a:srgbClr val="D1D5DB"/>
                </a:solidFill>
                <a:effectLst/>
                <a:latin typeface="Söhne"/>
              </a:rPr>
              <a:t>Deployment on edge devices: YOLO Nano was suitable for deployment on edge devices such as embedded systems, drones, and mobile devices, where computational resources are limited.</a:t>
            </a:r>
          </a:p>
        </p:txBody>
      </p:sp>
    </p:spTree>
    <p:extLst>
      <p:ext uri="{BB962C8B-B14F-4D97-AF65-F5344CB8AC3E}">
        <p14:creationId xmlns:p14="http://schemas.microsoft.com/office/powerpoint/2010/main" val="584499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DF61B-E09E-630D-EF44-C8A504E2DCE8}"/>
              </a:ext>
            </a:extLst>
          </p:cNvPr>
          <p:cNvSpPr>
            <a:spLocks noGrp="1"/>
          </p:cNvSpPr>
          <p:nvPr>
            <p:ph type="title"/>
          </p:nvPr>
        </p:nvSpPr>
        <p:spPr/>
        <p:txBody>
          <a:bodyPr>
            <a:normAutofit/>
          </a:bodyPr>
          <a:lstStyle/>
          <a:p>
            <a:pPr algn="l"/>
            <a:r>
              <a:rPr lang="en-IN" b="0" i="0" dirty="0">
                <a:solidFill>
                  <a:srgbClr val="D1D5DB"/>
                </a:solidFill>
                <a:effectLst/>
                <a:latin typeface="Söhne"/>
              </a:rPr>
              <a:t>YOLOv4-tiny:</a:t>
            </a:r>
            <a:endParaRPr lang="en-IN" dirty="0"/>
          </a:p>
        </p:txBody>
      </p:sp>
      <p:sp>
        <p:nvSpPr>
          <p:cNvPr id="4" name="TextBox 3">
            <a:extLst>
              <a:ext uri="{FF2B5EF4-FFF2-40B4-BE49-F238E27FC236}">
                <a16:creationId xmlns:a16="http://schemas.microsoft.com/office/drawing/2014/main" id="{6A055969-05E7-3970-2C5D-F7631918F697}"/>
              </a:ext>
            </a:extLst>
          </p:cNvPr>
          <p:cNvSpPr txBox="1"/>
          <p:nvPr/>
        </p:nvSpPr>
        <p:spPr>
          <a:xfrm>
            <a:off x="1069848" y="2136339"/>
            <a:ext cx="9674352" cy="3416320"/>
          </a:xfrm>
          <a:prstGeom prst="rect">
            <a:avLst/>
          </a:prstGeom>
          <a:noFill/>
        </p:spPr>
        <p:txBody>
          <a:bodyPr wrap="square">
            <a:spAutoFit/>
          </a:bodyPr>
          <a:lstStyle/>
          <a:p>
            <a:pPr algn="l">
              <a:buFont typeface="+mj-lt"/>
              <a:buAutoNum type="arabicPeriod"/>
            </a:pPr>
            <a:r>
              <a:rPr lang="en-US" sz="2400" b="0" i="0" dirty="0">
                <a:solidFill>
                  <a:srgbClr val="D1D5DB"/>
                </a:solidFill>
                <a:effectLst/>
                <a:latin typeface="Söhne"/>
              </a:rPr>
              <a:t>Compact architecture: YOLOv4-tiny was a smaller and more lightweight version of YOLOv4, optimized for real-time applications with limited computational resources.</a:t>
            </a:r>
          </a:p>
          <a:p>
            <a:pPr algn="l">
              <a:buFont typeface="+mj-lt"/>
              <a:buAutoNum type="arabicPeriod"/>
            </a:pPr>
            <a:r>
              <a:rPr lang="en-US" sz="2400" b="0" i="0" dirty="0">
                <a:solidFill>
                  <a:srgbClr val="D1D5DB"/>
                </a:solidFill>
                <a:effectLst/>
                <a:latin typeface="Söhne"/>
              </a:rPr>
              <a:t>Fast inference: YOLOv4-tiny emphasized faster inference speeds by reducing the network size and using fewer layers, while sacrificing some detection accuracy compared to the full YOLOv4.</a:t>
            </a:r>
          </a:p>
          <a:p>
            <a:pPr algn="l">
              <a:buFont typeface="+mj-lt"/>
              <a:buAutoNum type="arabicPeriod"/>
            </a:pPr>
            <a:r>
              <a:rPr lang="en-US" sz="2400" b="0" i="0" dirty="0">
                <a:solidFill>
                  <a:srgbClr val="D1D5DB"/>
                </a:solidFill>
                <a:effectLst/>
                <a:latin typeface="Söhne"/>
              </a:rPr>
              <a:t>Suitable for resource-constrained scenarios: YOLOv4-tiny was well-suited for scenarios where real-time object detection was required on devices with limited computing power.</a:t>
            </a:r>
          </a:p>
        </p:txBody>
      </p:sp>
    </p:spTree>
    <p:extLst>
      <p:ext uri="{BB962C8B-B14F-4D97-AF65-F5344CB8AC3E}">
        <p14:creationId xmlns:p14="http://schemas.microsoft.com/office/powerpoint/2010/main" val="1817887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DF61B-E09E-630D-EF44-C8A504E2DCE8}"/>
              </a:ext>
            </a:extLst>
          </p:cNvPr>
          <p:cNvSpPr>
            <a:spLocks noGrp="1"/>
          </p:cNvSpPr>
          <p:nvPr>
            <p:ph type="title"/>
          </p:nvPr>
        </p:nvSpPr>
        <p:spPr/>
        <p:txBody>
          <a:bodyPr>
            <a:normAutofit/>
          </a:bodyPr>
          <a:lstStyle/>
          <a:p>
            <a:pPr algn="l"/>
            <a:r>
              <a:rPr lang="en-IN" b="0" i="0" dirty="0">
                <a:solidFill>
                  <a:srgbClr val="D1D5DB"/>
                </a:solidFill>
                <a:effectLst/>
                <a:latin typeface="Söhne"/>
              </a:rPr>
              <a:t>YOLOX:</a:t>
            </a:r>
            <a:endParaRPr lang="en-IN" dirty="0"/>
          </a:p>
        </p:txBody>
      </p:sp>
      <p:sp>
        <p:nvSpPr>
          <p:cNvPr id="4" name="TextBox 3">
            <a:extLst>
              <a:ext uri="{FF2B5EF4-FFF2-40B4-BE49-F238E27FC236}">
                <a16:creationId xmlns:a16="http://schemas.microsoft.com/office/drawing/2014/main" id="{6A055969-05E7-3970-2C5D-F7631918F697}"/>
              </a:ext>
            </a:extLst>
          </p:cNvPr>
          <p:cNvSpPr txBox="1"/>
          <p:nvPr/>
        </p:nvSpPr>
        <p:spPr>
          <a:xfrm>
            <a:off x="1069848" y="2136339"/>
            <a:ext cx="9674352" cy="3416320"/>
          </a:xfrm>
          <a:prstGeom prst="rect">
            <a:avLst/>
          </a:prstGeom>
          <a:noFill/>
        </p:spPr>
        <p:txBody>
          <a:bodyPr wrap="square">
            <a:spAutoFit/>
          </a:bodyPr>
          <a:lstStyle/>
          <a:p>
            <a:pPr algn="l">
              <a:buFont typeface="+mj-lt"/>
              <a:buAutoNum type="arabicPeriod"/>
            </a:pPr>
            <a:r>
              <a:rPr lang="en-US" sz="2400" b="0" i="0" dirty="0">
                <a:solidFill>
                  <a:srgbClr val="D1D5DB"/>
                </a:solidFill>
                <a:effectLst/>
                <a:latin typeface="Söhne"/>
              </a:rPr>
              <a:t>Anchor-free detection: YOLOX introduced anchor-free detection methods, such as the use of anchor-free heads and a decoupled head architecture, which improved both accuracy and speed.</a:t>
            </a:r>
          </a:p>
          <a:p>
            <a:pPr algn="l">
              <a:buFont typeface="+mj-lt"/>
              <a:buAutoNum type="arabicPeriod"/>
            </a:pPr>
            <a:r>
              <a:rPr lang="en-US" sz="2400" b="0" i="0" dirty="0">
                <a:solidFill>
                  <a:srgbClr val="D1D5DB"/>
                </a:solidFill>
                <a:effectLst/>
                <a:latin typeface="Söhne"/>
              </a:rPr>
              <a:t>State-of-the-art performance: YOLOX achieved state-of-the-art performance on various object detection benchmarks, surpassing previous YOLO versions and other object detection models.</a:t>
            </a:r>
          </a:p>
          <a:p>
            <a:pPr algn="l">
              <a:buFont typeface="+mj-lt"/>
              <a:buAutoNum type="arabicPeriod"/>
            </a:pPr>
            <a:r>
              <a:rPr lang="en-US" sz="2400" b="0" i="0" dirty="0">
                <a:solidFill>
                  <a:srgbClr val="D1D5DB"/>
                </a:solidFill>
                <a:effectLst/>
                <a:latin typeface="Söhne"/>
              </a:rPr>
              <a:t>Advanced training techniques: YOLOX incorporated advanced training techniques like the Grid Scheduling and Dynamic </a:t>
            </a:r>
            <a:r>
              <a:rPr lang="en-US" sz="2400" b="0" i="0" dirty="0" err="1">
                <a:solidFill>
                  <a:srgbClr val="D1D5DB"/>
                </a:solidFill>
                <a:effectLst/>
                <a:latin typeface="Söhne"/>
              </a:rPr>
              <a:t>Downsampling</a:t>
            </a:r>
            <a:r>
              <a:rPr lang="en-US" sz="2400" b="0" i="0" dirty="0">
                <a:solidFill>
                  <a:srgbClr val="D1D5DB"/>
                </a:solidFill>
                <a:effectLst/>
                <a:latin typeface="Söhne"/>
              </a:rPr>
              <a:t> methods, which further enhanced the model's performance and efficiency.</a:t>
            </a:r>
          </a:p>
        </p:txBody>
      </p:sp>
    </p:spTree>
    <p:extLst>
      <p:ext uri="{BB962C8B-B14F-4D97-AF65-F5344CB8AC3E}">
        <p14:creationId xmlns:p14="http://schemas.microsoft.com/office/powerpoint/2010/main" val="11610258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Custom 6">
      <a:dk1>
        <a:sysClr val="windowText" lastClr="000000"/>
      </a:dk1>
      <a:lt1>
        <a:srgbClr val="262626"/>
      </a:lt1>
      <a:dk2>
        <a:srgbClr val="212121"/>
      </a:dk2>
      <a:lt2>
        <a:srgbClr val="636363"/>
      </a:lt2>
      <a:accent1>
        <a:srgbClr val="86EBF6"/>
      </a:accent1>
      <a:accent2>
        <a:srgbClr val="F8C7BF"/>
      </a:accent2>
      <a:accent3>
        <a:srgbClr val="B6DF5E"/>
      </a:accent3>
      <a:accent4>
        <a:srgbClr val="EFB251"/>
      </a:accent4>
      <a:accent5>
        <a:srgbClr val="EF755F"/>
      </a:accent5>
      <a:accent6>
        <a:srgbClr val="ED515C"/>
      </a:accent6>
      <a:hlink>
        <a:srgbClr val="8F8F8F"/>
      </a:hlink>
      <a:folHlink>
        <a:srgbClr val="A5A5A5"/>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24</TotalTime>
  <Words>679</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Rockwell</vt:lpstr>
      <vt:lpstr>Rockwell Condensed</vt:lpstr>
      <vt:lpstr>Söhne</vt:lpstr>
      <vt:lpstr>Wingdings</vt:lpstr>
      <vt:lpstr>Wood Type</vt:lpstr>
      <vt:lpstr>YOLO V1 to V8 Difference</vt:lpstr>
      <vt:lpstr>YOLOv1:</vt:lpstr>
      <vt:lpstr>YOLOv2:</vt:lpstr>
      <vt:lpstr>YOLOv3:</vt:lpstr>
      <vt:lpstr>YOLOv4:</vt:lpstr>
      <vt:lpstr>YOLOv5:</vt:lpstr>
      <vt:lpstr>YOLO Nano:</vt:lpstr>
      <vt:lpstr>YOLOv4-tiny:</vt:lpstr>
      <vt:lpstr>YOLOX: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YOLO V1 to V8 Difference</dc:title>
  <dc:creator>Hetvi Patel</dc:creator>
  <cp:lastModifiedBy>Hetvi Patel</cp:lastModifiedBy>
  <cp:revision>1</cp:revision>
  <dcterms:created xsi:type="dcterms:W3CDTF">2023-06-21T15:23:27Z</dcterms:created>
  <dcterms:modified xsi:type="dcterms:W3CDTF">2023-06-21T15:47:41Z</dcterms:modified>
</cp:coreProperties>
</file>