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5" r:id="rId2"/>
    <p:sldId id="272" r:id="rId3"/>
    <p:sldId id="274" r:id="rId4"/>
    <p:sldId id="276" r:id="rId5"/>
    <p:sldId id="275" r:id="rId6"/>
    <p:sldId id="283" r:id="rId7"/>
    <p:sldId id="281" r:id="rId8"/>
    <p:sldId id="282" r:id="rId9"/>
    <p:sldId id="284" r:id="rId10"/>
    <p:sldId id="285" r:id="rId11"/>
    <p:sldId id="286" r:id="rId12"/>
    <p:sldId id="287" r:id="rId13"/>
    <p:sldId id="290" r:id="rId14"/>
    <p:sldId id="288" r:id="rId15"/>
    <p:sldId id="294" r:id="rId16"/>
    <p:sldId id="289" r:id="rId17"/>
    <p:sldId id="291" r:id="rId18"/>
    <p:sldId id="279" r:id="rId19"/>
    <p:sldId id="280" r:id="rId20"/>
    <p:sldId id="292" r:id="rId21"/>
    <p:sldId id="293" r:id="rId2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HEUCLIN" initials="BH" lastIdx="2" clrIdx="0">
    <p:extLst>
      <p:ext uri="{19B8F6BF-5375-455C-9EA6-DF929625EA0E}">
        <p15:presenceInfo xmlns:p15="http://schemas.microsoft.com/office/powerpoint/2012/main" userId="Benjamin HEUC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B3C"/>
    <a:srgbClr val="0000FF"/>
    <a:srgbClr val="F1CC37"/>
    <a:srgbClr val="F39D3E"/>
    <a:srgbClr val="14CF7D"/>
    <a:srgbClr val="1EB9C6"/>
    <a:srgbClr val="4DB091"/>
    <a:srgbClr val="EDEFF2"/>
    <a:srgbClr val="E8493A"/>
    <a:srgbClr val="FF1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 snapToGrid="0" snapToObjects="1">
      <p:cViewPr>
        <p:scale>
          <a:sx n="80" d="100"/>
          <a:sy n="80" d="100"/>
        </p:scale>
        <p:origin x="1522" y="96"/>
      </p:cViewPr>
      <p:guideLst>
        <p:guide orient="horz" pos="215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06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0DCA6-C2A9-4977-8F56-0AA0E9DFCD3E}" type="datetimeFigureOut">
              <a:rPr lang="fr-FR" smtClean="0"/>
              <a:t>01/05/2022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58D6C-4666-4501-9314-897A4191E1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567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7451D-A5B0-4FAB-B03F-77829303E749}" type="datetimeFigureOut">
              <a:rPr lang="fr-FR" smtClean="0"/>
              <a:t>01/05/2022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90517-EA39-4362-A53C-627CE19DB1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51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principal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1AC103-C553-3C40-80D1-8D13FB31BDBA}" type="datetimeFigureOut">
              <a:rPr lang="fr-FR" smtClean="0"/>
              <a:t>01/05/2022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8" name="Image 7" descr="Cirad_4cTPR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80" y="6373894"/>
            <a:ext cx="1144520" cy="319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 descr="ppt-Degra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DBD5-FC76-3842-B5FF-1B83B7554A9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ppt-Degrade.jp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8" name="Image 7" descr="Cirad_4cTPR.jpg">
            <a:extLst>
              <a:ext uri="{FF2B5EF4-FFF2-40B4-BE49-F238E27FC236}">
                <a16:creationId xmlns:a16="http://schemas.microsoft.com/office/drawing/2014/main" id="{FD5B1722-3A12-174E-A05F-26BF137E02A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634" y="6342604"/>
            <a:ext cx="970924" cy="27129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E84CB8-736E-9A46-A9B2-BBFD408ED64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670" y="6189044"/>
            <a:ext cx="737620" cy="6689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1FA22E"/>
          </a:solidFill>
          <a:latin typeface="+mj-lt"/>
          <a:ea typeface="+mj-ea"/>
          <a:cs typeface="+mj-cs"/>
        </a:defRPr>
      </a:lvl1pPr>
    </p:titleStyle>
    <p:bodyStyle>
      <a:lvl1pPr marL="457200" marR="0" indent="-4572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Wingdings" panose="05000000000000000000" pitchFamily="2" charset="2"/>
        <a:buChar char="§"/>
        <a:tabLst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/>
        <a:buChar char="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DME" TargetMode="External"/><Relationship Id="rId2" Type="http://schemas.openxmlformats.org/officeDocument/2006/relationships/hyperlink" Target="https://www.markdownguide.org/cheat-she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mark.org/help/" TargetMode="External"/><Relationship Id="rId4" Type="http://schemas.openxmlformats.org/officeDocument/2006/relationships/hyperlink" Target="https://www.makeareadme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it-tower.com/learn/media/pages/git/ebook/en/command-line/remote-repositories/introduction/3249033364-1649235984/basic-remote-workflow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it-tower.com/learn/media/pages/git/ebook/en/command-line/remote-repositories/introduction/3249033364-1649235984/basic-remote-workflow.pn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Ly30zu8epwI" TargetMode="External"/><Relationship Id="rId3" Type="http://schemas.openxmlformats.org/officeDocument/2006/relationships/hyperlink" Target="https://thinkr.fr/travailler-avec-git-via-rstudio-et-versionner-son-code/#Git_et_RStudio" TargetMode="External"/><Relationship Id="rId7" Type="http://schemas.openxmlformats.org/officeDocument/2006/relationships/hyperlink" Target="https://gitlab.cirad.fr/cirad/documentation" TargetMode="External"/><Relationship Id="rId2" Type="http://schemas.openxmlformats.org/officeDocument/2006/relationships/hyperlink" Target="https://www.jesuisundev.com/comprendre-git-en-7-minut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mark.org/help/" TargetMode="External"/><Relationship Id="rId5" Type="http://schemas.openxmlformats.org/officeDocument/2006/relationships/hyperlink" Target="https://www.makeareadme.com/" TargetMode="External"/><Relationship Id="rId4" Type="http://schemas.openxmlformats.org/officeDocument/2006/relationships/hyperlink" Target="https://en.wikipedia.org/wiki/README" TargetMode="External"/><Relationship Id="rId9" Type="http://schemas.openxmlformats.org/officeDocument/2006/relationships/hyperlink" Target="https://gitlab.cirad.fr/benjamin.heuclin/intro_git_sur_rstudio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irad.fr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win" TargetMode="External"/><Relationship Id="rId2" Type="http://schemas.openxmlformats.org/officeDocument/2006/relationships/hyperlink" Target="https://gitlab.cirad.fr/cirad/documentation/-/wikis/Installation%20de%20Git%20sur%20Window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book/fr/v2/D%C3%A9marrage-rapide-Installation-de-Git" TargetMode="External"/><Relationship Id="rId4" Type="http://schemas.openxmlformats.org/officeDocument/2006/relationships/hyperlink" Target="http://git-scm.com/download/mac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irad.fr/cirad/documentation/-/wikis/Utilisation%20de%20Git%20avec%20SS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y30zu8epwI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-Degra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3103" cy="6858000"/>
          </a:xfrm>
          <a:prstGeom prst="rect">
            <a:avLst/>
          </a:prstGeom>
        </p:spPr>
      </p:pic>
      <p:pic>
        <p:nvPicPr>
          <p:cNvPr id="5" name="Image 4" descr="Cirad_Recherche_4cTPR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7653" y="273612"/>
            <a:ext cx="2150616" cy="84627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F464AA5-171A-CC43-821A-3476C2FBD1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809" y="114353"/>
            <a:ext cx="1284346" cy="116478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49FB479-C3FA-4946-9EB5-CBE97027656C}"/>
              </a:ext>
            </a:extLst>
          </p:cNvPr>
          <p:cNvSpPr txBox="1"/>
          <p:nvPr/>
        </p:nvSpPr>
        <p:spPr>
          <a:xfrm>
            <a:off x="491501" y="3997808"/>
            <a:ext cx="81609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6600" b="1" dirty="0"/>
              <a:t>C</a:t>
            </a:r>
            <a:r>
              <a:rPr lang="fr-FR" sz="5400" b="1" dirty="0"/>
              <a:t>’est quoi ce truc ?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561DF237-BAC5-4395-9B0C-003EBD878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3256" y="1937474"/>
            <a:ext cx="6737487" cy="20603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C9FAB52-CA37-4413-BC60-61CEA823400B}"/>
              </a:ext>
            </a:extLst>
          </p:cNvPr>
          <p:cNvSpPr txBox="1"/>
          <p:nvPr/>
        </p:nvSpPr>
        <p:spPr>
          <a:xfrm>
            <a:off x="491501" y="5795792"/>
            <a:ext cx="8160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sz="2000" b="1" dirty="0"/>
              <a:t>Benjamin Heuclin</a:t>
            </a:r>
            <a:r>
              <a:rPr lang="fr-FR" sz="2000" dirty="0"/>
              <a:t>, </a:t>
            </a:r>
          </a:p>
          <a:p>
            <a:pPr lvl="1" algn="ctr"/>
            <a:r>
              <a:rPr lang="fr-FR" sz="2000" dirty="0" err="1"/>
              <a:t>Cirad</a:t>
            </a:r>
            <a:r>
              <a:rPr lang="fr-FR" sz="2000" dirty="0"/>
              <a:t>, UPR AÏDA</a:t>
            </a:r>
          </a:p>
          <a:p>
            <a:pPr lvl="1" algn="ctr"/>
            <a:r>
              <a:rPr lang="fr-FR" sz="2000" dirty="0"/>
              <a:t>02/05/2022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01183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BB292-7B53-42AD-9703-0EC79E88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02" y="0"/>
            <a:ext cx="8598023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1. Importer un projet GitLab existant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8887CF9-0FB7-4D0A-B1C1-D8B2745315F0}"/>
              </a:ext>
            </a:extLst>
          </p:cNvPr>
          <p:cNvSpPr txBox="1"/>
          <p:nvPr/>
        </p:nvSpPr>
        <p:spPr>
          <a:xfrm>
            <a:off x="377302" y="1020932"/>
            <a:ext cx="8598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Tu vas cloner le projet sur ton PC, c’est pas compliqué !</a:t>
            </a:r>
          </a:p>
          <a:p>
            <a:endParaRPr lang="fr-FR" dirty="0"/>
          </a:p>
          <a:p>
            <a:r>
              <a:rPr lang="fr-FR" dirty="0"/>
              <a:t>Il faut avoir accès au projet sur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le projet est public c’est bon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le projet est privé, il faut que l’administrateur te rentre comme collaborateur</a:t>
            </a:r>
          </a:p>
          <a:p>
            <a:endParaRPr lang="fr-FR" dirty="0"/>
          </a:p>
          <a:p>
            <a:r>
              <a:rPr lang="fr-FR" b="1" dirty="0"/>
              <a:t>Depuis GitLab : </a:t>
            </a:r>
            <a:r>
              <a:rPr lang="fr-FR" dirty="0"/>
              <a:t>Il faut copier l’adresse SSH / FTTPS du projet</a:t>
            </a:r>
          </a:p>
          <a:p>
            <a:endParaRPr lang="fr-FR" dirty="0"/>
          </a:p>
          <a:p>
            <a:r>
              <a:rPr lang="fr-FR" b="1" dirty="0"/>
              <a:t>Sur ton PC avec </a:t>
            </a:r>
            <a:r>
              <a:rPr lang="fr-FR" b="1" dirty="0" err="1"/>
              <a:t>Rstudio</a:t>
            </a:r>
            <a:r>
              <a:rPr lang="fr-FR" b="1" dirty="0"/>
              <a:t> : </a:t>
            </a:r>
          </a:p>
          <a:p>
            <a:r>
              <a:rPr lang="fr-FR" i="1" dirty="0"/>
              <a:t>File &gt; New </a:t>
            </a:r>
            <a:r>
              <a:rPr lang="fr-FR" i="1" dirty="0" err="1"/>
              <a:t>project</a:t>
            </a:r>
            <a:r>
              <a:rPr lang="fr-FR" i="1" dirty="0"/>
              <a:t>… &gt; </a:t>
            </a:r>
          </a:p>
          <a:p>
            <a:r>
              <a:rPr lang="fr-FR" i="1" dirty="0"/>
              <a:t>Version Control &gt; Git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1B38B94-F87E-42D6-8834-F244294D38B4}"/>
              </a:ext>
            </a:extLst>
          </p:cNvPr>
          <p:cNvGrpSpPr/>
          <p:nvPr/>
        </p:nvGrpSpPr>
        <p:grpSpPr>
          <a:xfrm>
            <a:off x="2627791" y="3134680"/>
            <a:ext cx="6516209" cy="3556326"/>
            <a:chOff x="2627791" y="3134680"/>
            <a:chExt cx="6516209" cy="3556326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A8B4821-4F25-4ADF-985D-EF3184A3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6074" y="3134680"/>
              <a:ext cx="4989251" cy="3556326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5406A56-E139-45DB-B435-F6AC3029B41C}"/>
                </a:ext>
              </a:extLst>
            </p:cNvPr>
            <p:cNvSpPr txBox="1"/>
            <p:nvPr/>
          </p:nvSpPr>
          <p:spPr>
            <a:xfrm>
              <a:off x="6915704" y="3710865"/>
              <a:ext cx="2228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FF"/>
                  </a:solidFill>
                  <a:highlight>
                    <a:srgbClr val="FFFF00"/>
                  </a:highlight>
                </a:rPr>
                <a:t>L’adresse SSH ici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2753A0D-5AAC-4722-B449-84D940F497A0}"/>
                </a:ext>
              </a:extLst>
            </p:cNvPr>
            <p:cNvSpPr txBox="1"/>
            <p:nvPr/>
          </p:nvSpPr>
          <p:spPr>
            <a:xfrm>
              <a:off x="2627791" y="4355245"/>
              <a:ext cx="22282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FF"/>
                  </a:solidFill>
                  <a:highlight>
                    <a:srgbClr val="FFFF00"/>
                  </a:highlight>
                </a:rPr>
                <a:t>Le nom que tu veux donner au dossier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08B2BEE-6A47-4E4B-953A-C41CB1AE17D8}"/>
                </a:ext>
              </a:extLst>
            </p:cNvPr>
            <p:cNvSpPr txBox="1"/>
            <p:nvPr/>
          </p:nvSpPr>
          <p:spPr>
            <a:xfrm>
              <a:off x="4856087" y="5665433"/>
              <a:ext cx="41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00FF"/>
                  </a:solidFill>
                  <a:highlight>
                    <a:srgbClr val="FFFF00"/>
                  </a:highlight>
                </a:rPr>
                <a:t>Pour sélectionner le chemin où tu veux l’enregistrer</a:t>
              </a:r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9535C69F-E6C7-47C2-915D-439CF2126E7D}"/>
                </a:ext>
              </a:extLst>
            </p:cNvPr>
            <p:cNvCxnSpPr>
              <a:cxnSpLocks/>
            </p:cNvCxnSpPr>
            <p:nvPr/>
          </p:nvCxnSpPr>
          <p:spPr>
            <a:xfrm>
              <a:off x="4714046" y="4678409"/>
              <a:ext cx="603678" cy="108000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792BDF96-06BC-42AE-A7C7-B6437147B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1126" y="5300681"/>
              <a:ext cx="266330" cy="364752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EBC4D385-4805-4D31-94CA-B4D1C4A29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9262" y="3911362"/>
              <a:ext cx="1101573" cy="443883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570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6EFFF-B01E-4E37-8C5D-256D0C50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3783"/>
            <a:ext cx="8229600" cy="1180730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2. Nouveau projet connecté à GitLab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58906F-B80F-4576-8A25-99A2666CCF43}"/>
              </a:ext>
            </a:extLst>
          </p:cNvPr>
          <p:cNvSpPr txBox="1"/>
          <p:nvPr/>
        </p:nvSpPr>
        <p:spPr>
          <a:xfrm>
            <a:off x="559293" y="2161986"/>
            <a:ext cx="8371643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Il faut créer un nouveau projet dans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Si tu n’as pas les droits, il faut demander à un administrateur de te le faire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Maintenant, le projet existe sur GitLab (il est vide), tu peux donc le cloner sur ton PC en suivant la procédure précédente</a:t>
            </a:r>
          </a:p>
        </p:txBody>
      </p:sp>
    </p:spTree>
    <p:extLst>
      <p:ext uri="{BB962C8B-B14F-4D97-AF65-F5344CB8AC3E}">
        <p14:creationId xmlns:p14="http://schemas.microsoft.com/office/powerpoint/2010/main" val="120108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39260-9482-4C45-872E-E38872BC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191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3. Envoyer sur GitLab un projet que tu as déjà sur ton PC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3CA5F6-409A-4B80-B333-ED4028273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57" y="4669032"/>
            <a:ext cx="8154954" cy="132343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git init --initial-</a:t>
            </a:r>
            <a:r>
              <a:rPr lang="fr-FR" altLang="fr-FR" sz="16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branch</a:t>
            </a: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=master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git </a:t>
            </a:r>
            <a:r>
              <a:rPr lang="fr-FR" altLang="fr-FR" sz="16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remote</a:t>
            </a: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fr-FR" altLang="fr-FR" sz="16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add</a:t>
            </a: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fr-FR" altLang="fr-FR" sz="16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origin</a:t>
            </a: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 ssh://git@gitlab.cirad.fr:2022/benjamin.heuclin/mon_projet.git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git </a:t>
            </a:r>
            <a:r>
              <a:rPr lang="fr-FR" altLang="fr-FR" sz="16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add</a:t>
            </a: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 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git commit -m "Initial commit"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git push -u </a:t>
            </a:r>
            <a:r>
              <a:rPr lang="fr-FR" altLang="fr-FR" sz="16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origin</a:t>
            </a:r>
            <a:r>
              <a:rPr lang="fr-FR" altLang="fr-FR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 master</a:t>
            </a:r>
            <a:r>
              <a:rPr lang="fr-FR" altLang="fr-FR" sz="200" dirty="0">
                <a:solidFill>
                  <a:schemeClr val="tx1"/>
                </a:solidFill>
              </a:rPr>
              <a:t> </a:t>
            </a:r>
            <a:endParaRPr lang="fr-FR" altLang="fr-FR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C0F89-83A5-4B18-B0A2-7A9565E36D1C}"/>
              </a:ext>
            </a:extLst>
          </p:cNvPr>
          <p:cNvSpPr/>
          <p:nvPr/>
        </p:nvSpPr>
        <p:spPr>
          <a:xfrm>
            <a:off x="341789" y="1314130"/>
            <a:ext cx="9041908" cy="371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Il faut que le projet soit associé à un </a:t>
            </a:r>
            <a:r>
              <a:rPr lang="fr-FR" dirty="0" err="1"/>
              <a:t>Rproj</a:t>
            </a: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-&gt; </a:t>
            </a:r>
            <a:r>
              <a:rPr lang="fr-FR" i="1" dirty="0"/>
              <a:t>File &gt; New projet… &gt; </a:t>
            </a:r>
            <a:r>
              <a:rPr lang="fr-FR" i="1" dirty="0" err="1"/>
              <a:t>Existing</a:t>
            </a:r>
            <a:r>
              <a:rPr lang="fr-FR" i="1" dirty="0"/>
              <a:t> Directory</a:t>
            </a:r>
          </a:p>
          <a:p>
            <a:endParaRPr lang="fr-FR" dirty="0"/>
          </a:p>
          <a:p>
            <a:r>
              <a:rPr lang="fr-FR" dirty="0"/>
              <a:t>Il faut créer un nouveau projet dans GitLab </a:t>
            </a:r>
            <a:r>
              <a:rPr lang="fr-FR" sz="1200" dirty="0">
                <a:solidFill>
                  <a:srgbClr val="E84B3C"/>
                </a:solidFill>
              </a:rPr>
              <a:t>(Attention ! Il faut décocher la case initialisation du README)</a:t>
            </a: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Si tu n’as pas les droits, il faut demander à un administrateur de te le faire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Copie l’adresse SSH du projet</a:t>
            </a:r>
          </a:p>
          <a:p>
            <a:endParaRPr lang="fr-FR" dirty="0"/>
          </a:p>
          <a:p>
            <a:r>
              <a:rPr lang="fr-FR" dirty="0"/>
              <a:t>Ce projet GitLab est vide, il faut maintenant connecter les deux projets (sur GitLab et celui sur ton PC) et envoyer le contenu du projet sur ton PC vers GitLab 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/>
              <a:t>Dans un terminal : ouvrir le </a:t>
            </a:r>
            <a:r>
              <a:rPr lang="fr-FR" sz="1600" dirty="0" err="1"/>
              <a:t>Rproj</a:t>
            </a:r>
            <a:r>
              <a:rPr lang="fr-FR" sz="1600" dirty="0"/>
              <a:t> puis aller dans  -&gt; </a:t>
            </a:r>
            <a:r>
              <a:rPr lang="fr-FR" sz="1600" i="1" dirty="0"/>
              <a:t>Tools &gt; Terminal &gt; New Terminal</a:t>
            </a:r>
          </a:p>
          <a:p>
            <a:r>
              <a:rPr lang="fr-FR" sz="1600" i="1" dirty="0"/>
              <a:t>     </a:t>
            </a:r>
            <a:r>
              <a:rPr lang="fr-FR" sz="1600" dirty="0"/>
              <a:t>et rentrer les commandes suivantes une à une :</a:t>
            </a:r>
          </a:p>
          <a:p>
            <a:pPr lvl="1">
              <a:lnSpc>
                <a:spcPct val="150000"/>
              </a:lnSpc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864904-1A8D-42AD-B215-33C949369180}"/>
              </a:ext>
            </a:extLst>
          </p:cNvPr>
          <p:cNvSpPr txBox="1"/>
          <p:nvPr/>
        </p:nvSpPr>
        <p:spPr>
          <a:xfrm>
            <a:off x="1389082" y="6149036"/>
            <a:ext cx="815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Il faut fermer et relancer </a:t>
            </a:r>
            <a:r>
              <a:rPr lang="fr-FR" b="1" dirty="0" err="1"/>
              <a:t>Rstudio</a:t>
            </a:r>
            <a:r>
              <a:rPr lang="fr-FR" b="1" dirty="0"/>
              <a:t> depuis le .</a:t>
            </a:r>
            <a:r>
              <a:rPr lang="fr-FR" b="1" dirty="0" err="1"/>
              <a:t>Rproj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4955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34070DB-89C7-4EC6-AFD3-3E43AFC0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1705846"/>
            <a:ext cx="7849695" cy="406774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5AD9C36-3F97-4D54-8EC3-A5A7E40E12C1}"/>
              </a:ext>
            </a:extLst>
          </p:cNvPr>
          <p:cNvSpPr txBox="1"/>
          <p:nvPr/>
        </p:nvSpPr>
        <p:spPr>
          <a:xfrm>
            <a:off x="559293" y="356390"/>
            <a:ext cx="7696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Un nouvel onglet Git est apparu en haut à droite !</a:t>
            </a:r>
          </a:p>
          <a:p>
            <a:endParaRPr lang="fr-FR" dirty="0"/>
          </a:p>
          <a:p>
            <a:r>
              <a:rPr lang="fr-FR" dirty="0"/>
              <a:t>Toutes les sauvegardes, exportations, importations, … vont se faire ici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FB30023-7E0D-4FC2-909C-EB4A6E8CDB58}"/>
              </a:ext>
            </a:extLst>
          </p:cNvPr>
          <p:cNvSpPr/>
          <p:nvPr/>
        </p:nvSpPr>
        <p:spPr>
          <a:xfrm>
            <a:off x="3384331" y="1860331"/>
            <a:ext cx="641131" cy="4519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06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C0836-7E96-438E-850F-452D1BAB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Avant de commencer,</a:t>
            </a:r>
            <a:br>
              <a:rPr lang="fr-FR" dirty="0"/>
            </a:br>
            <a:r>
              <a:rPr lang="fr-FR" dirty="0"/>
              <a:t>Deux fichiers importants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F8D48A-6D1D-4771-8131-1AA00994D4A6}"/>
              </a:ext>
            </a:extLst>
          </p:cNvPr>
          <p:cNvSpPr txBox="1"/>
          <p:nvPr/>
        </p:nvSpPr>
        <p:spPr>
          <a:xfrm>
            <a:off x="834501" y="1678355"/>
            <a:ext cx="7625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Le « .</a:t>
            </a:r>
            <a:r>
              <a:rPr lang="fr-FR" b="1" u="sng" dirty="0" err="1"/>
              <a:t>gitignore</a:t>
            </a:r>
            <a:r>
              <a:rPr lang="fr-FR" b="1" u="sng" dirty="0"/>
              <a:t> »</a:t>
            </a:r>
            <a:r>
              <a:rPr lang="fr-FR" b="1" dirty="0"/>
              <a:t> </a:t>
            </a:r>
            <a:r>
              <a:rPr lang="fr-FR" dirty="0"/>
              <a:t>(pas obligatoire)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Permet de définir des fichiers à ignorer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Peut être édité avec </a:t>
            </a:r>
            <a:r>
              <a:rPr lang="fr-FR" dirty="0" err="1"/>
              <a:t>Rstudio</a:t>
            </a:r>
            <a:endParaRPr lang="fr-FR" dirty="0"/>
          </a:p>
          <a:p>
            <a:r>
              <a:rPr lang="fr-FR" dirty="0"/>
              <a:t>   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b="1" u="sng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C734F9-16D4-4018-BC05-DF28B4279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314" y="4391387"/>
            <a:ext cx="1823729" cy="95410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*.</a:t>
            </a:r>
            <a:r>
              <a:rPr lang="fr-FR" altLang="fr-FR" sz="1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Rhistory</a:t>
            </a:r>
            <a:r>
              <a:rPr lang="fr-FR" altLang="fr-FR" sz="1400" dirty="0">
                <a:solidFill>
                  <a:schemeClr val="tx1"/>
                </a:solidFill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" panose="020B0604020202020204" pitchFamily="34" charset="0"/>
              </a:rPr>
              <a:t>*.</a:t>
            </a:r>
            <a:r>
              <a:rPr lang="fr-FR" altLang="fr-FR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Ruserdata</a:t>
            </a:r>
            <a:endParaRPr lang="fr-FR" altLang="fr-FR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blabla.*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!</a:t>
            </a:r>
            <a:r>
              <a:rPr lang="fr-FR" altLang="fr-FR" sz="1400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blabla.tex</a:t>
            </a:r>
            <a:r>
              <a:rPr lang="fr-FR" altLang="fr-FR" sz="1400" dirty="0">
                <a:solidFill>
                  <a:schemeClr val="tx1"/>
                </a:solidFill>
                <a:latin typeface="Arial Unicode MS" panose="020B0604020202020204" pitchFamily="34" charset="-128"/>
              </a:rPr>
              <a:t> 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3CF9819-6EE8-422C-BE00-2D911DCCFEF8}"/>
              </a:ext>
            </a:extLst>
          </p:cNvPr>
          <p:cNvGrpSpPr/>
          <p:nvPr/>
        </p:nvGrpSpPr>
        <p:grpSpPr>
          <a:xfrm>
            <a:off x="1357468" y="2784258"/>
            <a:ext cx="5486400" cy="1003177"/>
            <a:chOff x="1357468" y="2784258"/>
            <a:chExt cx="5486400" cy="1003177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141FC88B-7C7B-44BB-94F1-4B2FDDCCC5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62" b="17680"/>
            <a:stretch/>
          </p:blipFill>
          <p:spPr>
            <a:xfrm>
              <a:off x="1357468" y="2784258"/>
              <a:ext cx="5486400" cy="100317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CCFAB4-DB00-4527-8E4C-36199F3D8C72}"/>
                </a:ext>
              </a:extLst>
            </p:cNvPr>
            <p:cNvSpPr/>
            <p:nvPr/>
          </p:nvSpPr>
          <p:spPr>
            <a:xfrm>
              <a:off x="3506680" y="3429000"/>
              <a:ext cx="1065320" cy="2863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931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C0836-7E96-438E-850F-452D1BAB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Avant de commencer,</a:t>
            </a:r>
            <a:br>
              <a:rPr lang="fr-FR" dirty="0"/>
            </a:br>
            <a:r>
              <a:rPr lang="fr-FR" dirty="0"/>
              <a:t>Deux fichiers importants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F8D48A-6D1D-4771-8131-1AA00994D4A6}"/>
              </a:ext>
            </a:extLst>
          </p:cNvPr>
          <p:cNvSpPr txBox="1"/>
          <p:nvPr/>
        </p:nvSpPr>
        <p:spPr>
          <a:xfrm>
            <a:off x="834501" y="1529065"/>
            <a:ext cx="76259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b="1" u="sng" dirty="0"/>
              <a:t>Le « README.md »</a:t>
            </a:r>
            <a:r>
              <a:rPr lang="fr-FR" b="1" dirty="0"/>
              <a:t> </a:t>
            </a:r>
            <a:r>
              <a:rPr lang="fr-FR" dirty="0"/>
              <a:t>(obligatoire)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Ce fichier permet de décrire / présenter le projet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est affiché sur la page d’accueil du projet sur GitLab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Très important lorsque tu partages ton projet avec le monde entier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C’est du </a:t>
            </a:r>
            <a:r>
              <a:rPr lang="fr-FR" dirty="0" err="1">
                <a:hlinkClick r:id="rId2"/>
              </a:rPr>
              <a:t>Markdown</a:t>
            </a:r>
            <a:r>
              <a:rPr lang="fr-FR" dirty="0"/>
              <a:t>, tu peux l’éditer avec </a:t>
            </a:r>
            <a:r>
              <a:rPr lang="fr-FR" dirty="0" err="1"/>
              <a:t>Rstudio</a:t>
            </a:r>
            <a:r>
              <a:rPr lang="fr-FR" dirty="0"/>
              <a:t> : </a:t>
            </a:r>
          </a:p>
          <a:p>
            <a:pPr>
              <a:lnSpc>
                <a:spcPct val="150000"/>
              </a:lnSpc>
            </a:pPr>
            <a:r>
              <a:rPr lang="fr-FR" i="1" dirty="0"/>
              <a:t>      -&gt; File &gt; New File &gt; </a:t>
            </a:r>
            <a:r>
              <a:rPr lang="fr-FR" i="1" dirty="0" err="1"/>
              <a:t>Markdown</a:t>
            </a:r>
            <a:r>
              <a:rPr lang="fr-FR" i="1" dirty="0"/>
              <a:t> File</a:t>
            </a:r>
          </a:p>
          <a:p>
            <a:endParaRPr lang="fr-FR" dirty="0"/>
          </a:p>
          <a:p>
            <a:r>
              <a:rPr lang="fr-FR" dirty="0"/>
              <a:t>Plus d’info 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>
                <a:hlinkClick r:id="rId3"/>
              </a:rPr>
              <a:t>https://en.wikipedia.org/wiki/README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>
                <a:hlinkClick r:id="rId4"/>
              </a:rPr>
              <a:t>https://www.makeareadme.com/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Guide de référence </a:t>
            </a:r>
            <a:r>
              <a:rPr lang="fr-FR" dirty="0" err="1"/>
              <a:t>Markdown</a:t>
            </a:r>
            <a:r>
              <a:rPr lang="fr-FR" dirty="0"/>
              <a:t> : </a:t>
            </a:r>
            <a:r>
              <a:rPr lang="fr-FR" dirty="0">
                <a:hlinkClick r:id="rId5"/>
              </a:rPr>
              <a:t>https://commonmark.org/help/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255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25D61-5283-4CAF-ABC8-997571F4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2691"/>
            <a:ext cx="7772400" cy="696804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875CEE-C8CC-4DF7-AFAA-B23B2B16E10E}"/>
              </a:ext>
            </a:extLst>
          </p:cNvPr>
          <p:cNvSpPr/>
          <p:nvPr/>
        </p:nvSpPr>
        <p:spPr>
          <a:xfrm>
            <a:off x="5432215" y="3438340"/>
            <a:ext cx="371178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u="sng" dirty="0"/>
              <a:t>En local </a:t>
            </a: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 err="1"/>
              <a:t>Status</a:t>
            </a:r>
            <a:r>
              <a:rPr lang="fr-FR" sz="1400" dirty="0"/>
              <a:t>” pour voir les fichiers qui ont été modifiés depuis la dernière sauvegarde (commit)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/>
              <a:t>Stage / </a:t>
            </a:r>
            <a:r>
              <a:rPr lang="fr-FR" sz="1400" b="1" dirty="0" err="1"/>
              <a:t>Add</a:t>
            </a:r>
            <a:r>
              <a:rPr lang="fr-FR" sz="1400" dirty="0"/>
              <a:t>” pour sélectionner les fichiers dont tu veux faire une sauvegarde (mise en </a:t>
            </a:r>
            <a:r>
              <a:rPr lang="fr-FR" sz="1400" b="1" dirty="0">
                <a:solidFill>
                  <a:srgbClr val="F39D3E"/>
                </a:solidFill>
              </a:rPr>
              <a:t>zone de transit</a:t>
            </a:r>
            <a:r>
              <a:rPr lang="fr-FR" sz="1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 “</a:t>
            </a:r>
            <a:r>
              <a:rPr lang="fr-FR" sz="1400" b="1" dirty="0"/>
              <a:t>Commit</a:t>
            </a:r>
            <a:r>
              <a:rPr lang="fr-FR" sz="1400" dirty="0"/>
              <a:t>” pour envoyer les fichiers en zone de transit dans une sauvegarde dans le </a:t>
            </a:r>
            <a:r>
              <a:rPr lang="fr-FR" sz="1400" b="1" dirty="0">
                <a:solidFill>
                  <a:srgbClr val="C00000"/>
                </a:solidFill>
              </a:rPr>
              <a:t>répertoire local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177C6757-6924-4C05-8D53-74EF3C8F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37" y="2566109"/>
            <a:ext cx="4111965" cy="346617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330011A-06B1-4AAC-AFC9-2D5EBF45A2BD}"/>
              </a:ext>
            </a:extLst>
          </p:cNvPr>
          <p:cNvSpPr/>
          <p:nvPr/>
        </p:nvSpPr>
        <p:spPr>
          <a:xfrm>
            <a:off x="1961965" y="3160450"/>
            <a:ext cx="1093778" cy="204187"/>
          </a:xfrm>
          <a:prstGeom prst="rect">
            <a:avLst/>
          </a:prstGeom>
          <a:solidFill>
            <a:srgbClr val="EDEF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8D9A95-76DF-490D-8006-D8703141B046}"/>
              </a:ext>
            </a:extLst>
          </p:cNvPr>
          <p:cNvSpPr/>
          <p:nvPr/>
        </p:nvSpPr>
        <p:spPr>
          <a:xfrm>
            <a:off x="292963" y="3984477"/>
            <a:ext cx="2762780" cy="216774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2E99DB-E541-4DE0-B12E-F1FFA631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26" y="839496"/>
            <a:ext cx="6514348" cy="14650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7FE1A7-87B7-4935-9748-CF30CDA1746E}"/>
              </a:ext>
            </a:extLst>
          </p:cNvPr>
          <p:cNvSpPr/>
          <p:nvPr/>
        </p:nvSpPr>
        <p:spPr>
          <a:xfrm>
            <a:off x="943252" y="1583815"/>
            <a:ext cx="4409983" cy="78843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9C179F-2289-44DB-965C-97B6B3A6D958}"/>
              </a:ext>
            </a:extLst>
          </p:cNvPr>
          <p:cNvSpPr txBox="1"/>
          <p:nvPr/>
        </p:nvSpPr>
        <p:spPr>
          <a:xfrm>
            <a:off x="5340326" y="2154185"/>
            <a:ext cx="2640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6">
                    <a:lumMod val="75000"/>
                  </a:schemeClr>
                </a:solidFill>
              </a:rPr>
              <a:t>Fichiers modifiés depuis la dernière sauvegarde (commit)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5A9449F-98BF-4980-8824-30285E59021C}"/>
              </a:ext>
            </a:extLst>
          </p:cNvPr>
          <p:cNvCxnSpPr>
            <a:cxnSpLocks/>
          </p:cNvCxnSpPr>
          <p:nvPr/>
        </p:nvCxnSpPr>
        <p:spPr>
          <a:xfrm flipH="1" flipV="1">
            <a:off x="2396971" y="2244268"/>
            <a:ext cx="3098308" cy="1555376"/>
          </a:xfrm>
          <a:prstGeom prst="straightConnector1">
            <a:avLst/>
          </a:prstGeom>
          <a:ln w="28575">
            <a:solidFill>
              <a:srgbClr val="F1CC3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AA4A754-3398-463C-8568-9A9D4EBA6709}"/>
              </a:ext>
            </a:extLst>
          </p:cNvPr>
          <p:cNvCxnSpPr>
            <a:cxnSpLocks/>
          </p:cNvCxnSpPr>
          <p:nvPr/>
        </p:nvCxnSpPr>
        <p:spPr>
          <a:xfrm flipH="1" flipV="1">
            <a:off x="1670219" y="2257863"/>
            <a:ext cx="3823387" cy="23851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7163877-547C-402A-8F62-42AE8D5BF441}"/>
              </a:ext>
            </a:extLst>
          </p:cNvPr>
          <p:cNvCxnSpPr>
            <a:cxnSpLocks/>
          </p:cNvCxnSpPr>
          <p:nvPr/>
        </p:nvCxnSpPr>
        <p:spPr>
          <a:xfrm flipH="1" flipV="1">
            <a:off x="2528719" y="1398982"/>
            <a:ext cx="2963215" cy="405101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7EB4A7-41F1-45DF-A632-AF3F3BDE1252}"/>
              </a:ext>
            </a:extLst>
          </p:cNvPr>
          <p:cNvCxnSpPr>
            <a:cxnSpLocks/>
          </p:cNvCxnSpPr>
          <p:nvPr/>
        </p:nvCxnSpPr>
        <p:spPr>
          <a:xfrm>
            <a:off x="2027753" y="4832016"/>
            <a:ext cx="329489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1405032-13F9-416F-9CF2-B94FCE143A7C}"/>
              </a:ext>
            </a:extLst>
          </p:cNvPr>
          <p:cNvCxnSpPr>
            <a:cxnSpLocks/>
          </p:cNvCxnSpPr>
          <p:nvPr/>
        </p:nvCxnSpPr>
        <p:spPr>
          <a:xfrm>
            <a:off x="1247997" y="4832016"/>
            <a:ext cx="32948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A901A1C-F33C-4066-9E3E-DCFE4C2CA509}"/>
              </a:ext>
            </a:extLst>
          </p:cNvPr>
          <p:cNvSpPr/>
          <p:nvPr/>
        </p:nvSpPr>
        <p:spPr>
          <a:xfrm>
            <a:off x="2570887" y="6258540"/>
            <a:ext cx="685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/>
              <a:t>(source de l'image : </a:t>
            </a:r>
            <a:r>
              <a:rPr lang="fr-FR" sz="1050" dirty="0">
                <a:hlinkClick r:id="rId4"/>
              </a:rPr>
              <a:t>https://www.git-tower.com/learn/media/pages/git/ebook/en/command-line/remote-repositories/introduction/3249033364-1649235984/basic-remote-workflow.png</a:t>
            </a:r>
            <a:r>
              <a:rPr lang="fr-FR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535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0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25D61-5283-4CAF-ABC8-997571F4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2691"/>
            <a:ext cx="7772400" cy="696804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6A492D-DD86-490A-83D6-DB5A9F2B5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6" b="64459"/>
          <a:stretch/>
        </p:blipFill>
        <p:spPr>
          <a:xfrm>
            <a:off x="821568" y="839495"/>
            <a:ext cx="7849695" cy="12428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2A729BC-F477-42BD-A478-C859B6A9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37" y="2566109"/>
            <a:ext cx="4111965" cy="3466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2CC3EA-E215-4A0B-9860-AA859643FCB1}"/>
              </a:ext>
            </a:extLst>
          </p:cNvPr>
          <p:cNvSpPr/>
          <p:nvPr/>
        </p:nvSpPr>
        <p:spPr>
          <a:xfrm>
            <a:off x="4170780" y="2343496"/>
            <a:ext cx="49732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Opérations pour communiquer avec le serveur GitLab</a:t>
            </a:r>
          </a:p>
          <a:p>
            <a:endParaRPr lang="fr-FR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Push</a:t>
            </a:r>
            <a:r>
              <a:rPr lang="fr-FR" sz="1400" dirty="0"/>
              <a:t>” pour envoyer ton projet de ton </a:t>
            </a:r>
            <a:r>
              <a:rPr lang="fr-FR" sz="1400" b="1" dirty="0">
                <a:solidFill>
                  <a:srgbClr val="E8493A"/>
                </a:solidFill>
              </a:rPr>
              <a:t>répertoire local</a:t>
            </a:r>
            <a:r>
              <a:rPr lang="fr-FR" sz="1400" dirty="0">
                <a:solidFill>
                  <a:srgbClr val="E8493A"/>
                </a:solidFill>
              </a:rPr>
              <a:t> </a:t>
            </a:r>
            <a:r>
              <a:rPr lang="fr-FR" sz="1400" dirty="0"/>
              <a:t>vers GitLab et ainsi pouvoir mettre à jour le projet sur GitLab pour tout le monde.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 err="1"/>
              <a:t>Fetch</a:t>
            </a:r>
            <a:r>
              <a:rPr lang="fr-FR" sz="1400" dirty="0"/>
              <a:t>” pour importer la dernière version du projet depuis GitLab vers ton </a:t>
            </a:r>
            <a:r>
              <a:rPr lang="fr-FR" sz="1400" b="1" dirty="0">
                <a:solidFill>
                  <a:srgbClr val="E84B3C"/>
                </a:solidFill>
              </a:rPr>
              <a:t>répertoire local</a:t>
            </a:r>
            <a:r>
              <a:rPr lang="fr-FR" sz="1400" dirty="0"/>
              <a:t>. Il faut ensuite mettre à jour ta </a:t>
            </a:r>
            <a:r>
              <a:rPr lang="fr-FR" sz="1400" b="1" dirty="0">
                <a:solidFill>
                  <a:srgbClr val="4DB091"/>
                </a:solidFill>
              </a:rPr>
              <a:t>copie de travail</a:t>
            </a:r>
            <a:r>
              <a:rPr lang="fr-FR" sz="1400" b="1" dirty="0"/>
              <a:t> </a:t>
            </a:r>
            <a:r>
              <a:rPr lang="fr-FR" sz="1400" dirty="0"/>
              <a:t>avec la fonction “</a:t>
            </a:r>
            <a:r>
              <a:rPr lang="fr-FR" sz="1400" b="1" dirty="0"/>
              <a:t>merge</a:t>
            </a:r>
            <a:r>
              <a:rPr lang="fr-FR" sz="1400" dirty="0"/>
              <a:t>”.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Merge</a:t>
            </a:r>
            <a:r>
              <a:rPr lang="fr-FR" sz="1400" dirty="0"/>
              <a:t>” pour mettre à jour ta </a:t>
            </a:r>
            <a:r>
              <a:rPr lang="fr-FR" sz="1400" b="1" dirty="0">
                <a:solidFill>
                  <a:srgbClr val="4DB091"/>
                </a:solidFill>
              </a:rPr>
              <a:t>copie de travail </a:t>
            </a:r>
            <a:r>
              <a:rPr lang="fr-FR" sz="1400" dirty="0"/>
              <a:t>après avoir fait un “</a:t>
            </a:r>
            <a:r>
              <a:rPr lang="fr-FR" sz="1400" b="1" dirty="0" err="1"/>
              <a:t>Fetch</a:t>
            </a:r>
            <a:r>
              <a:rPr lang="fr-FR" sz="1400" dirty="0"/>
              <a:t>”. Il risque d’y avoir des conflits à résoudre.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sz="1400" dirty="0"/>
              <a:t>“</a:t>
            </a:r>
            <a:r>
              <a:rPr lang="fr-FR" sz="1400" b="1" dirty="0"/>
              <a:t>Pull</a:t>
            </a:r>
            <a:r>
              <a:rPr lang="fr-FR" sz="1400" dirty="0"/>
              <a:t>” qui combine les opérations “</a:t>
            </a:r>
            <a:r>
              <a:rPr lang="fr-FR" sz="1400" b="1" dirty="0" err="1"/>
              <a:t>Fetch</a:t>
            </a:r>
            <a:r>
              <a:rPr lang="fr-FR" sz="1400" dirty="0"/>
              <a:t>” et “</a:t>
            </a:r>
            <a:r>
              <a:rPr lang="fr-FR" sz="1400" b="1" dirty="0"/>
              <a:t>Merge</a:t>
            </a:r>
            <a:r>
              <a:rPr lang="fr-FR" sz="1400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8C606-5306-4343-8356-5F8249588B27}"/>
              </a:ext>
            </a:extLst>
          </p:cNvPr>
          <p:cNvSpPr/>
          <p:nvPr/>
        </p:nvSpPr>
        <p:spPr>
          <a:xfrm>
            <a:off x="1961965" y="3160450"/>
            <a:ext cx="1093778" cy="204187"/>
          </a:xfrm>
          <a:prstGeom prst="rect">
            <a:avLst/>
          </a:prstGeom>
          <a:solidFill>
            <a:srgbClr val="EDEF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F35617D-58EB-4401-88E4-17FD2C181130}"/>
              </a:ext>
            </a:extLst>
          </p:cNvPr>
          <p:cNvCxnSpPr>
            <a:cxnSpLocks/>
          </p:cNvCxnSpPr>
          <p:nvPr/>
        </p:nvCxnSpPr>
        <p:spPr>
          <a:xfrm flipH="1" flipV="1">
            <a:off x="3906176" y="1536299"/>
            <a:ext cx="932154" cy="1357821"/>
          </a:xfrm>
          <a:prstGeom prst="straightConnector1">
            <a:avLst/>
          </a:prstGeom>
          <a:ln>
            <a:solidFill>
              <a:srgbClr val="14CF7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0C863A5-5B18-4135-ADAF-3DB5FC0DF31A}"/>
              </a:ext>
            </a:extLst>
          </p:cNvPr>
          <p:cNvSpPr/>
          <p:nvPr/>
        </p:nvSpPr>
        <p:spPr>
          <a:xfrm>
            <a:off x="1189608" y="3613212"/>
            <a:ext cx="2032986" cy="37126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E836B6-164C-4E98-8E13-9FED2442142D}"/>
              </a:ext>
            </a:extLst>
          </p:cNvPr>
          <p:cNvSpPr/>
          <p:nvPr/>
        </p:nvSpPr>
        <p:spPr>
          <a:xfrm>
            <a:off x="2551716" y="1156619"/>
            <a:ext cx="1704513" cy="35764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2E83C5F-F436-425D-9DC8-24EEDB7CE0E6}"/>
              </a:ext>
            </a:extLst>
          </p:cNvPr>
          <p:cNvCxnSpPr>
            <a:cxnSpLocks/>
          </p:cNvCxnSpPr>
          <p:nvPr/>
        </p:nvCxnSpPr>
        <p:spPr>
          <a:xfrm flipH="1" flipV="1">
            <a:off x="3133817" y="1459336"/>
            <a:ext cx="1704513" cy="4179743"/>
          </a:xfrm>
          <a:prstGeom prst="straightConnector1">
            <a:avLst/>
          </a:prstGeom>
          <a:ln>
            <a:solidFill>
              <a:srgbClr val="1EB9C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D1F9E05-2BC9-4958-8483-DA9BCD611A0C}"/>
              </a:ext>
            </a:extLst>
          </p:cNvPr>
          <p:cNvCxnSpPr>
            <a:cxnSpLocks/>
          </p:cNvCxnSpPr>
          <p:nvPr/>
        </p:nvCxnSpPr>
        <p:spPr>
          <a:xfrm flipH="1" flipV="1">
            <a:off x="1562470" y="3888419"/>
            <a:ext cx="3275860" cy="1742246"/>
          </a:xfrm>
          <a:prstGeom prst="straightConnector1">
            <a:avLst/>
          </a:prstGeom>
          <a:ln>
            <a:solidFill>
              <a:srgbClr val="1EB9C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0A3E19B-24F1-43C7-BC9A-A0B56116C885}"/>
              </a:ext>
            </a:extLst>
          </p:cNvPr>
          <p:cNvCxnSpPr>
            <a:cxnSpLocks/>
          </p:cNvCxnSpPr>
          <p:nvPr/>
        </p:nvCxnSpPr>
        <p:spPr>
          <a:xfrm flipH="1">
            <a:off x="2628704" y="3005875"/>
            <a:ext cx="2209626" cy="696113"/>
          </a:xfrm>
          <a:prstGeom prst="straightConnector1">
            <a:avLst/>
          </a:prstGeom>
          <a:ln>
            <a:solidFill>
              <a:srgbClr val="14CF7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0F68CED-A048-454F-A923-E3F13FEB7D6B}"/>
              </a:ext>
            </a:extLst>
          </p:cNvPr>
          <p:cNvSpPr/>
          <p:nvPr/>
        </p:nvSpPr>
        <p:spPr>
          <a:xfrm>
            <a:off x="2570887" y="6258540"/>
            <a:ext cx="685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/>
              <a:t>(source de l'image : </a:t>
            </a:r>
            <a:r>
              <a:rPr lang="fr-FR" sz="1050" dirty="0">
                <a:hlinkClick r:id="rId4"/>
              </a:rPr>
              <a:t>https://www.git-tower.com/learn/media/pages/git/ebook/en/command-line/remote-repositories/introduction/3249033364-1649235984/basic-remote-workflow.png</a:t>
            </a:r>
            <a:r>
              <a:rPr lang="fr-FR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674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50AB77B-88E8-48CB-BC1F-A6B551A15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83"/>
          <a:stretch/>
        </p:blipFill>
        <p:spPr>
          <a:xfrm>
            <a:off x="466077" y="1333987"/>
            <a:ext cx="8211845" cy="34155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87087A-80B4-4FBB-B8FC-2EDD9F8B1C1F}"/>
              </a:ext>
            </a:extLst>
          </p:cNvPr>
          <p:cNvSpPr/>
          <p:nvPr/>
        </p:nvSpPr>
        <p:spPr>
          <a:xfrm>
            <a:off x="648069" y="4882700"/>
            <a:ext cx="8353888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dirty="0">
                <a:latin typeface="Arial" panose="020B0604020202020204" pitchFamily="34" charset="0"/>
              </a:rPr>
              <a:t>Tu peux voir qui a fait des modifications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dirty="0">
                <a:latin typeface="Arial" panose="020B0604020202020204" pitchFamily="34" charset="0"/>
              </a:rPr>
              <a:t>Tu peux voir ce qui a été modifié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dirty="0">
                <a:latin typeface="Arial" panose="020B0604020202020204" pitchFamily="34" charset="0"/>
              </a:rPr>
              <a:t>Tu peux récupérer un fichier spécifique dans une précédente sauvegarde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latin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2FDBDDC-2A42-4AC5-BAF0-6E814F6AF592}"/>
              </a:ext>
            </a:extLst>
          </p:cNvPr>
          <p:cNvSpPr txBox="1">
            <a:spLocks/>
          </p:cNvSpPr>
          <p:nvPr/>
        </p:nvSpPr>
        <p:spPr>
          <a:xfrm>
            <a:off x="685800" y="142691"/>
            <a:ext cx="7772400" cy="696804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1FA22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Utilisation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9FF1A-A19B-45D1-A5FB-38BA0EB5B7FF}"/>
              </a:ext>
            </a:extLst>
          </p:cNvPr>
          <p:cNvSpPr txBox="1"/>
          <p:nvPr/>
        </p:nvSpPr>
        <p:spPr>
          <a:xfrm>
            <a:off x="1753339" y="848373"/>
            <a:ext cx="563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L’historique (log)</a:t>
            </a:r>
          </a:p>
        </p:txBody>
      </p:sp>
    </p:spTree>
    <p:extLst>
      <p:ext uri="{BB962C8B-B14F-4D97-AF65-F5344CB8AC3E}">
        <p14:creationId xmlns:p14="http://schemas.microsoft.com/office/powerpoint/2010/main" val="335288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320AC6-EBA1-4548-A863-5D8313A95B43}"/>
              </a:ext>
            </a:extLst>
          </p:cNvPr>
          <p:cNvSpPr/>
          <p:nvPr/>
        </p:nvSpPr>
        <p:spPr>
          <a:xfrm>
            <a:off x="452762" y="1146428"/>
            <a:ext cx="823847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dirty="0">
                <a:latin typeface="Arial" panose="020B0604020202020204" pitchFamily="34" charset="0"/>
              </a:rPr>
              <a:t>Il est également possible de créer des branches pour travailler en parallèle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D5037DD-D8F7-4145-A083-51683B594B57}"/>
              </a:ext>
            </a:extLst>
          </p:cNvPr>
          <p:cNvSpPr txBox="1">
            <a:spLocks/>
          </p:cNvSpPr>
          <p:nvPr/>
        </p:nvSpPr>
        <p:spPr>
          <a:xfrm>
            <a:off x="685800" y="142691"/>
            <a:ext cx="7772400" cy="696804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1FA22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Utilisation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BA3BBCC-DD1F-48E1-9195-5749F8BE4372}"/>
              </a:ext>
            </a:extLst>
          </p:cNvPr>
          <p:cNvGrpSpPr/>
          <p:nvPr/>
        </p:nvGrpSpPr>
        <p:grpSpPr>
          <a:xfrm>
            <a:off x="647152" y="1705846"/>
            <a:ext cx="7849695" cy="4067743"/>
            <a:chOff x="647152" y="1705846"/>
            <a:chExt cx="7849695" cy="4067743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29974FEB-50F5-41FE-81E8-361341447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152" y="1705846"/>
              <a:ext cx="7849695" cy="406774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F75059-CDBF-4892-917F-9F5365CDF10F}"/>
                </a:ext>
              </a:extLst>
            </p:cNvPr>
            <p:cNvSpPr/>
            <p:nvPr/>
          </p:nvSpPr>
          <p:spPr>
            <a:xfrm>
              <a:off x="6764784" y="2210540"/>
              <a:ext cx="381740" cy="3462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C76EC1-50B1-4BA6-9F97-1DD62C2164C5}"/>
                </a:ext>
              </a:extLst>
            </p:cNvPr>
            <p:cNvSpPr/>
            <p:nvPr/>
          </p:nvSpPr>
          <p:spPr>
            <a:xfrm>
              <a:off x="7260454" y="2210540"/>
              <a:ext cx="658428" cy="3462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84548203-6039-4F98-906E-CC0316E63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6412" y="2632738"/>
              <a:ext cx="94097" cy="4843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F671DA4-B93C-4376-A799-81AF2E25EBC9}"/>
                </a:ext>
              </a:extLst>
            </p:cNvPr>
            <p:cNvSpPr txBox="1"/>
            <p:nvPr/>
          </p:nvSpPr>
          <p:spPr>
            <a:xfrm>
              <a:off x="4908893" y="1855804"/>
              <a:ext cx="19344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FF0000"/>
                  </a:solidFill>
                </a:rPr>
                <a:t>Créer une branche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EF43477-0F51-43E0-993F-F176B0F3A953}"/>
                </a:ext>
              </a:extLst>
            </p:cNvPr>
            <p:cNvSpPr txBox="1"/>
            <p:nvPr/>
          </p:nvSpPr>
          <p:spPr>
            <a:xfrm>
              <a:off x="6374625" y="3090446"/>
              <a:ext cx="2083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FF0000"/>
                  </a:solidFill>
                </a:rPr>
                <a:t>Changer de branche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C1F9E14A-2F3A-4304-B52F-12AB7544E00A}"/>
                </a:ext>
              </a:extLst>
            </p:cNvPr>
            <p:cNvCxnSpPr>
              <a:cxnSpLocks/>
            </p:cNvCxnSpPr>
            <p:nvPr/>
          </p:nvCxnSpPr>
          <p:spPr>
            <a:xfrm>
              <a:off x="6267635" y="2136640"/>
              <a:ext cx="414854" cy="20767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233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7FF9B8-6FEC-4477-B1F1-AF242814B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10" y="264480"/>
            <a:ext cx="4746779" cy="632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8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CCFCF-06FD-45DE-889A-63E2262D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784"/>
            <a:ext cx="8229600" cy="1143000"/>
          </a:xfrm>
        </p:spPr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99CA2-3B5D-41A9-8632-80FC149620A8}"/>
              </a:ext>
            </a:extLst>
          </p:cNvPr>
          <p:cNvSpPr/>
          <p:nvPr/>
        </p:nvSpPr>
        <p:spPr>
          <a:xfrm>
            <a:off x="722629" y="1261640"/>
            <a:ext cx="90729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Pour en apprendre plus 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sz="1600" dirty="0">
                <a:solidFill>
                  <a:srgbClr val="0000FF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https://www.jesuisundev.com/comprendre-git-en-7-minutes/</a:t>
            </a:r>
            <a:endParaRPr lang="fr-FR" altLang="fr-FR" sz="16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sz="1600" dirty="0">
                <a:latin typeface="Arial" panose="020B0604020202020204" pitchFamily="34" charset="0"/>
                <a:hlinkClick r:id="rId3"/>
              </a:rPr>
              <a:t>https://thinkr.fr/travailler-avec-git-via-rstudio-et-versionner-son-code/#Git_et_RStudio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sz="1600" b="1" u="sng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b="1" u="sng" dirty="0">
                <a:latin typeface="Arial" panose="020B0604020202020204" pitchFamily="34" charset="0"/>
              </a:rPr>
              <a:t>Pour le README 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>
                <a:hlinkClick r:id="rId4"/>
              </a:rPr>
              <a:t>https://en.wikipedia.org/wiki/README</a:t>
            </a:r>
            <a:endParaRPr lang="fr-FR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>
                <a:hlinkClick r:id="rId5"/>
              </a:rPr>
              <a:t>https://www.makeareadme.com/</a:t>
            </a:r>
            <a:endParaRPr lang="fr-FR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600" dirty="0"/>
              <a:t>Guide de référence </a:t>
            </a:r>
            <a:r>
              <a:rPr lang="fr-FR" sz="1600" dirty="0" err="1"/>
              <a:t>Markdown</a:t>
            </a:r>
            <a:r>
              <a:rPr lang="fr-FR" sz="1600" dirty="0"/>
              <a:t> : </a:t>
            </a:r>
            <a:r>
              <a:rPr lang="fr-FR" sz="1600" dirty="0">
                <a:hlinkClick r:id="rId6"/>
              </a:rPr>
              <a:t>https://commonmark.org/help/</a:t>
            </a:r>
            <a:endParaRPr lang="fr-FR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altLang="fr-FR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b="1" u="sng" dirty="0">
                <a:latin typeface="Arial" panose="020B0604020202020204" pitchFamily="34" charset="0"/>
              </a:rPr>
              <a:t>Documentation </a:t>
            </a:r>
            <a:r>
              <a:rPr lang="fr-FR" altLang="fr-FR" b="1" u="sng" dirty="0" err="1">
                <a:latin typeface="Arial" panose="020B0604020202020204" pitchFamily="34" charset="0"/>
              </a:rPr>
              <a:t>Cirad</a:t>
            </a:r>
            <a:r>
              <a:rPr lang="fr-FR" altLang="fr-FR" b="1" u="sng" dirty="0">
                <a:latin typeface="Arial" panose="020B0604020202020204" pitchFamily="34" charset="0"/>
              </a:rPr>
              <a:t> </a:t>
            </a:r>
            <a:r>
              <a:rPr lang="fr-FR" altLang="fr-FR" b="1" dirty="0">
                <a:latin typeface="Arial" panose="020B0604020202020204" pitchFamily="34" charset="0"/>
              </a:rPr>
              <a:t>:</a:t>
            </a:r>
            <a:r>
              <a:rPr lang="fr-FR" altLang="fr-FR" dirty="0">
                <a:latin typeface="Arial" panose="020B0604020202020204" pitchFamily="34" charset="0"/>
              </a:rPr>
              <a:t> </a:t>
            </a:r>
            <a:r>
              <a:rPr lang="fr-FR" altLang="fr-FR" sz="1600" dirty="0">
                <a:latin typeface="Arial" panose="020B0604020202020204" pitchFamily="34" charset="0"/>
                <a:hlinkClick r:id="rId7"/>
              </a:rPr>
              <a:t>https://gitlab.cirad.fr/cirad/documentation   </a:t>
            </a:r>
            <a:endParaRPr lang="fr-FR" altLang="fr-FR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b="1" u="sng" dirty="0">
                <a:latin typeface="Arial" panose="020B0604020202020204" pitchFamily="34" charset="0"/>
              </a:rPr>
              <a:t>Vidéo d’initialisation de projet :</a:t>
            </a:r>
            <a:r>
              <a:rPr lang="fr-FR" altLang="fr-FR" dirty="0">
                <a:latin typeface="Arial" panose="020B0604020202020204" pitchFamily="34" charset="0"/>
              </a:rPr>
              <a:t> </a:t>
            </a:r>
            <a:r>
              <a:rPr lang="fr-FR" dirty="0">
                <a:hlinkClick r:id="rId8"/>
              </a:rPr>
              <a:t>https://youtu.be/Ly30zu8epwI</a:t>
            </a:r>
            <a:endParaRPr lang="fr-FR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u="sng" dirty="0">
                <a:latin typeface="Arial" panose="020B0604020202020204" pitchFamily="34" charset="0"/>
              </a:rPr>
              <a:t>Page GitLab de ce projet :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FR" u="sng" dirty="0">
                <a:latin typeface="Arial" panose="020B0604020202020204" pitchFamily="34" charset="0"/>
                <a:hlinkClick r:id="rId9"/>
              </a:rPr>
              <a:t>https://gitlab.cirad.fr/benjamin.heuclin/intro_git_sur_rstudio</a:t>
            </a:r>
            <a:endParaRPr lang="fr-FR" altLang="fr-FR" u="sng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154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698B5-E756-4EAA-96D0-FECA2404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55939"/>
            <a:ext cx="8229600" cy="4964837"/>
          </a:xfrm>
        </p:spPr>
        <p:txBody>
          <a:bodyPr>
            <a:normAutofit/>
          </a:bodyPr>
          <a:lstStyle/>
          <a:p>
            <a:r>
              <a:rPr lang="fr-FR" dirty="0"/>
              <a:t>C’est fini !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Merci </a:t>
            </a:r>
            <a:br>
              <a:rPr lang="fr-FR" dirty="0"/>
            </a:br>
            <a:br>
              <a:rPr lang="fr-FR" dirty="0"/>
            </a:br>
            <a:r>
              <a:rPr lang="fr-FR" sz="8800" dirty="0"/>
              <a:t>🙃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44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70ABC9-6189-4F02-A7F3-66711BBA525D}"/>
              </a:ext>
            </a:extLst>
          </p:cNvPr>
          <p:cNvSpPr/>
          <p:nvPr/>
        </p:nvSpPr>
        <p:spPr>
          <a:xfrm>
            <a:off x="230818" y="1583628"/>
            <a:ext cx="8913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Toi aussi tu as connu ce genre de situation ? 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Tu ne veux plus revivre ça ?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E7185C36-A0B4-4C0D-A1DA-E998C7E0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6851" y="4681834"/>
            <a:ext cx="3850298" cy="11774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F635EB-A3B4-47C1-8BCE-F90F91159BFA}"/>
              </a:ext>
            </a:extLst>
          </p:cNvPr>
          <p:cNvSpPr/>
          <p:nvPr/>
        </p:nvSpPr>
        <p:spPr>
          <a:xfrm>
            <a:off x="430567" y="3526628"/>
            <a:ext cx="8282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/>
              <a:t>Alors passe aux outils collaboratifs de versionnage</a:t>
            </a:r>
          </a:p>
          <a:p>
            <a:pPr algn="ctr"/>
            <a:r>
              <a:rPr lang="fr-FR" sz="2400" b="1" dirty="0"/>
              <a:t> comme GitLab ! </a:t>
            </a:r>
          </a:p>
        </p:txBody>
      </p:sp>
    </p:spTree>
    <p:extLst>
      <p:ext uri="{BB962C8B-B14F-4D97-AF65-F5344CB8AC3E}">
        <p14:creationId xmlns:p14="http://schemas.microsoft.com/office/powerpoint/2010/main" val="25099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613178C-257A-4886-9AE6-F385619CAFBD}"/>
              </a:ext>
            </a:extLst>
          </p:cNvPr>
          <p:cNvSpPr txBox="1"/>
          <p:nvPr/>
        </p:nvSpPr>
        <p:spPr>
          <a:xfrm>
            <a:off x="328474" y="848922"/>
            <a:ext cx="88155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Grace à cet outil, tu vas pouvoir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des sauvegardes régulières de ton travail</a:t>
            </a:r>
          </a:p>
          <a:p>
            <a:pPr lvl="1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si tu regrettes d’avoir effacé ton dossier de thèse sur un coup de colère 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Créer des sauvegardes sur un serveur</a:t>
            </a:r>
          </a:p>
          <a:p>
            <a:pPr lvl="1"/>
            <a:r>
              <a:rPr lang="fr-FR" dirty="0">
                <a:solidFill>
                  <a:prstClr val="black"/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si ton ordi se transforme en barbecue ! 🔥🔥🔥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Collaborer à plusieurs sur un projet </a:t>
            </a:r>
          </a:p>
          <a:p>
            <a:pPr lvl="1"/>
            <a:r>
              <a:rPr lang="fr-FR" dirty="0">
                <a:solidFill>
                  <a:prstClr val="black"/>
                </a:solidFill>
              </a:rPr>
              <a:t>     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 pour faire travailler les autres à ta place ! 😁</a:t>
            </a:r>
            <a:r>
              <a:rPr lang="fr-F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😁😁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Partager avec le monde entier ton super travail</a:t>
            </a:r>
          </a:p>
          <a:p>
            <a:pPr lvl="1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fr-F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Biennnn</a:t>
            </a:r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pour la science ouverte 👏👏👏💪😎🏆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algn="ctr"/>
            <a:r>
              <a:rPr lang="fr-FR" sz="2800" b="1" dirty="0"/>
              <a:t>En plus tu peux utiliser GitLab avec </a:t>
            </a:r>
            <a:r>
              <a:rPr lang="fr-FR" sz="2800" b="1" dirty="0" err="1"/>
              <a:t>Rstudio</a:t>
            </a:r>
            <a:r>
              <a:rPr lang="fr-FR" sz="2800" b="1" dirty="0"/>
              <a:t> !!! </a:t>
            </a:r>
          </a:p>
          <a:p>
            <a:pPr algn="ctr"/>
            <a:r>
              <a:rPr lang="fr-FR" sz="2800" b="1" dirty="0"/>
              <a:t>Donc pas d’excuse 🤩</a:t>
            </a:r>
          </a:p>
        </p:txBody>
      </p:sp>
    </p:spTree>
    <p:extLst>
      <p:ext uri="{BB962C8B-B14F-4D97-AF65-F5344CB8AC3E}">
        <p14:creationId xmlns:p14="http://schemas.microsoft.com/office/powerpoint/2010/main" val="315834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95AFBC-C9F8-4AFA-9A0B-E709435F5331}"/>
              </a:ext>
            </a:extLst>
          </p:cNvPr>
          <p:cNvSpPr/>
          <p:nvPr/>
        </p:nvSpPr>
        <p:spPr>
          <a:xfrm>
            <a:off x="372862" y="427664"/>
            <a:ext cx="8637973" cy="800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Tout d’abord, dans GitLab, il y a Git !</a:t>
            </a:r>
          </a:p>
          <a:p>
            <a:endParaRPr lang="fr-FR" dirty="0"/>
          </a:p>
          <a:p>
            <a:r>
              <a:rPr lang="fr-FR" sz="2000" b="1" dirty="0"/>
              <a:t>Git</a:t>
            </a:r>
            <a:r>
              <a:rPr lang="fr-FR" sz="2000" dirty="0"/>
              <a:t> </a:t>
            </a:r>
            <a:r>
              <a:rPr lang="fr-FR" dirty="0"/>
              <a:t>est un logiciel open source de gestion de versions en local</a:t>
            </a:r>
            <a:endParaRPr lang="fr-FR" sz="2000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permet de faire des sauvegardes de ton projet sur ton ordi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Attention ! Si ton ordi brule 🔥🔥🔥, pas de sauvegarde en ligne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C’est perso donc pas collaboratif</a:t>
            </a:r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sz="2000" b="1" u="sng" dirty="0"/>
              <a:t>Il faut donc envoyer tes sauvegardes sur un serveur </a:t>
            </a:r>
            <a:r>
              <a:rPr lang="fr-FR" sz="2000" b="1" dirty="0"/>
              <a:t>☁</a:t>
            </a:r>
          </a:p>
          <a:p>
            <a:pPr algn="ctr"/>
            <a:r>
              <a:rPr lang="fr-FR" sz="2000" b="1" dirty="0"/>
              <a:t> </a:t>
            </a:r>
            <a:endParaRPr lang="fr-FR" dirty="0"/>
          </a:p>
          <a:p>
            <a:r>
              <a:rPr lang="fr-FR" sz="2000" b="1" dirty="0"/>
              <a:t>GitLab</a:t>
            </a:r>
            <a:r>
              <a:rPr lang="fr-FR" dirty="0"/>
              <a:t> est un logiciel open source de gestion de versions sur serveur 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Cirad</a:t>
            </a:r>
            <a:r>
              <a:rPr lang="fr-FR" dirty="0"/>
              <a:t> propose ce service : </a:t>
            </a:r>
            <a:r>
              <a:rPr lang="fr-FR" dirty="0">
                <a:hlinkClick r:id="rId2"/>
              </a:rPr>
              <a:t>https://gitlab.cirad.fr/</a:t>
            </a:r>
            <a:r>
              <a:rPr lang="fr-FR" dirty="0"/>
              <a:t> . Tu vas donc pouvoir 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Faire des sauvegardes en ligne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Travailler à plusieurs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Partager ton travail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89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ADF96C4-EB3E-48FD-82B7-2373B3036AAC}"/>
              </a:ext>
            </a:extLst>
          </p:cNvPr>
          <p:cNvSpPr txBox="1"/>
          <p:nvPr/>
        </p:nvSpPr>
        <p:spPr>
          <a:xfrm>
            <a:off x="794551" y="1627941"/>
            <a:ext cx="755489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/>
              <a:t>Pour Git 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installer Git sur ton PC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</a:t>
            </a:r>
            <a:r>
              <a:rPr lang="fr-FR" dirty="0" err="1"/>
              <a:t>Ie</a:t>
            </a:r>
            <a:r>
              <a:rPr lang="fr-FR" dirty="0"/>
              <a:t> configurer</a:t>
            </a:r>
          </a:p>
          <a:p>
            <a:endParaRPr lang="fr-FR" dirty="0"/>
          </a:p>
          <a:p>
            <a:endParaRPr lang="fr-FR" dirty="0"/>
          </a:p>
          <a:p>
            <a:pPr>
              <a:lnSpc>
                <a:spcPct val="150000"/>
              </a:lnSpc>
            </a:pPr>
            <a:r>
              <a:rPr lang="fr-FR" b="1" u="sng" dirty="0"/>
              <a:t>Pour GitLab :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Rien à installer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te créer un compte à partir de tes identifiants </a:t>
            </a:r>
            <a:r>
              <a:rPr lang="fr-FR" dirty="0" err="1"/>
              <a:t>Cirad</a:t>
            </a:r>
            <a:r>
              <a:rPr lang="fr-FR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Il faut configurer la connexion entre ton PC et GitLab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B70EA27-B0D1-43F5-A771-5FDB4D4B4FE2}"/>
              </a:ext>
            </a:extLst>
          </p:cNvPr>
          <p:cNvSpPr txBox="1">
            <a:spLocks/>
          </p:cNvSpPr>
          <p:nvPr/>
        </p:nvSpPr>
        <p:spPr>
          <a:xfrm>
            <a:off x="119848" y="46718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1FA22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Comment se lancer ?</a:t>
            </a:r>
          </a:p>
        </p:txBody>
      </p:sp>
    </p:spTree>
    <p:extLst>
      <p:ext uri="{BB962C8B-B14F-4D97-AF65-F5344CB8AC3E}">
        <p14:creationId xmlns:p14="http://schemas.microsoft.com/office/powerpoint/2010/main" val="365398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BB674-FDCB-4090-9EA6-25DF5AB1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9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Installation et configuration de Git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F92C59-83A2-4AA9-9D98-9E811B5D02F9}"/>
              </a:ext>
            </a:extLst>
          </p:cNvPr>
          <p:cNvSpPr txBox="1"/>
          <p:nvPr/>
        </p:nvSpPr>
        <p:spPr>
          <a:xfrm>
            <a:off x="568910" y="1248962"/>
            <a:ext cx="8615779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Installation de Git :</a:t>
            </a:r>
            <a:r>
              <a:rPr lang="fr-FR" sz="2000" dirty="0"/>
              <a:t>                                               </a:t>
            </a:r>
            <a:r>
              <a:rPr lang="fr-FR" sz="2000" dirty="0">
                <a:solidFill>
                  <a:srgbClr val="E84B3C"/>
                </a:solidFill>
              </a:rPr>
              <a:t>-&gt; </a:t>
            </a:r>
            <a:r>
              <a:rPr lang="fr-FR" sz="2000" dirty="0">
                <a:solidFill>
                  <a:srgbClr val="E84B3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 </a:t>
            </a:r>
            <a:r>
              <a:rPr lang="fr-FR" sz="2000" dirty="0" err="1">
                <a:solidFill>
                  <a:srgbClr val="E84B3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Cirad</a:t>
            </a:r>
            <a:endParaRPr lang="fr-FR" sz="2000" dirty="0">
              <a:solidFill>
                <a:srgbClr val="E84B3C"/>
              </a:solidFill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</a:t>
            </a:r>
            <a:r>
              <a:rPr lang="fr-FR" sz="1600" dirty="0" err="1"/>
              <a:t>windows</a:t>
            </a:r>
            <a:r>
              <a:rPr lang="fr-FR" sz="1600" dirty="0"/>
              <a:t> : </a:t>
            </a:r>
            <a:r>
              <a:rPr lang="fr-FR" sz="1600" dirty="0">
                <a:hlinkClick r:id="rId3"/>
              </a:rPr>
              <a:t>http://git-scm.com/download/win</a:t>
            </a:r>
            <a:endParaRPr lang="fr-FR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OSX : </a:t>
            </a:r>
            <a:r>
              <a:rPr lang="fr-FR" sz="1600" dirty="0">
                <a:hlinkClick r:id="rId4"/>
              </a:rPr>
              <a:t>http://git-scm.com/download/mac</a:t>
            </a:r>
            <a:endParaRPr lang="fr-FR" sz="16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600" dirty="0"/>
              <a:t>Pour linux : </a:t>
            </a:r>
            <a:r>
              <a:rPr lang="fr-FR" sz="1600" dirty="0">
                <a:hlinkClick r:id="rId5"/>
              </a:rPr>
              <a:t>https://git-scm.com/book/fr/v2/D%C3%A9marrage-rapide-Installation-de-Git</a:t>
            </a:r>
            <a:endParaRPr lang="fr-FR" sz="1600" dirty="0"/>
          </a:p>
          <a:p>
            <a:endParaRPr lang="fr-FR" dirty="0"/>
          </a:p>
          <a:p>
            <a:endParaRPr lang="fr-FR" dirty="0"/>
          </a:p>
          <a:p>
            <a:r>
              <a:rPr lang="fr-FR" sz="2000" b="1" u="sng" dirty="0"/>
              <a:t>Configuration de Git (à faire une seule fois) :</a:t>
            </a:r>
            <a:r>
              <a:rPr lang="fr-FR" sz="2000" dirty="0"/>
              <a:t>    </a:t>
            </a:r>
            <a:endParaRPr lang="fr-FR" sz="2000" b="1" u="sng" dirty="0"/>
          </a:p>
          <a:p>
            <a:endParaRPr lang="fr-FR" u="sng" dirty="0"/>
          </a:p>
          <a:p>
            <a:r>
              <a:rPr lang="fr-FR" dirty="0"/>
              <a:t>Il faut ouvrir un terminal : Depuis </a:t>
            </a:r>
            <a:r>
              <a:rPr lang="fr-FR" dirty="0" err="1"/>
              <a:t>Rstudio</a:t>
            </a:r>
            <a:r>
              <a:rPr lang="fr-FR" dirty="0"/>
              <a:t> : Tools &gt; Terminal &gt; New Terminal</a:t>
            </a:r>
          </a:p>
          <a:p>
            <a:endParaRPr lang="fr-F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dirty="0"/>
              <a:t>Pour configurer ton nom, il faut rentrer la commande</a:t>
            </a:r>
            <a:r>
              <a:rPr lang="fr-FR" sz="1400" dirty="0"/>
              <a:t> </a:t>
            </a:r>
            <a:r>
              <a:rPr lang="fr-FR" dirty="0"/>
              <a:t>:</a:t>
            </a:r>
          </a:p>
          <a:p>
            <a:r>
              <a:rPr lang="fr-FR" altLang="fr-FR" dirty="0">
                <a:latin typeface="Arial Unicode MS" panose="020B0604020202020204" pitchFamily="34" charset="-128"/>
              </a:rPr>
              <a:t>        git config --global user.name "</a:t>
            </a:r>
            <a:r>
              <a:rPr lang="fr-FR" altLang="fr-FR" dirty="0">
                <a:solidFill>
                  <a:srgbClr val="FF0000"/>
                </a:solidFill>
                <a:latin typeface="Arial Unicode MS" panose="020B0604020202020204" pitchFamily="34" charset="-128"/>
              </a:rPr>
              <a:t>Prénom Nom</a:t>
            </a:r>
            <a:r>
              <a:rPr lang="fr-FR" altLang="fr-FR" dirty="0">
                <a:latin typeface="Arial Unicode MS" panose="020B0604020202020204" pitchFamily="34" charset="-128"/>
              </a:rPr>
              <a:t>"</a:t>
            </a:r>
            <a:r>
              <a:rPr lang="fr-FR" altLang="fr-FR" sz="800" dirty="0"/>
              <a:t> </a:t>
            </a:r>
            <a:endParaRPr lang="fr-FR" altLang="fr-FR" sz="40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fr-FR" dirty="0"/>
              <a:t>Pour configurer ton email : </a:t>
            </a:r>
          </a:p>
          <a:p>
            <a:r>
              <a:rPr lang="fr-FR" i="1" dirty="0"/>
              <a:t>        </a:t>
            </a:r>
            <a:r>
              <a:rPr lang="fr-FR" altLang="fr-FR" dirty="0">
                <a:latin typeface="Arial Unicode MS" panose="020B0604020202020204" pitchFamily="34" charset="-128"/>
              </a:rPr>
              <a:t>git config --global </a:t>
            </a:r>
            <a:r>
              <a:rPr lang="fr-FR" altLang="fr-FR" dirty="0" err="1">
                <a:latin typeface="Arial Unicode MS" panose="020B0604020202020204" pitchFamily="34" charset="-128"/>
              </a:rPr>
              <a:t>user.email</a:t>
            </a:r>
            <a:r>
              <a:rPr lang="fr-FR" altLang="fr-FR" dirty="0">
                <a:latin typeface="Arial Unicode MS" panose="020B0604020202020204" pitchFamily="34" charset="-128"/>
              </a:rPr>
              <a:t> "</a:t>
            </a:r>
            <a:r>
              <a:rPr lang="fr-FR" altLang="fr-FR" dirty="0">
                <a:solidFill>
                  <a:srgbClr val="FF0000"/>
                </a:solidFill>
                <a:latin typeface="Arial Unicode MS" panose="020B0604020202020204" pitchFamily="34" charset="-128"/>
              </a:rPr>
              <a:t>email@cirad.fr</a:t>
            </a:r>
            <a:r>
              <a:rPr lang="fr-FR" altLang="fr-FR" dirty="0">
                <a:latin typeface="Arial Unicode MS" panose="020B0604020202020204" pitchFamily="34" charset="-128"/>
              </a:rPr>
              <a:t>"</a:t>
            </a:r>
            <a:r>
              <a:rPr lang="fr-FR" altLang="fr-FR" sz="800" dirty="0"/>
              <a:t> </a:t>
            </a:r>
            <a:endParaRPr lang="fr-FR" altLang="fr-FR" sz="4000" dirty="0">
              <a:latin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u="sng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66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7231A-170E-43CA-A0EC-3C3FBF7E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0115"/>
            <a:ext cx="8229600" cy="1143000"/>
          </a:xfrm>
        </p:spPr>
        <p:txBody>
          <a:bodyPr/>
          <a:lstStyle/>
          <a:p>
            <a:r>
              <a:rPr lang="fr-FR" dirty="0"/>
              <a:t>Configuration de GitLab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A104A6-4063-432F-A9A5-DA1A5A959748}"/>
              </a:ext>
            </a:extLst>
          </p:cNvPr>
          <p:cNvSpPr txBox="1"/>
          <p:nvPr/>
        </p:nvSpPr>
        <p:spPr>
          <a:xfrm>
            <a:off x="457201" y="1136342"/>
            <a:ext cx="859802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Configuration de la connexion entre ton ordi et le serveur GitLab : </a:t>
            </a:r>
          </a:p>
          <a:p>
            <a:pPr algn="ctr"/>
            <a:endParaRPr lang="fr-FR" b="1" dirty="0"/>
          </a:p>
          <a:p>
            <a:pPr algn="ctr"/>
            <a:r>
              <a:rPr lang="fr-FR" b="1" dirty="0"/>
              <a:t>Il faut générer une clé SSH</a:t>
            </a:r>
          </a:p>
          <a:p>
            <a:pPr algn="ctr"/>
            <a:endParaRPr lang="fr-FR" b="1" dirty="0"/>
          </a:p>
          <a:p>
            <a:r>
              <a:rPr lang="fr-FR" dirty="0"/>
              <a:t>Cette étape est à faire une seul fois pour permettre la connexion entre ton ordi et ton compte GitLab.  Pas besoin de la refaire pour chaque projet.</a:t>
            </a:r>
            <a:r>
              <a:rPr lang="fr-FR" b="1" dirty="0"/>
              <a:t> 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Dans </a:t>
            </a:r>
            <a:r>
              <a:rPr lang="fr-FR" dirty="0" err="1"/>
              <a:t>Rstudio</a:t>
            </a:r>
            <a:r>
              <a:rPr lang="fr-FR" dirty="0"/>
              <a:t> :</a:t>
            </a:r>
          </a:p>
          <a:p>
            <a:pPr lvl="1"/>
            <a:r>
              <a:rPr lang="fr-FR" sz="1600" dirty="0"/>
              <a:t>Va dans : </a:t>
            </a:r>
            <a:r>
              <a:rPr lang="fr-FR" sz="1600" i="1" dirty="0"/>
              <a:t>Tools &gt; Global options &gt; Git/SVN &gt; </a:t>
            </a:r>
            <a:r>
              <a:rPr lang="fr-FR" sz="1600" i="1" dirty="0" err="1"/>
              <a:t>Create</a:t>
            </a:r>
            <a:r>
              <a:rPr lang="fr-FR" sz="1600" i="1" dirty="0"/>
              <a:t> RSA Key. </a:t>
            </a:r>
          </a:p>
          <a:p>
            <a:pPr lvl="1"/>
            <a:r>
              <a:rPr lang="fr-FR" sz="1600" dirty="0"/>
              <a:t>Tu peux lui donner un mot de passe mais t’es pas obligé. </a:t>
            </a:r>
          </a:p>
          <a:p>
            <a:pPr lvl="1"/>
            <a:r>
              <a:rPr lang="fr-FR" sz="1600" dirty="0"/>
              <a:t>Cette clé sera enregistrée sur ton ordi à l’adresse qui est proposée. </a:t>
            </a:r>
          </a:p>
          <a:p>
            <a:pPr lvl="1"/>
            <a:r>
              <a:rPr lang="fr-FR" sz="1600" dirty="0"/>
              <a:t>Une fois la clé créée, clique sur “</a:t>
            </a:r>
            <a:r>
              <a:rPr lang="fr-FR" sz="1600" dirty="0" err="1"/>
              <a:t>View</a:t>
            </a:r>
            <a:r>
              <a:rPr lang="fr-FR" sz="1600" dirty="0"/>
              <a:t> public key” et copie le contenu.</a:t>
            </a:r>
          </a:p>
          <a:p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Ensuite dans GitLab :</a:t>
            </a:r>
          </a:p>
          <a:p>
            <a:pPr lvl="1"/>
            <a:r>
              <a:rPr lang="fr-FR" sz="1600" dirty="0"/>
              <a:t>Direction : </a:t>
            </a:r>
            <a:r>
              <a:rPr lang="fr-FR" sz="1600" i="1" dirty="0"/>
              <a:t>Profile </a:t>
            </a:r>
            <a:r>
              <a:rPr lang="fr-FR" sz="1200" dirty="0"/>
              <a:t>(en haut à droite, le rond avec un bonhomme) </a:t>
            </a:r>
            <a:r>
              <a:rPr lang="fr-FR" sz="1600" i="1" dirty="0"/>
              <a:t>&gt; Edit profile &gt; </a:t>
            </a:r>
            <a:r>
              <a:rPr lang="fr-FR" sz="1600" dirty="0"/>
              <a:t>onglet</a:t>
            </a:r>
            <a:r>
              <a:rPr lang="fr-FR" sz="1600" i="1" dirty="0"/>
              <a:t> SSH Keys. </a:t>
            </a:r>
          </a:p>
          <a:p>
            <a:pPr lvl="1"/>
            <a:r>
              <a:rPr lang="fr-FR" sz="1600" dirty="0"/>
              <a:t>Dans la section “</a:t>
            </a:r>
            <a:r>
              <a:rPr lang="fr-FR" sz="1600" i="1" dirty="0" err="1"/>
              <a:t>Add</a:t>
            </a:r>
            <a:r>
              <a:rPr lang="fr-FR" sz="1600" i="1" dirty="0"/>
              <a:t> an SSH key</a:t>
            </a:r>
            <a:r>
              <a:rPr lang="fr-FR" sz="1600" dirty="0"/>
              <a:t>”, colle la clé. </a:t>
            </a:r>
          </a:p>
          <a:p>
            <a:endParaRPr lang="fr-FR" dirty="0"/>
          </a:p>
          <a:p>
            <a:pPr algn="ctr"/>
            <a:r>
              <a:rPr lang="fr-FR" dirty="0">
                <a:solidFill>
                  <a:srgbClr val="E84B3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-&gt; Documentation </a:t>
            </a:r>
            <a:r>
              <a:rPr lang="fr-FR" dirty="0" err="1">
                <a:solidFill>
                  <a:srgbClr val="E84B3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Cirad</a:t>
            </a:r>
            <a:endParaRPr lang="fr-FR" dirty="0">
              <a:solidFill>
                <a:srgbClr val="E8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3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EC169-5C3F-4F12-94E8-F4BD8D4F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69" y="8655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Comment initialiser Git et GitLab sur </a:t>
            </a:r>
            <a:r>
              <a:rPr lang="fr-FR"/>
              <a:t>un projet ?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BD8EC8-BB3A-41D1-96FB-75E538442D70}"/>
              </a:ext>
            </a:extLst>
          </p:cNvPr>
          <p:cNvSpPr txBox="1"/>
          <p:nvPr/>
        </p:nvSpPr>
        <p:spPr>
          <a:xfrm>
            <a:off x="781236" y="2461334"/>
            <a:ext cx="857582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u="sng" dirty="0"/>
              <a:t>Plusieurs cas de figure existent 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Tu veux importer un projet GitLab existant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Tu commences un nouveau projet et tu veux le synchroniser avec GitLab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Tu veux envoyer sur GitLab un projet que tu as déjà sur ton PC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Vidéo -&gt; </a:t>
            </a:r>
            <a:r>
              <a:rPr lang="fr-FR" dirty="0">
                <a:hlinkClick r:id="rId2"/>
              </a:rPr>
              <a:t>https://youtu.be/Ly30zu8epwI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442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Cirad">
  <a:themeElements>
    <a:clrScheme name="Cira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A22E"/>
      </a:accent1>
      <a:accent2>
        <a:srgbClr val="E2007A"/>
      </a:accent2>
      <a:accent3>
        <a:srgbClr val="97BF0D"/>
      </a:accent3>
      <a:accent4>
        <a:srgbClr val="DFDB00"/>
      </a:accent4>
      <a:accent5>
        <a:srgbClr val="00B0F0"/>
      </a:accent5>
      <a:accent6>
        <a:srgbClr val="7030A0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2969</TotalTime>
  <Words>1448</Words>
  <Application>Microsoft Office PowerPoint</Application>
  <PresentationFormat>Affichage à l'écran (4:3)</PresentationFormat>
  <Paragraphs>232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 Unicode MS</vt:lpstr>
      <vt:lpstr>Arial</vt:lpstr>
      <vt:lpstr>Calibri</vt:lpstr>
      <vt:lpstr>Courier New</vt:lpstr>
      <vt:lpstr>Wingdings</vt:lpstr>
      <vt:lpstr>Thème Cirad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Installation et configuration de Git</vt:lpstr>
      <vt:lpstr>Configuration de GitLab</vt:lpstr>
      <vt:lpstr>Comment initialiser Git et GitLab sur un projet ?</vt:lpstr>
      <vt:lpstr>1. Importer un projet GitLab existant</vt:lpstr>
      <vt:lpstr>2. Nouveau projet connecté à GitLab</vt:lpstr>
      <vt:lpstr>3. Envoyer sur GitLab un projet que tu as déjà sur ton PC</vt:lpstr>
      <vt:lpstr>Présentation PowerPoint</vt:lpstr>
      <vt:lpstr>Avant de commencer, Deux fichiers importants !</vt:lpstr>
      <vt:lpstr>Avant de commencer, Deux fichiers importants !</vt:lpstr>
      <vt:lpstr>Utilisation</vt:lpstr>
      <vt:lpstr>Utilisation</vt:lpstr>
      <vt:lpstr>Présentation PowerPoint</vt:lpstr>
      <vt:lpstr>Présentation PowerPoint</vt:lpstr>
      <vt:lpstr>Ressources</vt:lpstr>
      <vt:lpstr>C’est fini !   Merci   🙃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Denis Delebecque</dc:creator>
  <cp:lastModifiedBy>Benjamin HEUCLIN</cp:lastModifiedBy>
  <cp:revision>196</cp:revision>
  <cp:lastPrinted>2020-12-10T12:54:13Z</cp:lastPrinted>
  <dcterms:created xsi:type="dcterms:W3CDTF">2014-09-11T09:14:34Z</dcterms:created>
  <dcterms:modified xsi:type="dcterms:W3CDTF">2022-05-01T20:12:59Z</dcterms:modified>
</cp:coreProperties>
</file>