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95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94" r:id="rId16"/>
    <p:sldId id="289" r:id="rId17"/>
    <p:sldId id="291" r:id="rId18"/>
    <p:sldId id="279" r:id="rId19"/>
    <p:sldId id="280" r:id="rId20"/>
    <p:sldId id="292" r:id="rId21"/>
    <p:sldId id="293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B3C"/>
    <a:srgbClr val="0000FF"/>
    <a:srgbClr val="F1CC37"/>
    <a:srgbClr val="F39D3E"/>
    <a:srgbClr val="14CF7D"/>
    <a:srgbClr val="1EB9C6"/>
    <a:srgbClr val="4DB091"/>
    <a:srgbClr val="EDEFF2"/>
    <a:srgbClr val="E8493A"/>
    <a:srgbClr val="FF1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0517-EA39-4362-A53C-627CE19DB1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1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0517-EA39-4362-A53C-627CE19DB1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0517-EA39-4362-A53C-627CE19DB1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5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0517-EA39-4362-A53C-627CE19DB1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9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90517-EA39-4362-A53C-627CE19DB1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18464-1E52-477F-A86F-441A9225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46E5507-DA58-4C80-B118-C97C52622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Heuclin, Axe transversal TIM, UPR AÏDA, Cirad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Benjamin Heuclin, Axe transversal TIM, UPR AÏDA, Cirad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DME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mark.org/help/" TargetMode="External"/><Relationship Id="rId4" Type="http://schemas.openxmlformats.org/officeDocument/2006/relationships/hyperlink" Target="https://www.makeareadm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Ly30zu8epwI" TargetMode="External"/><Relationship Id="rId3" Type="http://schemas.openxmlformats.org/officeDocument/2006/relationships/hyperlink" Target="https://thinkr.fr/travailler-avec-git-via-rstudio-et-versionner-son-code/#Git_et_RStudio" TargetMode="External"/><Relationship Id="rId7" Type="http://schemas.openxmlformats.org/officeDocument/2006/relationships/hyperlink" Target="https://gitlab.cirad.fr/cirad/documentation" TargetMode="External"/><Relationship Id="rId2" Type="http://schemas.openxmlformats.org/officeDocument/2006/relationships/hyperlink" Target="https://www.jesuisundev.com/comprendre-git-en-7-minu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mark.org/help/" TargetMode="External"/><Relationship Id="rId5" Type="http://schemas.openxmlformats.org/officeDocument/2006/relationships/hyperlink" Target="https://www.makeareadme.com/" TargetMode="External"/><Relationship Id="rId4" Type="http://schemas.openxmlformats.org/officeDocument/2006/relationships/hyperlink" Target="https://en.wikipedia.org/wiki/README" TargetMode="External"/><Relationship Id="rId9" Type="http://schemas.openxmlformats.org/officeDocument/2006/relationships/hyperlink" Target="https://gitlab.cirad.fr/benjamin.heuclin/intro_git_sur_rstudi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irad.f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s://gitlab.cirad.fr/cirad/documentation/-/wikis/Installation%20de%20Git%20sur%20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fr/v2/D%C3%A9marrage-rapide-Installation-de-Git" TargetMode="External"/><Relationship Id="rId4" Type="http://schemas.openxmlformats.org/officeDocument/2006/relationships/hyperlink" Target="http://git-scm.com/download/ma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cirad/documentation/-/wikis/Utilisation%20de%20Git%20avec%20S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y30zu8epw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91501" y="3997808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3256" y="1937474"/>
            <a:ext cx="6737487" cy="20603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9FAB52-CA37-4413-BC60-61CEA823400B}"/>
              </a:ext>
            </a:extLst>
          </p:cNvPr>
          <p:cNvSpPr txBox="1"/>
          <p:nvPr/>
        </p:nvSpPr>
        <p:spPr>
          <a:xfrm>
            <a:off x="491501" y="5408586"/>
            <a:ext cx="81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2000" b="1" dirty="0"/>
              <a:t>Benjamin Heuclin</a:t>
            </a:r>
          </a:p>
          <a:p>
            <a:pPr lvl="1" algn="ctr"/>
            <a:r>
              <a:rPr lang="fr-FR" sz="2000" dirty="0"/>
              <a:t>Axe transversal TIM </a:t>
            </a:r>
          </a:p>
          <a:p>
            <a:pPr lvl="1" algn="ctr"/>
            <a:r>
              <a:rPr lang="fr-FR" sz="2000" dirty="0"/>
              <a:t>UPR AÏDA, </a:t>
            </a:r>
            <a:r>
              <a:rPr lang="fr-FR" sz="2000" dirty="0" err="1"/>
              <a:t>Cirad</a:t>
            </a:r>
            <a:endParaRPr lang="fr-FR" sz="2000" dirty="0"/>
          </a:p>
          <a:p>
            <a:pPr lvl="1" algn="ctr"/>
            <a:r>
              <a:rPr lang="fr-FR" sz="2000" dirty="0"/>
              <a:t>02/05/2022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99A946-930B-4D25-86D0-BEA93BE685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607" y="6436750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1. 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te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/ FTTPS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1B38B94-F87E-42D6-8834-F244294D38B4}"/>
              </a:ext>
            </a:extLst>
          </p:cNvPr>
          <p:cNvGrpSpPr/>
          <p:nvPr/>
        </p:nvGrpSpPr>
        <p:grpSpPr>
          <a:xfrm>
            <a:off x="2627791" y="3134680"/>
            <a:ext cx="6516209" cy="3556326"/>
            <a:chOff x="2627791" y="3134680"/>
            <a:chExt cx="6516209" cy="355632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A8B4821-4F25-4ADF-985D-EF3184A3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6074" y="3134680"/>
              <a:ext cx="4989251" cy="355632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5406A56-E139-45DB-B435-F6AC3029B41C}"/>
                </a:ext>
              </a:extLst>
            </p:cNvPr>
            <p:cNvSpPr txBox="1"/>
            <p:nvPr/>
          </p:nvSpPr>
          <p:spPr>
            <a:xfrm>
              <a:off x="6915704" y="3710865"/>
              <a:ext cx="222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L’adresse SSH ici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2753A0D-5AAC-4722-B449-84D940F497A0}"/>
                </a:ext>
              </a:extLst>
            </p:cNvPr>
            <p:cNvSpPr txBox="1"/>
            <p:nvPr/>
          </p:nvSpPr>
          <p:spPr>
            <a:xfrm>
              <a:off x="2627791" y="4355245"/>
              <a:ext cx="222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Le nom que tu veux donner au dossier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08B2BEE-6A47-4E4B-953A-C41CB1AE17D8}"/>
                </a:ext>
              </a:extLst>
            </p:cNvPr>
            <p:cNvSpPr txBox="1"/>
            <p:nvPr/>
          </p:nvSpPr>
          <p:spPr>
            <a:xfrm>
              <a:off x="4856087" y="5665433"/>
              <a:ext cx="41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Pour sélectionner le chemin où tu veux l’enregistrer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9535C69F-E6C7-47C2-915D-439CF2126E7D}"/>
                </a:ext>
              </a:extLst>
            </p:cNvPr>
            <p:cNvCxnSpPr>
              <a:cxnSpLocks/>
            </p:cNvCxnSpPr>
            <p:nvPr/>
          </p:nvCxnSpPr>
          <p:spPr>
            <a:xfrm>
              <a:off x="4714046" y="4678409"/>
              <a:ext cx="603678" cy="10800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92BDF96-06BC-42AE-A7C7-B6437147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126" y="5300681"/>
              <a:ext cx="266330" cy="364752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BC4D385-4805-4D31-94CA-B4D1C4A29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9262" y="3911362"/>
              <a:ext cx="1101573" cy="44388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0DAA14A-5D32-4505-8E23-D6D119EB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10</a:t>
            </a:fld>
            <a:endParaRPr lang="fr-FR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BAB4F378-51C4-4333-9DF7-6001C95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2. 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précédente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3DD6A-D177-4FB5-9DF1-C70C924F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85620C00-22BD-4861-9996-4348637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3. 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7" y="4669032"/>
            <a:ext cx="8154954" cy="132343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init --initial-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branch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=master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remote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origin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FF0000"/>
                </a:solidFill>
                <a:latin typeface="Arial Unicode MS" panose="020B0604020202020204" pitchFamily="34" charset="-128"/>
              </a:rPr>
              <a:t>ssh://git@gitlab.cirad.fr:2022/benjamin.heuclin/mon_projet.git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commit -m "Initial commit"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push -u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origin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master</a:t>
            </a:r>
            <a:r>
              <a:rPr lang="fr-FR" altLang="fr-FR" sz="200" dirty="0">
                <a:solidFill>
                  <a:schemeClr val="tx1"/>
                </a:solidFill>
              </a:rPr>
              <a:t> </a:t>
            </a:r>
            <a:endParaRPr lang="fr-FR" altLang="fr-FR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 </a:t>
            </a:r>
            <a:r>
              <a:rPr lang="fr-FR" sz="1200" dirty="0">
                <a:solidFill>
                  <a:srgbClr val="E84B3C"/>
                </a:solidFill>
              </a:rPr>
              <a:t>(Attention ! Il faut décocher la case initialisation du README)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1389082" y="6149036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F8E7B1-8687-4CCA-B310-06D41A32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12</a:t>
            </a:fld>
            <a:endParaRPr lang="fr-FR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771AB4DA-34D7-4F10-B9DB-45FBBE78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exportations, importations, … vont se faire ici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FB30023-7E0D-4FC2-909C-EB4A6E8CDB58}"/>
              </a:ext>
            </a:extLst>
          </p:cNvPr>
          <p:cNvSpPr/>
          <p:nvPr/>
        </p:nvSpPr>
        <p:spPr>
          <a:xfrm>
            <a:off x="3384331" y="1860331"/>
            <a:ext cx="641131" cy="45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72E764-ACA1-4FE9-A518-12D18CF3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1">
            <a:extLst>
              <a:ext uri="{FF2B5EF4-FFF2-40B4-BE49-F238E27FC236}">
                <a16:creationId xmlns:a16="http://schemas.microsoft.com/office/drawing/2014/main" id="{D3C6D61A-A254-47FD-ACF0-38D403CC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commencer,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678355"/>
            <a:ext cx="762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u="sng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14" y="4391387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CF9819-6EE8-422C-BE00-2D911DCCFEF8}"/>
              </a:ext>
            </a:extLst>
          </p:cNvPr>
          <p:cNvGrpSpPr/>
          <p:nvPr/>
        </p:nvGrpSpPr>
        <p:grpSpPr>
          <a:xfrm>
            <a:off x="1357468" y="2784258"/>
            <a:ext cx="5486400" cy="1003177"/>
            <a:chOff x="1357468" y="2784258"/>
            <a:chExt cx="5486400" cy="100317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41FC88B-7C7B-44BB-94F1-4B2FDDCCC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62" b="17680"/>
            <a:stretch/>
          </p:blipFill>
          <p:spPr>
            <a:xfrm>
              <a:off x="1357468" y="2784258"/>
              <a:ext cx="5486400" cy="10031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CCFAB4-DB00-4527-8E4C-36199F3D8C72}"/>
                </a:ext>
              </a:extLst>
            </p:cNvPr>
            <p:cNvSpPr/>
            <p:nvPr/>
          </p:nvSpPr>
          <p:spPr>
            <a:xfrm>
              <a:off x="3506680" y="3429000"/>
              <a:ext cx="1065320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D602134-51DF-444F-8BD0-C98FF649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14</a:t>
            </a:fld>
            <a:endParaRPr lang="fr-FR"/>
          </a:p>
        </p:txBody>
      </p:sp>
      <p:sp>
        <p:nvSpPr>
          <p:cNvPr id="12" name="Espace réservé du pied de page 1">
            <a:extLst>
              <a:ext uri="{FF2B5EF4-FFF2-40B4-BE49-F238E27FC236}">
                <a16:creationId xmlns:a16="http://schemas.microsoft.com/office/drawing/2014/main" id="{1E3CC604-6836-431F-BFF6-1BC4989E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commencer,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affiché sur la page d’accueil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r>
              <a:rPr lang="fr-FR" dirty="0"/>
              <a:t>Plus d’info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hlinkClick r:id="rId3"/>
              </a:rPr>
              <a:t>https://en.wikipedia.org/wiki/README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hlinkClick r:id="rId4"/>
              </a:rPr>
              <a:t>https://www.makeareadme.com/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Guide de référence </a:t>
            </a:r>
            <a:r>
              <a:rPr lang="fr-FR" dirty="0" err="1"/>
              <a:t>Markdown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https://commonmark.org/help/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F6A61-57DA-4B63-BAAE-9B28E9FC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15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B14BE380-7F9B-497C-A936-F236871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55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modifiés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dont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E99DB-E541-4DE0-B12E-F1FFA631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6" y="839496"/>
            <a:ext cx="6514348" cy="1465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7FE1A7-87B7-4935-9748-CF30CDA1746E}"/>
              </a:ext>
            </a:extLst>
          </p:cNvPr>
          <p:cNvSpPr/>
          <p:nvPr/>
        </p:nvSpPr>
        <p:spPr>
          <a:xfrm>
            <a:off x="943252" y="1583815"/>
            <a:ext cx="4409983" cy="7884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9C179F-2289-44DB-965C-97B6B3A6D958}"/>
              </a:ext>
            </a:extLst>
          </p:cNvPr>
          <p:cNvSpPr txBox="1"/>
          <p:nvPr/>
        </p:nvSpPr>
        <p:spPr>
          <a:xfrm>
            <a:off x="5340326" y="2154185"/>
            <a:ext cx="264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>
                    <a:lumMod val="75000"/>
                  </a:schemeClr>
                </a:solidFill>
              </a:rPr>
              <a:t>Fichiers modifiés depuis la dernière sauvegarde (commit)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5A9449F-98BF-4980-8824-30285E59021C}"/>
              </a:ext>
            </a:extLst>
          </p:cNvPr>
          <p:cNvCxnSpPr>
            <a:cxnSpLocks/>
          </p:cNvCxnSpPr>
          <p:nvPr/>
        </p:nvCxnSpPr>
        <p:spPr>
          <a:xfrm flipH="1" flipV="1">
            <a:off x="2396971" y="2244268"/>
            <a:ext cx="3098308" cy="1555376"/>
          </a:xfrm>
          <a:prstGeom prst="straightConnector1">
            <a:avLst/>
          </a:prstGeom>
          <a:ln w="28575">
            <a:solidFill>
              <a:srgbClr val="F1CC3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AA4A754-3398-463C-8568-9A9D4EBA6709}"/>
              </a:ext>
            </a:extLst>
          </p:cNvPr>
          <p:cNvCxnSpPr>
            <a:cxnSpLocks/>
          </p:cNvCxnSpPr>
          <p:nvPr/>
        </p:nvCxnSpPr>
        <p:spPr>
          <a:xfrm flipH="1" flipV="1">
            <a:off x="1670219" y="2257863"/>
            <a:ext cx="3823387" cy="2385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63877-547C-402A-8F62-42AE8D5BF44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9" y="1398982"/>
            <a:ext cx="2963215" cy="40510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7EB4A7-41F1-45DF-A632-AF3F3BDE1252}"/>
              </a:ext>
            </a:extLst>
          </p:cNvPr>
          <p:cNvCxnSpPr>
            <a:cxnSpLocks/>
          </p:cNvCxnSpPr>
          <p:nvPr/>
        </p:nvCxnSpPr>
        <p:spPr>
          <a:xfrm>
            <a:off x="2027753" y="4832016"/>
            <a:ext cx="32948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1405032-13F9-416F-9CF2-B94FCE143A7C}"/>
              </a:ext>
            </a:extLst>
          </p:cNvPr>
          <p:cNvCxnSpPr>
            <a:cxnSpLocks/>
          </p:cNvCxnSpPr>
          <p:nvPr/>
        </p:nvCxnSpPr>
        <p:spPr>
          <a:xfrm>
            <a:off x="1247997" y="4832016"/>
            <a:ext cx="32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01A1C-F33C-4066-9E3E-DCFE4C2CA509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  <p:sp>
        <p:nvSpPr>
          <p:cNvPr id="18" name="Espace réservé du pied de page 1">
            <a:extLst>
              <a:ext uri="{FF2B5EF4-FFF2-40B4-BE49-F238E27FC236}">
                <a16:creationId xmlns:a16="http://schemas.microsoft.com/office/drawing/2014/main" id="{AE485E0E-B415-4287-AC0F-732A4A5BF80B}"/>
              </a:ext>
            </a:extLst>
          </p:cNvPr>
          <p:cNvSpPr txBox="1">
            <a:spLocks/>
          </p:cNvSpPr>
          <p:nvPr/>
        </p:nvSpPr>
        <p:spPr>
          <a:xfrm>
            <a:off x="2383283" y="6535624"/>
            <a:ext cx="4377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Benjamin Heuclin, Axe transversal TIM, UPR AÏDA, 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170780" y="2343496"/>
            <a:ext cx="497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68CED-A048-454F-A923-E3F13FEB7D6B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  <p:sp>
        <p:nvSpPr>
          <p:cNvPr id="17" name="Espace réservé du pied de page 1">
            <a:extLst>
              <a:ext uri="{FF2B5EF4-FFF2-40B4-BE49-F238E27FC236}">
                <a16:creationId xmlns:a16="http://schemas.microsoft.com/office/drawing/2014/main" id="{4F6E73AA-8E86-4DBD-8310-F072C23781E3}"/>
              </a:ext>
            </a:extLst>
          </p:cNvPr>
          <p:cNvSpPr txBox="1">
            <a:spLocks/>
          </p:cNvSpPr>
          <p:nvPr/>
        </p:nvSpPr>
        <p:spPr>
          <a:xfrm>
            <a:off x="2395986" y="6546494"/>
            <a:ext cx="4377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Benjamin Heuclin, Axe transversal TIM, UPR AÏDA, 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0AB77B-88E8-48CB-BC1F-A6B551A1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3"/>
          <a:stretch/>
        </p:blipFill>
        <p:spPr>
          <a:xfrm>
            <a:off x="466077" y="1333987"/>
            <a:ext cx="8211845" cy="3415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87087A-80B4-4FBB-B8FC-2EDD9F8B1C1F}"/>
              </a:ext>
            </a:extLst>
          </p:cNvPr>
          <p:cNvSpPr/>
          <p:nvPr/>
        </p:nvSpPr>
        <p:spPr>
          <a:xfrm>
            <a:off x="648069" y="4882700"/>
            <a:ext cx="83538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voir qui a fait des modifications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voir ce qui a été modifié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FDBDDC-2A42-4AC5-BAF0-6E814F6AF592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9FF1A-A19B-45D1-A5FB-38BA0EB5B7FF}"/>
              </a:ext>
            </a:extLst>
          </p:cNvPr>
          <p:cNvSpPr txBox="1"/>
          <p:nvPr/>
        </p:nvSpPr>
        <p:spPr>
          <a:xfrm>
            <a:off x="1753339" y="848373"/>
            <a:ext cx="56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L’historique (log)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A70E91-7CEB-4C06-8212-5A83D5B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18</a:t>
            </a:fld>
            <a:endParaRPr lang="fr-FR"/>
          </a:p>
        </p:txBody>
      </p:sp>
      <p:sp>
        <p:nvSpPr>
          <p:cNvPr id="10" name="Espace réservé du pied de page 1">
            <a:extLst>
              <a:ext uri="{FF2B5EF4-FFF2-40B4-BE49-F238E27FC236}">
                <a16:creationId xmlns:a16="http://schemas.microsoft.com/office/drawing/2014/main" id="{246BDCB0-ECD6-4F13-ADB5-FD4CABAD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20AC6-EBA1-4548-A863-5D8313A95B43}"/>
              </a:ext>
            </a:extLst>
          </p:cNvPr>
          <p:cNvSpPr/>
          <p:nvPr/>
        </p:nvSpPr>
        <p:spPr>
          <a:xfrm>
            <a:off x="452762" y="1146428"/>
            <a:ext cx="82384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Il est également possible de créer des branches pour travailler en parallèle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D5037DD-D8F7-4145-A083-51683B594B57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BA3BBCC-DD1F-48E1-9195-5749F8BE4372}"/>
              </a:ext>
            </a:extLst>
          </p:cNvPr>
          <p:cNvGrpSpPr/>
          <p:nvPr/>
        </p:nvGrpSpPr>
        <p:grpSpPr>
          <a:xfrm>
            <a:off x="647152" y="1705846"/>
            <a:ext cx="7849695" cy="4067743"/>
            <a:chOff x="647152" y="1705846"/>
            <a:chExt cx="7849695" cy="406774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29974FEB-50F5-41FE-81E8-361341447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152" y="1705846"/>
              <a:ext cx="7849695" cy="406774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F75059-CDBF-4892-917F-9F5365CDF10F}"/>
                </a:ext>
              </a:extLst>
            </p:cNvPr>
            <p:cNvSpPr/>
            <p:nvPr/>
          </p:nvSpPr>
          <p:spPr>
            <a:xfrm>
              <a:off x="6764784" y="2210540"/>
              <a:ext cx="381740" cy="346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C76EC1-50B1-4BA6-9F97-1DD62C2164C5}"/>
                </a:ext>
              </a:extLst>
            </p:cNvPr>
            <p:cNvSpPr/>
            <p:nvPr/>
          </p:nvSpPr>
          <p:spPr>
            <a:xfrm>
              <a:off x="7260454" y="2210540"/>
              <a:ext cx="658428" cy="346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84548203-6039-4F98-906E-CC0316E63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6412" y="2632738"/>
              <a:ext cx="94097" cy="484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671DA4-B93C-4376-A799-81AF2E25EBC9}"/>
                </a:ext>
              </a:extLst>
            </p:cNvPr>
            <p:cNvSpPr txBox="1"/>
            <p:nvPr/>
          </p:nvSpPr>
          <p:spPr>
            <a:xfrm>
              <a:off x="4908893" y="1855804"/>
              <a:ext cx="1934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FF0000"/>
                  </a:solidFill>
                </a:rPr>
                <a:t>Créer une branche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EF43477-0F51-43E0-993F-F176B0F3A953}"/>
                </a:ext>
              </a:extLst>
            </p:cNvPr>
            <p:cNvSpPr txBox="1"/>
            <p:nvPr/>
          </p:nvSpPr>
          <p:spPr>
            <a:xfrm>
              <a:off x="6374625" y="3090446"/>
              <a:ext cx="2083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FF0000"/>
                  </a:solidFill>
                </a:rPr>
                <a:t>Changer de branche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C1F9E14A-2F3A-4304-B52F-12AB7544E00A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35" y="2136640"/>
              <a:ext cx="414854" cy="207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4BA3F17-3D96-48BD-B0B8-A594C746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19</a:t>
            </a:fld>
            <a:endParaRPr lang="fr-FR"/>
          </a:p>
        </p:txBody>
      </p:sp>
      <p:sp>
        <p:nvSpPr>
          <p:cNvPr id="16" name="Espace réservé du pied de page 1">
            <a:extLst>
              <a:ext uri="{FF2B5EF4-FFF2-40B4-BE49-F238E27FC236}">
                <a16:creationId xmlns:a16="http://schemas.microsoft.com/office/drawing/2014/main" id="{147C9B7F-2709-4272-A0FF-2C77C39D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E01D733-A17B-412D-A90D-C96F4C47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569333-41A6-4747-BAA3-F6A2CF79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F540E6-062D-4615-B4D7-EE23C6C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6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CCFCF-06FD-45DE-889A-63E2262D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4"/>
            <a:ext cx="8229600" cy="1143000"/>
          </a:xfrm>
        </p:spPr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99CA2-3B5D-41A9-8632-80FC149620A8}"/>
              </a:ext>
            </a:extLst>
          </p:cNvPr>
          <p:cNvSpPr/>
          <p:nvPr/>
        </p:nvSpPr>
        <p:spPr>
          <a:xfrm>
            <a:off x="722629" y="1261640"/>
            <a:ext cx="90729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Pour en apprendre plus 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solidFill>
                  <a:srgbClr val="0000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https://www.jesuisundev.com/comprendre-git-en-7-minutes/</a:t>
            </a:r>
            <a:endParaRPr lang="fr-FR" altLang="fr-FR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latin typeface="Arial" panose="020B0604020202020204" pitchFamily="34" charset="0"/>
                <a:hlinkClick r:id="rId3"/>
              </a:rPr>
              <a:t>https://thinkr.fr/travailler-avec-git-via-rstudio-et-versionner-son-code/#Git_et_RStudio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1600" b="1" u="sng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Pour le README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hlinkClick r:id="rId4"/>
              </a:rPr>
              <a:t>https://en.wikipedia.org/wiki/README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hlinkClick r:id="rId5"/>
              </a:rPr>
              <a:t>https://www.makeareadme.com/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Guide de référence </a:t>
            </a:r>
            <a:r>
              <a:rPr lang="fr-FR" sz="1600" dirty="0" err="1"/>
              <a:t>Markdown</a:t>
            </a:r>
            <a:r>
              <a:rPr lang="fr-FR" sz="1600" dirty="0"/>
              <a:t> : </a:t>
            </a:r>
            <a:r>
              <a:rPr lang="fr-FR" sz="1600" dirty="0">
                <a:hlinkClick r:id="rId6"/>
              </a:rPr>
              <a:t>https://commonmark.org/help/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Documentation </a:t>
            </a:r>
            <a:r>
              <a:rPr lang="fr-FR" altLang="fr-FR" b="1" u="sng" dirty="0" err="1">
                <a:latin typeface="Arial" panose="020B0604020202020204" pitchFamily="34" charset="0"/>
              </a:rPr>
              <a:t>Cirad</a:t>
            </a:r>
            <a:r>
              <a:rPr lang="fr-FR" altLang="fr-FR" b="1" u="sng" dirty="0">
                <a:latin typeface="Arial" panose="020B0604020202020204" pitchFamily="34" charset="0"/>
              </a:rPr>
              <a:t> </a:t>
            </a:r>
            <a:r>
              <a:rPr lang="fr-FR" altLang="fr-FR" b="1" dirty="0">
                <a:latin typeface="Arial" panose="020B0604020202020204" pitchFamily="34" charset="0"/>
              </a:rPr>
              <a:t>: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altLang="fr-FR" sz="1600" dirty="0">
                <a:latin typeface="Arial" panose="020B0604020202020204" pitchFamily="34" charset="0"/>
                <a:hlinkClick r:id="rId7"/>
              </a:rPr>
              <a:t>https://gitlab.cirad.fr/cirad/documentation  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Vidéo d’initialisation de projet :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dirty="0">
                <a:hlinkClick r:id="rId8"/>
              </a:rPr>
              <a:t>https://youtu.be/Ly30zu8epwI</a:t>
            </a:r>
            <a:endParaRPr 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Page GitLab de ce projet :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u="sng" dirty="0">
                <a:latin typeface="Arial" panose="020B0604020202020204" pitchFamily="34" charset="0"/>
                <a:hlinkClick r:id="rId9"/>
              </a:rPr>
              <a:t>https://gitlab.cirad.fr/benjamin.heuclin/intro_git_sur_rstudio</a:t>
            </a:r>
            <a:endParaRPr lang="fr-FR" altLang="fr-FR" u="sng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6D7E4-9185-4578-AD8C-101A19F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20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7CB71028-AC04-4A05-ADB3-73A3AAD3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15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698B5-E756-4EAA-96D0-FECA2404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5939"/>
            <a:ext cx="8229600" cy="4964837"/>
          </a:xfrm>
        </p:spPr>
        <p:txBody>
          <a:bodyPr>
            <a:normAutofit/>
          </a:bodyPr>
          <a:lstStyle/>
          <a:p>
            <a:r>
              <a:rPr lang="fr-FR" dirty="0"/>
              <a:t>C’est fini !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Merci </a:t>
            </a:r>
            <a:br>
              <a:rPr lang="fr-FR" dirty="0"/>
            </a:br>
            <a:br>
              <a:rPr lang="fr-FR" dirty="0"/>
            </a:br>
            <a:r>
              <a:rPr lang="fr-FR" sz="8800" dirty="0"/>
              <a:t>🙃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B91ED-99D3-4781-90C4-E2CD6419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C0EB8EFC-DCFC-44C1-8EA6-5E2D9170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4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F635EB-A3B4-47C1-8BCE-F90F91159BFA}"/>
              </a:ext>
            </a:extLst>
          </p:cNvPr>
          <p:cNvSpPr/>
          <p:nvPr/>
        </p:nvSpPr>
        <p:spPr>
          <a:xfrm>
            <a:off x="430567" y="3526628"/>
            <a:ext cx="828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Alors passe aux outils collaboratifs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674862B-5440-458E-AC55-854AD225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3</a:t>
            </a:fld>
            <a:endParaRPr lang="fr-FR"/>
          </a:p>
        </p:txBody>
      </p:sp>
      <p:sp>
        <p:nvSpPr>
          <p:cNvPr id="9" name="Espace réservé du pied de page 1">
            <a:extLst>
              <a:ext uri="{FF2B5EF4-FFF2-40B4-BE49-F238E27FC236}">
                <a16:creationId xmlns:a16="http://schemas.microsoft.com/office/drawing/2014/main" id="{A688804A-7F50-4C62-84DD-4CF4C8F3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barbecue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19BF1-FBD6-4455-BCE9-0FAF234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05A6EAC6-79AC-4355-AF34-D96E91CF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versions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sauvegardes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versions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ce service : </a:t>
            </a:r>
            <a:r>
              <a:rPr lang="fr-FR" dirty="0">
                <a:hlinkClick r:id="rId3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04F1A-12B2-4451-BAAA-6D5BA47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2929124E-5D21-4C51-A6C3-757F1D2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5E1F3-C29F-4D26-A49C-F198DB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6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0198805-7D5D-4481-93A3-A345B43A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r>
              <a:rPr lang="fr-FR" sz="2000" dirty="0"/>
              <a:t>                                               </a:t>
            </a:r>
            <a:r>
              <a:rPr lang="fr-FR" sz="2000" dirty="0">
                <a:solidFill>
                  <a:srgbClr val="E84B3C"/>
                </a:solidFill>
              </a:rPr>
              <a:t>-&gt; </a:t>
            </a:r>
            <a:r>
              <a:rPr lang="fr-FR" sz="2000" dirty="0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fr-FR" sz="2000" dirty="0" err="1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Cirad</a:t>
            </a:r>
            <a:endParaRPr lang="fr-FR" sz="2000" dirty="0">
              <a:solidFill>
                <a:srgbClr val="E84B3C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3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4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5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endParaRPr lang="fr-FR" dirty="0"/>
          </a:p>
          <a:p>
            <a:r>
              <a:rPr lang="fr-FR" sz="2000" b="1" u="sng" dirty="0"/>
              <a:t>Configuration de Git (à faire une seule fois) :</a:t>
            </a:r>
            <a:r>
              <a:rPr lang="fr-FR" sz="2000" dirty="0"/>
              <a:t>    </a:t>
            </a:r>
            <a:endParaRPr lang="fr-FR" sz="2000" b="1" u="sng" dirty="0"/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</a:t>
            </a:r>
            <a:r>
              <a:rPr lang="fr-FR" sz="1400" dirty="0"/>
              <a:t> </a:t>
            </a:r>
            <a:r>
              <a:rPr lang="fr-FR" dirty="0"/>
              <a:t>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</a:t>
            </a:r>
            <a:r>
              <a:rPr lang="fr-FR" altLang="fr-FR" dirty="0">
                <a:solidFill>
                  <a:srgbClr val="FF0000"/>
                </a:solidFill>
                <a:latin typeface="Arial Unicode MS" panose="020B0604020202020204" pitchFamily="34" charset="-128"/>
              </a:rPr>
              <a:t>Prénom Nom</a:t>
            </a:r>
            <a:r>
              <a:rPr lang="fr-FR" altLang="fr-FR" dirty="0">
                <a:latin typeface="Arial Unicode MS" panose="020B0604020202020204" pitchFamily="34" charset="-128"/>
              </a:rPr>
              <a:t>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</a:t>
            </a:r>
            <a:r>
              <a:rPr lang="fr-FR" altLang="fr-FR" dirty="0">
                <a:solidFill>
                  <a:srgbClr val="FF0000"/>
                </a:solidFill>
                <a:latin typeface="Arial Unicode MS" panose="020B0604020202020204" pitchFamily="34" charset="-128"/>
              </a:rPr>
              <a:t>email@cirad.fr</a:t>
            </a:r>
            <a:r>
              <a:rPr lang="fr-FR" altLang="fr-FR" dirty="0">
                <a:latin typeface="Arial Unicode MS" panose="020B0604020202020204" pitchFamily="34" charset="-128"/>
              </a:rPr>
              <a:t>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1361FE-7F96-4CA8-8D0D-1F05150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9DD9AA9C-09FA-4643-8DA1-73714B7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Cette étape est à faire une seul fois pour permettre la connexion entre ton ordi et ton compte GitLab.  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enregistrée sur ton ordi à l’adresse qui est proposée. </a:t>
            </a:r>
          </a:p>
          <a:p>
            <a:pPr lvl="1"/>
            <a:r>
              <a:rPr lang="fr-FR" sz="1600" dirty="0"/>
              <a:t>Une fois la clé créée,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GitLab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</a:t>
            </a:r>
            <a:r>
              <a:rPr lang="fr-FR" sz="1600" dirty="0"/>
              <a:t>onglet</a:t>
            </a:r>
            <a:r>
              <a:rPr lang="fr-FR" sz="1600" i="1" dirty="0"/>
              <a:t>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  <a:p>
            <a:pPr algn="ctr"/>
            <a:r>
              <a:rPr lang="fr-FR" dirty="0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-&gt; Documentation </a:t>
            </a:r>
            <a:r>
              <a:rPr lang="fr-FR" dirty="0" err="1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Cirad</a:t>
            </a:r>
            <a:endParaRPr lang="fr-FR" dirty="0">
              <a:solidFill>
                <a:srgbClr val="E84B3C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66F05E-3180-4AF2-AE39-DA9C639A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8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B88799DA-C65C-484E-A09A-44A8D6E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initialiser Git et GitLab sur </a:t>
            </a:r>
            <a:r>
              <a:rPr lang="fr-FR"/>
              <a:t>un projet 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 existent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veux importer un projet GitLab existant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commences un nouveau projet et tu veux le synchroniser avec GitLab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veux envoyer sur GitLab un projet que tu as déjà sur ton PC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Vidéo -&gt; </a:t>
            </a:r>
            <a:r>
              <a:rPr lang="fr-FR" dirty="0">
                <a:hlinkClick r:id="rId2"/>
              </a:rPr>
              <a:t>https://youtu.be/Ly30zu8epwI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CB65C-8DA8-4AA6-92F2-5F02962C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27B41CE1-726E-4E97-8258-4EE9EC1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283" y="6501691"/>
            <a:ext cx="4377431" cy="365125"/>
          </a:xfrm>
        </p:spPr>
        <p:txBody>
          <a:bodyPr/>
          <a:lstStyle/>
          <a:p>
            <a:r>
              <a:rPr lang="fr-FR" dirty="0"/>
              <a:t>Benjamin Heuclin, Axe transversal TIM, UPR AÏDA, </a:t>
            </a:r>
            <a:r>
              <a:rPr lang="fr-FR" dirty="0" err="1"/>
              <a:t>Cirad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1693</Words>
  <Application>Microsoft Office PowerPoint</Application>
  <PresentationFormat>Affichage à l'écran (4:3)</PresentationFormat>
  <Paragraphs>276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initialiser Git et GitLab sur un projet ?</vt:lpstr>
      <vt:lpstr>1. Importer un projet GitLab existant</vt:lpstr>
      <vt:lpstr>2. Nouveau projet connecté à GitLab</vt:lpstr>
      <vt:lpstr>3. Envoyer sur GitLab un projet que tu as déjà sur ton PC</vt:lpstr>
      <vt:lpstr>Présentation PowerPoint</vt:lpstr>
      <vt:lpstr>Avant de commencer, Deux fichiers importants !</vt:lpstr>
      <vt:lpstr>Avant de commencer, Deux fichiers importants !</vt:lpstr>
      <vt:lpstr>Utilisation</vt:lpstr>
      <vt:lpstr>Utilisation</vt:lpstr>
      <vt:lpstr>Présentation PowerPoint</vt:lpstr>
      <vt:lpstr>Présentation PowerPoint</vt:lpstr>
      <vt:lpstr>Ressources</vt:lpstr>
      <vt:lpstr>C’est fini !   Merci   🙃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205</cp:revision>
  <cp:lastPrinted>2020-12-10T12:54:13Z</cp:lastPrinted>
  <dcterms:created xsi:type="dcterms:W3CDTF">2014-09-11T09:14:34Z</dcterms:created>
  <dcterms:modified xsi:type="dcterms:W3CDTF">2022-06-07T12:51:49Z</dcterms:modified>
</cp:coreProperties>
</file>