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pace Mono"/>
      <p:regular r:id="rId14"/>
      <p:bold r:id="rId15"/>
      <p:italic r:id="rId16"/>
      <p:boldItalic r:id="rId17"/>
    </p:embeddedFont>
    <p:embeddedFont>
      <p:font typeface="Turret Road ExtraLight"/>
      <p:regular r:id="rId18"/>
      <p:bold r:id="rId19"/>
    </p:embeddedFont>
    <p:embeddedFont>
      <p:font typeface="Amatic SC"/>
      <p:regular r:id="rId20"/>
      <p:bold r:id="rId21"/>
    </p:embeddedFont>
    <p:embeddedFont>
      <p:font typeface="Overpass Mono"/>
      <p:regular r:id="rId22"/>
      <p:bold r:id="rId23"/>
    </p:embeddedFont>
    <p:embeddedFont>
      <p:font typeface="Turret Roa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OverpassMon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TurretRoad-regular.fntdata"/><Relationship Id="rId23" Type="http://schemas.openxmlformats.org/officeDocument/2006/relationships/font" Target="fonts/Overpass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TurretRoa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SpaceMono-bold.fntdata"/><Relationship Id="rId14" Type="http://schemas.openxmlformats.org/officeDocument/2006/relationships/font" Target="fonts/SpaceMono-regular.fntdata"/><Relationship Id="rId17" Type="http://schemas.openxmlformats.org/officeDocument/2006/relationships/font" Target="fonts/SpaceMono-boldItalic.fntdata"/><Relationship Id="rId16" Type="http://schemas.openxmlformats.org/officeDocument/2006/relationships/font" Target="fonts/SpaceMono-italic.fntdata"/><Relationship Id="rId19" Type="http://schemas.openxmlformats.org/officeDocument/2006/relationships/font" Target="fonts/TurretRoadExtraLight-bold.fntdata"/><Relationship Id="rId18" Type="http://schemas.openxmlformats.org/officeDocument/2006/relationships/font" Target="fonts/TurretRoad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c0d89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c0d89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90314a45_3_262:notes"/>
          <p:cNvSpPr txBox="1"/>
          <p:nvPr>
            <p:ph idx="1" type="body"/>
          </p:nvPr>
        </p:nvSpPr>
        <p:spPr>
          <a:xfrm>
            <a:off x="514350" y="7823200"/>
            <a:ext cx="4114800" cy="6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6" name="Google Shape;66;g12190314a45_3_262:notes"/>
          <p:cNvSpPr/>
          <p:nvPr>
            <p:ph idx="2" type="sldImg"/>
          </p:nvPr>
        </p:nvSpPr>
        <p:spPr>
          <a:xfrm>
            <a:off x="514350" y="2032000"/>
            <a:ext cx="41148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946b5514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946b5514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946b5514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946b5514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946b5514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946b5514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946b5514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946b5514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946b5514_0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946b5514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946b5514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946b5514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question is, instead of us needing to code rules for all the ways people write, could a machine figure it out by itself., using machine learning. Each image is 784 pixels. Computer treats each pixel as a dimension.Using a method called T-SNE, it clusters these images in a higher dimensional space. Here, we can see, that it has learned something about the meaning of these digits.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>
  <p:cSld name="Title Slide 0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88206" y="694820"/>
            <a:ext cx="70161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urret Road ExtraLight"/>
              <a:buNone/>
              <a:defRPr i="0" sz="5400" cap="none">
                <a:latin typeface="Turret Road ExtraLight"/>
                <a:ea typeface="Turret Road ExtraLight"/>
                <a:cs typeface="Turret Road ExtraLight"/>
                <a:sym typeface="Turret Road Extra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888652" y="4240139"/>
            <a:ext cx="7367100" cy="3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sz="10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3"/>
          <p:cNvSpPr/>
          <p:nvPr>
            <p:ph idx="2" type="pic"/>
          </p:nvPr>
        </p:nvSpPr>
        <p:spPr>
          <a:xfrm rot="5400000">
            <a:off x="8126725" y="2406343"/>
            <a:ext cx="1290300" cy="3939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888205" y="4591604"/>
            <a:ext cx="7367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b="0" sz="10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 rot="-5400000">
            <a:off x="38" y="2438288"/>
            <a:ext cx="80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02546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02546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02546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02546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02546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02546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02546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02546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02546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&lt;#&gt;</a:t>
            </a:r>
            <a:endParaRPr/>
          </a:p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62000" y="4695033"/>
            <a:ext cx="1639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6C6C6C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495550" y="4686300"/>
            <a:ext cx="5181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6C6C6C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OBSRHaKcGXlOGtYeYdqXW21vULv3UYHD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521125" y="3148700"/>
            <a:ext cx="591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ML101: Session 2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22">
                <a:latin typeface="Amatic SC"/>
                <a:ea typeface="Amatic SC"/>
                <a:cs typeface="Amatic SC"/>
                <a:sym typeface="Amatic SC"/>
              </a:rPr>
              <a:t>Data visualization and Linear Regression</a:t>
            </a:r>
            <a:endParaRPr b="1" sz="3722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IIT Mandi</a:t>
            </a:r>
            <a:endParaRPr b="1" sz="25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375" y="545175"/>
            <a:ext cx="6801375" cy="295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3525" y="2474475"/>
            <a:ext cx="81786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urret Road ExtraLight"/>
              <a:buNone/>
            </a:pPr>
            <a:r>
              <a:rPr b="1" lang="en-GB" sz="2900">
                <a:latin typeface="Turret Road"/>
                <a:ea typeface="Turret Road"/>
                <a:cs typeface="Turret Road"/>
                <a:sym typeface="Turret Road"/>
              </a:rPr>
              <a:t>Presented to you by</a:t>
            </a:r>
            <a:r>
              <a:rPr b="1" lang="en-GB">
                <a:latin typeface="Turret Road"/>
                <a:ea typeface="Turret Road"/>
                <a:cs typeface="Turret Road"/>
                <a:sym typeface="Turret Road"/>
              </a:rPr>
              <a:t> </a:t>
            </a:r>
            <a:endParaRPr b="1">
              <a:latin typeface="Turret Road"/>
              <a:ea typeface="Turret Road"/>
              <a:cs typeface="Turret Road"/>
              <a:sym typeface="Turret Roa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urret Road ExtraLight"/>
              <a:buNone/>
            </a:pPr>
            <a:r>
              <a:rPr b="1" lang="en-GB">
                <a:latin typeface="Turret Road"/>
                <a:ea typeface="Turret Road"/>
                <a:cs typeface="Turret Road"/>
                <a:sym typeface="Turret Road"/>
              </a:rPr>
              <a:t>Kamand Prompt</a:t>
            </a:r>
            <a:endParaRPr b="1">
              <a:latin typeface="Turret Road"/>
              <a:ea typeface="Turret Road"/>
              <a:cs typeface="Turret Road"/>
              <a:sym typeface="Turret Roa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urret Road ExtraLight"/>
              <a:buNone/>
            </a:pPr>
            <a:r>
              <a:rPr b="1" lang="en-GB" sz="2800">
                <a:latin typeface="Turret Road"/>
                <a:ea typeface="Turret Road"/>
                <a:cs typeface="Turret Road"/>
                <a:sym typeface="Turret Road"/>
              </a:rPr>
              <a:t>The Programming Club of IIT Mand</a:t>
            </a:r>
            <a:r>
              <a:rPr b="1" lang="en-GB" sz="3600">
                <a:latin typeface="Turret Road"/>
                <a:ea typeface="Turret Road"/>
                <a:cs typeface="Turret Road"/>
                <a:sym typeface="Turret Road"/>
              </a:rPr>
              <a:t>i</a:t>
            </a:r>
            <a:endParaRPr b="1" sz="3600">
              <a:latin typeface="Turret Road"/>
              <a:ea typeface="Turret Road"/>
              <a:cs typeface="Turret Road"/>
              <a:sym typeface="Turret Roa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urret Road ExtraLight"/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-3140" l="0" r="0" t="3139"/>
          <a:stretch/>
        </p:blipFill>
        <p:spPr>
          <a:xfrm>
            <a:off x="1824026" y="504645"/>
            <a:ext cx="54959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888652" y="4240139"/>
            <a:ext cx="7367100" cy="301200"/>
          </a:xfrm>
          <a:prstGeom prst="rect">
            <a:avLst/>
          </a:prstGeom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>
            <p:ph idx="2" type="pic"/>
          </p:nvPr>
        </p:nvSpPr>
        <p:spPr>
          <a:xfrm rot="5400000">
            <a:off x="8126725" y="2406343"/>
            <a:ext cx="1290300" cy="393900"/>
          </a:xfrm>
          <a:prstGeom prst="rect">
            <a:avLst/>
          </a:prstGeom>
        </p:spPr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888205" y="4591604"/>
            <a:ext cx="7367700" cy="310200"/>
          </a:xfrm>
          <a:prstGeom prst="rect">
            <a:avLst/>
          </a:prstGeom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What rises twice a year? Once in easter and then two weeks before christmas, has a mini peak every monday and flattens out in summers…</a:t>
            </a:r>
            <a:endParaRPr sz="13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38950"/>
            <a:ext cx="8972550" cy="389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 flipH="1">
            <a:off x="5509350" y="1510475"/>
            <a:ext cx="16500" cy="14055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888652" y="4240139"/>
            <a:ext cx="7367100" cy="301200"/>
          </a:xfrm>
          <a:prstGeom prst="rect">
            <a:avLst/>
          </a:prstGeom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888205" y="4591604"/>
            <a:ext cx="7367700" cy="310200"/>
          </a:xfrm>
          <a:prstGeom prst="rect">
            <a:avLst/>
          </a:prstGeom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What rises twice a year? Once in easter and then two weeks before christmas, has a mini peak every monday and flattens out in summers…</a:t>
            </a:r>
            <a:endParaRPr sz="13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6210" l="0" r="0" t="6201"/>
          <a:stretch/>
        </p:blipFill>
        <p:spPr>
          <a:xfrm>
            <a:off x="212900" y="151225"/>
            <a:ext cx="8684575" cy="40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031450" y="1165425"/>
            <a:ext cx="122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Raksahbandhan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5513300" y="1681225"/>
            <a:ext cx="45000" cy="14340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/>
          <p:nvPr/>
        </p:nvCxnSpPr>
        <p:spPr>
          <a:xfrm flipH="1">
            <a:off x="5541625" y="1725700"/>
            <a:ext cx="16500" cy="14055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>
            <a:stCxn id="86" idx="2"/>
            <a:endCxn id="86" idx="2"/>
          </p:cNvCxnSpPr>
          <p:nvPr/>
        </p:nvCxnSpPr>
        <p:spPr>
          <a:xfrm>
            <a:off x="5642250" y="1504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>
            <a:stCxn id="86" idx="2"/>
            <a:endCxn id="86" idx="2"/>
          </p:cNvCxnSpPr>
          <p:nvPr/>
        </p:nvCxnSpPr>
        <p:spPr>
          <a:xfrm>
            <a:off x="5642250" y="1504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>
            <a:stCxn id="86" idx="2"/>
            <a:endCxn id="86" idx="2"/>
          </p:cNvCxnSpPr>
          <p:nvPr/>
        </p:nvCxnSpPr>
        <p:spPr>
          <a:xfrm>
            <a:off x="5642250" y="1504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45700" y="403475"/>
            <a:ext cx="9065700" cy="12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2546"/>
                </a:solidFill>
              </a:rPr>
              <a:t>Mis</a:t>
            </a:r>
            <a:r>
              <a:rPr lang="en-GB"/>
              <a:t>-representation of data</a:t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888652" y="4240139"/>
            <a:ext cx="7367100" cy="301200"/>
          </a:xfrm>
          <a:prstGeom prst="rect">
            <a:avLst/>
          </a:prstGeom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3" type="body"/>
          </p:nvPr>
        </p:nvSpPr>
        <p:spPr>
          <a:xfrm>
            <a:off x="994700" y="2197542"/>
            <a:ext cx="7367700" cy="951300"/>
          </a:xfrm>
          <a:prstGeom prst="rect">
            <a:avLst/>
          </a:prstGeom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/>
              <a:t>Suppose, some election is being held in college and 3 candidates are standing for the position, What is the best way to represent the %age of votes </a:t>
            </a:r>
            <a:r>
              <a:rPr lang="en-GB" sz="1700">
                <a:solidFill>
                  <a:srgbClr val="F02546"/>
                </a:solidFill>
              </a:rPr>
              <a:t>? </a:t>
            </a:r>
            <a:endParaRPr sz="1700">
              <a:solidFill>
                <a:srgbClr val="F02546"/>
              </a:solidFill>
            </a:endParaRPr>
          </a:p>
        </p:txBody>
      </p:sp>
      <p:sp>
        <p:nvSpPr>
          <p:cNvPr id="99" name="Google Shape;99;p18"/>
          <p:cNvSpPr txBox="1"/>
          <p:nvPr>
            <p:ph idx="3" type="body"/>
          </p:nvPr>
        </p:nvSpPr>
        <p:spPr>
          <a:xfrm>
            <a:off x="888650" y="1887350"/>
            <a:ext cx="1856700" cy="310200"/>
          </a:xfrm>
          <a:prstGeom prst="rect">
            <a:avLst/>
          </a:prstGeom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/>
              <a:t>Example: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>
            <p:ph idx="2" type="pic"/>
          </p:nvPr>
        </p:nvSpPr>
        <p:spPr>
          <a:xfrm rot="5400000">
            <a:off x="8126725" y="2406343"/>
            <a:ext cx="1290300" cy="393900"/>
          </a:xfrm>
          <a:prstGeom prst="rect">
            <a:avLst/>
          </a:prstGeom>
        </p:spPr>
      </p:sp>
      <p:sp>
        <p:nvSpPr>
          <p:cNvPr id="105" name="Google Shape;105;p19"/>
          <p:cNvSpPr txBox="1"/>
          <p:nvPr>
            <p:ph idx="3" type="body"/>
          </p:nvPr>
        </p:nvSpPr>
        <p:spPr>
          <a:xfrm>
            <a:off x="888155" y="4255429"/>
            <a:ext cx="7367700" cy="310200"/>
          </a:xfrm>
          <a:prstGeom prst="rect">
            <a:avLst/>
          </a:prstGeom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 What if single person can vote to multiple candidates </a:t>
            </a:r>
            <a:r>
              <a:rPr lang="en-GB" sz="1500">
                <a:solidFill>
                  <a:srgbClr val="F02546"/>
                </a:solidFill>
              </a:rPr>
              <a:t>?</a:t>
            </a:r>
            <a:endParaRPr sz="1500">
              <a:solidFill>
                <a:srgbClr val="F0254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075"/>
            <a:ext cx="4571999" cy="377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800" y="11088"/>
            <a:ext cx="4483202" cy="375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76975" y="1423225"/>
            <a:ext cx="7594800" cy="32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</a:t>
            </a:r>
            <a:r>
              <a:rPr lang="en-GB">
                <a:solidFill>
                  <a:srgbClr val="F02546"/>
                </a:solidFill>
              </a:rPr>
              <a:t>z</a:t>
            </a:r>
            <a:r>
              <a:rPr lang="en-GB"/>
              <a:t>ing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Dim</a:t>
            </a:r>
            <a:r>
              <a:rPr lang="en-GB">
                <a:solidFill>
                  <a:srgbClr val="F02546"/>
                </a:solidFill>
              </a:rPr>
              <a:t>e</a:t>
            </a:r>
            <a:r>
              <a:rPr lang="en-GB"/>
              <a:t>nsional Space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Image as High dimens</a:t>
            </a:r>
            <a:r>
              <a:rPr lang="en-GB" sz="3000">
                <a:solidFill>
                  <a:srgbClr val="F02546"/>
                </a:solidFill>
              </a:rPr>
              <a:t>i</a:t>
            </a:r>
            <a:r>
              <a:rPr lang="en-GB" sz="3000"/>
              <a:t>onal data point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 title="A.I. Experiments_ Visualizing High-Dimensional Spac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350" y="99150"/>
            <a:ext cx="6593550" cy="49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