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909F"/>
    <a:srgbClr val="4C5560"/>
    <a:srgbClr val="0B121B"/>
    <a:srgbClr val="EBECEE"/>
    <a:srgbClr val="171C26"/>
    <a:srgbClr val="457ACE"/>
    <a:srgbClr val="E5E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>
      <p:cViewPr>
        <p:scale>
          <a:sx n="71" d="100"/>
          <a:sy n="71" d="100"/>
        </p:scale>
        <p:origin x="229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04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37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7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86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3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6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16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0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82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8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88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0604-308A-4297-9E57-7FFA4535BFA1}" type="datetimeFigureOut">
              <a:rPr lang="de-DE" smtClean="0"/>
              <a:t>28.02.2023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2633-2DC7-4052-B6F6-179B75847DE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SIPCMContentMarking" descr="{&quot;HashCode&quot;:758215280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663105" cy="2523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1000" smtClean="0">
                <a:solidFill>
                  <a:srgbClr val="000000"/>
                </a:solidFill>
                <a:latin typeface="CorpoS" pitchFamily="2" charset="0"/>
              </a:rPr>
              <a:t>Internal</a:t>
            </a:r>
            <a:endParaRPr lang="de-DE" sz="1000">
              <a:solidFill>
                <a:srgbClr val="000000"/>
              </a:solidFill>
              <a:latin typeface="Corp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8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9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e Ecke des Rechtecks abrunden 6"/>
          <p:cNvSpPr/>
          <p:nvPr/>
        </p:nvSpPr>
        <p:spPr>
          <a:xfrm flipH="1">
            <a:off x="564776" y="0"/>
            <a:ext cx="11627222" cy="6548718"/>
          </a:xfrm>
          <a:prstGeom prst="round1Rect">
            <a:avLst>
              <a:gd name="adj" fmla="val 6605"/>
            </a:avLst>
          </a:prstGeom>
          <a:solidFill>
            <a:srgbClr val="0B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ine Ecke des Rechtecks abrunden 8"/>
          <p:cNvSpPr/>
          <p:nvPr/>
        </p:nvSpPr>
        <p:spPr>
          <a:xfrm flipH="1">
            <a:off x="2904564" y="0"/>
            <a:ext cx="9278244" cy="6548718"/>
          </a:xfrm>
          <a:prstGeom prst="round1Rect">
            <a:avLst>
              <a:gd name="adj" fmla="val 6605"/>
            </a:avLst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07976" y="488585"/>
            <a:ext cx="1262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Trebuchet MS" panose="020B0603020202020204" pitchFamily="34" charset="0"/>
              </a:rPr>
              <a:t>FCM API</a:t>
            </a:r>
            <a:endParaRPr lang="de-DE" sz="2400" dirty="0">
              <a:latin typeface="Trebuchet MS" panose="020B0603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307976" y="1056043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latin typeface="Trebuchet MS" panose="020B0603020202020204" pitchFamily="34" charset="0"/>
              </a:rPr>
              <a:t>Most </a:t>
            </a:r>
            <a:r>
              <a:rPr lang="de-DE" sz="1200" b="1" dirty="0" err="1" smtClean="0">
                <a:latin typeface="Trebuchet MS" panose="020B0603020202020204" pitchFamily="34" charset="0"/>
              </a:rPr>
              <a:t>Recent</a:t>
            </a:r>
            <a:endParaRPr lang="de-DE" sz="1200" b="1" dirty="0">
              <a:latin typeface="Trebuchet MS" panose="020B0603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403506" y="105604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Trebuchet MS" panose="020B0603020202020204" pitchFamily="34" charset="0"/>
              </a:rPr>
              <a:t>Overall</a:t>
            </a:r>
            <a:endParaRPr lang="de-DE" sz="1200" dirty="0">
              <a:latin typeface="Trebuchet MS" panose="020B0603020202020204" pitchFamily="34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373444" y="1402566"/>
            <a:ext cx="954473" cy="360659"/>
          </a:xfrm>
          <a:prstGeom prst="roundRect">
            <a:avLst/>
          </a:prstGeom>
          <a:solidFill>
            <a:srgbClr val="457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904564" y="1438835"/>
            <a:ext cx="9278245" cy="4800600"/>
          </a:xfrm>
          <a:prstGeom prst="rect">
            <a:avLst/>
          </a:prstGeom>
          <a:solidFill>
            <a:srgbClr val="E5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34947" y="396251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Code Quality </a:t>
            </a:r>
          </a:p>
          <a:p>
            <a:r>
              <a:rPr lang="de-D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Dashboard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30707" y="1487119"/>
            <a:ext cx="20377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All Apps</a:t>
            </a:r>
          </a:p>
          <a:p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App 1</a:t>
            </a:r>
          </a:p>
          <a:p>
            <a:endParaRPr lang="de-DE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App 2</a:t>
            </a:r>
          </a:p>
          <a:p>
            <a:endParaRPr lang="de-DE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de-DE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App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FCM 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Fleetbeyond</a:t>
            </a:r>
            <a:endParaRPr lang="de-DE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Kamcockpit</a:t>
            </a:r>
            <a:r>
              <a:rPr lang="de-DE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730707" y="5167745"/>
            <a:ext cx="1998638" cy="1068925"/>
          </a:xfrm>
          <a:prstGeom prst="roundRect">
            <a:avLst/>
          </a:prstGeom>
          <a:solidFill>
            <a:srgbClr val="171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785648" y="5317486"/>
            <a:ext cx="1836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Note</a:t>
            </a:r>
          </a:p>
          <a:p>
            <a:r>
              <a:rPr lang="de-DE" sz="1400" dirty="0" smtClean="0">
                <a:solidFill>
                  <a:srgbClr val="4C5560"/>
                </a:solidFill>
              </a:rPr>
              <a:t>Dashboard </a:t>
            </a:r>
            <a:r>
              <a:rPr lang="de-DE" sz="1400" dirty="0" err="1" smtClean="0">
                <a:solidFill>
                  <a:srgbClr val="4C5560"/>
                </a:solidFill>
              </a:rPr>
              <a:t>made</a:t>
            </a:r>
            <a:r>
              <a:rPr lang="de-DE" sz="1400" dirty="0" smtClean="0">
                <a:solidFill>
                  <a:srgbClr val="4C5560"/>
                </a:solidFill>
              </a:rPr>
              <a:t> </a:t>
            </a:r>
            <a:r>
              <a:rPr lang="de-DE" sz="1400" dirty="0" err="1" smtClean="0">
                <a:solidFill>
                  <a:srgbClr val="4C5560"/>
                </a:solidFill>
              </a:rPr>
              <a:t>with</a:t>
            </a:r>
            <a:r>
              <a:rPr lang="de-DE" sz="1400" dirty="0" smtClean="0">
                <a:solidFill>
                  <a:srgbClr val="4C5560"/>
                </a:solidFill>
              </a:rPr>
              <a:t> </a:t>
            </a:r>
          </a:p>
          <a:p>
            <a:r>
              <a:rPr lang="de-DE" sz="1400" dirty="0" err="1" smtClean="0">
                <a:solidFill>
                  <a:srgbClr val="4C5560"/>
                </a:solidFill>
              </a:rPr>
              <a:t>data</a:t>
            </a:r>
            <a:r>
              <a:rPr lang="de-DE" sz="1400" dirty="0" smtClean="0">
                <a:solidFill>
                  <a:srgbClr val="4C5560"/>
                </a:solidFill>
              </a:rPr>
              <a:t> </a:t>
            </a:r>
            <a:r>
              <a:rPr lang="de-DE" sz="1400" dirty="0" err="1" smtClean="0">
                <a:solidFill>
                  <a:srgbClr val="4C5560"/>
                </a:solidFill>
              </a:rPr>
              <a:t>from</a:t>
            </a:r>
            <a:r>
              <a:rPr lang="de-DE" sz="1400" dirty="0" smtClean="0">
                <a:solidFill>
                  <a:srgbClr val="4C5560"/>
                </a:solidFill>
              </a:rPr>
              <a:t> Sonarcube</a:t>
            </a:r>
            <a:endParaRPr lang="de-DE" sz="1400" dirty="0">
              <a:solidFill>
                <a:srgbClr val="4C5560"/>
              </a:solidFill>
            </a:endParaRPr>
          </a:p>
        </p:txBody>
      </p:sp>
      <p:cxnSp>
        <p:nvCxnSpPr>
          <p:cNvPr id="27" name="Gerader Verbinder 26"/>
          <p:cNvCxnSpPr/>
          <p:nvPr/>
        </p:nvCxnSpPr>
        <p:spPr>
          <a:xfrm>
            <a:off x="3089564" y="2277842"/>
            <a:ext cx="8853054" cy="0"/>
          </a:xfrm>
          <a:prstGeom prst="line">
            <a:avLst/>
          </a:prstGeom>
          <a:ln w="12700">
            <a:solidFill>
              <a:srgbClr val="EBE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237324" y="164158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237324" y="247024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Trebuchet MS" panose="020B0603020202020204" pitchFamily="34" charset="0"/>
              </a:rPr>
              <a:t>0</a:t>
            </a:r>
            <a:endParaRPr lang="de-DE" sz="2800" dirty="0">
              <a:latin typeface="Trebuchet MS" panose="020B0603020202020204" pitchFamily="34" charset="0"/>
            </a:endParaRPr>
          </a:p>
        </p:txBody>
      </p:sp>
      <p:cxnSp>
        <p:nvCxnSpPr>
          <p:cNvPr id="35" name="Gerader Verbinder 34"/>
          <p:cNvCxnSpPr/>
          <p:nvPr/>
        </p:nvCxnSpPr>
        <p:spPr>
          <a:xfrm>
            <a:off x="3089564" y="3160175"/>
            <a:ext cx="8853054" cy="0"/>
          </a:xfrm>
          <a:prstGeom prst="line">
            <a:avLst/>
          </a:prstGeom>
          <a:ln w="12700">
            <a:solidFill>
              <a:srgbClr val="EBE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089564" y="4068204"/>
            <a:ext cx="8853054" cy="0"/>
          </a:xfrm>
          <a:prstGeom prst="line">
            <a:avLst/>
          </a:prstGeom>
          <a:ln w="12700">
            <a:solidFill>
              <a:srgbClr val="EBE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3089564" y="5018081"/>
            <a:ext cx="8853054" cy="0"/>
          </a:xfrm>
          <a:prstGeom prst="line">
            <a:avLst/>
          </a:prstGeom>
          <a:ln w="12700">
            <a:solidFill>
              <a:srgbClr val="EBE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233187" y="3373504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Trebuchet MS" panose="020B0603020202020204" pitchFamily="34" charset="0"/>
              </a:rPr>
              <a:t>1</a:t>
            </a:r>
            <a:endParaRPr lang="de-DE" sz="2800" dirty="0">
              <a:latin typeface="Trebuchet MS" panose="020B0603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228377" y="4350452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Trebuchet MS" panose="020B0603020202020204" pitchFamily="34" charset="0"/>
              </a:rPr>
              <a:t>5d 1h</a:t>
            </a:r>
            <a:endParaRPr lang="de-DE" sz="2800" dirty="0">
              <a:latin typeface="Trebuchet MS" panose="020B0603020202020204" pitchFamily="34" charset="0"/>
            </a:endParaRPr>
          </a:p>
        </p:txBody>
      </p:sp>
      <p:cxnSp>
        <p:nvCxnSpPr>
          <p:cNvPr id="49" name="Gerader Verbinder 48"/>
          <p:cNvCxnSpPr/>
          <p:nvPr/>
        </p:nvCxnSpPr>
        <p:spPr>
          <a:xfrm flipV="1">
            <a:off x="7543686" y="5018081"/>
            <a:ext cx="0" cy="1218589"/>
          </a:xfrm>
          <a:prstGeom prst="line">
            <a:avLst/>
          </a:prstGeom>
          <a:ln w="19050">
            <a:solidFill>
              <a:srgbClr val="EBE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3226973" y="5365765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Trebuchet MS" panose="020B0603020202020204" pitchFamily="34" charset="0"/>
              </a:rPr>
              <a:t>11.9%</a:t>
            </a:r>
            <a:endParaRPr lang="de-DE" sz="2800" dirty="0">
              <a:latin typeface="Trebuchet MS" panose="020B0603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866095" y="5365765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Trebuchet MS" panose="020B0603020202020204" pitchFamily="34" charset="0"/>
              </a:rPr>
              <a:t>10.2%</a:t>
            </a:r>
            <a:endParaRPr lang="de-DE" sz="2800" dirty="0">
              <a:latin typeface="Trebuchet MS" panose="020B0603020202020204" pitchFamily="34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513961" y="176738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Trebuchet MS" panose="020B0603020202020204" pitchFamily="34" charset="0"/>
              </a:rPr>
              <a:t>Bugs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513961" y="2553281"/>
            <a:ext cx="16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Trebuchet MS" panose="020B0603020202020204" pitchFamily="34" charset="0"/>
              </a:rPr>
              <a:t>Vulnerabilities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513961" y="348041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Trebuchet MS" panose="020B0603020202020204" pitchFamily="34" charset="0"/>
              </a:rPr>
              <a:t>Security Hotspots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4243357" y="44829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Trebuchet MS" panose="020B0603020202020204" pitchFamily="34" charset="0"/>
              </a:rPr>
              <a:t>Debt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243356" y="548398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Trebuchet MS" panose="020B0603020202020204" pitchFamily="34" charset="0"/>
              </a:rPr>
              <a:t>Coverage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8888475" y="547932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Trebuchet MS" panose="020B0603020202020204" pitchFamily="34" charset="0"/>
              </a:rPr>
              <a:t>Duplications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6910565" y="5462937"/>
            <a:ext cx="357532" cy="357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rebuchet MS" panose="020B0603020202020204" pitchFamily="34" charset="0"/>
              </a:rPr>
              <a:t>E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11550011" y="3480410"/>
            <a:ext cx="357532" cy="3575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rebuchet MS" panose="020B0603020202020204" pitchFamily="34" charset="0"/>
              </a:rPr>
              <a:t>E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11550011" y="4364377"/>
            <a:ext cx="357532" cy="3575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rebuchet MS" panose="020B0603020202020204" pitchFamily="34" charset="0"/>
              </a:rPr>
              <a:t>A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11546460" y="5448609"/>
            <a:ext cx="357532" cy="3575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rebuchet MS" panose="020B0603020202020204" pitchFamily="34" charset="0"/>
              </a:rPr>
              <a:t>D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11546460" y="1718226"/>
            <a:ext cx="357532" cy="3575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rebuchet MS" panose="020B0603020202020204" pitchFamily="34" charset="0"/>
              </a:rPr>
              <a:t>B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11546460" y="2538137"/>
            <a:ext cx="357532" cy="3575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Trebuchet MS" panose="020B0603020202020204" pitchFamily="34" charset="0"/>
              </a:rPr>
              <a:t>A</a:t>
            </a:r>
            <a:endParaRPr lang="de-DE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9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e Ecke des Rechtecks abrunden 6"/>
          <p:cNvSpPr/>
          <p:nvPr/>
        </p:nvSpPr>
        <p:spPr>
          <a:xfrm flipH="1">
            <a:off x="564776" y="0"/>
            <a:ext cx="11627222" cy="6548718"/>
          </a:xfrm>
          <a:prstGeom prst="round1Rect">
            <a:avLst>
              <a:gd name="adj" fmla="val 6605"/>
            </a:avLst>
          </a:prstGeom>
          <a:solidFill>
            <a:srgbClr val="0B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2" name="Eine Ecke des Rechtecks abrunden 121"/>
          <p:cNvSpPr/>
          <p:nvPr/>
        </p:nvSpPr>
        <p:spPr>
          <a:xfrm flipH="1">
            <a:off x="2904564" y="0"/>
            <a:ext cx="9278244" cy="6548718"/>
          </a:xfrm>
          <a:prstGeom prst="round1Rect">
            <a:avLst>
              <a:gd name="adj" fmla="val 6605"/>
            </a:avLst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Abgerundetes Rechteck 125"/>
          <p:cNvSpPr/>
          <p:nvPr/>
        </p:nvSpPr>
        <p:spPr>
          <a:xfrm>
            <a:off x="8003770" y="1397565"/>
            <a:ext cx="954473" cy="360659"/>
          </a:xfrm>
          <a:prstGeom prst="roundRect">
            <a:avLst/>
          </a:prstGeom>
          <a:solidFill>
            <a:srgbClr val="457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Abgerundetes Rechteck 124"/>
          <p:cNvSpPr/>
          <p:nvPr/>
        </p:nvSpPr>
        <p:spPr>
          <a:xfrm>
            <a:off x="3373444" y="1402566"/>
            <a:ext cx="954473" cy="360659"/>
          </a:xfrm>
          <a:prstGeom prst="roundRect">
            <a:avLst/>
          </a:prstGeom>
          <a:solidFill>
            <a:srgbClr val="457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07976" y="488585"/>
            <a:ext cx="1273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Trebuchet MS" panose="020B0603020202020204" pitchFamily="34" charset="0"/>
              </a:rPr>
              <a:t>All Apps</a:t>
            </a:r>
            <a:endParaRPr lang="de-DE" sz="2400" dirty="0">
              <a:latin typeface="Trebuchet MS" panose="020B0603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945669" y="1438835"/>
            <a:ext cx="9278245" cy="4800600"/>
          </a:xfrm>
          <a:prstGeom prst="rect">
            <a:avLst/>
          </a:prstGeom>
          <a:solidFill>
            <a:srgbClr val="E5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34947" y="396251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Code Quality </a:t>
            </a:r>
          </a:p>
          <a:p>
            <a:r>
              <a:rPr lang="de-D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Dashboard</a:t>
            </a:r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30707" y="1487119"/>
            <a:ext cx="10359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00B0F0"/>
                </a:solidFill>
                <a:latin typeface="Trebuchet MS" panose="020B0603020202020204" pitchFamily="34" charset="0"/>
              </a:rPr>
              <a:t>All Apps</a:t>
            </a:r>
          </a:p>
          <a:p>
            <a:endParaRPr lang="de-DE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App 1</a:t>
            </a:r>
          </a:p>
          <a:p>
            <a:endParaRPr lang="de-DE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App 2</a:t>
            </a:r>
          </a:p>
          <a:p>
            <a:endParaRPr lang="de-DE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App 3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730707" y="5167745"/>
            <a:ext cx="1998638" cy="1068925"/>
          </a:xfrm>
          <a:prstGeom prst="roundRect">
            <a:avLst/>
          </a:prstGeom>
          <a:solidFill>
            <a:srgbClr val="171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785648" y="5317486"/>
            <a:ext cx="1836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Note</a:t>
            </a:r>
          </a:p>
          <a:p>
            <a:r>
              <a:rPr lang="de-DE" sz="1400" dirty="0" smtClean="0">
                <a:solidFill>
                  <a:srgbClr val="4C5560"/>
                </a:solidFill>
              </a:rPr>
              <a:t>Dashboard </a:t>
            </a:r>
            <a:r>
              <a:rPr lang="de-DE" sz="1400" dirty="0" err="1" smtClean="0">
                <a:solidFill>
                  <a:srgbClr val="4C5560"/>
                </a:solidFill>
              </a:rPr>
              <a:t>made</a:t>
            </a:r>
            <a:r>
              <a:rPr lang="de-DE" sz="1400" dirty="0" smtClean="0">
                <a:solidFill>
                  <a:srgbClr val="4C5560"/>
                </a:solidFill>
              </a:rPr>
              <a:t> </a:t>
            </a:r>
            <a:r>
              <a:rPr lang="de-DE" sz="1400" dirty="0" err="1" smtClean="0">
                <a:solidFill>
                  <a:srgbClr val="4C5560"/>
                </a:solidFill>
              </a:rPr>
              <a:t>with</a:t>
            </a:r>
            <a:r>
              <a:rPr lang="de-DE" sz="1400" dirty="0" smtClean="0">
                <a:solidFill>
                  <a:srgbClr val="4C5560"/>
                </a:solidFill>
              </a:rPr>
              <a:t> </a:t>
            </a:r>
          </a:p>
          <a:p>
            <a:r>
              <a:rPr lang="de-DE" sz="1400" dirty="0" err="1" smtClean="0">
                <a:solidFill>
                  <a:srgbClr val="4C5560"/>
                </a:solidFill>
              </a:rPr>
              <a:t>data</a:t>
            </a:r>
            <a:r>
              <a:rPr lang="de-DE" sz="1400" dirty="0" smtClean="0">
                <a:solidFill>
                  <a:srgbClr val="4C5560"/>
                </a:solidFill>
              </a:rPr>
              <a:t> </a:t>
            </a:r>
            <a:r>
              <a:rPr lang="de-DE" sz="1400" dirty="0" err="1" smtClean="0">
                <a:solidFill>
                  <a:srgbClr val="4C5560"/>
                </a:solidFill>
              </a:rPr>
              <a:t>from</a:t>
            </a:r>
            <a:r>
              <a:rPr lang="de-DE" sz="1400" dirty="0" smtClean="0">
                <a:solidFill>
                  <a:srgbClr val="4C5560"/>
                </a:solidFill>
              </a:rPr>
              <a:t> Sonarcube</a:t>
            </a:r>
            <a:endParaRPr lang="de-DE" sz="1400" dirty="0">
              <a:solidFill>
                <a:srgbClr val="4C5560"/>
              </a:solidFill>
            </a:endParaRPr>
          </a:p>
        </p:txBody>
      </p:sp>
      <p:cxnSp>
        <p:nvCxnSpPr>
          <p:cNvPr id="35" name="Gerader Verbinder 34"/>
          <p:cNvCxnSpPr/>
          <p:nvPr/>
        </p:nvCxnSpPr>
        <p:spPr>
          <a:xfrm>
            <a:off x="3089564" y="3160175"/>
            <a:ext cx="8853054" cy="0"/>
          </a:xfrm>
          <a:prstGeom prst="line">
            <a:avLst/>
          </a:prstGeom>
          <a:ln w="12700">
            <a:solidFill>
              <a:srgbClr val="EBE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endCxn id="10" idx="0"/>
          </p:cNvCxnSpPr>
          <p:nvPr/>
        </p:nvCxnSpPr>
        <p:spPr>
          <a:xfrm flipV="1">
            <a:off x="7584791" y="1438835"/>
            <a:ext cx="1" cy="4797836"/>
          </a:xfrm>
          <a:prstGeom prst="line">
            <a:avLst/>
          </a:prstGeom>
          <a:ln w="19050">
            <a:solidFill>
              <a:srgbClr val="EBE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pieren 93"/>
          <p:cNvGrpSpPr/>
          <p:nvPr/>
        </p:nvGrpSpPr>
        <p:grpSpPr>
          <a:xfrm>
            <a:off x="3338858" y="2036119"/>
            <a:ext cx="3963582" cy="705931"/>
            <a:chOff x="3307976" y="1538370"/>
            <a:chExt cx="3963582" cy="705931"/>
          </a:xfrm>
        </p:grpSpPr>
        <p:pic>
          <p:nvPicPr>
            <p:cNvPr id="96" name="Picture 2" descr="https://cdn-icons-png.flaticon.com/512/78/7894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754" y="1977738"/>
              <a:ext cx="224058" cy="22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Lock Icon Vecto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463" y="2011815"/>
              <a:ext cx="205677" cy="20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https://cdn-icons-png.flaticon.com/512/63/638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512" y="1986906"/>
              <a:ext cx="210262" cy="21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 descr="Paying Technical Debt - Henrico Dolfi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8" t="12276" r="12769" b="14288"/>
            <a:stretch/>
          </p:blipFill>
          <p:spPr bwMode="auto">
            <a:xfrm>
              <a:off x="5512283" y="1957608"/>
              <a:ext cx="292729" cy="286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0" descr="https://www.seekpng.com/png/detail/64-640315_coverage-confirmation-icon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073" y="1967369"/>
              <a:ext cx="269439" cy="244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12" descr="Duplicate Transparent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942" y="1967369"/>
              <a:ext cx="256297" cy="2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Ellipse 101"/>
            <p:cNvSpPr/>
            <p:nvPr/>
          </p:nvSpPr>
          <p:spPr>
            <a:xfrm>
              <a:off x="3307976" y="153946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03" name="Ellipse 102"/>
            <p:cNvSpPr/>
            <p:nvPr/>
          </p:nvSpPr>
          <p:spPr>
            <a:xfrm>
              <a:off x="4001535" y="154204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04" name="Ellipse 103"/>
            <p:cNvSpPr/>
            <p:nvPr/>
          </p:nvSpPr>
          <p:spPr>
            <a:xfrm>
              <a:off x="4765964" y="1545261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05" name="Ellipse 104"/>
            <p:cNvSpPr/>
            <p:nvPr/>
          </p:nvSpPr>
          <p:spPr>
            <a:xfrm>
              <a:off x="5459523" y="1547846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220467" y="153837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07" name="Ellipse 106"/>
            <p:cNvSpPr/>
            <p:nvPr/>
          </p:nvSpPr>
          <p:spPr>
            <a:xfrm>
              <a:off x="6914026" y="154095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7929706" y="2036119"/>
            <a:ext cx="3963582" cy="705931"/>
            <a:chOff x="3307976" y="1538370"/>
            <a:chExt cx="3963582" cy="705931"/>
          </a:xfrm>
        </p:grpSpPr>
        <p:pic>
          <p:nvPicPr>
            <p:cNvPr id="110" name="Picture 2" descr="https://cdn-icons-png.flaticon.com/512/78/7894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754" y="1977738"/>
              <a:ext cx="224058" cy="22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 descr="Lock Icon Vecto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463" y="2011815"/>
              <a:ext cx="205677" cy="20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6" descr="https://cdn-icons-png.flaticon.com/512/63/638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512" y="1986906"/>
              <a:ext cx="210262" cy="21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8" descr="Paying Technical Debt - Henrico Dolfi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8" t="12276" r="12769" b="14288"/>
            <a:stretch/>
          </p:blipFill>
          <p:spPr bwMode="auto">
            <a:xfrm>
              <a:off x="5512283" y="1957608"/>
              <a:ext cx="292729" cy="286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https://www.seekpng.com/png/detail/64-640315_coverage-confirmation-icon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073" y="1967369"/>
              <a:ext cx="269439" cy="244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2" descr="Duplicate Transparent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942" y="1967369"/>
              <a:ext cx="256297" cy="2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Ellipse 115"/>
            <p:cNvSpPr/>
            <p:nvPr/>
          </p:nvSpPr>
          <p:spPr>
            <a:xfrm>
              <a:off x="3307976" y="153946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17" name="Ellipse 116"/>
            <p:cNvSpPr/>
            <p:nvPr/>
          </p:nvSpPr>
          <p:spPr>
            <a:xfrm>
              <a:off x="4001535" y="154204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18" name="Ellipse 117"/>
            <p:cNvSpPr/>
            <p:nvPr/>
          </p:nvSpPr>
          <p:spPr>
            <a:xfrm>
              <a:off x="4765964" y="1545261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19" name="Ellipse 118"/>
            <p:cNvSpPr/>
            <p:nvPr/>
          </p:nvSpPr>
          <p:spPr>
            <a:xfrm>
              <a:off x="5459523" y="1547846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20" name="Ellipse 119"/>
            <p:cNvSpPr/>
            <p:nvPr/>
          </p:nvSpPr>
          <p:spPr>
            <a:xfrm>
              <a:off x="6220467" y="153837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21" name="Ellipse 120"/>
            <p:cNvSpPr/>
            <p:nvPr/>
          </p:nvSpPr>
          <p:spPr>
            <a:xfrm>
              <a:off x="6914026" y="154095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123" name="Textfeld 122"/>
          <p:cNvSpPr txBox="1"/>
          <p:nvPr/>
        </p:nvSpPr>
        <p:spPr>
          <a:xfrm>
            <a:off x="3608491" y="112366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Trebuchet MS" panose="020B0603020202020204" pitchFamily="34" charset="0"/>
              </a:rPr>
              <a:t>New</a:t>
            </a:r>
            <a:endParaRPr lang="de-DE" sz="1200" dirty="0">
              <a:latin typeface="Trebuchet MS" panose="020B0603020202020204" pitchFamily="34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8105980" y="1136702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Trebuchet MS" panose="020B0603020202020204" pitchFamily="34" charset="0"/>
              </a:rPr>
              <a:t>Overall</a:t>
            </a:r>
            <a:endParaRPr lang="de-DE" sz="1200" dirty="0">
              <a:latin typeface="Trebuchet MS" panose="020B0603020202020204" pitchFamily="34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3303893" y="1543957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Trebuchet MS" panose="020B0603020202020204" pitchFamily="34" charset="0"/>
              </a:rPr>
              <a:t>FCM API</a:t>
            </a:r>
            <a:endParaRPr lang="de-DE" dirty="0">
              <a:latin typeface="Trebuchet MS" panose="020B0603020202020204" pitchFamily="34" charset="0"/>
            </a:endParaRPr>
          </a:p>
        </p:txBody>
      </p:sp>
      <p:cxnSp>
        <p:nvCxnSpPr>
          <p:cNvPr id="129" name="Gerader Verbinder 128"/>
          <p:cNvCxnSpPr/>
          <p:nvPr/>
        </p:nvCxnSpPr>
        <p:spPr>
          <a:xfrm>
            <a:off x="3045245" y="4956542"/>
            <a:ext cx="8853054" cy="0"/>
          </a:xfrm>
          <a:prstGeom prst="line">
            <a:avLst/>
          </a:prstGeom>
          <a:ln w="12700">
            <a:solidFill>
              <a:srgbClr val="EBE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3294539" y="3832486"/>
            <a:ext cx="3963582" cy="705931"/>
            <a:chOff x="3307976" y="1538370"/>
            <a:chExt cx="3963582" cy="705931"/>
          </a:xfrm>
        </p:grpSpPr>
        <p:pic>
          <p:nvPicPr>
            <p:cNvPr id="131" name="Picture 2" descr="https://cdn-icons-png.flaticon.com/512/78/7894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754" y="1977738"/>
              <a:ext cx="224058" cy="22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4" descr="Lock Icon Vecto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463" y="2011815"/>
              <a:ext cx="205677" cy="20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6" descr="https://cdn-icons-png.flaticon.com/512/63/638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512" y="1986906"/>
              <a:ext cx="210262" cy="21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8" descr="Paying Technical Debt - Henrico Dolfi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8" t="12276" r="12769" b="14288"/>
            <a:stretch/>
          </p:blipFill>
          <p:spPr bwMode="auto">
            <a:xfrm>
              <a:off x="5512283" y="1957608"/>
              <a:ext cx="292729" cy="286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10" descr="https://www.seekpng.com/png/detail/64-640315_coverage-confirmation-icon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073" y="1967369"/>
              <a:ext cx="269439" cy="244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12" descr="Duplicate Transparent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942" y="1967369"/>
              <a:ext cx="256297" cy="2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Ellipse 136"/>
            <p:cNvSpPr/>
            <p:nvPr/>
          </p:nvSpPr>
          <p:spPr>
            <a:xfrm>
              <a:off x="3307976" y="153946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38" name="Ellipse 137"/>
            <p:cNvSpPr/>
            <p:nvPr/>
          </p:nvSpPr>
          <p:spPr>
            <a:xfrm>
              <a:off x="4001535" y="154204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39" name="Ellipse 138"/>
            <p:cNvSpPr/>
            <p:nvPr/>
          </p:nvSpPr>
          <p:spPr>
            <a:xfrm>
              <a:off x="4765964" y="1545261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40" name="Ellipse 139"/>
            <p:cNvSpPr/>
            <p:nvPr/>
          </p:nvSpPr>
          <p:spPr>
            <a:xfrm>
              <a:off x="5459523" y="1547846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41" name="Ellipse 140"/>
            <p:cNvSpPr/>
            <p:nvPr/>
          </p:nvSpPr>
          <p:spPr>
            <a:xfrm>
              <a:off x="6220467" y="153837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6914026" y="154095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43" name="Gruppieren 142"/>
          <p:cNvGrpSpPr/>
          <p:nvPr/>
        </p:nvGrpSpPr>
        <p:grpSpPr>
          <a:xfrm>
            <a:off x="7885387" y="3832486"/>
            <a:ext cx="3963582" cy="705931"/>
            <a:chOff x="3307976" y="1538370"/>
            <a:chExt cx="3963582" cy="705931"/>
          </a:xfrm>
        </p:grpSpPr>
        <p:pic>
          <p:nvPicPr>
            <p:cNvPr id="144" name="Picture 2" descr="https://cdn-icons-png.flaticon.com/512/78/7894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754" y="1977738"/>
              <a:ext cx="224058" cy="22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Lock Icon Vecto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463" y="2011815"/>
              <a:ext cx="205677" cy="20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6" descr="https://cdn-icons-png.flaticon.com/512/63/638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512" y="1986906"/>
              <a:ext cx="210262" cy="21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8" descr="Paying Technical Debt - Henrico Dolfi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8" t="12276" r="12769" b="14288"/>
            <a:stretch/>
          </p:blipFill>
          <p:spPr bwMode="auto">
            <a:xfrm>
              <a:off x="5512283" y="1957608"/>
              <a:ext cx="292729" cy="286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10" descr="https://www.seekpng.com/png/detail/64-640315_coverage-confirmation-icon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073" y="1967369"/>
              <a:ext cx="269439" cy="244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12" descr="Duplicate Transparent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942" y="1967369"/>
              <a:ext cx="256297" cy="2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Ellipse 149"/>
            <p:cNvSpPr/>
            <p:nvPr/>
          </p:nvSpPr>
          <p:spPr>
            <a:xfrm>
              <a:off x="3307976" y="153946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51" name="Ellipse 150"/>
            <p:cNvSpPr/>
            <p:nvPr/>
          </p:nvSpPr>
          <p:spPr>
            <a:xfrm>
              <a:off x="4001535" y="154204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52" name="Ellipse 151"/>
            <p:cNvSpPr/>
            <p:nvPr/>
          </p:nvSpPr>
          <p:spPr>
            <a:xfrm>
              <a:off x="4765964" y="1545261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459523" y="1547846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54" name="Ellipse 153"/>
            <p:cNvSpPr/>
            <p:nvPr/>
          </p:nvSpPr>
          <p:spPr>
            <a:xfrm>
              <a:off x="6220467" y="153837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55" name="Ellipse 154"/>
            <p:cNvSpPr/>
            <p:nvPr/>
          </p:nvSpPr>
          <p:spPr>
            <a:xfrm>
              <a:off x="6914026" y="154095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156" name="Textfeld 155"/>
          <p:cNvSpPr txBox="1"/>
          <p:nvPr/>
        </p:nvSpPr>
        <p:spPr>
          <a:xfrm>
            <a:off x="3259574" y="3340324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Trebuchet MS" panose="020B0603020202020204" pitchFamily="34" charset="0"/>
              </a:rPr>
              <a:t>FCM API</a:t>
            </a:r>
            <a:endParaRPr lang="de-DE" dirty="0">
              <a:latin typeface="Trebuchet MS" panose="020B0603020202020204" pitchFamily="34" charset="0"/>
            </a:endParaRPr>
          </a:p>
        </p:txBody>
      </p:sp>
      <p:grpSp>
        <p:nvGrpSpPr>
          <p:cNvPr id="157" name="Gruppieren 156"/>
          <p:cNvGrpSpPr/>
          <p:nvPr/>
        </p:nvGrpSpPr>
        <p:grpSpPr>
          <a:xfrm>
            <a:off x="3291325" y="5754598"/>
            <a:ext cx="3963582" cy="705931"/>
            <a:chOff x="3307976" y="1538370"/>
            <a:chExt cx="3963582" cy="705931"/>
          </a:xfrm>
        </p:grpSpPr>
        <p:pic>
          <p:nvPicPr>
            <p:cNvPr id="158" name="Picture 2" descr="https://cdn-icons-png.flaticon.com/512/78/7894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754" y="1977738"/>
              <a:ext cx="224058" cy="22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4" descr="Lock Icon Vecto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463" y="2011815"/>
              <a:ext cx="205677" cy="20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6" descr="https://cdn-icons-png.flaticon.com/512/63/638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512" y="1986906"/>
              <a:ext cx="210262" cy="21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8" descr="Paying Technical Debt - Henrico Dolfi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8" t="12276" r="12769" b="14288"/>
            <a:stretch/>
          </p:blipFill>
          <p:spPr bwMode="auto">
            <a:xfrm>
              <a:off x="5512283" y="1957608"/>
              <a:ext cx="292729" cy="286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10" descr="https://www.seekpng.com/png/detail/64-640315_coverage-confirmation-icon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073" y="1967369"/>
              <a:ext cx="269439" cy="244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12" descr="Duplicate Transparent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942" y="1967369"/>
              <a:ext cx="256297" cy="2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Ellipse 163"/>
            <p:cNvSpPr/>
            <p:nvPr/>
          </p:nvSpPr>
          <p:spPr>
            <a:xfrm>
              <a:off x="3307976" y="153946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65" name="Ellipse 164"/>
            <p:cNvSpPr/>
            <p:nvPr/>
          </p:nvSpPr>
          <p:spPr>
            <a:xfrm>
              <a:off x="4001535" y="154204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66" name="Ellipse 165"/>
            <p:cNvSpPr/>
            <p:nvPr/>
          </p:nvSpPr>
          <p:spPr>
            <a:xfrm>
              <a:off x="4765964" y="1545261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67" name="Ellipse 166"/>
            <p:cNvSpPr/>
            <p:nvPr/>
          </p:nvSpPr>
          <p:spPr>
            <a:xfrm>
              <a:off x="5459523" y="1547846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68" name="Ellipse 167"/>
            <p:cNvSpPr/>
            <p:nvPr/>
          </p:nvSpPr>
          <p:spPr>
            <a:xfrm>
              <a:off x="6220467" y="153837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69" name="Ellipse 168"/>
            <p:cNvSpPr/>
            <p:nvPr/>
          </p:nvSpPr>
          <p:spPr>
            <a:xfrm>
              <a:off x="6914026" y="154095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70" name="Gruppieren 169"/>
          <p:cNvGrpSpPr/>
          <p:nvPr/>
        </p:nvGrpSpPr>
        <p:grpSpPr>
          <a:xfrm>
            <a:off x="7882173" y="5754598"/>
            <a:ext cx="3963582" cy="705931"/>
            <a:chOff x="3307976" y="1538370"/>
            <a:chExt cx="3963582" cy="705931"/>
          </a:xfrm>
        </p:grpSpPr>
        <p:pic>
          <p:nvPicPr>
            <p:cNvPr id="171" name="Picture 2" descr="https://cdn-icons-png.flaticon.com/512/78/7894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754" y="1977738"/>
              <a:ext cx="224058" cy="22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4" descr="Lock Icon Vecto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463" y="2011815"/>
              <a:ext cx="205677" cy="205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6" descr="https://cdn-icons-png.flaticon.com/512/63/638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7512" y="1986906"/>
              <a:ext cx="210262" cy="21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8" descr="Paying Technical Debt - Henrico Dolfi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48" t="12276" r="12769" b="14288"/>
            <a:stretch/>
          </p:blipFill>
          <p:spPr bwMode="auto">
            <a:xfrm>
              <a:off x="5512283" y="1957608"/>
              <a:ext cx="292729" cy="286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0" descr="https://www.seekpng.com/png/detail/64-640315_coverage-confirmation-icon.pn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073" y="1967369"/>
              <a:ext cx="269439" cy="244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12" descr="Duplicate Transparent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942" y="1967369"/>
              <a:ext cx="256297" cy="256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Ellipse 176"/>
            <p:cNvSpPr/>
            <p:nvPr/>
          </p:nvSpPr>
          <p:spPr>
            <a:xfrm>
              <a:off x="3307976" y="153946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78" name="Ellipse 177"/>
            <p:cNvSpPr/>
            <p:nvPr/>
          </p:nvSpPr>
          <p:spPr>
            <a:xfrm>
              <a:off x="4001535" y="154204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79" name="Ellipse 178"/>
            <p:cNvSpPr/>
            <p:nvPr/>
          </p:nvSpPr>
          <p:spPr>
            <a:xfrm>
              <a:off x="4765964" y="1545261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80" name="Ellipse 179"/>
            <p:cNvSpPr/>
            <p:nvPr/>
          </p:nvSpPr>
          <p:spPr>
            <a:xfrm>
              <a:off x="5459523" y="1547846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81" name="Ellipse 180"/>
            <p:cNvSpPr/>
            <p:nvPr/>
          </p:nvSpPr>
          <p:spPr>
            <a:xfrm>
              <a:off x="6220467" y="1538370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  <p:sp>
          <p:nvSpPr>
            <p:cNvPr id="182" name="Ellipse 181"/>
            <p:cNvSpPr/>
            <p:nvPr/>
          </p:nvSpPr>
          <p:spPr>
            <a:xfrm>
              <a:off x="6914026" y="1540955"/>
              <a:ext cx="357532" cy="35753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latin typeface="Trebuchet MS" panose="020B0603020202020204" pitchFamily="34" charset="0"/>
                </a:rPr>
                <a:t>B</a:t>
              </a:r>
              <a:endParaRPr lang="de-DE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183" name="Textfeld 182"/>
          <p:cNvSpPr txBox="1"/>
          <p:nvPr/>
        </p:nvSpPr>
        <p:spPr>
          <a:xfrm>
            <a:off x="3256360" y="5262436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Trebuchet MS" panose="020B0603020202020204" pitchFamily="34" charset="0"/>
              </a:rPr>
              <a:t>FCM API</a:t>
            </a:r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904564" y="6228043"/>
            <a:ext cx="9278244" cy="320675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4440776" y="1147125"/>
            <a:ext cx="120742" cy="252331"/>
            <a:chOff x="-824948" y="1397565"/>
            <a:chExt cx="269644" cy="563510"/>
          </a:xfrm>
          <a:solidFill>
            <a:srgbClr val="4C5560"/>
          </a:solidFill>
        </p:grpSpPr>
        <p:sp>
          <p:nvSpPr>
            <p:cNvPr id="11" name="Gleichschenkliges Dreieck 10"/>
            <p:cNvSpPr/>
            <p:nvPr/>
          </p:nvSpPr>
          <p:spPr>
            <a:xfrm>
              <a:off x="-824948" y="1397565"/>
              <a:ext cx="269644" cy="2324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Gleichschenkliges Dreieck 183"/>
            <p:cNvSpPr/>
            <p:nvPr/>
          </p:nvSpPr>
          <p:spPr>
            <a:xfrm rot="10800000">
              <a:off x="-824948" y="1728623"/>
              <a:ext cx="269644" cy="2324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5" name="Gruppieren 184"/>
          <p:cNvGrpSpPr/>
          <p:nvPr/>
        </p:nvGrpSpPr>
        <p:grpSpPr>
          <a:xfrm>
            <a:off x="9060453" y="1140924"/>
            <a:ext cx="120742" cy="252331"/>
            <a:chOff x="-824948" y="1397565"/>
            <a:chExt cx="269644" cy="563510"/>
          </a:xfrm>
          <a:solidFill>
            <a:srgbClr val="0B121B"/>
          </a:solidFill>
        </p:grpSpPr>
        <p:sp>
          <p:nvSpPr>
            <p:cNvPr id="186" name="Gleichschenkliges Dreieck 185"/>
            <p:cNvSpPr/>
            <p:nvPr/>
          </p:nvSpPr>
          <p:spPr>
            <a:xfrm>
              <a:off x="-824948" y="1397565"/>
              <a:ext cx="269644" cy="2324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Gleichschenkliges Dreieck 186"/>
            <p:cNvSpPr/>
            <p:nvPr/>
          </p:nvSpPr>
          <p:spPr>
            <a:xfrm rot="10800000">
              <a:off x="-824948" y="1728623"/>
              <a:ext cx="269644" cy="2324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Abgerundetes Rechteck 16"/>
          <p:cNvSpPr/>
          <p:nvPr/>
        </p:nvSpPr>
        <p:spPr>
          <a:xfrm>
            <a:off x="12024188" y="1588181"/>
            <a:ext cx="91140" cy="2894483"/>
          </a:xfrm>
          <a:prstGeom prst="roundRect">
            <a:avLst>
              <a:gd name="adj" fmla="val 50000"/>
            </a:avLst>
          </a:prstGeom>
          <a:solidFill>
            <a:srgbClr val="8990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1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630ECEE2B80C468327B0E525812AEC" ma:contentTypeVersion="11" ma:contentTypeDescription="Create a new document." ma:contentTypeScope="" ma:versionID="29aa6b325564a8f373b3c0d36e1afd2c">
  <xsd:schema xmlns:xsd="http://www.w3.org/2001/XMLSchema" xmlns:xs="http://www.w3.org/2001/XMLSchema" xmlns:p="http://schemas.microsoft.com/office/2006/metadata/properties" xmlns:ns3="caac3a64-bddf-40bb-a2fd-0ecf0b4c95a9" xmlns:ns4="004173c3-0681-496d-bc0b-768dab858b4c" targetNamespace="http://schemas.microsoft.com/office/2006/metadata/properties" ma:root="true" ma:fieldsID="191791aaf83de01ce42f8a718312d479" ns3:_="" ns4:_="">
    <xsd:import namespace="caac3a64-bddf-40bb-a2fd-0ecf0b4c95a9"/>
    <xsd:import namespace="004173c3-0681-496d-bc0b-768dab858b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c3a64-bddf-40bb-a2fd-0ecf0b4c95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173c3-0681-496d-bc0b-768dab858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4173c3-0681-496d-bc0b-768dab858b4c" xsi:nil="true"/>
  </documentManagement>
</p:properties>
</file>

<file path=customXml/itemProps1.xml><?xml version="1.0" encoding="utf-8"?>
<ds:datastoreItem xmlns:ds="http://schemas.openxmlformats.org/officeDocument/2006/customXml" ds:itemID="{EF367C35-0355-4B5F-9C5B-090125D532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ac3a64-bddf-40bb-a2fd-0ecf0b4c95a9"/>
    <ds:schemaRef ds:uri="004173c3-0681-496d-bc0b-768dab858b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BFF53-735F-4D8C-B879-D6030FE1BA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4B7A3D-1E04-4108-AA0A-12E2AB2E9C1E}">
  <ds:schemaRefs>
    <ds:schemaRef ds:uri="caac3a64-bddf-40bb-a2fd-0ecf0b4c95a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04173c3-0681-496d-bc0b-768dab858b4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90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CorpoS</vt:lpstr>
      <vt:lpstr>Trebuchet MS</vt:lpstr>
      <vt:lpstr>Office</vt:lpstr>
      <vt:lpstr>PowerPoint-Präsentation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Haeussermann, Ben (002)</dc:creator>
  <cp:lastModifiedBy>Haeussermann, Ben (002)</cp:lastModifiedBy>
  <cp:revision>10</cp:revision>
  <dcterms:created xsi:type="dcterms:W3CDTF">2023-02-28T08:56:12Z</dcterms:created>
  <dcterms:modified xsi:type="dcterms:W3CDTF">2023-02-28T10:54:16Z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2023-02-28T10:53:57Z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9b5de3ba-a1ba-4185-a7a3-c91d5a24c40c</vt:lpwstr>
  </property>
  <property fmtid="{D5CDD505-2E9C-101B-9397-08002B2CF9AE}" pid="8" name="MSIP_Label_924dbb1d-991d-4bbd-aad5-33bac1d8ffaf_ContentBits">
    <vt:lpwstr>1</vt:lpwstr>
  </property>
  <property fmtid="{D5CDD505-2E9C-101B-9397-08002B2CF9AE}" pid="9" name="ContentTypeId">
    <vt:lpwstr>0x0101003C630ECEE2B80C468327B0E525812AEC</vt:lpwstr>
  </property>
</Properties>
</file>