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9000000" cx="5400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Caveat"/>
      <p:regular r:id="rId22"/>
      <p:bold r:id="rId23"/>
    </p:embeddedFont>
    <p:embeddedFont>
      <p:font typeface="Caveat Medium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5">
          <p15:clr>
            <a:srgbClr val="747775"/>
          </p15:clr>
        </p15:guide>
        <p15:guide id="2" pos="181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5" orient="horz"/>
        <p:guide pos="18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Cave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CaveatMedium-regular.fntdata"/><Relationship Id="rId23" Type="http://schemas.openxmlformats.org/officeDocument/2006/relationships/font" Target="fonts/Cave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ave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00625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02deb1cca_0_0:notes"/>
          <p:cNvSpPr/>
          <p:nvPr>
            <p:ph idx="2" type="sldImg"/>
          </p:nvPr>
        </p:nvSpPr>
        <p:spPr>
          <a:xfrm>
            <a:off x="24006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02deb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02deb1cca_0_178:notes"/>
          <p:cNvSpPr/>
          <p:nvPr>
            <p:ph idx="2" type="sldImg"/>
          </p:nvPr>
        </p:nvSpPr>
        <p:spPr>
          <a:xfrm>
            <a:off x="24006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02deb1cc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02deb1cca_0_106:notes"/>
          <p:cNvSpPr/>
          <p:nvPr>
            <p:ph idx="2" type="sldImg"/>
          </p:nvPr>
        </p:nvSpPr>
        <p:spPr>
          <a:xfrm>
            <a:off x="24006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02deb1cc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02deb1cca_0_192:notes"/>
          <p:cNvSpPr/>
          <p:nvPr>
            <p:ph idx="2" type="sldImg"/>
          </p:nvPr>
        </p:nvSpPr>
        <p:spPr>
          <a:xfrm>
            <a:off x="24006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02deb1cc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02deb1cca_0_21:notes"/>
          <p:cNvSpPr/>
          <p:nvPr>
            <p:ph idx="2" type="sldImg"/>
          </p:nvPr>
        </p:nvSpPr>
        <p:spPr>
          <a:xfrm>
            <a:off x="24006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02deb1cc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02deb1cca_0_59:notes"/>
          <p:cNvSpPr/>
          <p:nvPr>
            <p:ph idx="2" type="sldImg"/>
          </p:nvPr>
        </p:nvSpPr>
        <p:spPr>
          <a:xfrm>
            <a:off x="24006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02deb1c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02deb1cca_0_38:notes"/>
          <p:cNvSpPr/>
          <p:nvPr>
            <p:ph idx="2" type="sldImg"/>
          </p:nvPr>
        </p:nvSpPr>
        <p:spPr>
          <a:xfrm>
            <a:off x="24006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02deb1c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02deb1cca_0_124:notes"/>
          <p:cNvSpPr/>
          <p:nvPr>
            <p:ph idx="2" type="sldImg"/>
          </p:nvPr>
        </p:nvSpPr>
        <p:spPr>
          <a:xfrm>
            <a:off x="24006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02deb1cc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02deb1cca_0_45:notes"/>
          <p:cNvSpPr/>
          <p:nvPr>
            <p:ph idx="2" type="sldImg"/>
          </p:nvPr>
        </p:nvSpPr>
        <p:spPr>
          <a:xfrm>
            <a:off x="24006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02deb1c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02deb1cca_0_138:notes"/>
          <p:cNvSpPr/>
          <p:nvPr>
            <p:ph idx="2" type="sldImg"/>
          </p:nvPr>
        </p:nvSpPr>
        <p:spPr>
          <a:xfrm>
            <a:off x="24006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02deb1cc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02deb1cca_0_163:notes"/>
          <p:cNvSpPr/>
          <p:nvPr>
            <p:ph idx="2" type="sldImg"/>
          </p:nvPr>
        </p:nvSpPr>
        <p:spPr>
          <a:xfrm>
            <a:off x="24006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02deb1cc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02deb1cca_0_52:notes"/>
          <p:cNvSpPr/>
          <p:nvPr>
            <p:ph idx="2" type="sldImg"/>
          </p:nvPr>
        </p:nvSpPr>
        <p:spPr>
          <a:xfrm>
            <a:off x="24006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02deb1cc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84080" y="1302843"/>
            <a:ext cx="5031900" cy="3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4075" y="4959099"/>
            <a:ext cx="5031900" cy="13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84075" y="1935477"/>
            <a:ext cx="5031900" cy="34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84075" y="5515704"/>
            <a:ext cx="5031900" cy="22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84075" y="3763517"/>
            <a:ext cx="5031900" cy="14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84075" y="778696"/>
            <a:ext cx="50319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4075" y="2016579"/>
            <a:ext cx="50319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84075" y="778696"/>
            <a:ext cx="50319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84075" y="2016579"/>
            <a:ext cx="23622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853780" y="2016579"/>
            <a:ext cx="23622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84075" y="778696"/>
            <a:ext cx="50319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84075" y="972178"/>
            <a:ext cx="1658400" cy="13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84075" y="2431496"/>
            <a:ext cx="1658400" cy="55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89518" y="787664"/>
            <a:ext cx="3760500" cy="71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700000" y="-219"/>
            <a:ext cx="2700000" cy="9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56791" y="2157787"/>
            <a:ext cx="2388900" cy="25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56791" y="4904768"/>
            <a:ext cx="2388900" cy="21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917028" y="1266973"/>
            <a:ext cx="2265900" cy="64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84075" y="7402581"/>
            <a:ext cx="35427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4075" y="778696"/>
            <a:ext cx="50319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84075" y="2016579"/>
            <a:ext cx="5031900" cy="5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5410200" cy="8991600"/>
          </a:xfrm>
          <a:prstGeom prst="rect">
            <a:avLst/>
          </a:prstGeom>
          <a:solidFill>
            <a:srgbClr val="7942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7400"/>
            <a:ext cx="5410199" cy="541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43999" l="0" r="0" t="16000"/>
          <a:stretch/>
        </p:blipFill>
        <p:spPr>
          <a:xfrm>
            <a:off x="1752600" y="6934200"/>
            <a:ext cx="22860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62000" y="457200"/>
            <a:ext cx="4038600" cy="838200"/>
          </a:xfrm>
          <a:prstGeom prst="rect">
            <a:avLst/>
          </a:prstGeom>
          <a:solidFill>
            <a:srgbClr val="79424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Pandas no Jutsu</a:t>
            </a:r>
            <a:endParaRPr b="1" sz="3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0" y="1219200"/>
            <a:ext cx="5410200" cy="533400"/>
          </a:xfrm>
          <a:prstGeom prst="rect">
            <a:avLst/>
          </a:prstGeom>
          <a:solidFill>
            <a:srgbClr val="F07E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07E5F"/>
              </a:highlight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76200" y="1219200"/>
            <a:ext cx="5410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Preenchendo Lacuna como um Ninja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219200" y="8153400"/>
            <a:ext cx="3276600" cy="533400"/>
          </a:xfrm>
          <a:prstGeom prst="rect">
            <a:avLst/>
          </a:prstGeom>
          <a:solidFill>
            <a:srgbClr val="F07E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371600" y="8153400"/>
            <a:ext cx="304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HEVANS VINICIUS PEREIRA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4">
            <a:off x="1105126" y="557271"/>
            <a:ext cx="2971346" cy="2847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685800" y="2286000"/>
            <a:ext cx="4343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Interpolação é útil quando os dados estão relacionados em sequência, como séries temporais.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Exemplo: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685800" y="457200"/>
            <a:ext cx="4343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Preenchendo com Valores Interpolados</a:t>
            </a:r>
            <a:endParaRPr sz="40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22"/>
          <p:cNvSpPr/>
          <p:nvPr/>
        </p:nvSpPr>
        <p:spPr>
          <a:xfrm rot="-5399475">
            <a:off x="-528600" y="-215550"/>
            <a:ext cx="1963500" cy="601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762000" y="5859001"/>
            <a:ext cx="434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Saída: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810000"/>
            <a:ext cx="3713134" cy="23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436" y="5935201"/>
            <a:ext cx="1876964" cy="237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0" y="0"/>
            <a:ext cx="5410200" cy="899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1905000" y="5105400"/>
            <a:ext cx="228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Conclusão</a:t>
            </a:r>
            <a:endParaRPr sz="4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609600" y="7162800"/>
            <a:ext cx="4267200" cy="152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4">
            <a:off x="1105126" y="557271"/>
            <a:ext cx="2971346" cy="284785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685800" y="25146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Assim como Naruto supera desafios para se tornar um Hokage, aprender a lidar com dados faltantes é essencial para se tornar um ninja dos dados. Pratique com diferentes métodos e descubra qual é o melhor para o seu conjunto de dados.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Continue sua jornada ninja, explorando outras técnicas e aprofundando seus conhecimentos em ciência de dados!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685800" y="457200"/>
            <a:ext cx="4343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Conclusão</a:t>
            </a:r>
            <a:endParaRPr sz="40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24"/>
          <p:cNvSpPr/>
          <p:nvPr/>
        </p:nvSpPr>
        <p:spPr>
          <a:xfrm rot="-5399475">
            <a:off x="-528600" y="-215550"/>
            <a:ext cx="1963500" cy="601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5410200" cy="899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371600" y="510540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Identificando Dados Faltantes</a:t>
            </a:r>
            <a:endParaRPr sz="4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52600" y="2667000"/>
            <a:ext cx="2209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01</a:t>
            </a:r>
            <a:endParaRPr sz="15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09600" y="6553200"/>
            <a:ext cx="4267200" cy="152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4">
            <a:off x="1105126" y="557271"/>
            <a:ext cx="2971346" cy="284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85800" y="2438400"/>
            <a:ext cx="4343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Antes de preencher os dados faltantes, precisamos identificá-los.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Exemplo: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50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Vamos criar um DataFrame simples com alguns dados faltantes: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85800" y="457200"/>
            <a:ext cx="4343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Identificando Dados Faltantes</a:t>
            </a:r>
            <a:endParaRPr sz="40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17427" l="8973" r="8776" t="22017"/>
          <a:stretch/>
        </p:blipFill>
        <p:spPr>
          <a:xfrm>
            <a:off x="609601" y="5173199"/>
            <a:ext cx="4190999" cy="167640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1" name="Google Shape;81;p15"/>
          <p:cNvSpPr/>
          <p:nvPr/>
        </p:nvSpPr>
        <p:spPr>
          <a:xfrm rot="-5399475">
            <a:off x="-528600" y="-215550"/>
            <a:ext cx="1963500" cy="601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762000" y="6849599"/>
            <a:ext cx="434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Saída: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074" y="6934200"/>
            <a:ext cx="1951926" cy="176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0" y="0"/>
            <a:ext cx="5410200" cy="899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371600" y="510540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Preenche</a:t>
            </a:r>
            <a:r>
              <a:rPr lang="pt-BR" sz="4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ndo com Valor Constante</a:t>
            </a:r>
            <a:endParaRPr sz="4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752600" y="2667000"/>
            <a:ext cx="2209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02</a:t>
            </a:r>
            <a:endParaRPr sz="15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09600" y="6553200"/>
            <a:ext cx="4267200" cy="152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4">
            <a:off x="1105126" y="557271"/>
            <a:ext cx="2971346" cy="284785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685800" y="2362200"/>
            <a:ext cx="43434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Podemos preencher valores faltantes com um valor constante usando o método fillna().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Exemplo: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Preenchendo a idade faltante com 18 e a aldeia faltante com 'Desconhecida':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85800" y="457200"/>
            <a:ext cx="4343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Preenchendo com Valor Constante</a:t>
            </a:r>
            <a:endParaRPr sz="40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17"/>
          <p:cNvSpPr/>
          <p:nvPr/>
        </p:nvSpPr>
        <p:spPr>
          <a:xfrm rot="-5399475">
            <a:off x="-528600" y="-215550"/>
            <a:ext cx="1963500" cy="601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762000" y="6477000"/>
            <a:ext cx="434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Saída: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57" y="5029200"/>
            <a:ext cx="3225143" cy="176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257" y="6485400"/>
            <a:ext cx="2954179" cy="23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0" y="0"/>
            <a:ext cx="5410200" cy="899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1371600" y="510540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Preenche</a:t>
            </a:r>
            <a:r>
              <a:rPr lang="pt-BR" sz="4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ndo com Moda, Média ou Mediana</a:t>
            </a:r>
            <a:endParaRPr sz="4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752600" y="2667000"/>
            <a:ext cx="2209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03</a:t>
            </a:r>
            <a:endParaRPr sz="15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609600" y="7162800"/>
            <a:ext cx="4267200" cy="152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4">
            <a:off x="1105126" y="557271"/>
            <a:ext cx="2971346" cy="284785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685800" y="2286000"/>
            <a:ext cx="4343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Exemplo: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Vamos usar a média para preencher a idade faltante: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85800" y="457200"/>
            <a:ext cx="4343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Preenchendo com Moda, Média ou Mediana</a:t>
            </a:r>
            <a:endParaRPr sz="40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19"/>
          <p:cNvSpPr/>
          <p:nvPr/>
        </p:nvSpPr>
        <p:spPr>
          <a:xfrm rot="-5399475">
            <a:off x="-528600" y="-215550"/>
            <a:ext cx="1963500" cy="601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762000" y="5334000"/>
            <a:ext cx="434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Saída: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475325"/>
            <a:ext cx="4698623" cy="23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5325600"/>
            <a:ext cx="2954179" cy="23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4">
            <a:off x="1105126" y="557271"/>
            <a:ext cx="2971346" cy="284785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685800" y="2590800"/>
            <a:ext cx="434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Para preencher com a mediana: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85800" y="457200"/>
            <a:ext cx="4343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Preenchendo com Moda, Média ou Mediana</a:t>
            </a:r>
            <a:endParaRPr sz="40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p20"/>
          <p:cNvSpPr/>
          <p:nvPr/>
        </p:nvSpPr>
        <p:spPr>
          <a:xfrm rot="-5399475">
            <a:off x="-528600" y="-215550"/>
            <a:ext cx="1963500" cy="601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685800" y="4572000"/>
            <a:ext cx="434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Para preencher com a moda:</a:t>
            </a:r>
            <a:endParaRPr sz="2400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81" y="2590800"/>
            <a:ext cx="4698619" cy="2255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4840793"/>
            <a:ext cx="4698617" cy="2169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0" y="0"/>
            <a:ext cx="5410200" cy="899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1143000" y="5105400"/>
            <a:ext cx="3581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Preenchendo com Valores Interpolados</a:t>
            </a:r>
            <a:endParaRPr sz="4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752600" y="2667000"/>
            <a:ext cx="2209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04</a:t>
            </a:r>
            <a:endParaRPr sz="15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09600" y="7162800"/>
            <a:ext cx="4267200" cy="152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5003420" y="8159609"/>
            <a:ext cx="3240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