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6" r:id="rId8"/>
    <p:sldId id="267" r:id="rId9"/>
    <p:sldId id="259" r:id="rId10"/>
    <p:sldId id="260" r:id="rId11"/>
    <p:sldId id="269" r:id="rId12"/>
    <p:sldId id="261" r:id="rId13"/>
    <p:sldId id="262" r:id="rId14"/>
    <p:sldId id="268" r:id="rId15"/>
    <p:sldId id="27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32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741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231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1412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408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826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08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401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79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6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1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96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70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75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40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07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7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17F6F1-6B00-4783-8D4D-89C642407FEC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2754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2556" y="798094"/>
            <a:ext cx="10066498" cy="3329581"/>
          </a:xfrm>
        </p:spPr>
        <p:txBody>
          <a:bodyPr/>
          <a:lstStyle/>
          <a:p>
            <a:r>
              <a:rPr lang="es-E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Grupo 8</a:t>
            </a:r>
            <a:br>
              <a:rPr lang="es-E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s-E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Práctica 3 - IDI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7546" y="5431939"/>
            <a:ext cx="11293718" cy="861420"/>
          </a:xfrm>
        </p:spPr>
        <p:txBody>
          <a:bodyPr/>
          <a:lstStyle/>
          <a:p>
            <a:r>
              <a:rPr lang="es-ES" dirty="0"/>
              <a:t>Eudald Garrofé			bernat casañas		</a:t>
            </a:r>
          </a:p>
          <a:p>
            <a:r>
              <a:rPr lang="es-ES" dirty="0"/>
              <a:t>Miquel suau				Jordi pardo</a:t>
            </a:r>
          </a:p>
        </p:txBody>
      </p:sp>
    </p:spTree>
    <p:extLst>
      <p:ext uri="{BB962C8B-B14F-4D97-AF65-F5344CB8AC3E}">
        <p14:creationId xmlns:p14="http://schemas.microsoft.com/office/powerpoint/2010/main" val="4244956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E648CE0C-42AC-42B0-BCD3-112CCEB66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297460"/>
              </p:ext>
            </p:extLst>
          </p:nvPr>
        </p:nvGraphicFramePr>
        <p:xfrm>
          <a:off x="646111" y="2144916"/>
          <a:ext cx="10330884" cy="45243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65442">
                  <a:extLst>
                    <a:ext uri="{9D8B030D-6E8A-4147-A177-3AD203B41FA5}">
                      <a16:colId xmlns:a16="http://schemas.microsoft.com/office/drawing/2014/main" val="3194678076"/>
                    </a:ext>
                  </a:extLst>
                </a:gridCol>
                <a:gridCol w="5165442">
                  <a:extLst>
                    <a:ext uri="{9D8B030D-6E8A-4147-A177-3AD203B41FA5}">
                      <a16:colId xmlns:a16="http://schemas.microsoft.com/office/drawing/2014/main" val="18425457"/>
                    </a:ext>
                  </a:extLst>
                </a:gridCol>
              </a:tblGrid>
              <a:tr h="565541">
                <a:tc>
                  <a:txBody>
                    <a:bodyPr/>
                    <a:lstStyle/>
                    <a:p>
                      <a:r>
                        <a:rPr lang="es-ES" sz="900" dirty="0"/>
                        <a:t>En el jugador se </a:t>
                      </a:r>
                      <a:r>
                        <a:rPr lang="es-ES" sz="900" dirty="0" err="1"/>
                        <a:t>li</a:t>
                      </a:r>
                      <a:r>
                        <a:rPr lang="es-ES" sz="900" dirty="0"/>
                        <a:t> presenten </a:t>
                      </a:r>
                      <a:r>
                        <a:rPr lang="es-ES" sz="900" dirty="0" err="1"/>
                        <a:t>objectius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clars</a:t>
                      </a:r>
                      <a:r>
                        <a:rPr lang="es-ES" sz="900" dirty="0"/>
                        <a:t>, </a:t>
                      </a:r>
                      <a:r>
                        <a:rPr lang="es-ES" sz="900" dirty="0" err="1"/>
                        <a:t>compta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amb</a:t>
                      </a:r>
                      <a:r>
                        <a:rPr lang="es-ES" sz="900" dirty="0"/>
                        <a:t> el </a:t>
                      </a:r>
                      <a:r>
                        <a:rPr lang="es-ES" sz="900" dirty="0" err="1"/>
                        <a:t>temps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suficient</a:t>
                      </a:r>
                      <a:r>
                        <a:rPr lang="es-ES" sz="900" dirty="0"/>
                        <a:t> per </a:t>
                      </a:r>
                      <a:r>
                        <a:rPr lang="es-ES" sz="900" dirty="0" err="1"/>
                        <a:t>comprendre’ls</a:t>
                      </a:r>
                      <a:r>
                        <a:rPr lang="es-ES" sz="900" dirty="0"/>
                        <a:t> i identificar-los.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852396"/>
                  </a:ext>
                </a:extLst>
              </a:tr>
              <a:tr h="565541">
                <a:tc>
                  <a:txBody>
                    <a:bodyPr/>
                    <a:lstStyle/>
                    <a:p>
                      <a:r>
                        <a:rPr lang="es-ES" sz="900" dirty="0"/>
                        <a:t>El jugador </a:t>
                      </a:r>
                      <a:r>
                        <a:rPr lang="es-ES" sz="900" dirty="0" err="1"/>
                        <a:t>rep</a:t>
                      </a:r>
                      <a:r>
                        <a:rPr lang="es-ES" sz="900" dirty="0"/>
                        <a:t> recompenses </a:t>
                      </a:r>
                      <a:r>
                        <a:rPr lang="es-ES" sz="900" dirty="0" err="1"/>
                        <a:t>significatives</a:t>
                      </a:r>
                      <a:r>
                        <a:rPr lang="es-ES" sz="9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sistema de </a:t>
                      </a:r>
                      <a:r>
                        <a:rPr lang="es-ES" sz="900" dirty="0" err="1"/>
                        <a:t>punts</a:t>
                      </a:r>
                      <a:r>
                        <a:rPr lang="es-ES" sz="900" dirty="0"/>
                        <a:t> per nivel, </a:t>
                      </a:r>
                      <a:r>
                        <a:rPr lang="es-ES" sz="900" dirty="0" err="1"/>
                        <a:t>Power</a:t>
                      </a:r>
                      <a:r>
                        <a:rPr lang="es-ES" sz="900" dirty="0"/>
                        <a:t>-Up, </a:t>
                      </a:r>
                      <a:r>
                        <a:rPr lang="es-ES" sz="900" dirty="0" err="1"/>
                        <a:t>currency</a:t>
                      </a:r>
                      <a:endParaRPr lang="es-E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58322"/>
                  </a:ext>
                </a:extLst>
              </a:tr>
              <a:tr h="565541">
                <a:tc>
                  <a:txBody>
                    <a:bodyPr/>
                    <a:lstStyle/>
                    <a:p>
                      <a:r>
                        <a:rPr lang="es-ES" sz="900" dirty="0"/>
                        <a:t>El </a:t>
                      </a:r>
                      <a:r>
                        <a:rPr lang="es-ES" sz="900" dirty="0" err="1"/>
                        <a:t>joc</a:t>
                      </a:r>
                      <a:r>
                        <a:rPr lang="es-ES" sz="900" dirty="0"/>
                        <a:t> no </a:t>
                      </a:r>
                      <a:r>
                        <a:rPr lang="es-ES" sz="900" dirty="0" err="1"/>
                        <a:t>s’estanca</a:t>
                      </a:r>
                      <a:r>
                        <a:rPr lang="es-ES" sz="900" dirty="0"/>
                        <a:t> i el jugador </a:t>
                      </a:r>
                      <a:r>
                        <a:rPr lang="es-ES" sz="900" dirty="0" err="1"/>
                        <a:t>sent</a:t>
                      </a:r>
                      <a:r>
                        <a:rPr lang="es-ES" sz="900" dirty="0"/>
                        <a:t> el </a:t>
                      </a:r>
                      <a:r>
                        <a:rPr lang="es-ES" sz="900" dirty="0" err="1"/>
                        <a:t>progrés</a:t>
                      </a:r>
                      <a:r>
                        <a:rPr lang="es-ES" sz="9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 Incrementar la </a:t>
                      </a:r>
                      <a:r>
                        <a:rPr lang="es-ES" sz="900" dirty="0" err="1"/>
                        <a:t>dificultat</a:t>
                      </a:r>
                      <a:r>
                        <a:rPr lang="es-ES" sz="900" dirty="0"/>
                        <a:t> , </a:t>
                      </a:r>
                      <a:r>
                        <a:rPr lang="es-ES" sz="900" dirty="0" err="1"/>
                        <a:t>més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varietats</a:t>
                      </a:r>
                      <a:r>
                        <a:rPr lang="es-ES" sz="900" dirty="0"/>
                        <a:t> de nivel. </a:t>
                      </a:r>
                    </a:p>
                    <a:p>
                      <a:r>
                        <a:rPr lang="es-ES" sz="9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21764"/>
                  </a:ext>
                </a:extLst>
              </a:tr>
              <a:tr h="565541">
                <a:tc>
                  <a:txBody>
                    <a:bodyPr/>
                    <a:lstStyle/>
                    <a:p>
                      <a:r>
                        <a:rPr lang="es-ES" sz="900" dirty="0"/>
                        <a:t>La </a:t>
                      </a:r>
                      <a:r>
                        <a:rPr lang="es-ES" sz="900" dirty="0" err="1"/>
                        <a:t>intel·ligència</a:t>
                      </a:r>
                      <a:r>
                        <a:rPr lang="es-ES" sz="900" dirty="0"/>
                        <a:t> artificial </a:t>
                      </a:r>
                      <a:r>
                        <a:rPr lang="es-ES" sz="900" dirty="0" err="1"/>
                        <a:t>és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raonable</a:t>
                      </a:r>
                      <a:r>
                        <a:rPr lang="es-ES" sz="900" dirty="0"/>
                        <a:t> i visible per el jugador, </a:t>
                      </a:r>
                      <a:r>
                        <a:rPr lang="es-ES" sz="900" dirty="0" err="1"/>
                        <a:t>compleix</a:t>
                      </a:r>
                      <a:r>
                        <a:rPr lang="es-ES" sz="900" dirty="0"/>
                        <a:t> les </a:t>
                      </a:r>
                      <a:r>
                        <a:rPr lang="es-ES" sz="900" dirty="0" err="1"/>
                        <a:t>expectatives</a:t>
                      </a:r>
                      <a:r>
                        <a:rPr lang="es-ES" sz="900" dirty="0"/>
                        <a:t> del jugador </a:t>
                      </a:r>
                      <a:r>
                        <a:rPr lang="es-ES" sz="900" dirty="0" err="1"/>
                        <a:t>però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tot</a:t>
                      </a:r>
                      <a:r>
                        <a:rPr lang="es-ES" sz="900" dirty="0"/>
                        <a:t> i </a:t>
                      </a:r>
                      <a:r>
                        <a:rPr lang="es-ES" sz="900" dirty="0" err="1"/>
                        <a:t>així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és</a:t>
                      </a:r>
                      <a:r>
                        <a:rPr lang="es-ES" sz="900" dirty="0"/>
                        <a:t> imprevisible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 IA que </a:t>
                      </a:r>
                      <a:r>
                        <a:rPr lang="es-ES" sz="900" dirty="0" err="1"/>
                        <a:t>fos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capaç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d’entendre</a:t>
                      </a:r>
                      <a:r>
                        <a:rPr lang="es-ES" sz="900" dirty="0"/>
                        <a:t> la </a:t>
                      </a:r>
                      <a:r>
                        <a:rPr lang="es-ES" sz="900" dirty="0" err="1"/>
                        <a:t>teva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posició</a:t>
                      </a:r>
                      <a:r>
                        <a:rPr lang="es-ES" sz="900" dirty="0"/>
                        <a:t> a cada momento, </a:t>
                      </a:r>
                      <a:r>
                        <a:rPr lang="es-ES" sz="900" dirty="0" err="1"/>
                        <a:t>enemics</a:t>
                      </a:r>
                      <a:r>
                        <a:rPr lang="es-ES" sz="900" dirty="0"/>
                        <a:t> es </a:t>
                      </a:r>
                      <a:r>
                        <a:rPr lang="es-ES" sz="900" dirty="0" err="1"/>
                        <a:t>puguin</a:t>
                      </a:r>
                      <a:r>
                        <a:rPr lang="es-ES" sz="900" dirty="0"/>
                        <a:t> amagar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14485"/>
                  </a:ext>
                </a:extLst>
              </a:tr>
              <a:tr h="565541">
                <a:tc>
                  <a:txBody>
                    <a:bodyPr/>
                    <a:lstStyle/>
                    <a:p>
                      <a:r>
                        <a:rPr lang="es-ES" sz="900" dirty="0"/>
                        <a:t>Se </a:t>
                      </a:r>
                      <a:r>
                        <a:rPr lang="es-ES" sz="900" dirty="0" err="1"/>
                        <a:t>li</a:t>
                      </a:r>
                      <a:r>
                        <a:rPr lang="es-ES" sz="900" dirty="0"/>
                        <a:t> proporciona al jugador la </a:t>
                      </a:r>
                      <a:r>
                        <a:rPr lang="es-ES" sz="900" dirty="0" err="1"/>
                        <a:t>capacitat</a:t>
                      </a:r>
                      <a:r>
                        <a:rPr lang="es-ES" sz="900" dirty="0"/>
                        <a:t> de </a:t>
                      </a:r>
                      <a:r>
                        <a:rPr lang="es-ES" sz="900" dirty="0" err="1"/>
                        <a:t>cometre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errors</a:t>
                      </a:r>
                      <a:r>
                        <a:rPr lang="es-ES" sz="900" dirty="0"/>
                        <a:t> i </a:t>
                      </a:r>
                      <a:r>
                        <a:rPr lang="es-ES" sz="900" dirty="0" err="1"/>
                        <a:t>són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càstigs</a:t>
                      </a:r>
                      <a:r>
                        <a:rPr lang="es-ES" sz="900" dirty="0"/>
                        <a:t> comprensibles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enemics</a:t>
                      </a:r>
                      <a:r>
                        <a:rPr lang="es-ES" sz="900" dirty="0"/>
                        <a:t> et </a:t>
                      </a:r>
                      <a:r>
                        <a:rPr lang="es-ES" sz="900" dirty="0" err="1"/>
                        <a:t>poguessin</a:t>
                      </a:r>
                      <a:r>
                        <a:rPr lang="es-ES" sz="900" dirty="0"/>
                        <a:t>  atacar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246556"/>
                  </a:ext>
                </a:extLst>
              </a:tr>
              <a:tr h="565541">
                <a:tc>
                  <a:txBody>
                    <a:bodyPr/>
                    <a:lstStyle/>
                    <a:p>
                      <a:r>
                        <a:rPr lang="es-ES" sz="900" dirty="0"/>
                        <a:t>Les </a:t>
                      </a:r>
                      <a:r>
                        <a:rPr lang="es-ES" sz="900" dirty="0" err="1"/>
                        <a:t>mecàniques</a:t>
                      </a:r>
                      <a:r>
                        <a:rPr lang="es-ES" sz="900" dirty="0"/>
                        <a:t> del </a:t>
                      </a:r>
                      <a:r>
                        <a:rPr lang="es-ES" sz="900" dirty="0" err="1"/>
                        <a:t>joc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són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naturals</a:t>
                      </a:r>
                      <a:r>
                        <a:rPr lang="es-ES" sz="900" dirty="0"/>
                        <a:t> i </a:t>
                      </a:r>
                      <a:r>
                        <a:rPr lang="es-ES" sz="900" dirty="0" err="1"/>
                        <a:t>tenen</a:t>
                      </a:r>
                      <a:r>
                        <a:rPr lang="es-ES" sz="900" dirty="0"/>
                        <a:t> un pes i </a:t>
                      </a:r>
                      <a:r>
                        <a:rPr lang="es-ES" sz="900" dirty="0" err="1"/>
                        <a:t>moment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correcte</a:t>
                      </a:r>
                      <a:r>
                        <a:rPr lang="es-ES" sz="900" dirty="0"/>
                        <a:t>. A </a:t>
                      </a:r>
                      <a:r>
                        <a:rPr lang="es-ES" sz="900" dirty="0" err="1"/>
                        <a:t>més</a:t>
                      </a:r>
                      <a:r>
                        <a:rPr lang="es-ES" sz="900" dirty="0"/>
                        <a:t>, </a:t>
                      </a:r>
                      <a:r>
                        <a:rPr lang="es-ES" sz="900" dirty="0" err="1"/>
                        <a:t>són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apropiades</a:t>
                      </a:r>
                      <a:r>
                        <a:rPr lang="es-ES" sz="900" dirty="0"/>
                        <a:t> per la </a:t>
                      </a:r>
                      <a:r>
                        <a:rPr lang="es-ES" sz="900" dirty="0" err="1"/>
                        <a:t>situació</a:t>
                      </a:r>
                      <a:r>
                        <a:rPr lang="es-ES" sz="900" dirty="0"/>
                        <a:t> que el jugador té </a:t>
                      </a:r>
                      <a:r>
                        <a:rPr lang="es-ES" sz="900" dirty="0" err="1"/>
                        <a:t>davant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 botó per atacar i no que </a:t>
                      </a:r>
                      <a:r>
                        <a:rPr lang="es-ES" sz="900" dirty="0" err="1"/>
                        <a:t>només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tocant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els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enemics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morin</a:t>
                      </a:r>
                      <a:r>
                        <a:rPr lang="es-ES" sz="9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689346"/>
                  </a:ext>
                </a:extLst>
              </a:tr>
              <a:tr h="565541">
                <a:tc>
                  <a:txBody>
                    <a:bodyPr/>
                    <a:lstStyle/>
                    <a:p>
                      <a:r>
                        <a:rPr lang="es-ES" sz="900" dirty="0" err="1"/>
                        <a:t>Els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efectes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acústics</a:t>
                      </a:r>
                      <a:r>
                        <a:rPr lang="es-ES" sz="900" dirty="0"/>
                        <a:t> i </a:t>
                      </a:r>
                      <a:r>
                        <a:rPr lang="es-ES" sz="900" dirty="0" err="1"/>
                        <a:t>visuals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desperten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l’interès</a:t>
                      </a:r>
                      <a:r>
                        <a:rPr lang="es-ES" sz="900" dirty="0"/>
                        <a:t> i proporcionen </a:t>
                      </a:r>
                      <a:r>
                        <a:rPr lang="es-ES" sz="900" dirty="0" err="1"/>
                        <a:t>retroalimentació</a:t>
                      </a:r>
                      <a:r>
                        <a:rPr lang="es-ES" sz="900" dirty="0"/>
                        <a:t> significativa en el </a:t>
                      </a:r>
                      <a:r>
                        <a:rPr lang="es-ES" sz="900" dirty="0" err="1"/>
                        <a:t>moment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adequat</a:t>
                      </a:r>
                      <a:r>
                        <a:rPr lang="es-ES" sz="9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 err="1"/>
                        <a:t>Canviar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completament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els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sons</a:t>
                      </a:r>
                      <a:r>
                        <a:rPr lang="es-ES" sz="900" dirty="0"/>
                        <a:t> del </a:t>
                      </a:r>
                      <a:r>
                        <a:rPr lang="es-ES" sz="900" dirty="0" err="1"/>
                        <a:t>joc</a:t>
                      </a:r>
                      <a:r>
                        <a:rPr lang="es-ES" sz="900" dirty="0"/>
                        <a:t>, </a:t>
                      </a:r>
                      <a:r>
                        <a:rPr lang="es-ES" sz="900" dirty="0" err="1"/>
                        <a:t>Vibració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quan</a:t>
                      </a:r>
                      <a:r>
                        <a:rPr lang="es-ES" sz="900" dirty="0"/>
                        <a:t> mates, Tacar de </a:t>
                      </a:r>
                      <a:r>
                        <a:rPr lang="es-ES" sz="900" dirty="0" err="1"/>
                        <a:t>sang</a:t>
                      </a:r>
                      <a:r>
                        <a:rPr lang="es-ES" sz="900" dirty="0"/>
                        <a:t> la pantalla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59354"/>
                  </a:ext>
                </a:extLst>
              </a:tr>
              <a:tr h="565541">
                <a:tc>
                  <a:txBody>
                    <a:bodyPr/>
                    <a:lstStyle/>
                    <a:p>
                      <a:r>
                        <a:rPr lang="es-ES" sz="900" dirty="0"/>
                        <a:t>El </a:t>
                      </a:r>
                      <a:r>
                        <a:rPr lang="es-ES" sz="900" dirty="0" err="1"/>
                        <a:t>joc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permet</a:t>
                      </a:r>
                      <a:r>
                        <a:rPr lang="es-ES" sz="900" dirty="0"/>
                        <a:t> un </a:t>
                      </a:r>
                      <a:r>
                        <a:rPr lang="es-ES" sz="900" dirty="0" err="1"/>
                        <a:t>nivell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adequat</a:t>
                      </a:r>
                      <a:r>
                        <a:rPr lang="es-ES" sz="900" dirty="0"/>
                        <a:t> de </a:t>
                      </a:r>
                      <a:r>
                        <a:rPr lang="es-ES" sz="900" dirty="0" err="1"/>
                        <a:t>personalització</a:t>
                      </a:r>
                      <a:r>
                        <a:rPr lang="es-ES" sz="900" dirty="0"/>
                        <a:t> en </a:t>
                      </a:r>
                      <a:r>
                        <a:rPr lang="es-ES" sz="900" dirty="0" err="1"/>
                        <a:t>relació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amb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diferents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aspectes</a:t>
                      </a:r>
                      <a:r>
                        <a:rPr lang="es-ES" sz="900" dirty="0"/>
                        <a:t> (</a:t>
                      </a:r>
                      <a:r>
                        <a:rPr lang="es-ES" sz="900" dirty="0" err="1"/>
                        <a:t>Àudio</a:t>
                      </a:r>
                      <a:r>
                        <a:rPr lang="es-ES" sz="900" dirty="0"/>
                        <a:t>, vídeo…)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baixar</a:t>
                      </a:r>
                      <a:r>
                        <a:rPr lang="es-ES" sz="900" dirty="0"/>
                        <a:t> el </a:t>
                      </a:r>
                      <a:r>
                        <a:rPr lang="es-ES" sz="900" dirty="0" err="1"/>
                        <a:t>volum</a:t>
                      </a:r>
                      <a:r>
                        <a:rPr lang="es-ES" sz="900" dirty="0"/>
                        <a:t> del </a:t>
                      </a:r>
                      <a:r>
                        <a:rPr lang="es-ES" sz="900" dirty="0" err="1"/>
                        <a:t>joc</a:t>
                      </a:r>
                      <a:r>
                        <a:rPr lang="es-ES" sz="900" dirty="0"/>
                        <a:t> i no del </a:t>
                      </a:r>
                      <a:r>
                        <a:rPr lang="es-ES" sz="900" dirty="0" err="1"/>
                        <a:t>dispositiu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sencer</a:t>
                      </a:r>
                      <a:r>
                        <a:rPr lang="es-ES" sz="900" dirty="0"/>
                        <a:t>, </a:t>
                      </a:r>
                      <a:r>
                        <a:rPr lang="es-ES" sz="900" dirty="0" err="1"/>
                        <a:t>Settings</a:t>
                      </a:r>
                      <a:r>
                        <a:rPr lang="es-ES" sz="900" dirty="0"/>
                        <a:t>, Anular la </a:t>
                      </a:r>
                      <a:r>
                        <a:rPr lang="es-ES" sz="900" dirty="0" err="1"/>
                        <a:t>musica</a:t>
                      </a:r>
                      <a:r>
                        <a:rPr lang="es-ES" sz="900" dirty="0"/>
                        <a:t> i </a:t>
                      </a:r>
                      <a:r>
                        <a:rPr lang="es-ES" sz="900" dirty="0" err="1"/>
                        <a:t>els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fx</a:t>
                      </a:r>
                      <a:r>
                        <a:rPr lang="es-ES" sz="900" dirty="0"/>
                        <a:t> de forma separada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17743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643" y="452718"/>
            <a:ext cx="899820" cy="90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89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12738"/>
            <a:ext cx="5446439" cy="332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643" y="452718"/>
            <a:ext cx="899820" cy="904876"/>
          </a:xfrm>
          <a:prstGeom prst="rect">
            <a:avLst/>
          </a:prstGeom>
        </p:spPr>
      </p:pic>
      <p:sp>
        <p:nvSpPr>
          <p:cNvPr id="7" name="AutoShape 8" descr="Image result for real gorilla simulator"/>
          <p:cNvSpPr>
            <a:spLocks noChangeAspect="1" noChangeArrowheads="1"/>
          </p:cNvSpPr>
          <p:nvPr/>
        </p:nvSpPr>
        <p:spPr bwMode="auto">
          <a:xfrm>
            <a:off x="155575" y="-1150938"/>
            <a:ext cx="428625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10" descr="Image result for real gorilla simulato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4"/>
          <a:stretch/>
        </p:blipFill>
        <p:spPr>
          <a:xfrm>
            <a:off x="6293125" y="2328957"/>
            <a:ext cx="4498428" cy="2924504"/>
          </a:xfrm>
          <a:prstGeom prst="rect">
            <a:avLst/>
          </a:prstGeom>
        </p:spPr>
      </p:pic>
      <p:pic>
        <p:nvPicPr>
          <p:cNvPr id="1038" name="Picture 14" descr="Image result for real gorilla simulator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9" t="383" r="-431" b="-383"/>
          <a:stretch/>
        </p:blipFill>
        <p:spPr bwMode="auto">
          <a:xfrm>
            <a:off x="1265976" y="3791209"/>
            <a:ext cx="383523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38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Recorrido Cognitivo: 		</a:t>
            </a:r>
            <a:r>
              <a:rPr lang="es-E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Lines</a:t>
            </a:r>
            <a:endParaRPr lang="es-ES" sz="3600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15AFA40F-8EB4-4C10-919D-E6DE3ABEE2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726397"/>
              </p:ext>
            </p:extLst>
          </p:nvPr>
        </p:nvGraphicFramePr>
        <p:xfrm>
          <a:off x="646110" y="1255684"/>
          <a:ext cx="813296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857">
                  <a:extLst>
                    <a:ext uri="{9D8B030D-6E8A-4147-A177-3AD203B41FA5}">
                      <a16:colId xmlns:a16="http://schemas.microsoft.com/office/drawing/2014/main" val="444513870"/>
                    </a:ext>
                  </a:extLst>
                </a:gridCol>
                <a:gridCol w="968277">
                  <a:extLst>
                    <a:ext uri="{9D8B030D-6E8A-4147-A177-3AD203B41FA5}">
                      <a16:colId xmlns:a16="http://schemas.microsoft.com/office/drawing/2014/main" val="3744387589"/>
                    </a:ext>
                  </a:extLst>
                </a:gridCol>
                <a:gridCol w="968277">
                  <a:extLst>
                    <a:ext uri="{9D8B030D-6E8A-4147-A177-3AD203B41FA5}">
                      <a16:colId xmlns:a16="http://schemas.microsoft.com/office/drawing/2014/main" val="2237753491"/>
                    </a:ext>
                  </a:extLst>
                </a:gridCol>
                <a:gridCol w="968277">
                  <a:extLst>
                    <a:ext uri="{9D8B030D-6E8A-4147-A177-3AD203B41FA5}">
                      <a16:colId xmlns:a16="http://schemas.microsoft.com/office/drawing/2014/main" val="3411150803"/>
                    </a:ext>
                  </a:extLst>
                </a:gridCol>
                <a:gridCol w="968277">
                  <a:extLst>
                    <a:ext uri="{9D8B030D-6E8A-4147-A177-3AD203B41FA5}">
                      <a16:colId xmlns:a16="http://schemas.microsoft.com/office/drawing/2014/main" val="268623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Gana el segundo nivel a la primera: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Eudald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Miquel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Jordi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Bernat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66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Click play button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07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Select point mode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9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Scroll to “Fence” level and click play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04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Set a point to win the level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995925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095" y="452718"/>
            <a:ext cx="954505" cy="949081"/>
          </a:xfrm>
          <a:prstGeom prst="rect">
            <a:avLst/>
          </a:prstGeom>
        </p:spPr>
      </p:pic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823EEBE8-DD67-4FCF-8E6C-6DAE4E66D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24616"/>
              </p:ext>
            </p:extLst>
          </p:nvPr>
        </p:nvGraphicFramePr>
        <p:xfrm>
          <a:off x="646110" y="3354848"/>
          <a:ext cx="10318456" cy="2743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89807">
                  <a:extLst>
                    <a:ext uri="{9D8B030D-6E8A-4147-A177-3AD203B41FA5}">
                      <a16:colId xmlns:a16="http://schemas.microsoft.com/office/drawing/2014/main" val="847668118"/>
                    </a:ext>
                  </a:extLst>
                </a:gridCol>
                <a:gridCol w="1289807">
                  <a:extLst>
                    <a:ext uri="{9D8B030D-6E8A-4147-A177-3AD203B41FA5}">
                      <a16:colId xmlns:a16="http://schemas.microsoft.com/office/drawing/2014/main" val="2010335900"/>
                    </a:ext>
                  </a:extLst>
                </a:gridCol>
                <a:gridCol w="1289807">
                  <a:extLst>
                    <a:ext uri="{9D8B030D-6E8A-4147-A177-3AD203B41FA5}">
                      <a16:colId xmlns:a16="http://schemas.microsoft.com/office/drawing/2014/main" val="1376220219"/>
                    </a:ext>
                  </a:extLst>
                </a:gridCol>
                <a:gridCol w="1289807">
                  <a:extLst>
                    <a:ext uri="{9D8B030D-6E8A-4147-A177-3AD203B41FA5}">
                      <a16:colId xmlns:a16="http://schemas.microsoft.com/office/drawing/2014/main" val="3572718361"/>
                    </a:ext>
                  </a:extLst>
                </a:gridCol>
                <a:gridCol w="1289807">
                  <a:extLst>
                    <a:ext uri="{9D8B030D-6E8A-4147-A177-3AD203B41FA5}">
                      <a16:colId xmlns:a16="http://schemas.microsoft.com/office/drawing/2014/main" val="1649241592"/>
                    </a:ext>
                  </a:extLst>
                </a:gridCol>
                <a:gridCol w="1289807">
                  <a:extLst>
                    <a:ext uri="{9D8B030D-6E8A-4147-A177-3AD203B41FA5}">
                      <a16:colId xmlns:a16="http://schemas.microsoft.com/office/drawing/2014/main" val="904026057"/>
                    </a:ext>
                  </a:extLst>
                </a:gridCol>
                <a:gridCol w="1289807">
                  <a:extLst>
                    <a:ext uri="{9D8B030D-6E8A-4147-A177-3AD203B41FA5}">
                      <a16:colId xmlns:a16="http://schemas.microsoft.com/office/drawing/2014/main" val="2940711141"/>
                    </a:ext>
                  </a:extLst>
                </a:gridCol>
                <a:gridCol w="1289807">
                  <a:extLst>
                    <a:ext uri="{9D8B030D-6E8A-4147-A177-3AD203B41FA5}">
                      <a16:colId xmlns:a16="http://schemas.microsoft.com/office/drawing/2014/main" val="3521462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Problema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Eudald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Miquel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Jordi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Bernat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Impacto negativo sobre la posibilidad de completar la tarea (1-5)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Frecuencia con la que puede aparecer: (1-5)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57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Select point mode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similitud que existe entre los menús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distinción entre menús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60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Set a point to win the level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condiciones de victoria, funcionamiento de la mecánica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Añadir en una línea de texto con los requisitos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/>
                        <a:t>Añadir en una línea de texto con los requisitos </a:t>
                      </a:r>
                    </a:p>
                    <a:p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/>
                        <a:t>Ofrecer un o dos niveles más de tutorial </a:t>
                      </a:r>
                    </a:p>
                    <a:p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Ofrecer un o dos niveles más de tutorial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30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578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095" y="452718"/>
            <a:ext cx="954505" cy="949081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B988C52-9144-4233-8629-D8772C63AC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738809"/>
              </p:ext>
            </p:extLst>
          </p:nvPr>
        </p:nvGraphicFramePr>
        <p:xfrm>
          <a:off x="646110" y="431624"/>
          <a:ext cx="81329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857">
                  <a:extLst>
                    <a:ext uri="{9D8B030D-6E8A-4147-A177-3AD203B41FA5}">
                      <a16:colId xmlns:a16="http://schemas.microsoft.com/office/drawing/2014/main" val="444513870"/>
                    </a:ext>
                  </a:extLst>
                </a:gridCol>
                <a:gridCol w="968277">
                  <a:extLst>
                    <a:ext uri="{9D8B030D-6E8A-4147-A177-3AD203B41FA5}">
                      <a16:colId xmlns:a16="http://schemas.microsoft.com/office/drawing/2014/main" val="3744387589"/>
                    </a:ext>
                  </a:extLst>
                </a:gridCol>
                <a:gridCol w="968277">
                  <a:extLst>
                    <a:ext uri="{9D8B030D-6E8A-4147-A177-3AD203B41FA5}">
                      <a16:colId xmlns:a16="http://schemas.microsoft.com/office/drawing/2014/main" val="2237753491"/>
                    </a:ext>
                  </a:extLst>
                </a:gridCol>
                <a:gridCol w="968277">
                  <a:extLst>
                    <a:ext uri="{9D8B030D-6E8A-4147-A177-3AD203B41FA5}">
                      <a16:colId xmlns:a16="http://schemas.microsoft.com/office/drawing/2014/main" val="3411150803"/>
                    </a:ext>
                  </a:extLst>
                </a:gridCol>
                <a:gridCol w="968277">
                  <a:extLst>
                    <a:ext uri="{9D8B030D-6E8A-4147-A177-3AD203B41FA5}">
                      <a16:colId xmlns:a16="http://schemas.microsoft.com/office/drawing/2014/main" val="268623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Busca tus estadísticas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Eudald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Miquel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Jordi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Bernat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66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Click play button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07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Select point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9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Scroll left all the way to find the 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048919"/>
                  </a:ext>
                </a:extLst>
              </a:tr>
            </a:tbl>
          </a:graphicData>
        </a:graphic>
      </p:graphicFrame>
      <p:graphicFrame>
        <p:nvGraphicFramePr>
          <p:cNvPr id="6" name="Tabla 10">
            <a:extLst>
              <a:ext uri="{FF2B5EF4-FFF2-40B4-BE49-F238E27FC236}">
                <a16:creationId xmlns:a16="http://schemas.microsoft.com/office/drawing/2014/main" id="{83CC8DAA-B41C-422A-BBBD-0A8BEC6F8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500208"/>
              </p:ext>
            </p:extLst>
          </p:nvPr>
        </p:nvGraphicFramePr>
        <p:xfrm>
          <a:off x="646110" y="2114654"/>
          <a:ext cx="11241088" cy="372867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05136">
                  <a:extLst>
                    <a:ext uri="{9D8B030D-6E8A-4147-A177-3AD203B41FA5}">
                      <a16:colId xmlns:a16="http://schemas.microsoft.com/office/drawing/2014/main" val="847668118"/>
                    </a:ext>
                  </a:extLst>
                </a:gridCol>
                <a:gridCol w="1405136">
                  <a:extLst>
                    <a:ext uri="{9D8B030D-6E8A-4147-A177-3AD203B41FA5}">
                      <a16:colId xmlns:a16="http://schemas.microsoft.com/office/drawing/2014/main" val="2010335900"/>
                    </a:ext>
                  </a:extLst>
                </a:gridCol>
                <a:gridCol w="1405136">
                  <a:extLst>
                    <a:ext uri="{9D8B030D-6E8A-4147-A177-3AD203B41FA5}">
                      <a16:colId xmlns:a16="http://schemas.microsoft.com/office/drawing/2014/main" val="1376220219"/>
                    </a:ext>
                  </a:extLst>
                </a:gridCol>
                <a:gridCol w="1405136">
                  <a:extLst>
                    <a:ext uri="{9D8B030D-6E8A-4147-A177-3AD203B41FA5}">
                      <a16:colId xmlns:a16="http://schemas.microsoft.com/office/drawing/2014/main" val="3572718361"/>
                    </a:ext>
                  </a:extLst>
                </a:gridCol>
                <a:gridCol w="1405136">
                  <a:extLst>
                    <a:ext uri="{9D8B030D-6E8A-4147-A177-3AD203B41FA5}">
                      <a16:colId xmlns:a16="http://schemas.microsoft.com/office/drawing/2014/main" val="1649241592"/>
                    </a:ext>
                  </a:extLst>
                </a:gridCol>
                <a:gridCol w="1405136">
                  <a:extLst>
                    <a:ext uri="{9D8B030D-6E8A-4147-A177-3AD203B41FA5}">
                      <a16:colId xmlns:a16="http://schemas.microsoft.com/office/drawing/2014/main" val="904026057"/>
                    </a:ext>
                  </a:extLst>
                </a:gridCol>
                <a:gridCol w="1405136">
                  <a:extLst>
                    <a:ext uri="{9D8B030D-6E8A-4147-A177-3AD203B41FA5}">
                      <a16:colId xmlns:a16="http://schemas.microsoft.com/office/drawing/2014/main" val="2940711141"/>
                    </a:ext>
                  </a:extLst>
                </a:gridCol>
                <a:gridCol w="1405136">
                  <a:extLst>
                    <a:ext uri="{9D8B030D-6E8A-4147-A177-3AD203B41FA5}">
                      <a16:colId xmlns:a16="http://schemas.microsoft.com/office/drawing/2014/main" val="3521462052"/>
                    </a:ext>
                  </a:extLst>
                </a:gridCol>
              </a:tblGrid>
              <a:tr h="54295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Problema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Eudald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Miquel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Jordi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Bernat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Impacto negativo sobre la posibilidad de completar la tarea (1-5)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Frecuencia con la que puede aparecer: (1-5)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578070"/>
                  </a:ext>
                </a:extLst>
              </a:tr>
              <a:tr h="775643">
                <a:tc>
                  <a:txBody>
                    <a:bodyPr/>
                    <a:lstStyle/>
                    <a:p>
                      <a:r>
                        <a:rPr lang="en-US" dirty="0"/>
                        <a:t>Click play button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no se entiende que tenga que darle a </a:t>
                      </a:r>
                      <a:r>
                        <a:rPr lang="es-ES" sz="1050" dirty="0" err="1"/>
                        <a:t>play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Poner las estadísticas antes de tener que apretar el botón de 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60720"/>
                  </a:ext>
                </a:extLst>
              </a:tr>
              <a:tr h="100833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Select point mode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similitud que existe entre los menús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distinción entre menús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30811"/>
                  </a:ext>
                </a:extLst>
              </a:tr>
              <a:tr h="100833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Scroll left all the way to find the 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no se esperaría encontrarlo ahí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apartado en el menú principal enfocado a las estadísticas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Hacer un “</a:t>
                      </a:r>
                      <a:r>
                        <a:rPr lang="es-ES" sz="1050" dirty="0" err="1"/>
                        <a:t>click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button</a:t>
                      </a:r>
                      <a:r>
                        <a:rPr lang="es-ES" sz="1050" dirty="0"/>
                        <a:t>” para que pueda acceder a toda una interfaz que sea un menú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237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393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227F5-3AC7-45B0-9831-E4CDF8DC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0993E6-6E8A-4B2B-84D8-6E308BB5D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564CE298-6649-4BA9-80FB-94AC5A7A74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4821979"/>
              </p:ext>
            </p:extLst>
          </p:nvPr>
        </p:nvGraphicFramePr>
        <p:xfrm>
          <a:off x="704834" y="217395"/>
          <a:ext cx="8132965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857">
                  <a:extLst>
                    <a:ext uri="{9D8B030D-6E8A-4147-A177-3AD203B41FA5}">
                      <a16:colId xmlns:a16="http://schemas.microsoft.com/office/drawing/2014/main" val="444513870"/>
                    </a:ext>
                  </a:extLst>
                </a:gridCol>
                <a:gridCol w="968277">
                  <a:extLst>
                    <a:ext uri="{9D8B030D-6E8A-4147-A177-3AD203B41FA5}">
                      <a16:colId xmlns:a16="http://schemas.microsoft.com/office/drawing/2014/main" val="3744387589"/>
                    </a:ext>
                  </a:extLst>
                </a:gridCol>
                <a:gridCol w="968277">
                  <a:extLst>
                    <a:ext uri="{9D8B030D-6E8A-4147-A177-3AD203B41FA5}">
                      <a16:colId xmlns:a16="http://schemas.microsoft.com/office/drawing/2014/main" val="2237753491"/>
                    </a:ext>
                  </a:extLst>
                </a:gridCol>
                <a:gridCol w="968277">
                  <a:extLst>
                    <a:ext uri="{9D8B030D-6E8A-4147-A177-3AD203B41FA5}">
                      <a16:colId xmlns:a16="http://schemas.microsoft.com/office/drawing/2014/main" val="3411150803"/>
                    </a:ext>
                  </a:extLst>
                </a:gridCol>
                <a:gridCol w="968277">
                  <a:extLst>
                    <a:ext uri="{9D8B030D-6E8A-4147-A177-3AD203B41FA5}">
                      <a16:colId xmlns:a16="http://schemas.microsoft.com/office/drawing/2014/main" val="268623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Activa “</a:t>
                      </a:r>
                      <a:r>
                        <a:rPr lang="es-ES" dirty="0" err="1"/>
                        <a:t>colorblind</a:t>
                      </a:r>
                      <a:r>
                        <a:rPr lang="es-ES" dirty="0"/>
                        <a:t>” </a:t>
                      </a:r>
                      <a:r>
                        <a:rPr lang="es-ES" dirty="0" err="1"/>
                        <a:t>mode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Eudald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Miquel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Jordi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Bernat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66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Scroll right to settings and click on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07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Scroll to the right until you find the colorblind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9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Click on the “colorblind” mode to activate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048919"/>
                  </a:ext>
                </a:extLst>
              </a:tr>
            </a:tbl>
          </a:graphicData>
        </a:graphic>
      </p:graphicFrame>
      <p:graphicFrame>
        <p:nvGraphicFramePr>
          <p:cNvPr id="5" name="Tabla 10">
            <a:extLst>
              <a:ext uri="{FF2B5EF4-FFF2-40B4-BE49-F238E27FC236}">
                <a16:creationId xmlns:a16="http://schemas.microsoft.com/office/drawing/2014/main" id="{2CCB3485-D9B0-4E77-83C4-062A1CAF6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81386"/>
              </p:ext>
            </p:extLst>
          </p:nvPr>
        </p:nvGraphicFramePr>
        <p:xfrm>
          <a:off x="704834" y="2360036"/>
          <a:ext cx="10318456" cy="3017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45419">
                  <a:extLst>
                    <a:ext uri="{9D8B030D-6E8A-4147-A177-3AD203B41FA5}">
                      <a16:colId xmlns:a16="http://schemas.microsoft.com/office/drawing/2014/main" val="847668118"/>
                    </a:ext>
                  </a:extLst>
                </a:gridCol>
                <a:gridCol w="1149292">
                  <a:extLst>
                    <a:ext uri="{9D8B030D-6E8A-4147-A177-3AD203B41FA5}">
                      <a16:colId xmlns:a16="http://schemas.microsoft.com/office/drawing/2014/main" val="2010335900"/>
                    </a:ext>
                  </a:extLst>
                </a:gridCol>
                <a:gridCol w="1367405">
                  <a:extLst>
                    <a:ext uri="{9D8B030D-6E8A-4147-A177-3AD203B41FA5}">
                      <a16:colId xmlns:a16="http://schemas.microsoft.com/office/drawing/2014/main" val="1376220219"/>
                    </a:ext>
                  </a:extLst>
                </a:gridCol>
                <a:gridCol w="1367406">
                  <a:extLst>
                    <a:ext uri="{9D8B030D-6E8A-4147-A177-3AD203B41FA5}">
                      <a16:colId xmlns:a16="http://schemas.microsoft.com/office/drawing/2014/main" val="3572718361"/>
                    </a:ext>
                  </a:extLst>
                </a:gridCol>
                <a:gridCol w="719513">
                  <a:extLst>
                    <a:ext uri="{9D8B030D-6E8A-4147-A177-3AD203B41FA5}">
                      <a16:colId xmlns:a16="http://schemas.microsoft.com/office/drawing/2014/main" val="1649241592"/>
                    </a:ext>
                  </a:extLst>
                </a:gridCol>
                <a:gridCol w="1289807">
                  <a:extLst>
                    <a:ext uri="{9D8B030D-6E8A-4147-A177-3AD203B41FA5}">
                      <a16:colId xmlns:a16="http://schemas.microsoft.com/office/drawing/2014/main" val="904026057"/>
                    </a:ext>
                  </a:extLst>
                </a:gridCol>
                <a:gridCol w="1289807">
                  <a:extLst>
                    <a:ext uri="{9D8B030D-6E8A-4147-A177-3AD203B41FA5}">
                      <a16:colId xmlns:a16="http://schemas.microsoft.com/office/drawing/2014/main" val="2940711141"/>
                    </a:ext>
                  </a:extLst>
                </a:gridCol>
                <a:gridCol w="1289807">
                  <a:extLst>
                    <a:ext uri="{9D8B030D-6E8A-4147-A177-3AD203B41FA5}">
                      <a16:colId xmlns:a16="http://schemas.microsoft.com/office/drawing/2014/main" val="3521462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Problema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Eudald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Miquel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Jordi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Bernat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Impacto negativo sobre la posibilidad de completar la tarea (1-5)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Frecuencia con la que puede aparecer: (1-5)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57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Scroll right to settings and click on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lo poco reconocible que son los menús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distinción entre menús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60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Scroll to the right until you find the colorblind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Los menús son demasiado parecidos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 modificar el sistema de menús sin cambiar demasiado el </a:t>
                      </a:r>
                      <a:r>
                        <a:rPr lang="es-ES" sz="1050" dirty="0" err="1"/>
                        <a:t>core</a:t>
                      </a:r>
                      <a:r>
                        <a:rPr lang="es-ES" sz="105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Poner el modo para daltónicos antes que de modo nocturno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30811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095" y="452718"/>
            <a:ext cx="954505" cy="9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20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0" y="245678"/>
            <a:ext cx="5256344" cy="295669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96" y="3202371"/>
            <a:ext cx="6106510" cy="343491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3095" y="452718"/>
            <a:ext cx="954505" cy="9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PlayTesting : 	</a:t>
            </a:r>
            <a:r>
              <a:rPr lang="es-E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Presidente Simulador Lite</a:t>
            </a:r>
            <a:endParaRPr lang="es-ES" sz="32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38" y="308338"/>
            <a:ext cx="956958" cy="942746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C0E1378-8EF5-42FD-8A45-043399557E60}"/>
              </a:ext>
            </a:extLst>
          </p:cNvPr>
          <p:cNvSpPr txBox="1"/>
          <p:nvPr/>
        </p:nvSpPr>
        <p:spPr>
          <a:xfrm>
            <a:off x="729842" y="1761688"/>
            <a:ext cx="655180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Pre-Play</a:t>
            </a:r>
          </a:p>
          <a:p>
            <a:r>
              <a:rPr lang="es-ES" dirty="0"/>
              <a:t>¿Te gustan los videojuegos como Civilization VI, </a:t>
            </a:r>
            <a:r>
              <a:rPr lang="es-ES" dirty="0" err="1"/>
              <a:t>Democracy</a:t>
            </a:r>
            <a:r>
              <a:rPr lang="es-ES" dirty="0"/>
              <a:t> 3 o </a:t>
            </a:r>
            <a:r>
              <a:rPr lang="es-ES" dirty="0" err="1"/>
              <a:t>Warhammer</a:t>
            </a:r>
            <a:r>
              <a:rPr lang="es-ES" dirty="0"/>
              <a:t>? </a:t>
            </a:r>
          </a:p>
          <a:p>
            <a:r>
              <a:rPr lang="es-ES" dirty="0"/>
              <a:t>¿Qué videojuegos sueles jugar? </a:t>
            </a:r>
          </a:p>
          <a:p>
            <a:r>
              <a:rPr lang="es-ES" dirty="0"/>
              <a:t>¿Qué es lo que más te gusta sobre estos videojuegos? ¿Dónde sueles buscar nuevos videojuegos? </a:t>
            </a:r>
          </a:p>
          <a:p>
            <a:r>
              <a:rPr lang="es-ES" dirty="0"/>
              <a:t>¿Cuál ha sido el último videojuego que has jugado?</a:t>
            </a:r>
          </a:p>
        </p:txBody>
      </p:sp>
    </p:spTree>
    <p:extLst>
      <p:ext uri="{BB962C8B-B14F-4D97-AF65-F5344CB8AC3E}">
        <p14:creationId xmlns:p14="http://schemas.microsoft.com/office/powerpoint/2010/main" val="213149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3BDEC-863E-4630-A4F5-0D410AF3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39E27E7-4151-4D78-BEA8-D2157F8421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640896"/>
              </p:ext>
            </p:extLst>
          </p:nvPr>
        </p:nvGraphicFramePr>
        <p:xfrm>
          <a:off x="1103684" y="1700300"/>
          <a:ext cx="8947150" cy="4622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96900">
                  <a:extLst>
                    <a:ext uri="{9D8B030D-6E8A-4147-A177-3AD203B41FA5}">
                      <a16:colId xmlns:a16="http://schemas.microsoft.com/office/drawing/2014/main" val="1863478533"/>
                    </a:ext>
                  </a:extLst>
                </a:gridCol>
                <a:gridCol w="1384183">
                  <a:extLst>
                    <a:ext uri="{9D8B030D-6E8A-4147-A177-3AD203B41FA5}">
                      <a16:colId xmlns:a16="http://schemas.microsoft.com/office/drawing/2014/main" val="972943850"/>
                    </a:ext>
                  </a:extLst>
                </a:gridCol>
                <a:gridCol w="1287207">
                  <a:extLst>
                    <a:ext uri="{9D8B030D-6E8A-4147-A177-3AD203B41FA5}">
                      <a16:colId xmlns:a16="http://schemas.microsoft.com/office/drawing/2014/main" val="1618495160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1040927508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131098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Pregunta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Bernat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Jordi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Eudald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Miquel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70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¿Te gustan los videojuegos como Civilization VI, </a:t>
                      </a:r>
                      <a:r>
                        <a:rPr lang="es-ES" sz="1000" dirty="0" err="1"/>
                        <a:t>Democracy</a:t>
                      </a:r>
                      <a:r>
                        <a:rPr lang="es-ES" sz="1000" dirty="0"/>
                        <a:t> 3 o </a:t>
                      </a:r>
                      <a:r>
                        <a:rPr lang="es-ES" sz="1000" dirty="0" err="1"/>
                        <a:t>Warhammer</a:t>
                      </a:r>
                      <a:r>
                        <a:rPr lang="es-ES" sz="1000" dirty="0"/>
                        <a:t>? </a:t>
                      </a:r>
                    </a:p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Si, aunque no suelo jugar.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No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Sí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014320"/>
                  </a:ext>
                </a:extLst>
              </a:tr>
              <a:tr h="3197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¿Qué videojuegos sueles jugar? </a:t>
                      </a:r>
                    </a:p>
                    <a:p>
                      <a:endParaRPr lang="es-E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Online tipo lol, </a:t>
                      </a:r>
                      <a:r>
                        <a:rPr lang="es-ES" sz="900" dirty="0" err="1"/>
                        <a:t>fornite</a:t>
                      </a:r>
                      <a:r>
                        <a:rPr lang="es-ES" sz="900" dirty="0"/>
                        <a:t> y juegos frenéticos.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Mario Bros.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Suelo jugar MMORPG como el </a:t>
                      </a:r>
                      <a:r>
                        <a:rPr lang="es-ES" sz="900" dirty="0" err="1"/>
                        <a:t>World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Of</a:t>
                      </a:r>
                      <a:r>
                        <a:rPr lang="es-ES" sz="900" dirty="0"/>
                        <a:t> Warcraft, juegos de rol como </a:t>
                      </a:r>
                      <a:r>
                        <a:rPr lang="es-ES" sz="900" dirty="0" err="1"/>
                        <a:t>Fallout</a:t>
                      </a:r>
                      <a:r>
                        <a:rPr lang="es-ES" sz="900" dirty="0"/>
                        <a:t> 3 o el 4 y juegos más casuales como L4D.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Juegos de </a:t>
                      </a:r>
                      <a:r>
                        <a:rPr lang="es-ES" sz="900" dirty="0" err="1"/>
                        <a:t>puzzles</a:t>
                      </a:r>
                      <a:r>
                        <a:rPr lang="es-ES" sz="900" dirty="0"/>
                        <a:t> estilo Candy </a:t>
                      </a:r>
                      <a:r>
                        <a:rPr lang="es-ES" sz="900" dirty="0" err="1"/>
                        <a:t>Crush</a:t>
                      </a:r>
                      <a:r>
                        <a:rPr lang="es-ES" sz="900" dirty="0"/>
                        <a:t> o sudokus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8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dirty="0"/>
                        <a:t>¿Qué es lo que más te gusta sobre estos videojuegos?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 Estar compitiendo contra otros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Estar compitiendo contra otros y jugar con la familia y los amigos.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Busca que esté bien balanceado </a:t>
                      </a:r>
                      <a:r>
                        <a:rPr lang="es-ES" sz="900" dirty="0" err="1"/>
                        <a:t>gameplay</a:t>
                      </a:r>
                      <a:r>
                        <a:rPr lang="es-ES" sz="900" dirty="0"/>
                        <a:t>-historia, que exista repercusión entre el </a:t>
                      </a:r>
                      <a:r>
                        <a:rPr lang="es-ES" sz="900" dirty="0" err="1"/>
                        <a:t>gameplay</a:t>
                      </a:r>
                      <a:r>
                        <a:rPr lang="es-ES" sz="900" dirty="0"/>
                        <a:t> y la historia.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Que proponen retos y esfuerzos mentales.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89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dirty="0"/>
                        <a:t>¿Dónde sueles buscar nuevos videojuegos?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Viendo ofertas sobre juegos y, si me gusta la temática, investigo más. También con el boca a boca de amigos que me recomiendan juegos. A parte, suelo mirar algún foro.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Los suelen buscar los demás.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Plataformas como IG, ofertas de </a:t>
                      </a:r>
                      <a:r>
                        <a:rPr lang="es-ES" sz="900" dirty="0" err="1"/>
                        <a:t>Steam</a:t>
                      </a:r>
                      <a:r>
                        <a:rPr lang="es-ES" sz="900" dirty="0"/>
                        <a:t>, </a:t>
                      </a:r>
                      <a:r>
                        <a:rPr lang="es-ES" sz="900" dirty="0" err="1"/>
                        <a:t>youtubers</a:t>
                      </a:r>
                      <a:r>
                        <a:rPr lang="es-ES" sz="900" dirty="0"/>
                        <a:t>, nunca revistas.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Normalmente me salen recomendados en las listas de videojuegos de la Play Store.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99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¿Cuál ha sido el último videojuego que has jugado?</a:t>
                      </a:r>
                    </a:p>
                    <a:p>
                      <a:endParaRPr lang="es-E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Madden 2020.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Mario Bros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Al Civilization VI, al </a:t>
                      </a:r>
                      <a:r>
                        <a:rPr lang="es-ES" sz="900" dirty="0" err="1"/>
                        <a:t>tropico</a:t>
                      </a:r>
                      <a:r>
                        <a:rPr lang="es-ES" sz="900" dirty="0"/>
                        <a:t> 3 y al </a:t>
                      </a:r>
                      <a:r>
                        <a:rPr lang="es-ES" sz="900" dirty="0" err="1"/>
                        <a:t>wow</a:t>
                      </a:r>
                      <a:r>
                        <a:rPr lang="es-ES" sz="9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 err="1"/>
                        <a:t>Fishdom</a:t>
                      </a:r>
                      <a:r>
                        <a:rPr lang="es-ES" sz="9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473846"/>
                  </a:ext>
                </a:extLst>
              </a:tr>
            </a:tbl>
          </a:graphicData>
        </a:graphic>
      </p:graphicFrame>
      <p:pic>
        <p:nvPicPr>
          <p:cNvPr id="5" name="Marcador de conteni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38" y="308338"/>
            <a:ext cx="956958" cy="94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7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1626832-BF32-4C66-9304-50614C8EC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638"/>
            <a:ext cx="8947150" cy="30110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s-ES" sz="2800" dirty="0"/>
              <a:t>Post-Play</a:t>
            </a:r>
          </a:p>
          <a:p>
            <a:pPr marL="0" indent="0">
              <a:buNone/>
            </a:pPr>
            <a:r>
              <a:rPr lang="es-ES" dirty="0"/>
              <a:t>¿Cuál es el objetivo del videojuego? </a:t>
            </a:r>
          </a:p>
          <a:p>
            <a:pPr marL="0" indent="0">
              <a:buNone/>
            </a:pPr>
            <a:r>
              <a:rPr lang="es-ES" dirty="0"/>
              <a:t>¿Cómo describirías el videojuego a alguien que nunca lo haya jugado? </a:t>
            </a:r>
          </a:p>
          <a:p>
            <a:pPr marL="0" indent="0">
              <a:buNone/>
            </a:pPr>
            <a:r>
              <a:rPr lang="es-ES" dirty="0"/>
              <a:t>¿Qué es lo que menos te ha gustado?</a:t>
            </a:r>
          </a:p>
          <a:p>
            <a:pPr marL="0" indent="0">
              <a:buNone/>
            </a:pPr>
            <a:r>
              <a:rPr lang="es-ES" dirty="0"/>
              <a:t>¿Hay algo que te haya producido cierta confusión? </a:t>
            </a:r>
          </a:p>
          <a:p>
            <a:pPr marL="0" indent="0">
              <a:buNone/>
            </a:pPr>
            <a:r>
              <a:rPr lang="es-ES" dirty="0"/>
              <a:t>¿Hay algo que te hubiera gustado saber antes de jugar? </a:t>
            </a:r>
          </a:p>
        </p:txBody>
      </p:sp>
      <p:pic>
        <p:nvPicPr>
          <p:cNvPr id="4" name="Marcador de conteni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38" y="308338"/>
            <a:ext cx="956958" cy="94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7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6591F-C03F-414E-99CF-46BDF3C6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F7B9F-9B98-45D0-81DE-0928FC230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DFFE91E-A8BF-4B3E-9015-4CE5167DEF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5231174"/>
              </p:ext>
            </p:extLst>
          </p:nvPr>
        </p:nvGraphicFramePr>
        <p:xfrm>
          <a:off x="285225" y="452718"/>
          <a:ext cx="11378109" cy="620600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97249">
                  <a:extLst>
                    <a:ext uri="{9D8B030D-6E8A-4147-A177-3AD203B41FA5}">
                      <a16:colId xmlns:a16="http://schemas.microsoft.com/office/drawing/2014/main" val="1863478533"/>
                    </a:ext>
                  </a:extLst>
                </a:gridCol>
                <a:gridCol w="2256638">
                  <a:extLst>
                    <a:ext uri="{9D8B030D-6E8A-4147-A177-3AD203B41FA5}">
                      <a16:colId xmlns:a16="http://schemas.microsoft.com/office/drawing/2014/main" val="972943850"/>
                    </a:ext>
                  </a:extLst>
                </a:gridCol>
                <a:gridCol w="2472978">
                  <a:extLst>
                    <a:ext uri="{9D8B030D-6E8A-4147-A177-3AD203B41FA5}">
                      <a16:colId xmlns:a16="http://schemas.microsoft.com/office/drawing/2014/main" val="1618495160"/>
                    </a:ext>
                  </a:extLst>
                </a:gridCol>
                <a:gridCol w="2275622">
                  <a:extLst>
                    <a:ext uri="{9D8B030D-6E8A-4147-A177-3AD203B41FA5}">
                      <a16:colId xmlns:a16="http://schemas.microsoft.com/office/drawing/2014/main" val="1040927508"/>
                    </a:ext>
                  </a:extLst>
                </a:gridCol>
                <a:gridCol w="2275622">
                  <a:extLst>
                    <a:ext uri="{9D8B030D-6E8A-4147-A177-3AD203B41FA5}">
                      <a16:colId xmlns:a16="http://schemas.microsoft.com/office/drawing/2014/main" val="1310986713"/>
                    </a:ext>
                  </a:extLst>
                </a:gridCol>
              </a:tblGrid>
              <a:tr h="370680">
                <a:tc>
                  <a:txBody>
                    <a:bodyPr/>
                    <a:lstStyle/>
                    <a:p>
                      <a:r>
                        <a:rPr lang="es-ES" dirty="0"/>
                        <a:t>Pregunta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Bernat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Jordi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Eudald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Miquel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705445"/>
                  </a:ext>
                </a:extLst>
              </a:tr>
              <a:tr h="6398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ES" sz="1000" dirty="0"/>
                        <a:t>¿Cuál es el objetivo del videojuego? </a:t>
                      </a:r>
                    </a:p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Mejorar el nivel de vida del país, bienestar y hacer crecer el país.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Construir edificios e invertir en departamentos.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Gestionar los recursos del país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 Dirigir un país como si fueras un político importante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014320"/>
                  </a:ext>
                </a:extLst>
              </a:tr>
              <a:tr h="91400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ES" sz="1000" dirty="0"/>
                        <a:t>¿Cómo describirías el videojuego a alguien que nunca lo haya jugado? </a:t>
                      </a:r>
                    </a:p>
                    <a:p>
                      <a:endParaRPr lang="es-E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Un juego de estrategia donde eres el presidente y tienes que cuidar a tus habitantes.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Un juego en el que tienes que gestionar los edificios y las infraestructuras del país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Un videojuego de gestión de recursos, no lo calificaría como simulado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Un juego que simula el trabajo de un político importante. </a:t>
                      </a:r>
                    </a:p>
                    <a:p>
                      <a:endParaRPr lang="es-E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84990"/>
                  </a:ext>
                </a:extLst>
              </a:tr>
              <a:tr h="132530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ES" sz="1000" dirty="0"/>
                        <a:t>¿Qué es lo que menos te ha gustado?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El tutorial te lo explica demasiado del tirón.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No poder encontrar el mapa, y que el tutorial fuese tan largo y pesado sin tampoco una ayuda directa después del mismo.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No me ha gustado nada el juego.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 El tutorial era demasiado largo y la mayoría de menús eran poco claros y difíciles de entender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894811"/>
                  </a:ext>
                </a:extLst>
              </a:tr>
              <a:tr h="146240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ES" sz="1000" dirty="0"/>
                        <a:t>¿Hay algo que te haya producido cierta confusión? </a:t>
                      </a:r>
                    </a:p>
                    <a:p>
                      <a:endParaRPr lang="es-E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Más guía sobre invertir. No sabía que estaba haciendo. La manera en que lo muestra. ¿Qué significan las estrellas?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No poder encontrar el mapa y no entender el sistema de estrellas, ni saber dónde se mostraba la cantidad de edificios creada.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El tutorial sobrecarga al usuario con demasiada información nada más empezar, no proporciona ningún tipo de señalización o </a:t>
                      </a:r>
                      <a:r>
                        <a:rPr lang="es-ES" sz="900" dirty="0" err="1"/>
                        <a:t>highlighting</a:t>
                      </a:r>
                      <a:r>
                        <a:rPr lang="es-ES" sz="900" dirty="0"/>
                        <a:t> para señalar los elementos a los que se refiere ni permite un aprendizaje </a:t>
                      </a:r>
                      <a:r>
                        <a:rPr lang="es-ES" sz="900" dirty="0" err="1"/>
                        <a:t>explorativo</a:t>
                      </a:r>
                      <a:r>
                        <a:rPr lang="es-ES" sz="900" dirty="0"/>
                        <a:t> al usuario. Los menús sobrecargados y que sin entender los motivos ocurren ciertos eventos como guerras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La forma de invertir, el icono de las noticias y el icono del mapa.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473846"/>
                  </a:ext>
                </a:extLst>
              </a:tr>
              <a:tr h="14624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¿Hay algo que te hubiera gustado saber antes de jugar? </a:t>
                      </a:r>
                    </a:p>
                    <a:p>
                      <a:endParaRPr lang="es-E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Más guía sobre invertir. No sabía que estaba haciendo. La manera en que lo muestra. ¿Qué significan las estrellas?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Saber cómo jugar, ya que el tutorial era muy largo y no definía bien como jugarlo y donde tenía que ir para poder avanzar en el juego.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Como se juega, el tutorial ha sido totalmente inútil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poder invertir y saber un poco más de qué va el juego.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585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29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Play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Primero de todo deberás leer el tutorial.</a:t>
            </a:r>
          </a:p>
          <a:p>
            <a:r>
              <a:rPr lang="es-ES" dirty="0"/>
              <a:t>¿Puedes ir al apartado de noticias? </a:t>
            </a:r>
          </a:p>
          <a:p>
            <a:r>
              <a:rPr lang="es-ES" dirty="0"/>
              <a:t>Invierte en baloncesto y construye un estadio. Ve al mapa.</a:t>
            </a:r>
          </a:p>
          <a:p>
            <a:r>
              <a:rPr lang="es-ES" dirty="0"/>
              <a:t>Aumenta el empleo de minusválidos.</a:t>
            </a:r>
          </a:p>
        </p:txBody>
      </p:sp>
      <p:pic>
        <p:nvPicPr>
          <p:cNvPr id="4" name="Marcador de conteni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38" y="308338"/>
            <a:ext cx="956958" cy="94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1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FFCCC-8335-4449-B428-43C1CA63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37EEF7-8146-418B-9868-767A0937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AC7A731-38ED-4DA9-84B6-249AB95F03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588786"/>
              </p:ext>
            </p:extLst>
          </p:nvPr>
        </p:nvGraphicFramePr>
        <p:xfrm>
          <a:off x="276837" y="452718"/>
          <a:ext cx="11378109" cy="62053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97249">
                  <a:extLst>
                    <a:ext uri="{9D8B030D-6E8A-4147-A177-3AD203B41FA5}">
                      <a16:colId xmlns:a16="http://schemas.microsoft.com/office/drawing/2014/main" val="1863478533"/>
                    </a:ext>
                  </a:extLst>
                </a:gridCol>
                <a:gridCol w="2256638">
                  <a:extLst>
                    <a:ext uri="{9D8B030D-6E8A-4147-A177-3AD203B41FA5}">
                      <a16:colId xmlns:a16="http://schemas.microsoft.com/office/drawing/2014/main" val="972943850"/>
                    </a:ext>
                  </a:extLst>
                </a:gridCol>
                <a:gridCol w="2472978">
                  <a:extLst>
                    <a:ext uri="{9D8B030D-6E8A-4147-A177-3AD203B41FA5}">
                      <a16:colId xmlns:a16="http://schemas.microsoft.com/office/drawing/2014/main" val="1618495160"/>
                    </a:ext>
                  </a:extLst>
                </a:gridCol>
                <a:gridCol w="2275622">
                  <a:extLst>
                    <a:ext uri="{9D8B030D-6E8A-4147-A177-3AD203B41FA5}">
                      <a16:colId xmlns:a16="http://schemas.microsoft.com/office/drawing/2014/main" val="1040927508"/>
                    </a:ext>
                  </a:extLst>
                </a:gridCol>
                <a:gridCol w="2275622">
                  <a:extLst>
                    <a:ext uri="{9D8B030D-6E8A-4147-A177-3AD203B41FA5}">
                      <a16:colId xmlns:a16="http://schemas.microsoft.com/office/drawing/2014/main" val="1310986713"/>
                    </a:ext>
                  </a:extLst>
                </a:gridCol>
              </a:tblGrid>
              <a:tr h="370680">
                <a:tc>
                  <a:txBody>
                    <a:bodyPr/>
                    <a:lstStyle/>
                    <a:p>
                      <a:r>
                        <a:rPr lang="es-ES" dirty="0"/>
                        <a:t>Pregunta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Bernat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Jordi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Eudald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Miquel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705445"/>
                  </a:ext>
                </a:extLst>
              </a:tr>
              <a:tr h="639804">
                <a:tc>
                  <a:txBody>
                    <a:bodyPr/>
                    <a:lstStyle/>
                    <a:p>
                      <a:r>
                        <a:rPr lang="es-ES" sz="1000" dirty="0"/>
                        <a:t>Primero de todo deberás leer el tutorial.</a:t>
                      </a:r>
                    </a:p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 pierde notablemente la atención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pierde notablemente la atención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 pierde notablemente la atención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 pierde notablemente la atención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014320"/>
                  </a:ext>
                </a:extLst>
              </a:tr>
              <a:tr h="914006">
                <a:tc>
                  <a:txBody>
                    <a:bodyPr/>
                    <a:lstStyle/>
                    <a:p>
                      <a:r>
                        <a:rPr lang="es-ES" sz="1000" dirty="0"/>
                        <a:t>¿Puedes ir al apartado de noticias? </a:t>
                      </a:r>
                    </a:p>
                    <a:p>
                      <a:endParaRPr lang="es-E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confunde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No encuentra durante varios segundos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Relaciona bastante rápido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confunde </a:t>
                      </a:r>
                    </a:p>
                    <a:p>
                      <a:endParaRPr lang="es-E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84990"/>
                  </a:ext>
                </a:extLst>
              </a:tr>
              <a:tr h="1325308">
                <a:tc>
                  <a:txBody>
                    <a:bodyPr/>
                    <a:lstStyle/>
                    <a:p>
                      <a:r>
                        <a:rPr lang="es-ES" sz="1000" dirty="0"/>
                        <a:t>Invierte en baloncesto y construye un estadio.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 estrellas le resultan confusas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 estrellas le resultan confusas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Mucho tiempo perdido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no entiende como invertir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894811"/>
                  </a:ext>
                </a:extLst>
              </a:tr>
              <a:tr h="1462409">
                <a:tc>
                  <a:txBody>
                    <a:bodyPr/>
                    <a:lstStyle/>
                    <a:p>
                      <a:r>
                        <a:rPr lang="es-ES" sz="1000" dirty="0"/>
                        <a:t>Ve al mapa.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Encuentra rápido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No encuentra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Lo encuentra rápido.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Tarda mucho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8401"/>
                  </a:ext>
                </a:extLst>
              </a:tr>
              <a:tr h="1462409">
                <a:tc>
                  <a:txBody>
                    <a:bodyPr/>
                    <a:lstStyle/>
                    <a:p>
                      <a:r>
                        <a:rPr lang="es-ES" sz="1000" dirty="0"/>
                        <a:t>Aumenta el empleo de minusválidos.</a:t>
                      </a:r>
                    </a:p>
                    <a:p>
                      <a:endParaRPr lang="es-E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Divaga pero rápido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Encuentra rápido y con eficacia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Vuelve a tener problemas con encontrar lo que se le requiere navegando entre los menús.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Al usuario le cuesta un poco encontrar el menú de empleos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473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14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78A5EA7-B228-467A-882B-54E058556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441" y="3765424"/>
            <a:ext cx="5485876" cy="274293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E8FF4B-8681-436A-A0F4-18C9211E33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67" y="276037"/>
            <a:ext cx="6512653" cy="3256327"/>
          </a:xfrm>
          <a:prstGeom prst="rect">
            <a:avLst/>
          </a:prstGeom>
        </p:spPr>
      </p:pic>
      <p:pic>
        <p:nvPicPr>
          <p:cNvPr id="6" name="Marcador de contenido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38" y="308338"/>
            <a:ext cx="956958" cy="94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8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9706" y="452718"/>
            <a:ext cx="11053010" cy="1400530"/>
          </a:xfrm>
        </p:spPr>
        <p:txBody>
          <a:bodyPr/>
          <a:lstStyle/>
          <a:p>
            <a:r>
              <a:rPr lang="es-E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Eval. Heurística: 	</a:t>
            </a:r>
            <a:r>
              <a:rPr lang="es-E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Real Gorilla Simulator</a:t>
            </a:r>
            <a:endParaRPr lang="es-ES" sz="3600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B73774B0-FEF7-447B-BF4C-F951CB1B23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986916"/>
              </p:ext>
            </p:extLst>
          </p:nvPr>
        </p:nvGraphicFramePr>
        <p:xfrm>
          <a:off x="184559" y="1601132"/>
          <a:ext cx="11910876" cy="4761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4504">
                  <a:extLst>
                    <a:ext uri="{9D8B030D-6E8A-4147-A177-3AD203B41FA5}">
                      <a16:colId xmlns:a16="http://schemas.microsoft.com/office/drawing/2014/main" val="4071001824"/>
                    </a:ext>
                  </a:extLst>
                </a:gridCol>
                <a:gridCol w="495256">
                  <a:extLst>
                    <a:ext uri="{9D8B030D-6E8A-4147-A177-3AD203B41FA5}">
                      <a16:colId xmlns:a16="http://schemas.microsoft.com/office/drawing/2014/main" val="1148401535"/>
                    </a:ext>
                  </a:extLst>
                </a:gridCol>
                <a:gridCol w="586033">
                  <a:extLst>
                    <a:ext uri="{9D8B030D-6E8A-4147-A177-3AD203B41FA5}">
                      <a16:colId xmlns:a16="http://schemas.microsoft.com/office/drawing/2014/main" val="738516967"/>
                    </a:ext>
                  </a:extLst>
                </a:gridCol>
                <a:gridCol w="654010">
                  <a:extLst>
                    <a:ext uri="{9D8B030D-6E8A-4147-A177-3AD203B41FA5}">
                      <a16:colId xmlns:a16="http://schemas.microsoft.com/office/drawing/2014/main" val="3928299451"/>
                    </a:ext>
                  </a:extLst>
                </a:gridCol>
                <a:gridCol w="681842">
                  <a:extLst>
                    <a:ext uri="{9D8B030D-6E8A-4147-A177-3AD203B41FA5}">
                      <a16:colId xmlns:a16="http://schemas.microsoft.com/office/drawing/2014/main" val="1873013907"/>
                    </a:ext>
                  </a:extLst>
                </a:gridCol>
                <a:gridCol w="2170759">
                  <a:extLst>
                    <a:ext uri="{9D8B030D-6E8A-4147-A177-3AD203B41FA5}">
                      <a16:colId xmlns:a16="http://schemas.microsoft.com/office/drawing/2014/main" val="1799228593"/>
                    </a:ext>
                  </a:extLst>
                </a:gridCol>
                <a:gridCol w="2379488">
                  <a:extLst>
                    <a:ext uri="{9D8B030D-6E8A-4147-A177-3AD203B41FA5}">
                      <a16:colId xmlns:a16="http://schemas.microsoft.com/office/drawing/2014/main" val="3425461253"/>
                    </a:ext>
                  </a:extLst>
                </a:gridCol>
                <a:gridCol w="2208984">
                  <a:extLst>
                    <a:ext uri="{9D8B030D-6E8A-4147-A177-3AD203B41FA5}">
                      <a16:colId xmlns:a16="http://schemas.microsoft.com/office/drawing/2014/main" val="587700851"/>
                    </a:ext>
                  </a:extLst>
                </a:gridCol>
              </a:tblGrid>
              <a:tr h="997349">
                <a:tc>
                  <a:txBody>
                    <a:bodyPr/>
                    <a:lstStyle/>
                    <a:p>
                      <a:r>
                        <a:rPr lang="es-ES" sz="1400" dirty="0"/>
                        <a:t>Heurística 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s-ES" sz="1400" dirty="0"/>
                        <a:t>Es </a:t>
                      </a:r>
                      <a:r>
                        <a:rPr lang="es-ES" sz="1400" dirty="0" err="1"/>
                        <a:t>compleix</a:t>
                      </a:r>
                      <a:r>
                        <a:rPr lang="es-ES" sz="1400" dirty="0"/>
                        <a:t>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En </a:t>
                      </a:r>
                      <a:r>
                        <a:rPr lang="es-ES" sz="1400" dirty="0" err="1"/>
                        <a:t>quin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grau</a:t>
                      </a:r>
                      <a:r>
                        <a:rPr lang="es-ES" sz="1400" dirty="0"/>
                        <a:t> es </a:t>
                      </a:r>
                      <a:r>
                        <a:rPr lang="es-ES" sz="1400" dirty="0" err="1"/>
                        <a:t>compleix</a:t>
                      </a:r>
                      <a:r>
                        <a:rPr lang="es-ES" sz="1400" dirty="0"/>
                        <a:t>? (1-10)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En </a:t>
                      </a:r>
                      <a:r>
                        <a:rPr lang="es-ES" sz="1400" dirty="0" err="1"/>
                        <a:t>quin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grau</a:t>
                      </a:r>
                      <a:r>
                        <a:rPr lang="es-ES" sz="1400" dirty="0"/>
                        <a:t> afecta </a:t>
                      </a:r>
                      <a:r>
                        <a:rPr lang="es-ES" sz="1400" dirty="0" err="1"/>
                        <a:t>l’incompliment</a:t>
                      </a:r>
                      <a:r>
                        <a:rPr lang="es-ES" sz="1400" dirty="0"/>
                        <a:t> (1-10)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Quina </a:t>
                      </a:r>
                      <a:r>
                        <a:rPr lang="pt-BR" sz="1400" dirty="0" err="1"/>
                        <a:t>importància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creus</a:t>
                      </a:r>
                      <a:r>
                        <a:rPr lang="pt-BR" sz="1400" dirty="0"/>
                        <a:t> que </a:t>
                      </a:r>
                      <a:r>
                        <a:rPr lang="pt-BR" sz="1400" dirty="0" err="1"/>
                        <a:t>té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l’heurística</a:t>
                      </a:r>
                      <a:r>
                        <a:rPr lang="pt-BR" sz="1400" dirty="0"/>
                        <a:t>? (1-10)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100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900" dirty="0"/>
                        <a:t>En el jugador se </a:t>
                      </a:r>
                      <a:r>
                        <a:rPr lang="es-ES" sz="900" dirty="0" err="1"/>
                        <a:t>li</a:t>
                      </a:r>
                      <a:r>
                        <a:rPr lang="es-ES" sz="900" dirty="0"/>
                        <a:t> presenten </a:t>
                      </a:r>
                      <a:r>
                        <a:rPr lang="es-ES" sz="900" dirty="0" err="1"/>
                        <a:t>objectius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clars</a:t>
                      </a:r>
                      <a:r>
                        <a:rPr lang="es-ES" sz="900" dirty="0"/>
                        <a:t>, </a:t>
                      </a:r>
                      <a:r>
                        <a:rPr lang="es-ES" sz="900" dirty="0" err="1"/>
                        <a:t>compta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amb</a:t>
                      </a:r>
                      <a:r>
                        <a:rPr lang="es-ES" sz="900" dirty="0"/>
                        <a:t> el </a:t>
                      </a:r>
                      <a:r>
                        <a:rPr lang="es-ES" sz="900" dirty="0" err="1"/>
                        <a:t>temps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suficient</a:t>
                      </a:r>
                      <a:r>
                        <a:rPr lang="es-ES" sz="900" dirty="0"/>
                        <a:t> per </a:t>
                      </a:r>
                      <a:r>
                        <a:rPr lang="es-ES" sz="900" dirty="0" err="1"/>
                        <a:t>comprendre’ls</a:t>
                      </a:r>
                      <a:r>
                        <a:rPr lang="es-ES" sz="900" dirty="0"/>
                        <a:t> i identificar-los.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77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900" dirty="0"/>
                        <a:t>El jugador </a:t>
                      </a:r>
                      <a:r>
                        <a:rPr lang="es-ES" sz="900" dirty="0" err="1"/>
                        <a:t>rep</a:t>
                      </a:r>
                      <a:r>
                        <a:rPr lang="es-ES" sz="900" dirty="0"/>
                        <a:t> recompenses </a:t>
                      </a:r>
                      <a:r>
                        <a:rPr lang="es-ES" sz="900" dirty="0" err="1"/>
                        <a:t>significatives</a:t>
                      </a:r>
                      <a:r>
                        <a:rPr lang="es-ES" sz="9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7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900" dirty="0"/>
                        <a:t>El </a:t>
                      </a:r>
                      <a:r>
                        <a:rPr lang="es-ES" sz="900" dirty="0" err="1"/>
                        <a:t>joc</a:t>
                      </a:r>
                      <a:r>
                        <a:rPr lang="es-ES" sz="900" dirty="0"/>
                        <a:t> no </a:t>
                      </a:r>
                      <a:r>
                        <a:rPr lang="es-ES" sz="900" dirty="0" err="1"/>
                        <a:t>s’estanca</a:t>
                      </a:r>
                      <a:r>
                        <a:rPr lang="es-ES" sz="900" dirty="0"/>
                        <a:t> i el jugador </a:t>
                      </a:r>
                      <a:r>
                        <a:rPr lang="es-ES" sz="900" dirty="0" err="1"/>
                        <a:t>sent</a:t>
                      </a:r>
                      <a:r>
                        <a:rPr lang="es-ES" sz="900" dirty="0"/>
                        <a:t> el </a:t>
                      </a:r>
                      <a:r>
                        <a:rPr lang="es-ES" sz="900" dirty="0" err="1"/>
                        <a:t>progrés</a:t>
                      </a:r>
                      <a:r>
                        <a:rPr lang="es-ES" sz="9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5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900" dirty="0"/>
                        <a:t>La </a:t>
                      </a:r>
                      <a:r>
                        <a:rPr lang="es-ES" sz="900" dirty="0" err="1"/>
                        <a:t>intel·ligència</a:t>
                      </a:r>
                      <a:r>
                        <a:rPr lang="es-ES" sz="900" dirty="0"/>
                        <a:t> artificial </a:t>
                      </a:r>
                      <a:r>
                        <a:rPr lang="es-ES" sz="900" dirty="0" err="1"/>
                        <a:t>és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raonable</a:t>
                      </a:r>
                      <a:r>
                        <a:rPr lang="es-ES" sz="900" dirty="0"/>
                        <a:t> i visible per el jugador, </a:t>
                      </a:r>
                      <a:r>
                        <a:rPr lang="es-ES" sz="900" dirty="0" err="1"/>
                        <a:t>compleix</a:t>
                      </a:r>
                      <a:r>
                        <a:rPr lang="es-ES" sz="900" dirty="0"/>
                        <a:t> les </a:t>
                      </a:r>
                      <a:r>
                        <a:rPr lang="es-ES" sz="900" dirty="0" err="1"/>
                        <a:t>expectatives</a:t>
                      </a:r>
                      <a:r>
                        <a:rPr lang="es-ES" sz="900" dirty="0"/>
                        <a:t> del jugador </a:t>
                      </a:r>
                      <a:r>
                        <a:rPr lang="es-ES" sz="900" dirty="0" err="1"/>
                        <a:t>però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tot</a:t>
                      </a:r>
                      <a:r>
                        <a:rPr lang="es-ES" sz="900" dirty="0"/>
                        <a:t> i </a:t>
                      </a:r>
                      <a:r>
                        <a:rPr lang="es-ES" sz="900" dirty="0" err="1"/>
                        <a:t>així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és</a:t>
                      </a:r>
                      <a:r>
                        <a:rPr lang="es-ES" sz="900" dirty="0"/>
                        <a:t> imprevisible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85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900" dirty="0"/>
                        <a:t>Se </a:t>
                      </a:r>
                      <a:r>
                        <a:rPr lang="es-ES" sz="900" dirty="0" err="1"/>
                        <a:t>li</a:t>
                      </a:r>
                      <a:r>
                        <a:rPr lang="es-ES" sz="900" dirty="0"/>
                        <a:t> proporciona al jugador la </a:t>
                      </a:r>
                      <a:r>
                        <a:rPr lang="es-ES" sz="900" dirty="0" err="1"/>
                        <a:t>capacitat</a:t>
                      </a:r>
                      <a:r>
                        <a:rPr lang="es-ES" sz="900" dirty="0"/>
                        <a:t> de </a:t>
                      </a:r>
                      <a:r>
                        <a:rPr lang="es-ES" sz="900" dirty="0" err="1"/>
                        <a:t>cometre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errors</a:t>
                      </a:r>
                      <a:r>
                        <a:rPr lang="es-ES" sz="900" dirty="0"/>
                        <a:t> i </a:t>
                      </a:r>
                      <a:r>
                        <a:rPr lang="es-ES" sz="900" dirty="0" err="1"/>
                        <a:t>són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càstigs</a:t>
                      </a:r>
                      <a:r>
                        <a:rPr lang="es-ES" sz="900" dirty="0"/>
                        <a:t> comprensibles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51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900" dirty="0"/>
                        <a:t>Les </a:t>
                      </a:r>
                      <a:r>
                        <a:rPr lang="es-ES" sz="900" dirty="0" err="1"/>
                        <a:t>mecàniques</a:t>
                      </a:r>
                      <a:r>
                        <a:rPr lang="es-ES" sz="900" dirty="0"/>
                        <a:t> del </a:t>
                      </a:r>
                      <a:r>
                        <a:rPr lang="es-ES" sz="900" dirty="0" err="1"/>
                        <a:t>joc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són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naturals</a:t>
                      </a:r>
                      <a:r>
                        <a:rPr lang="es-ES" sz="900" dirty="0"/>
                        <a:t> i </a:t>
                      </a:r>
                      <a:r>
                        <a:rPr lang="es-ES" sz="900" dirty="0" err="1"/>
                        <a:t>tenen</a:t>
                      </a:r>
                      <a:r>
                        <a:rPr lang="es-ES" sz="900" dirty="0"/>
                        <a:t> un pes i </a:t>
                      </a:r>
                      <a:r>
                        <a:rPr lang="es-ES" sz="900" dirty="0" err="1"/>
                        <a:t>moment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correcte</a:t>
                      </a:r>
                      <a:r>
                        <a:rPr lang="es-ES" sz="900" dirty="0"/>
                        <a:t>. A </a:t>
                      </a:r>
                      <a:r>
                        <a:rPr lang="es-ES" sz="900" dirty="0" err="1"/>
                        <a:t>més</a:t>
                      </a:r>
                      <a:r>
                        <a:rPr lang="es-ES" sz="900" dirty="0"/>
                        <a:t>, </a:t>
                      </a:r>
                      <a:r>
                        <a:rPr lang="es-ES" sz="900" dirty="0" err="1"/>
                        <a:t>són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apropiades</a:t>
                      </a:r>
                      <a:r>
                        <a:rPr lang="es-ES" sz="900" dirty="0"/>
                        <a:t> per la </a:t>
                      </a:r>
                      <a:r>
                        <a:rPr lang="es-ES" sz="900" dirty="0" err="1"/>
                        <a:t>situació</a:t>
                      </a:r>
                      <a:r>
                        <a:rPr lang="es-ES" sz="900" dirty="0"/>
                        <a:t> que el jugador té </a:t>
                      </a:r>
                      <a:r>
                        <a:rPr lang="es-ES" sz="900" dirty="0" err="1"/>
                        <a:t>davant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8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900" dirty="0" err="1"/>
                        <a:t>Els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efectes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acústics</a:t>
                      </a:r>
                      <a:r>
                        <a:rPr lang="es-ES" sz="900" dirty="0"/>
                        <a:t> i </a:t>
                      </a:r>
                      <a:r>
                        <a:rPr lang="es-ES" sz="900" dirty="0" err="1"/>
                        <a:t>visuals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desperten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l’interès</a:t>
                      </a:r>
                      <a:r>
                        <a:rPr lang="es-ES" sz="900" dirty="0"/>
                        <a:t> i proporcionen </a:t>
                      </a:r>
                      <a:r>
                        <a:rPr lang="es-ES" sz="900" dirty="0" err="1"/>
                        <a:t>retroalimentació</a:t>
                      </a:r>
                      <a:r>
                        <a:rPr lang="es-ES" sz="900" dirty="0"/>
                        <a:t> significativa en el </a:t>
                      </a:r>
                      <a:r>
                        <a:rPr lang="es-ES" sz="900" dirty="0" err="1"/>
                        <a:t>moment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adequat</a:t>
                      </a:r>
                      <a:r>
                        <a:rPr lang="es-ES" sz="9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38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900" dirty="0"/>
                        <a:t>El </a:t>
                      </a:r>
                      <a:r>
                        <a:rPr lang="es-ES" sz="900" dirty="0" err="1"/>
                        <a:t>joc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permet</a:t>
                      </a:r>
                      <a:r>
                        <a:rPr lang="es-ES" sz="900" dirty="0"/>
                        <a:t> un </a:t>
                      </a:r>
                      <a:r>
                        <a:rPr lang="es-ES" sz="900" dirty="0" err="1"/>
                        <a:t>nivell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adequat</a:t>
                      </a:r>
                      <a:r>
                        <a:rPr lang="es-ES" sz="900" dirty="0"/>
                        <a:t> de </a:t>
                      </a:r>
                      <a:r>
                        <a:rPr lang="es-ES" sz="900" dirty="0" err="1"/>
                        <a:t>personalització</a:t>
                      </a:r>
                      <a:r>
                        <a:rPr lang="es-ES" sz="900" dirty="0"/>
                        <a:t> en </a:t>
                      </a:r>
                      <a:r>
                        <a:rPr lang="es-ES" sz="900" dirty="0" err="1"/>
                        <a:t>relació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amb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diferents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aspectes</a:t>
                      </a:r>
                      <a:r>
                        <a:rPr lang="es-ES" sz="900" dirty="0"/>
                        <a:t> (</a:t>
                      </a:r>
                      <a:r>
                        <a:rPr lang="es-ES" sz="900" dirty="0" err="1"/>
                        <a:t>Àudio</a:t>
                      </a:r>
                      <a:r>
                        <a:rPr lang="es-ES" sz="900" dirty="0"/>
                        <a:t>, vídeo…)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494582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643" y="452718"/>
            <a:ext cx="899820" cy="90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54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348</TotalTime>
  <Words>1713</Words>
  <Application>Microsoft Office PowerPoint</Application>
  <PresentationFormat>Panorámica</PresentationFormat>
  <Paragraphs>252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Grupo 8 Práctica 3 - IDI</vt:lpstr>
      <vt:lpstr>PlayTesting :  Presidente Simulador Lite</vt:lpstr>
      <vt:lpstr>Presentación de PowerPoint</vt:lpstr>
      <vt:lpstr>Presentación de PowerPoint</vt:lpstr>
      <vt:lpstr>Presentación de PowerPoint</vt:lpstr>
      <vt:lpstr>Play</vt:lpstr>
      <vt:lpstr>Presentación de PowerPoint</vt:lpstr>
      <vt:lpstr>Presentación de PowerPoint</vt:lpstr>
      <vt:lpstr>Eval. Heurística:  Real Gorilla Simulator</vt:lpstr>
      <vt:lpstr>Presentación de PowerPoint</vt:lpstr>
      <vt:lpstr>Presentación de PowerPoint</vt:lpstr>
      <vt:lpstr>Recorrido Cognitivo:   Lines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8 Práctica 3 - IDI</dc:title>
  <dc:creator>Eudald Garrofé Flix</dc:creator>
  <cp:lastModifiedBy>Eudald Garrofé Flix</cp:lastModifiedBy>
  <cp:revision>21</cp:revision>
  <dcterms:created xsi:type="dcterms:W3CDTF">2019-12-12T15:06:56Z</dcterms:created>
  <dcterms:modified xsi:type="dcterms:W3CDTF">2019-12-16T10:11:07Z</dcterms:modified>
</cp:coreProperties>
</file>