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326" r:id="rId3"/>
    <p:sldId id="330" r:id="rId4"/>
    <p:sldId id="331" r:id="rId5"/>
    <p:sldId id="332" r:id="rId6"/>
    <p:sldId id="333" r:id="rId7"/>
    <p:sldId id="343" r:id="rId8"/>
    <p:sldId id="340" r:id="rId9"/>
    <p:sldId id="342" r:id="rId10"/>
    <p:sldId id="336" r:id="rId11"/>
    <p:sldId id="337" r:id="rId12"/>
    <p:sldId id="338" r:id="rId13"/>
    <p:sldId id="299" r:id="rId14"/>
    <p:sldId id="339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HjZd6qEwYAosykkgZ1sWWg==" hashData="cfZiFJQyfbvGU2gZ17EstWZrKOi974NoTPjeKw78XBbQaIrpByAYcRPbOtlK7ASC4muo7d4nyJvWhnRQIVXwA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7" autoAdjust="0"/>
    <p:restoredTop sz="85515" autoAdjust="0"/>
  </p:normalViewPr>
  <p:slideViewPr>
    <p:cSldViewPr>
      <p:cViewPr varScale="1">
        <p:scale>
          <a:sx n="140" d="100"/>
          <a:sy n="140" d="100"/>
        </p:scale>
        <p:origin x="1688" y="192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76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an, Michael (HPS OE-Linux/VMware TDC)" userId="5afa73c5-324b-4fe5-b4f6-b6824a104fdf" providerId="ADAL" clId="{5A6AB104-9D74-5C4F-A042-A06DB935B7AB}"/>
    <pc:docChg chg="undo custSel modSld">
      <pc:chgData name="Ruan, Michael (HPS OE-Linux/VMware TDC)" userId="5afa73c5-324b-4fe5-b4f6-b6824a104fdf" providerId="ADAL" clId="{5A6AB104-9D74-5C4F-A042-A06DB935B7AB}" dt="2019-05-01T03:24:21.310" v="207" actId="20577"/>
      <pc:docMkLst>
        <pc:docMk/>
      </pc:docMkLst>
      <pc:sldChg chg="modNotesTx">
        <pc:chgData name="Ruan, Michael (HPS OE-Linux/VMware TDC)" userId="5afa73c5-324b-4fe5-b4f6-b6824a104fdf" providerId="ADAL" clId="{5A6AB104-9D74-5C4F-A042-A06DB935B7AB}" dt="2019-05-01T02:56:15.663" v="0" actId="20577"/>
        <pc:sldMkLst>
          <pc:docMk/>
          <pc:sldMk cId="1559203097" sldId="326"/>
        </pc:sldMkLst>
      </pc:sldChg>
      <pc:sldChg chg="modNotesTx">
        <pc:chgData name="Ruan, Michael (HPS OE-Linux/VMware TDC)" userId="5afa73c5-324b-4fe5-b4f6-b6824a104fdf" providerId="ADAL" clId="{5A6AB104-9D74-5C4F-A042-A06DB935B7AB}" dt="2019-05-01T02:56:23.378" v="1" actId="20577"/>
        <pc:sldMkLst>
          <pc:docMk/>
          <pc:sldMk cId="2272968267" sldId="330"/>
        </pc:sldMkLst>
      </pc:sldChg>
      <pc:sldChg chg="modNotesTx">
        <pc:chgData name="Ruan, Michael (HPS OE-Linux/VMware TDC)" userId="5afa73c5-324b-4fe5-b4f6-b6824a104fdf" providerId="ADAL" clId="{5A6AB104-9D74-5C4F-A042-A06DB935B7AB}" dt="2019-05-01T02:56:27.710" v="2" actId="20577"/>
        <pc:sldMkLst>
          <pc:docMk/>
          <pc:sldMk cId="342861579" sldId="331"/>
        </pc:sldMkLst>
      </pc:sldChg>
      <pc:sldChg chg="modNotesTx">
        <pc:chgData name="Ruan, Michael (HPS OE-Linux/VMware TDC)" userId="5afa73c5-324b-4fe5-b4f6-b6824a104fdf" providerId="ADAL" clId="{5A6AB104-9D74-5C4F-A042-A06DB935B7AB}" dt="2019-05-01T02:56:31.363" v="3" actId="20577"/>
        <pc:sldMkLst>
          <pc:docMk/>
          <pc:sldMk cId="2242408012" sldId="332"/>
        </pc:sldMkLst>
      </pc:sldChg>
      <pc:sldChg chg="modSp modAnim modNotesTx">
        <pc:chgData name="Ruan, Michael (HPS OE-Linux/VMware TDC)" userId="5afa73c5-324b-4fe5-b4f6-b6824a104fdf" providerId="ADAL" clId="{5A6AB104-9D74-5C4F-A042-A06DB935B7AB}" dt="2019-05-01T03:18:37.608" v="63" actId="20577"/>
        <pc:sldMkLst>
          <pc:docMk/>
          <pc:sldMk cId="1401740297" sldId="333"/>
        </pc:sldMkLst>
        <pc:spChg chg="mod">
          <ac:chgData name="Ruan, Michael (HPS OE-Linux/VMware TDC)" userId="5afa73c5-324b-4fe5-b4f6-b6824a104fdf" providerId="ADAL" clId="{5A6AB104-9D74-5C4F-A042-A06DB935B7AB}" dt="2019-05-01T03:18:37.608" v="63" actId="20577"/>
          <ac:spMkLst>
            <pc:docMk/>
            <pc:sldMk cId="1401740297" sldId="333"/>
            <ac:spMk id="2" creationId="{00000000-0000-0000-0000-000000000000}"/>
          </ac:spMkLst>
        </pc:spChg>
      </pc:sldChg>
      <pc:sldChg chg="modNotesTx">
        <pc:chgData name="Ruan, Michael (HPS OE-Linux/VMware TDC)" userId="5afa73c5-324b-4fe5-b4f6-b6824a104fdf" providerId="ADAL" clId="{5A6AB104-9D74-5C4F-A042-A06DB935B7AB}" dt="2019-05-01T02:57:34.934" v="10" actId="20577"/>
        <pc:sldMkLst>
          <pc:docMk/>
          <pc:sldMk cId="717996641" sldId="336"/>
        </pc:sldMkLst>
      </pc:sldChg>
      <pc:sldChg chg="modAnim modNotesTx">
        <pc:chgData name="Ruan, Michael (HPS OE-Linux/VMware TDC)" userId="5afa73c5-324b-4fe5-b4f6-b6824a104fdf" providerId="ADAL" clId="{5A6AB104-9D74-5C4F-A042-A06DB935B7AB}" dt="2019-05-01T03:06:32.807" v="18"/>
        <pc:sldMkLst>
          <pc:docMk/>
          <pc:sldMk cId="3747002182" sldId="337"/>
        </pc:sldMkLst>
      </pc:sldChg>
      <pc:sldChg chg="modNotesTx">
        <pc:chgData name="Ruan, Michael (HPS OE-Linux/VMware TDC)" userId="5afa73c5-324b-4fe5-b4f6-b6824a104fdf" providerId="ADAL" clId="{5A6AB104-9D74-5C4F-A042-A06DB935B7AB}" dt="2019-05-01T02:57:48.734" v="12" actId="20577"/>
        <pc:sldMkLst>
          <pc:docMk/>
          <pc:sldMk cId="26035402" sldId="338"/>
        </pc:sldMkLst>
      </pc:sldChg>
      <pc:sldChg chg="modSp modAnim modNotesTx">
        <pc:chgData name="Ruan, Michael (HPS OE-Linux/VMware TDC)" userId="5afa73c5-324b-4fe5-b4f6-b6824a104fdf" providerId="ADAL" clId="{5A6AB104-9D74-5C4F-A042-A06DB935B7AB}" dt="2019-05-01T03:24:21.310" v="207" actId="20577"/>
        <pc:sldMkLst>
          <pc:docMk/>
          <pc:sldMk cId="323637688" sldId="340"/>
        </pc:sldMkLst>
        <pc:spChg chg="mod">
          <ac:chgData name="Ruan, Michael (HPS OE-Linux/VMware TDC)" userId="5afa73c5-324b-4fe5-b4f6-b6824a104fdf" providerId="ADAL" clId="{5A6AB104-9D74-5C4F-A042-A06DB935B7AB}" dt="2019-05-01T03:24:21.310" v="207" actId="20577"/>
          <ac:spMkLst>
            <pc:docMk/>
            <pc:sldMk cId="323637688" sldId="340"/>
            <ac:spMk id="2" creationId="{00000000-0000-0000-0000-000000000000}"/>
          </ac:spMkLst>
        </pc:spChg>
        <pc:picChg chg="mod">
          <ac:chgData name="Ruan, Michael (HPS OE-Linux/VMware TDC)" userId="5afa73c5-324b-4fe5-b4f6-b6824a104fdf" providerId="ADAL" clId="{5A6AB104-9D74-5C4F-A042-A06DB935B7AB}" dt="2019-05-01T03:21:39.139" v="143" actId="1036"/>
          <ac:picMkLst>
            <pc:docMk/>
            <pc:sldMk cId="323637688" sldId="340"/>
            <ac:picMk id="16" creationId="{DE04DAC6-3CA3-7E46-A9E0-CC4224EBB2A0}"/>
          </ac:picMkLst>
        </pc:picChg>
      </pc:sldChg>
      <pc:sldChg chg="modNotesTx">
        <pc:chgData name="Ruan, Michael (HPS OE-Linux/VMware TDC)" userId="5afa73c5-324b-4fe5-b4f6-b6824a104fdf" providerId="ADAL" clId="{5A6AB104-9D74-5C4F-A042-A06DB935B7AB}" dt="2019-05-01T02:57:31.985" v="9" actId="20577"/>
        <pc:sldMkLst>
          <pc:docMk/>
          <pc:sldMk cId="115349745" sldId="342"/>
        </pc:sldMkLst>
      </pc:sldChg>
      <pc:sldChg chg="modNotesTx">
        <pc:chgData name="Ruan, Michael (HPS OE-Linux/VMware TDC)" userId="5afa73c5-324b-4fe5-b4f6-b6824a104fdf" providerId="ADAL" clId="{5A6AB104-9D74-5C4F-A042-A06DB935B7AB}" dt="2019-05-01T02:57:18.103" v="8" actId="20577"/>
        <pc:sldMkLst>
          <pc:docMk/>
          <pc:sldMk cId="1209916942" sldId="34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0"/>
              </a:rPr>
              <a:t>4/30/19</a:t>
            </a:fld>
            <a:endParaRPr dirty="0">
              <a:latin typeface="MetricHPE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0"/>
              </a:rPr>
              <a:t>‹#›</a:t>
            </a:fld>
            <a:endParaRPr dirty="0"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0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8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34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6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1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312AF-DB20-3E40-BE75-E82E11A8CD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2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5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6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49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94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2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68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dirty="0"/>
              <a:t>Heuristically, the “non-optimized” </a:t>
            </a:r>
            <a:r>
              <a:rPr lang="en-US" altLang="zh-TW" dirty="0" err="1"/>
              <a:t>PoC</a:t>
            </a:r>
            <a:r>
              <a:rPr lang="en-US" altLang="zh-TW" dirty="0"/>
              <a:t> can provide a “low-bar” performance result to understand its potential</a:t>
            </a:r>
          </a:p>
          <a:p>
            <a:pPr lvl="1"/>
            <a:r>
              <a:rPr lang="en-US" altLang="zh-TW" dirty="0"/>
              <a:t>It may guide us which parts are worth further optimization.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Assume:</a:t>
            </a:r>
          </a:p>
          <a:p>
            <a:pPr lvl="2"/>
            <a:r>
              <a:rPr lang="en-US" altLang="zh-TW" dirty="0"/>
              <a:t> a fixed access delay = 1 for 1 unit of local memory</a:t>
            </a:r>
          </a:p>
          <a:p>
            <a:pPr lvl="2"/>
            <a:r>
              <a:rPr lang="en-US" altLang="zh-TW" dirty="0"/>
              <a:t> a fixed access delay = </a:t>
            </a:r>
            <a:r>
              <a:rPr lang="en-US" altLang="zh-TW" dirty="0" err="1"/>
              <a:t>Dpaging</a:t>
            </a:r>
            <a:r>
              <a:rPr lang="en-US" altLang="zh-TW" dirty="0"/>
              <a:t> for 1 unit of remote memory</a:t>
            </a:r>
          </a:p>
          <a:p>
            <a:pPr lvl="3"/>
            <a:r>
              <a:rPr lang="en-US" altLang="zh-TW" dirty="0"/>
              <a:t> cost of VMM for each unit of remote memory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 Workload consumes n units on a node with only 1 unit local memory</a:t>
            </a:r>
          </a:p>
          <a:p>
            <a:pPr lvl="2"/>
            <a:r>
              <a:rPr lang="en-US" altLang="zh-TW" dirty="0"/>
              <a:t> 1 + (n-1)*</a:t>
            </a:r>
            <a:r>
              <a:rPr lang="en-US" altLang="zh-TW" dirty="0" err="1"/>
              <a:t>Dpaging</a:t>
            </a:r>
            <a:r>
              <a:rPr lang="en-US" altLang="zh-TW" dirty="0"/>
              <a:t> vs. n (ignore C)  </a:t>
            </a:r>
          </a:p>
          <a:p>
            <a:pPr lvl="1"/>
            <a:endParaRPr lang="en" altLang="zh-TW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68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0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1_Title Slide with Dark 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ynergyRack_WithPane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dirty="0"/>
              <a:t>Title slide with picture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7701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16E08157-2DC9-4745-A7A9-7046A8583708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latin typeface="MetricHPE" panose="020B050303020206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FDD7D378-E709-4062-9715-39E79557A063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latin typeface="MetricHPE" panose="020B050303020206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C07C5E14-300D-4720-B5FE-54C7D96D4160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C7BE07D-E945-4DDF-8452-20009392BF2F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8613" indent="-328613">
              <a:lnSpc>
                <a:spcPct val="80000"/>
              </a:lnSpc>
              <a:defRPr sz="600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EFA54ACD-BEB7-4258-A5F3-653792456C00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9184" indent="-329184">
              <a:lnSpc>
                <a:spcPct val="80000"/>
              </a:lnSpc>
              <a:defRPr sz="600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2399C1EB-F401-4F7B-BD9C-AAA165C9F3D7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ECF1CC87-9C4B-4D13-B529-5EAF641302E2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AEFA413A-E630-4377-B30C-3545E98CC867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2D33DC54-2A66-493A-80B5-8303FBA5D0AD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26B45FFC-9EEF-4E69-85F5-C8F54747804D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6_Title Slide with Dark 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60410_HPE_SF_55_WINDOW_MEETINGS_0904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60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with picture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3749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684E3265-88A3-4C30-AE11-BFDF645909E9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E9F763D2-AF56-4C60-80C7-7D8FC051005C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905039DC-98B3-47E6-AD46-BA5B72AD8B4A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A48AA38D-5CBD-4E44-A2EB-B3F38A5B8051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8F030E74-B79E-47A7-AA1C-BA3D00CC0B4A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00FDD7F1-9FB6-4CB9-BA1F-25B205B879F3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027D5831-B468-414C-94B5-F04EB43FC0AE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727A18C6-3F10-4266-96C9-5D014F3025B2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>
                <a:latin typeface="MetricHPE" panose="020B0503030202060203" pitchFamily="34" charset="0"/>
              </a:defRPr>
            </a:lvl1pPr>
            <a:lvl2pPr>
              <a:defRPr sz="1600">
                <a:latin typeface="MetricHPE" panose="020B0503030202060203" pitchFamily="34" charset="0"/>
              </a:defRPr>
            </a:lvl2pPr>
            <a:lvl3pPr>
              <a:defRPr sz="1400">
                <a:latin typeface="MetricHPE" panose="020B0503030202060203" pitchFamily="34" charset="0"/>
              </a:defRPr>
            </a:lvl3pPr>
            <a:lvl4pPr>
              <a:defRPr sz="1200">
                <a:latin typeface="MetricHPE" panose="020B0503030202060203" pitchFamily="34" charset="0"/>
              </a:defRPr>
            </a:lvl4pPr>
            <a:lvl5pPr>
              <a:defRPr sz="1200">
                <a:latin typeface="MetricHPE" panose="020B050303020206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A6CB1722-4B46-4353-B583-721651D61489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8B8B1958-F972-48E2-B30C-3D9C71EE7ED1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with Pictur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50923_TECH_SCOUT_01_VANCOUVER_PORT_0337_al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hpe ppt cover logos_grn_po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dirty="0"/>
              <a:t>Title slide with picture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585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F2CF142-9C82-4C83-9B6A-8077B879C1B8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>
                <a:latin typeface="MetricHPE" panose="020B050303020206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9C259EE5-F25B-4563-AE58-6B042DD986DA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F4CAB0D1-A256-4DFA-8583-35D5EE4CD0DF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BBCA58-86AD-4F40-BF66-913A1183EE47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>
                <a:latin typeface="MetricHPE" panose="020B050303020206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503030202060203" pitchFamily="34" charset="0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503030202060203" pitchFamily="34" charset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FB395617-A7D9-4AE8-82B6-3D0A191CDCBE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>
                <a:latin typeface="MetricHPE" panose="020B050303020206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503030202060203" pitchFamily="34" charset="0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77C6BA28-E443-46F5-AE73-D543F89EF748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1452EE1A-1BE0-474E-808D-00D5A7797660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>
                <a:solidFill>
                  <a:prstClr val="black"/>
                </a:solidFill>
              </a:rPr>
              <a:pPr/>
              <a:t>April 30,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36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Title Slide with Dark 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150930_63_MTN_BIKERS_0724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with picture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9929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 with Dark 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ttyImages-499713957_origina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dirty="0"/>
              <a:t>Title slide with picture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1107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Title Slide with Dark 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140812_HP_Brazil_10_Supplemental_I7V2760_original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dirty="0"/>
              <a:t>Title slide with picture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273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>
                <a:latin typeface="MetricHPE" panose="020B050303020206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503030202060203" pitchFamily="34" charset="0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>
                <a:latin typeface="MetricHPE" panose="020B050303020206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1D654495-4BF5-4727-99D4-DFD1D0597350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latin typeface="MetricHPE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  <a:latin typeface="MetricHPE" panose="020B050303020206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74A90477-F864-462B-BF44-00D67B14D858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latin typeface="MetricHPE" panose="020B050303020206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65FD8143-BFA3-46F8-9B90-B0E5CFAF7F7C}" type="datetime4">
              <a:rPr lang="en-US" smtClean="0"/>
              <a:pPr/>
              <a:t>April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10272" y="6248401"/>
            <a:ext cx="969471" cy="390524"/>
            <a:chOff x="610272" y="6248401"/>
            <a:chExt cx="969471" cy="390524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610272" y="6248401"/>
              <a:ext cx="332015" cy="92199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610272" y="6400500"/>
              <a:ext cx="969471" cy="238425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latin typeface="MetricHPE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60" r:id="rId7"/>
    <p:sldLayoutId id="2147483651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0" r:id="rId16"/>
    <p:sldLayoutId id="2147483668" r:id="rId17"/>
    <p:sldLayoutId id="2147483669" r:id="rId18"/>
    <p:sldLayoutId id="2147483654" r:id="rId19"/>
    <p:sldLayoutId id="2147483679" r:id="rId20"/>
    <p:sldLayoutId id="2147483655" r:id="rId21"/>
    <p:sldLayoutId id="2147483652" r:id="rId22"/>
    <p:sldLayoutId id="2147483653" r:id="rId23"/>
    <p:sldLayoutId id="2147483670" r:id="rId24"/>
    <p:sldLayoutId id="2147483671" r:id="rId25"/>
    <p:sldLayoutId id="2147483672" r:id="rId26"/>
    <p:sldLayoutId id="2147483673" r:id="rId27"/>
    <p:sldLayoutId id="2147483656" r:id="rId28"/>
    <p:sldLayoutId id="2147483674" r:id="rId29"/>
    <p:sldLayoutId id="2147483657" r:id="rId30"/>
    <p:sldLayoutId id="2147483675" r:id="rId31"/>
    <p:sldLayoutId id="2147483676" r:id="rId32"/>
    <p:sldLayoutId id="2147483677" r:id="rId33"/>
    <p:sldLayoutId id="2147483678" r:id="rId34"/>
    <p:sldLayoutId id="2147483649" r:id="rId35"/>
    <p:sldLayoutId id="2147483658" r:id="rId36"/>
    <p:sldLayoutId id="2147483659" r:id="rId37"/>
    <p:sldLayoutId id="2147483689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MetricHPE" panose="020B05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jpg"/><Relationship Id="rId5" Type="http://schemas.openxmlformats.org/officeDocument/2006/relationships/hyperlink" Target="http://www.pdl.cmu.edu/PDL-FTP/CloudComputing/googletrace-socc2012.pdf" TargetMode="Externa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etworkworld.com/article/3242807/data-center/top-10-data-center-predictions-idc.html" TargetMode="External"/><Relationship Id="rId13" Type="http://schemas.openxmlformats.org/officeDocument/2006/relationships/hyperlink" Target="https://www.isaca.org/Journal/archives/2013/Volume-5/Pages/In-memory-Computing-Evolution-Opportunity-and-Risk.aspx" TargetMode="External"/><Relationship Id="rId3" Type="http://schemas.openxmlformats.org/officeDocument/2006/relationships/hyperlink" Target="https://dl.acm.org/citation.cfm?id=3190537" TargetMode="External"/><Relationship Id="rId7" Type="http://schemas.openxmlformats.org/officeDocument/2006/relationships/hyperlink" Target="https://www.srgresearch.com/articles/hyperscale-data-center-count-approaches-400-mark-us-still-dominates" TargetMode="External"/><Relationship Id="rId12" Type="http://schemas.openxmlformats.org/officeDocument/2006/relationships/hyperlink" Target="https://parsa.epfl.ch/~falsafi/talks/specialized-server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Relationship Id="rId6" Type="http://schemas.openxmlformats.org/officeDocument/2006/relationships/hyperlink" Target="http://www.pdl.cmu.edu/PDL-FTP/CloudComputing/googletrace-socc2012.pdf" TargetMode="External"/><Relationship Id="rId11" Type="http://schemas.openxmlformats.org/officeDocument/2006/relationships/hyperlink" Target="https://info.anthesisgroup.com/hubfs/PDFs%20(guides,%20case%20studies%20etc)%20/Case-Study_DataSupports30PercentComatoseEstimate-FINAL_06032015.pdf" TargetMode="External"/><Relationship Id="rId5" Type="http://schemas.openxmlformats.org/officeDocument/2006/relationships/hyperlink" Target="https://www.networkworld.com/article/3247775/servers/facebook-and-amazon-are-causing-a-memory-shortage.html" TargetMode="External"/><Relationship Id="rId15" Type="http://schemas.openxmlformats.org/officeDocument/2006/relationships/image" Target="../media/image12.jpg"/><Relationship Id="rId10" Type="http://schemas.openxmlformats.org/officeDocument/2006/relationships/hyperlink" Target="201901-HPEVM-Marketing.pptx" TargetMode="External"/><Relationship Id="rId4" Type="http://schemas.openxmlformats.org/officeDocument/2006/relationships/hyperlink" Target="https://dl.acm.org/citation.cfm?id=3240320" TargetMode="External"/><Relationship Id="rId9" Type="http://schemas.openxmlformats.org/officeDocument/2006/relationships/hyperlink" Target="https://www.businesswire.com/news/home/20161003005030/en/Double-Digit-Growth-Forecast-Worldwide-Big-Data-Business" TargetMode="External"/><Relationship Id="rId14" Type="http://schemas.openxmlformats.org/officeDocument/2006/relationships/hyperlink" Target="https://www.gigaspaces.com/frost-sullivan-report-memory-computing-yields-real-time-insights-big-dat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michael.ruan@hpe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9.jpg"/><Relationship Id="rId5" Type="http://schemas.openxmlformats.org/officeDocument/2006/relationships/hyperlink" Target="https://github.com/HewlettPackard/HPEVM" TargetMode="External"/><Relationship Id="rId4" Type="http://schemas.openxmlformats.org/officeDocument/2006/relationships/hyperlink" Target="mailto:d06922037@ntu.edu.t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jpg"/><Relationship Id="rId5" Type="http://schemas.openxmlformats.org/officeDocument/2006/relationships/hyperlink" Target="http://www.pdl.cmu.edu/PDL-FTP/CloudComputing/googletrace-socc2012.pdf" TargetMode="Externa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jpg"/><Relationship Id="rId4" Type="http://schemas.openxmlformats.org/officeDocument/2006/relationships/hyperlink" Target="http://www.pdl.cmu.edu/PDL-FTP/CloudComputing/googletrace-socc2012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jpg"/><Relationship Id="rId4" Type="http://schemas.openxmlformats.org/officeDocument/2006/relationships/hyperlink" Target="http://www.pdl.cmu.edu/PDL-FTP/CloudComputing/googletrace-socc2012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jp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11391215" cy="2286000"/>
          </a:xfrm>
        </p:spPr>
        <p:txBody>
          <a:bodyPr anchor="b"/>
          <a:lstStyle/>
          <a:p>
            <a:r>
              <a:rPr lang="en-US" sz="6000" dirty="0"/>
              <a:t>MORE EXPLORATION TO COMPOSABLE INFRASTRUCTURE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10240515" cy="699107"/>
          </a:xfrm>
        </p:spPr>
        <p:txBody>
          <a:bodyPr/>
          <a:lstStyle/>
          <a:p>
            <a:r>
              <a:rPr lang="en" sz="3200" dirty="0"/>
              <a:t>THE APPLICATION AND ANALYSIS OF COMPOSABLE MEMORY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Ruan, Wo-Hao (Michael) </a:t>
            </a:r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CA352767-1F31-6B4D-90A2-D608AC1F6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368056"/>
            <a:ext cx="7968208" cy="130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altLang="zh-TW" dirty="0"/>
              <a:t>System benchmark – </a:t>
            </a:r>
            <a:r>
              <a:rPr lang="fr" altLang="zh-TW" dirty="0" err="1"/>
              <a:t>VoltDB</a:t>
            </a:r>
            <a:r>
              <a:rPr lang="fr" altLang="zh-TW" dirty="0"/>
              <a:t>/TPCC</a:t>
            </a:r>
            <a:br>
              <a:rPr lang="fr" altLang="zh-TW" dirty="0"/>
            </a:br>
            <a:br>
              <a:rPr lang="fr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00056" y="1554014"/>
            <a:ext cx="4979328" cy="4971329"/>
          </a:xfrm>
        </p:spPr>
        <p:txBody>
          <a:bodyPr>
            <a:normAutofit/>
          </a:bodyPr>
          <a:lstStyle/>
          <a:p>
            <a:r>
              <a:rPr lang="en-US" altLang="zh-TW" dirty="0"/>
              <a:t>A system benchmark can provide a better &amp; closer to real-world picture about system performance</a:t>
            </a:r>
          </a:p>
          <a:p>
            <a:pPr lvl="1"/>
            <a:r>
              <a:rPr lang="en-US" altLang="zh-TW" dirty="0"/>
              <a:t>More complex compute &amp; memory access patterns </a:t>
            </a:r>
          </a:p>
          <a:p>
            <a:pPr lvl="1"/>
            <a:r>
              <a:rPr lang="en-US" altLang="zh-TW" dirty="0"/>
              <a:t>Caching</a:t>
            </a:r>
          </a:p>
          <a:p>
            <a:pPr marL="228600" lvl="1" indent="0">
              <a:buNone/>
            </a:pPr>
            <a:endParaRPr lang="en" altLang="zh-TW" dirty="0"/>
          </a:p>
          <a:p>
            <a:r>
              <a:rPr lang="en" altLang="zh-TW" dirty="0" err="1"/>
              <a:t>VoltBD</a:t>
            </a:r>
            <a:r>
              <a:rPr lang="en" altLang="zh-TW" dirty="0"/>
              <a:t>/TPC-C will simulate all activities of on-line transactions (add, delete, update, query, etc.) in its “in-memory” database</a:t>
            </a:r>
          </a:p>
          <a:p>
            <a:pPr lvl="1"/>
            <a:r>
              <a:rPr lang="en" altLang="zh-TW" dirty="0"/>
              <a:t>Report the “transactions/sec” as its performance indicator.</a:t>
            </a:r>
          </a:p>
          <a:p>
            <a:endParaRPr lang="en" altLang="zh-TW" dirty="0"/>
          </a:p>
          <a:p>
            <a:r>
              <a:rPr lang="en" altLang="zh-TW" dirty="0" err="1"/>
              <a:t>VoltDB</a:t>
            </a:r>
            <a:r>
              <a:rPr lang="en" altLang="zh-TW" dirty="0"/>
              <a:t>/TPC-C can extend its capacity (database size) from 90GB to:</a:t>
            </a:r>
          </a:p>
          <a:p>
            <a:pPr lvl="1"/>
            <a:r>
              <a:rPr lang="en" altLang="zh-TW" dirty="0"/>
              <a:t>270GB (300%) with 11.7% throughput degradation</a:t>
            </a:r>
          </a:p>
          <a:p>
            <a:pPr lvl="1"/>
            <a:r>
              <a:rPr lang="en" altLang="zh-TW" dirty="0"/>
              <a:t>360GB (400%) with 17.6% throughput degradation</a:t>
            </a:r>
          </a:p>
          <a:p>
            <a:pPr marL="228600" lvl="1" indent="0">
              <a:buNone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圖片 6" descr="一張含有 螢幕擷取畫面, 地圖 的圖片&#10;&#10;自動產生的描述">
            <a:extLst>
              <a:ext uri="{FF2B5EF4-FFF2-40B4-BE49-F238E27FC236}">
                <a16:creationId xmlns:a16="http://schemas.microsoft.com/office/drawing/2014/main" id="{5FBBEBCA-35AC-1A4E-A9FB-8D9D1ECBD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1554015"/>
            <a:ext cx="5806073" cy="367518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50FB8B7-3BB4-074F-B6EA-A445CEC7C4E0}"/>
              </a:ext>
            </a:extLst>
          </p:cNvPr>
          <p:cNvSpPr txBox="1"/>
          <p:nvPr/>
        </p:nvSpPr>
        <p:spPr>
          <a:xfrm>
            <a:off x="-2304288" y="-95097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11" name="圖片 10" descr="一張含有 天空, 室外 的圖片&#10;&#10;自動產生的描述">
            <a:extLst>
              <a:ext uri="{FF2B5EF4-FFF2-40B4-BE49-F238E27FC236}">
                <a16:creationId xmlns:a16="http://schemas.microsoft.com/office/drawing/2014/main" id="{87239DE4-F76A-F74B-8879-22B8D7F1DE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40" y="6234611"/>
            <a:ext cx="452128" cy="4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9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altLang="zh-TW" dirty="0"/>
              <a:t>Conclusion &amp; Future </a:t>
            </a:r>
            <a:r>
              <a:rPr lang="fr" altLang="zh-TW" dirty="0" err="1"/>
              <a:t>Work</a:t>
            </a:r>
            <a:br>
              <a:rPr lang="fr" altLang="zh-TW" dirty="0"/>
            </a:br>
            <a:br>
              <a:rPr lang="fr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31904" y="1554014"/>
            <a:ext cx="6347480" cy="5109001"/>
          </a:xfrm>
        </p:spPr>
        <p:txBody>
          <a:bodyPr>
            <a:normAutofit lnSpcReduction="10000"/>
          </a:bodyPr>
          <a:lstStyle/>
          <a:p>
            <a:r>
              <a:rPr lang="en" altLang="zh-TW" dirty="0"/>
              <a:t>The proposed system is worth more comprehensive studies</a:t>
            </a:r>
          </a:p>
          <a:p>
            <a:pPr lvl="1"/>
            <a:r>
              <a:rPr lang="en" altLang="zh-TW" dirty="0"/>
              <a:t>A new direction of deploying memory-intensive workloads on nodes without sufficient memory; which is too expensive or just impractical and never considered as an option before.</a:t>
            </a:r>
          </a:p>
          <a:p>
            <a:endParaRPr lang="en" altLang="zh-TW" dirty="0"/>
          </a:p>
          <a:p>
            <a:r>
              <a:rPr lang="en" altLang="zh-TW" dirty="0"/>
              <a:t>New research topics are emerging</a:t>
            </a:r>
          </a:p>
          <a:p>
            <a:pPr lvl="1"/>
            <a:r>
              <a:rPr lang="en" altLang="zh-TW" dirty="0"/>
              <a:t>The last piece of Software-Defined X: Composable Memory</a:t>
            </a:r>
          </a:p>
          <a:p>
            <a:pPr lvl="1"/>
            <a:r>
              <a:rPr lang="en" altLang="zh-TW" dirty="0"/>
              <a:t>Application-centric memory over-commit technique</a:t>
            </a:r>
          </a:p>
          <a:p>
            <a:pPr lvl="1"/>
            <a:r>
              <a:rPr lang="en" altLang="zh-TW" dirty="0"/>
              <a:t>Memory-driven computing infrastructure</a:t>
            </a:r>
          </a:p>
          <a:p>
            <a:pPr marL="228600" lvl="1" indent="0">
              <a:buNone/>
            </a:pPr>
            <a:endParaRPr lang="en" altLang="zh-TW" dirty="0"/>
          </a:p>
          <a:p>
            <a:r>
              <a:rPr lang="en" altLang="zh-TW" dirty="0"/>
              <a:t>Simulation &amp; Modeling community play an important role in the era of memory-driven computing </a:t>
            </a:r>
          </a:p>
          <a:p>
            <a:pPr lvl="1"/>
            <a:r>
              <a:rPr lang="en" altLang="zh-TW" dirty="0"/>
              <a:t>Model the sensibility of degradation of different memory access patterns atop different System SW and memory technologies (e.g. local vs. remote; DDR4 vs. 3D </a:t>
            </a:r>
            <a:r>
              <a:rPr lang="en" altLang="zh-TW" dirty="0" err="1"/>
              <a:t>XPoint</a:t>
            </a:r>
            <a:r>
              <a:rPr lang="en" altLang="zh-TW" dirty="0"/>
              <a:t> vs. </a:t>
            </a:r>
            <a:r>
              <a:rPr lang="en" altLang="zh-TW" dirty="0" err="1"/>
              <a:t>Memorist</a:t>
            </a:r>
            <a:r>
              <a:rPr lang="en" altLang="zh-TW" dirty="0"/>
              <a:t>)</a:t>
            </a:r>
          </a:p>
          <a:p>
            <a:pPr lvl="1"/>
            <a:r>
              <a:rPr lang="en" altLang="zh-TW" dirty="0"/>
              <a:t>Simulate a specific memory access pattern atop different System SW and memory technologies, so we can develop the cost-performance matrix for </a:t>
            </a:r>
            <a:r>
              <a:rPr lang="en-US" altLang="zh-TW" dirty="0"/>
              <a:t>a </a:t>
            </a:r>
            <a:r>
              <a:rPr lang="en" altLang="zh-TW" dirty="0"/>
              <a:t>specific workload.</a:t>
            </a:r>
          </a:p>
          <a:p>
            <a:pPr lvl="1"/>
            <a:endParaRPr lang="en" altLang="zh-TW" dirty="0"/>
          </a:p>
          <a:p>
            <a:pPr lvl="1"/>
            <a:endParaRPr lang="en" altLang="zh-TW" dirty="0"/>
          </a:p>
          <a:p>
            <a:pPr lvl="1"/>
            <a:endParaRPr lang="en" altLang="zh-TW" dirty="0"/>
          </a:p>
          <a:p>
            <a:pPr marL="228600" lvl="1" indent="0">
              <a:buNone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FF4908B-3161-4547-98CD-66EF32FD6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2" y="1554016"/>
            <a:ext cx="4190414" cy="206694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4098" name="Picture 2" descr="Average 4K Im_bench latency (us) &#10;84% &#10;5% &#10;.10 WAIT &#10;• BIO &#10;ib core &#10;.mlk5 ">
            <a:extLst>
              <a:ext uri="{FF2B5EF4-FFF2-40B4-BE49-F238E27FC236}">
                <a16:creationId xmlns:a16="http://schemas.microsoft.com/office/drawing/2014/main" id="{7388EBC2-C3AD-1746-965A-08D70DA42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2" y="3669085"/>
            <a:ext cx="4190414" cy="251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E49C1A6-C10F-2C47-B566-FF2436076A85}"/>
              </a:ext>
            </a:extLst>
          </p:cNvPr>
          <p:cNvSpPr txBox="1"/>
          <p:nvPr/>
        </p:nvSpPr>
        <p:spPr>
          <a:xfrm>
            <a:off x="609441" y="1279587"/>
            <a:ext cx="1080120" cy="2321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altLang="zh-TW" dirty="0"/>
              <a:t>[</a:t>
            </a:r>
            <a:r>
              <a:rPr lang="en-GB" altLang="zh-TW" dirty="0">
                <a:hlinkClick r:id="rId5"/>
              </a:rPr>
              <a:t>FGCS,20</a:t>
            </a:r>
            <a:r>
              <a:rPr lang="en-GB" altLang="zh-TW" u="sng" dirty="0">
                <a:solidFill>
                  <a:srgbClr val="01A982"/>
                </a:solidFill>
              </a:rPr>
              <a:t>17</a:t>
            </a:r>
            <a:r>
              <a:rPr lang="en-GB" altLang="zh-TW" dirty="0"/>
              <a:t>]</a:t>
            </a:r>
            <a:endParaRPr lang="en-US" dirty="0"/>
          </a:p>
        </p:txBody>
      </p:sp>
      <p:pic>
        <p:nvPicPr>
          <p:cNvPr id="10" name="圖片 9" descr="一張含有 天空, 室外 的圖片&#10;&#10;自動產生的描述">
            <a:extLst>
              <a:ext uri="{FF2B5EF4-FFF2-40B4-BE49-F238E27FC236}">
                <a16:creationId xmlns:a16="http://schemas.microsoft.com/office/drawing/2014/main" id="{0D54A81F-93DC-C146-BD78-738CF1EC8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40" y="6234611"/>
            <a:ext cx="452128" cy="4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0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altLang="zh-TW" dirty="0" err="1"/>
              <a:t>Takeaway</a:t>
            </a:r>
            <a:br>
              <a:rPr lang="fr" altLang="zh-TW" dirty="0"/>
            </a:br>
            <a:br>
              <a:rPr lang="fr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441" y="1554015"/>
            <a:ext cx="10887159" cy="4520658"/>
          </a:xfrm>
        </p:spPr>
        <p:txBody>
          <a:bodyPr>
            <a:normAutofit/>
          </a:bodyPr>
          <a:lstStyle/>
          <a:p>
            <a:r>
              <a:rPr lang="en" altLang="zh-TW" dirty="0"/>
              <a:t>Market trends: the demand for </a:t>
            </a:r>
            <a:r>
              <a:rPr lang="en" altLang="zh-TW" dirty="0" err="1"/>
              <a:t>BigData</a:t>
            </a:r>
            <a:r>
              <a:rPr lang="en" altLang="zh-TW" dirty="0"/>
              <a:t> analytics is substantially increasing</a:t>
            </a:r>
          </a:p>
          <a:p>
            <a:pPr lvl="1"/>
            <a:r>
              <a:rPr lang="en" altLang="zh-TW" dirty="0"/>
              <a:t>[</a:t>
            </a:r>
            <a:r>
              <a:rPr lang="en" altLang="zh-TW" u="sng" dirty="0">
                <a:solidFill>
                  <a:srgbClr val="01A982"/>
                </a:solidFill>
              </a:rPr>
              <a:t>IDC, 2017</a:t>
            </a:r>
            <a:r>
              <a:rPr lang="en" altLang="zh-TW" dirty="0"/>
              <a:t>] [</a:t>
            </a:r>
            <a:r>
              <a:rPr lang="en" altLang="zh-TW" u="sng" dirty="0">
                <a:solidFill>
                  <a:srgbClr val="01A982"/>
                </a:solidFill>
              </a:rPr>
              <a:t>IDC, 2017</a:t>
            </a:r>
            <a:r>
              <a:rPr lang="en" altLang="zh-TW" dirty="0"/>
              <a:t>], [</a:t>
            </a:r>
            <a:r>
              <a:rPr lang="en" altLang="zh-TW" u="sng" dirty="0">
                <a:solidFill>
                  <a:srgbClr val="01A982"/>
                </a:solidFill>
              </a:rPr>
              <a:t>IDC,2016</a:t>
            </a:r>
            <a:r>
              <a:rPr lang="en" altLang="zh-TW" dirty="0"/>
              <a:t>], [</a:t>
            </a:r>
            <a:r>
              <a:rPr lang="en" altLang="zh-TW" u="sng" dirty="0">
                <a:solidFill>
                  <a:srgbClr val="01A982"/>
                </a:solidFill>
              </a:rPr>
              <a:t>ISACA,2013</a:t>
            </a:r>
            <a:r>
              <a:rPr lang="en" altLang="zh-TW" dirty="0"/>
              <a:t>] [</a:t>
            </a:r>
            <a:r>
              <a:rPr lang="en" altLang="zh-TW" u="sng" dirty="0">
                <a:solidFill>
                  <a:srgbClr val="01A982"/>
                </a:solidFill>
              </a:rPr>
              <a:t>SPIE,2013</a:t>
            </a:r>
            <a:r>
              <a:rPr lang="en" altLang="zh-TW" dirty="0"/>
              <a:t>]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" altLang="zh-TW" dirty="0"/>
              <a:t>Challenge: memory vs. computing ratio is unbalanced &amp; resources are wasted</a:t>
            </a:r>
          </a:p>
          <a:p>
            <a:pPr lvl="1"/>
            <a:r>
              <a:rPr lang="en" altLang="zh-TW" dirty="0"/>
              <a:t>[</a:t>
            </a:r>
            <a:r>
              <a:rPr lang="en" altLang="zh-TW" u="sng" dirty="0">
                <a:solidFill>
                  <a:srgbClr val="01A982"/>
                </a:solidFill>
              </a:rPr>
              <a:t>Eurosys,2018</a:t>
            </a:r>
            <a:r>
              <a:rPr lang="en" altLang="zh-TW" dirty="0"/>
              <a:t>], [</a:t>
            </a:r>
            <a:r>
              <a:rPr lang="en" altLang="zh-TW" u="sng" dirty="0">
                <a:solidFill>
                  <a:srgbClr val="01A982"/>
                </a:solidFill>
              </a:rPr>
              <a:t>MEMSYS, 2018</a:t>
            </a:r>
            <a:r>
              <a:rPr lang="en" altLang="zh-TW" dirty="0"/>
              <a:t>], [</a:t>
            </a:r>
            <a:r>
              <a:rPr lang="en" altLang="zh-TW" u="sng" dirty="0">
                <a:solidFill>
                  <a:srgbClr val="01A982"/>
                </a:solidFill>
              </a:rPr>
              <a:t>Network World, 2018</a:t>
            </a:r>
            <a:r>
              <a:rPr lang="en" altLang="zh-TW" dirty="0"/>
              <a:t>], [</a:t>
            </a:r>
            <a:r>
              <a:rPr lang="en" altLang="zh-TW" u="sng" dirty="0">
                <a:solidFill>
                  <a:srgbClr val="01A982"/>
                </a:solidFill>
              </a:rPr>
              <a:t>Stanford University &amp; Anthesis Group, 2015</a:t>
            </a:r>
            <a:r>
              <a:rPr lang="en" altLang="zh-TW" dirty="0"/>
              <a:t>], [</a:t>
            </a:r>
            <a:r>
              <a:rPr lang="en" altLang="zh-TW" u="sng" dirty="0" err="1">
                <a:solidFill>
                  <a:srgbClr val="01A982"/>
                </a:solidFill>
              </a:rPr>
              <a:t>EcoCloud</a:t>
            </a:r>
            <a:r>
              <a:rPr lang="en" altLang="zh-TW" u="sng" dirty="0">
                <a:solidFill>
                  <a:srgbClr val="01A982"/>
                </a:solidFill>
              </a:rPr>
              <a:t>, 2014</a:t>
            </a:r>
            <a:r>
              <a:rPr lang="en" altLang="zh-TW" dirty="0"/>
              <a:t>], [</a:t>
            </a:r>
            <a:r>
              <a:rPr lang="en" altLang="zh-TW" u="sng" dirty="0">
                <a:solidFill>
                  <a:srgbClr val="01A982"/>
                </a:solidFill>
              </a:rPr>
              <a:t>ACM, 2012</a:t>
            </a:r>
            <a:r>
              <a:rPr lang="en" altLang="zh-TW" dirty="0"/>
              <a:t>]</a:t>
            </a:r>
          </a:p>
          <a:p>
            <a:pPr marL="228600" lvl="1" indent="0">
              <a:buNone/>
            </a:pPr>
            <a:endParaRPr lang="en" altLang="zh-TW" dirty="0"/>
          </a:p>
          <a:p>
            <a:r>
              <a:rPr lang="en" altLang="zh-TW" dirty="0"/>
              <a:t>Opportunity: the birth of “killer microseconds technologies” (e.g. GPU vs. Deep Learning)</a:t>
            </a:r>
          </a:p>
          <a:p>
            <a:pPr lvl="1"/>
            <a:r>
              <a:rPr lang="en" altLang="zh-TW" dirty="0"/>
              <a:t>[</a:t>
            </a:r>
            <a:r>
              <a:rPr lang="en" altLang="zh-TW" u="sng" dirty="0">
                <a:solidFill>
                  <a:srgbClr val="01A982"/>
                </a:solidFill>
              </a:rPr>
              <a:t>Attack, 2017</a:t>
            </a:r>
            <a:r>
              <a:rPr lang="en" altLang="zh-TW" dirty="0"/>
              <a:t>]</a:t>
            </a:r>
          </a:p>
          <a:p>
            <a:pPr lvl="1"/>
            <a:endParaRPr lang="en" altLang="zh-TW" dirty="0"/>
          </a:p>
          <a:p>
            <a:r>
              <a:rPr lang="en" altLang="zh-TW" dirty="0"/>
              <a:t>Our work: develop/leverage better simulation/modeling technologies to improve heuristic designs for the next-gen system architecture</a:t>
            </a:r>
          </a:p>
          <a:p>
            <a:pPr lvl="1"/>
            <a:r>
              <a:rPr lang="en" altLang="zh-TW" dirty="0"/>
              <a:t>[</a:t>
            </a:r>
            <a:r>
              <a:rPr lang="en" altLang="zh-TW" u="sng" dirty="0">
                <a:solidFill>
                  <a:srgbClr val="01A982"/>
                </a:solidFill>
              </a:rPr>
              <a:t>HPC, 2019</a:t>
            </a:r>
            <a:r>
              <a:rPr lang="en" altLang="zh-TW" dirty="0"/>
              <a:t>]</a:t>
            </a:r>
          </a:p>
          <a:p>
            <a:pPr lvl="1"/>
            <a:endParaRPr lang="en" altLang="zh-TW" dirty="0"/>
          </a:p>
          <a:p>
            <a:pPr lvl="1"/>
            <a:endParaRPr lang="en" altLang="zh-TW" dirty="0"/>
          </a:p>
          <a:p>
            <a:pPr lvl="1"/>
            <a:endParaRPr lang="en" altLang="zh-TW" dirty="0"/>
          </a:p>
          <a:p>
            <a:pPr marL="228600" lvl="1" indent="0">
              <a:buNone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圖片 6" descr="一張含有 天空, 室外 的圖片&#10;&#10;自動產生的描述">
            <a:extLst>
              <a:ext uri="{FF2B5EF4-FFF2-40B4-BE49-F238E27FC236}">
                <a16:creationId xmlns:a16="http://schemas.microsoft.com/office/drawing/2014/main" id="{73CE4182-8FE8-EA4F-B069-0481D540F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40" y="6234611"/>
            <a:ext cx="452128" cy="4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7867" y="6333066"/>
            <a:ext cx="180622" cy="293511"/>
          </a:xfrm>
        </p:spPr>
        <p:txBody>
          <a:bodyPr/>
          <a:lstStyle/>
          <a:p>
            <a:fld id="{B016F8AB-BCEA-4347-8BA6-BE776009BC8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440" y="1060440"/>
            <a:ext cx="114047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TW" dirty="0"/>
              <a:t>[</a:t>
            </a:r>
            <a:r>
              <a:rPr lang="en-GB" altLang="zh-TW" dirty="0">
                <a:hlinkClick r:id="rId3"/>
              </a:rPr>
              <a:t>HPC, 201</a:t>
            </a:r>
            <a:r>
              <a:rPr lang="en-GB" altLang="zh-TW" u="sng" dirty="0">
                <a:solidFill>
                  <a:srgbClr val="01A982"/>
                </a:solidFill>
              </a:rPr>
              <a:t>9</a:t>
            </a:r>
            <a:r>
              <a:rPr lang="en-GB" altLang="zh-TW" dirty="0"/>
              <a:t>] - </a:t>
            </a:r>
            <a:r>
              <a:rPr lang="en" altLang="zh-TW" dirty="0"/>
              <a:t>More exploration to composable infrastructure - the application and analysis of composable memory</a:t>
            </a:r>
            <a:endParaRPr lang="en-GB" altLang="zh-TW" dirty="0"/>
          </a:p>
          <a:p>
            <a:r>
              <a:rPr lang="en-GB" altLang="zh-TW" dirty="0"/>
              <a:t>[</a:t>
            </a:r>
            <a:r>
              <a:rPr lang="en-GB" dirty="0">
                <a:hlinkClick r:id="rId3"/>
              </a:rPr>
              <a:t>Eurosys,2018</a:t>
            </a:r>
            <a:r>
              <a:rPr lang="en-GB" altLang="zh-TW" dirty="0"/>
              <a:t>] </a:t>
            </a:r>
            <a:r>
              <a:rPr lang="en-GB" dirty="0"/>
              <a:t>- Welcome to </a:t>
            </a:r>
            <a:r>
              <a:rPr lang="en-GB" dirty="0" err="1"/>
              <a:t>zombieland</a:t>
            </a:r>
            <a:r>
              <a:rPr lang="en-GB" dirty="0"/>
              <a:t>: Practical and Energy-efficient memory disaggregation in a </a:t>
            </a:r>
            <a:r>
              <a:rPr lang="en-GB" dirty="0" err="1"/>
              <a:t>datacenter</a:t>
            </a:r>
            <a:endParaRPr lang="en-GB" dirty="0"/>
          </a:p>
          <a:p>
            <a:r>
              <a:rPr lang="en-GB" dirty="0"/>
              <a:t>[</a:t>
            </a:r>
            <a:r>
              <a:rPr lang="en-GB" dirty="0">
                <a:hlinkClick r:id="rId4"/>
              </a:rPr>
              <a:t>MEMSYS, 2018</a:t>
            </a:r>
            <a:r>
              <a:rPr lang="en-GB" dirty="0"/>
              <a:t>] - A Comprehensive Memory Analysis of Data Intensive Workloads on Server Class Architecture</a:t>
            </a:r>
          </a:p>
          <a:p>
            <a:r>
              <a:rPr lang="en-GB" dirty="0"/>
              <a:t>[</a:t>
            </a:r>
            <a:r>
              <a:rPr lang="en-GB" dirty="0">
                <a:hlinkClick r:id="rId5"/>
              </a:rPr>
              <a:t>Network World, 2018</a:t>
            </a:r>
            <a:r>
              <a:rPr lang="en-GB" dirty="0"/>
              <a:t>] - </a:t>
            </a:r>
            <a:r>
              <a:rPr lang="en-US" altLang="zh-TW" dirty="0"/>
              <a:t>Facebook and Amazon are causing a memory shortage</a:t>
            </a:r>
            <a:endParaRPr lang="en-GB" dirty="0"/>
          </a:p>
          <a:p>
            <a:r>
              <a:rPr lang="en-GB" altLang="zh-TW" dirty="0"/>
              <a:t>[</a:t>
            </a:r>
            <a:r>
              <a:rPr lang="en-GB" altLang="zh-TW" dirty="0">
                <a:hlinkClick r:id="rId6"/>
              </a:rPr>
              <a:t>FGCS,20</a:t>
            </a:r>
            <a:r>
              <a:rPr lang="en-GB" altLang="zh-TW" u="sng" dirty="0">
                <a:solidFill>
                  <a:srgbClr val="01A982"/>
                </a:solidFill>
              </a:rPr>
              <a:t>17</a:t>
            </a:r>
            <a:r>
              <a:rPr lang="en-GB" altLang="zh-TW" dirty="0"/>
              <a:t>] </a:t>
            </a:r>
            <a:r>
              <a:rPr lang="en" altLang="zh-TW" dirty="0"/>
              <a:t>Composable architecture for rack scale big data computing</a:t>
            </a:r>
            <a:r>
              <a:rPr lang="en-GB" strike="sngStrike" dirty="0"/>
              <a:t> </a:t>
            </a:r>
            <a:r>
              <a:rPr lang="en-GB" dirty="0"/>
              <a:t>[</a:t>
            </a:r>
            <a:r>
              <a:rPr lang="en-GB" dirty="0">
                <a:hlinkClick r:id="rId7"/>
              </a:rPr>
              <a:t>Synergy Research Group, 2017</a:t>
            </a:r>
            <a:r>
              <a:rPr lang="en-GB" dirty="0"/>
              <a:t>] - Hyperscale Data </a:t>
            </a:r>
            <a:r>
              <a:rPr lang="en-GB" dirty="0" err="1"/>
              <a:t>Center</a:t>
            </a:r>
            <a:r>
              <a:rPr lang="en-GB" dirty="0"/>
              <a:t> Count Approaches the 400 Mark; US Still Dominates</a:t>
            </a:r>
          </a:p>
          <a:p>
            <a:r>
              <a:rPr lang="en-GB" dirty="0"/>
              <a:t>[</a:t>
            </a:r>
            <a:r>
              <a:rPr lang="en-GB" dirty="0">
                <a:hlinkClick r:id="rId8"/>
              </a:rPr>
              <a:t>IDC, 2017</a:t>
            </a:r>
            <a:r>
              <a:rPr lang="en-GB" dirty="0"/>
              <a:t>] - Top 10 data </a:t>
            </a:r>
            <a:r>
              <a:rPr lang="en-GB" dirty="0" err="1"/>
              <a:t>center</a:t>
            </a:r>
            <a:r>
              <a:rPr lang="en-GB" dirty="0"/>
              <a:t> predictions: IDC</a:t>
            </a:r>
          </a:p>
          <a:p>
            <a:r>
              <a:rPr lang="en-GB" dirty="0"/>
              <a:t>[</a:t>
            </a:r>
            <a:r>
              <a:rPr lang="en-GB" dirty="0">
                <a:hlinkClick r:id="rId9"/>
              </a:rPr>
              <a:t>IDC,2016</a:t>
            </a:r>
            <a:r>
              <a:rPr lang="en-GB" dirty="0"/>
              <a:t>] - Worldwide </a:t>
            </a:r>
            <a:r>
              <a:rPr lang="en-GB" dirty="0" err="1"/>
              <a:t>Semiannual</a:t>
            </a:r>
            <a:r>
              <a:rPr lang="en-GB" dirty="0"/>
              <a:t> Big Data and Analytics Spending Guide</a:t>
            </a:r>
          </a:p>
          <a:p>
            <a:r>
              <a:rPr lang="en-GB" dirty="0"/>
              <a:t>[</a:t>
            </a:r>
            <a:r>
              <a:rPr lang="en-GB" dirty="0">
                <a:hlinkClick r:id="rId10" action="ppaction://hlinkpres?slideindex=1&amp;slidetitle="/>
              </a:rPr>
              <a:t>Intel, 2016</a:t>
            </a:r>
            <a:r>
              <a:rPr lang="en-GB" dirty="0"/>
              <a:t>] - System Memory at a Fraction of the DRAM Cost</a:t>
            </a:r>
          </a:p>
          <a:p>
            <a:r>
              <a:rPr lang="en-GB" dirty="0"/>
              <a:t>[</a:t>
            </a:r>
            <a:r>
              <a:rPr lang="en-GB" dirty="0">
                <a:hlinkClick r:id="rId11"/>
              </a:rPr>
              <a:t>Stanford University &amp; </a:t>
            </a:r>
            <a:r>
              <a:rPr lang="en-GB" dirty="0" err="1">
                <a:hlinkClick r:id="rId11"/>
              </a:rPr>
              <a:t>Anthesis</a:t>
            </a:r>
            <a:r>
              <a:rPr lang="en-GB" dirty="0">
                <a:hlinkClick r:id="rId11"/>
              </a:rPr>
              <a:t> Group , 2015</a:t>
            </a:r>
            <a:r>
              <a:rPr lang="en-GB" dirty="0"/>
              <a:t>] - New data supports finding that 30 percent of servers are 'Comatose', indicating that nearly a third of capital in enterprise data </a:t>
            </a:r>
            <a:r>
              <a:rPr lang="en-GB" dirty="0" err="1"/>
              <a:t>centers</a:t>
            </a:r>
            <a:r>
              <a:rPr lang="en-GB" dirty="0"/>
              <a:t> is wasted</a:t>
            </a:r>
          </a:p>
          <a:p>
            <a:r>
              <a:rPr lang="en-GB" dirty="0"/>
              <a:t>[</a:t>
            </a:r>
            <a:r>
              <a:rPr lang="en-GB" dirty="0">
                <a:hlinkClick r:id="rId12"/>
              </a:rPr>
              <a:t>EcoCloud, 2014</a:t>
            </a:r>
            <a:r>
              <a:rPr lang="en-GB" dirty="0"/>
              <a:t>] - Memory-Centric Server Architecture</a:t>
            </a:r>
          </a:p>
          <a:p>
            <a:r>
              <a:rPr lang="en-GB" dirty="0"/>
              <a:t>[</a:t>
            </a:r>
            <a:r>
              <a:rPr lang="en-GB" dirty="0">
                <a:hlinkClick r:id="rId13"/>
              </a:rPr>
              <a:t>ISACA,2013</a:t>
            </a:r>
            <a:r>
              <a:rPr lang="en-GB" dirty="0"/>
              <a:t>] - In-memory Computing—Evolution, Opportunity and Risk</a:t>
            </a:r>
          </a:p>
          <a:p>
            <a:r>
              <a:rPr lang="en-GB" dirty="0"/>
              <a:t>[</a:t>
            </a:r>
            <a:r>
              <a:rPr lang="en-GB" dirty="0">
                <a:hlinkClick r:id="rId14"/>
              </a:rPr>
              <a:t>SPIE,2013</a:t>
            </a:r>
            <a:r>
              <a:rPr lang="en-GB" dirty="0"/>
              <a:t>] - IN-MEMORY COMPUTING YIELDS REAL-TIME INSIGHTS FROM BIG DATA</a:t>
            </a:r>
          </a:p>
          <a:p>
            <a:r>
              <a:rPr lang="en-GB" dirty="0"/>
              <a:t>[</a:t>
            </a:r>
            <a:r>
              <a:rPr lang="en-GB" dirty="0">
                <a:hlinkClick r:id="rId6"/>
              </a:rPr>
              <a:t>ACM,2012</a:t>
            </a:r>
            <a:r>
              <a:rPr lang="en-GB" dirty="0"/>
              <a:t>] - </a:t>
            </a:r>
            <a:r>
              <a:rPr lang="en-US" altLang="zh-TW" dirty="0"/>
              <a:t>Heterogeneity and dynamicity of clouds at scale: Google trace analysis</a:t>
            </a:r>
          </a:p>
          <a:p>
            <a:endParaRPr lang="en-GB" dirty="0"/>
          </a:p>
        </p:txBody>
      </p:sp>
      <p:pic>
        <p:nvPicPr>
          <p:cNvPr id="5" name="圖片 4" descr="一張含有 天空, 室外 的圖片&#10;&#10;自動產生的描述">
            <a:extLst>
              <a:ext uri="{FF2B5EF4-FFF2-40B4-BE49-F238E27FC236}">
                <a16:creationId xmlns:a16="http://schemas.microsoft.com/office/drawing/2014/main" id="{033338D1-46F9-2B44-8789-C0926B680C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40" y="6234611"/>
            <a:ext cx="452128" cy="4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725475"/>
          </a:xfrm>
        </p:spPr>
        <p:txBody>
          <a:bodyPr/>
          <a:lstStyle/>
          <a:p>
            <a:r>
              <a:rPr lang="en-US" altLang="zh-TW" dirty="0"/>
              <a:t>Ruan, Wo-Hao (Michael) </a:t>
            </a:r>
          </a:p>
          <a:p>
            <a:r>
              <a:rPr lang="en-US" dirty="0">
                <a:hlinkClick r:id="rId3"/>
              </a:rPr>
              <a:t>michael.ruan@hpe.com</a:t>
            </a:r>
            <a:endParaRPr lang="en-US" dirty="0"/>
          </a:p>
          <a:p>
            <a:r>
              <a:rPr lang="en-US" dirty="0">
                <a:hlinkClick r:id="rId4"/>
              </a:rPr>
              <a:t>d06922037@ntu.edu.tw</a:t>
            </a:r>
            <a:endParaRPr lang="en-US" dirty="0"/>
          </a:p>
          <a:p>
            <a:r>
              <a:rPr lang="en-US" dirty="0">
                <a:hlinkClick r:id="rId5"/>
              </a:rPr>
              <a:t>https://github.com/HewlettPackard/HPEVM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428BF9B7-9C69-854C-9184-C531C6538D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368056"/>
            <a:ext cx="7968208" cy="130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2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 err="1"/>
              <a:t>Retrospect</a:t>
            </a:r>
            <a:r>
              <a:rPr lang="fr" dirty="0"/>
              <a:t> - </a:t>
            </a:r>
            <a:r>
              <a:rPr lang="fr" altLang="zh-TW" dirty="0"/>
              <a:t>The </a:t>
            </a:r>
            <a:r>
              <a:rPr lang="fr" dirty="0" err="1"/>
              <a:t>Traditional</a:t>
            </a:r>
            <a:r>
              <a:rPr lang="fr" dirty="0"/>
              <a:t> Datacenter</a:t>
            </a:r>
            <a:br>
              <a:rPr lang="fr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40760" y="1554014"/>
            <a:ext cx="7038624" cy="3171130"/>
          </a:xfrm>
        </p:spPr>
        <p:txBody>
          <a:bodyPr>
            <a:normAutofit lnSpcReduction="10000"/>
          </a:bodyPr>
          <a:lstStyle/>
          <a:p>
            <a:r>
              <a:rPr lang="en" dirty="0"/>
              <a:t>Each of the nodes may have different CPU, memory, I/O and accelerator configurations.</a:t>
            </a:r>
          </a:p>
          <a:p>
            <a:r>
              <a:rPr lang="en" altLang="zh-TW" dirty="0"/>
              <a:t>Nodes in a rack are connected by a top-of-rack (TOR) switch</a:t>
            </a:r>
          </a:p>
          <a:p>
            <a:r>
              <a:rPr lang="en" altLang="zh-TW" dirty="0"/>
              <a:t>TORs are then connected by the spine switches.</a:t>
            </a:r>
            <a:endParaRPr lang="en" dirty="0"/>
          </a:p>
          <a:p>
            <a:r>
              <a:rPr lang="en" dirty="0"/>
              <a:t>The deployment is standalone, straightforward, and simple</a:t>
            </a:r>
          </a:p>
          <a:p>
            <a:r>
              <a:rPr lang="en" dirty="0"/>
              <a:t>However, that can lead to serious resource fragmentation. </a:t>
            </a:r>
          </a:p>
          <a:p>
            <a:pPr lvl="1"/>
            <a:r>
              <a:rPr lang="en" dirty="0"/>
              <a:t>In general, </a:t>
            </a:r>
            <a:r>
              <a:rPr lang="en" altLang="zh-TW" dirty="0"/>
              <a:t>typical data centers’ </a:t>
            </a:r>
            <a:r>
              <a:rPr lang="en" dirty="0"/>
              <a:t>memory utilization rate of is as low as 50%. [</a:t>
            </a:r>
            <a:r>
              <a:rPr lang="en" u="sng" dirty="0">
                <a:solidFill>
                  <a:srgbClr val="01A982"/>
                </a:solidFill>
              </a:rPr>
              <a:t>ACM, 2012</a:t>
            </a:r>
            <a:r>
              <a:rPr lang="en" dirty="0"/>
              <a:t>]</a:t>
            </a:r>
          </a:p>
          <a:p>
            <a:pPr lvl="1"/>
            <a:r>
              <a:rPr lang="en" dirty="0"/>
              <a:t>The waste for the idles server in a datacenter would be huge </a:t>
            </a:r>
            <a:r>
              <a:rPr lang="en" altLang="zh-TW" dirty="0"/>
              <a:t>[</a:t>
            </a:r>
            <a:r>
              <a:rPr lang="en" altLang="zh-TW" u="sng" dirty="0">
                <a:solidFill>
                  <a:srgbClr val="01A982"/>
                </a:solidFill>
              </a:rPr>
              <a:t>Intel, 2016</a:t>
            </a:r>
            <a:r>
              <a:rPr lang="en" altLang="zh-TW" dirty="0"/>
              <a:t>] </a:t>
            </a:r>
            <a:r>
              <a:rPr lang="en" dirty="0"/>
              <a:t>[</a:t>
            </a:r>
            <a:r>
              <a:rPr lang="en" u="sng" dirty="0">
                <a:solidFill>
                  <a:srgbClr val="01A982"/>
                </a:solidFill>
              </a:rPr>
              <a:t>Stanford University &amp; Anthesis Group , 2015</a:t>
            </a:r>
            <a:r>
              <a:rPr lang="en" dirty="0"/>
              <a:t>]</a:t>
            </a:r>
          </a:p>
          <a:p>
            <a:pPr lvl="1"/>
            <a:endParaRPr lang="en" dirty="0"/>
          </a:p>
          <a:p>
            <a:pPr lvl="1"/>
            <a:endParaRPr lang="en" dirty="0"/>
          </a:p>
          <a:p>
            <a:pPr lvl="1"/>
            <a:endParaRPr lang="en" dirty="0"/>
          </a:p>
          <a:p>
            <a:pPr lvl="1"/>
            <a:endParaRPr lang="en" dirty="0"/>
          </a:p>
          <a:p>
            <a:endParaRPr lang="e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圖片 4" descr="[FGCS,2017]">
            <a:extLst>
              <a:ext uri="{FF2B5EF4-FFF2-40B4-BE49-F238E27FC236}">
                <a16:creationId xmlns:a16="http://schemas.microsoft.com/office/drawing/2014/main" id="{AD869C9C-D90B-E844-A715-BB0B76A27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75" y="1554015"/>
            <a:ext cx="3431914" cy="452065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DE12442-4DAA-E346-846A-AC2BA037F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202" y="4570257"/>
            <a:ext cx="5515679" cy="152263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C9CFAF5-0C3E-574F-94E7-F1E73D978681}"/>
              </a:ext>
            </a:extLst>
          </p:cNvPr>
          <p:cNvSpPr txBox="1"/>
          <p:nvPr/>
        </p:nvSpPr>
        <p:spPr>
          <a:xfrm>
            <a:off x="2610998" y="6400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2998660-5751-3040-82CB-BAB39A899354}"/>
              </a:ext>
            </a:extLst>
          </p:cNvPr>
          <p:cNvSpPr txBox="1"/>
          <p:nvPr/>
        </p:nvSpPr>
        <p:spPr>
          <a:xfrm>
            <a:off x="2943237" y="6106616"/>
            <a:ext cx="1080120" cy="2321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altLang="zh-TW" dirty="0"/>
              <a:t>[</a:t>
            </a:r>
            <a:r>
              <a:rPr lang="en-GB" altLang="zh-TW" dirty="0">
                <a:hlinkClick r:id="rId5"/>
              </a:rPr>
              <a:t>FGCS,20</a:t>
            </a:r>
            <a:r>
              <a:rPr lang="en-GB" altLang="zh-TW" u="sng" dirty="0">
                <a:solidFill>
                  <a:srgbClr val="01A982"/>
                </a:solidFill>
              </a:rPr>
              <a:t>17</a:t>
            </a:r>
            <a:r>
              <a:rPr lang="en-GB" altLang="zh-TW" dirty="0"/>
              <a:t>]</a:t>
            </a:r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2C6202-5C7C-8944-A327-C6C22CEFF08D}"/>
              </a:ext>
            </a:extLst>
          </p:cNvPr>
          <p:cNvSpPr txBox="1"/>
          <p:nvPr/>
        </p:nvSpPr>
        <p:spPr>
          <a:xfrm>
            <a:off x="9391926" y="6109208"/>
            <a:ext cx="1080120" cy="2321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altLang="zh-TW" dirty="0"/>
              <a:t>[</a:t>
            </a:r>
            <a:r>
              <a:rPr lang="en-GB" altLang="zh-TW" dirty="0">
                <a:hlinkClick r:id="rId5"/>
              </a:rPr>
              <a:t>FGCS,20</a:t>
            </a:r>
            <a:r>
              <a:rPr lang="en-GB" altLang="zh-TW" u="sng" dirty="0">
                <a:solidFill>
                  <a:srgbClr val="01A982"/>
                </a:solidFill>
              </a:rPr>
              <a:t>17</a:t>
            </a:r>
            <a:r>
              <a:rPr lang="en-GB" altLang="zh-TW" dirty="0"/>
              <a:t>]</a:t>
            </a:r>
            <a:endParaRPr lang="en-US" dirty="0"/>
          </a:p>
        </p:txBody>
      </p:sp>
      <p:pic>
        <p:nvPicPr>
          <p:cNvPr id="15" name="圖片 14" descr="一張含有 天空, 室外 的圖片&#10;&#10;自動產生的描述">
            <a:extLst>
              <a:ext uri="{FF2B5EF4-FFF2-40B4-BE49-F238E27FC236}">
                <a16:creationId xmlns:a16="http://schemas.microsoft.com/office/drawing/2014/main" id="{D2F32344-1489-214D-B4FF-5FB0C44EB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40" y="6234611"/>
            <a:ext cx="452128" cy="4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0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altLang="zh-TW" dirty="0" err="1"/>
              <a:t>Today</a:t>
            </a:r>
            <a:r>
              <a:rPr lang="fr" altLang="zh-TW" dirty="0"/>
              <a:t> - The Rack </a:t>
            </a:r>
            <a:r>
              <a:rPr lang="fr" altLang="zh-TW" dirty="0" err="1"/>
              <a:t>Scale</a:t>
            </a:r>
            <a:r>
              <a:rPr lang="fr" altLang="zh-TW" dirty="0"/>
              <a:t> Design</a:t>
            </a:r>
            <a:br>
              <a:rPr lang="fr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40760" y="1554015"/>
            <a:ext cx="6386565" cy="4035225"/>
          </a:xfrm>
        </p:spPr>
        <p:txBody>
          <a:bodyPr>
            <a:normAutofit/>
          </a:bodyPr>
          <a:lstStyle/>
          <a:p>
            <a:r>
              <a:rPr lang="en" altLang="zh-TW" dirty="0"/>
              <a:t>Each node within the rack is specialized into in one type of  resources (computing + memory, accelerator or </a:t>
            </a:r>
            <a:r>
              <a:rPr lang="en" altLang="zh-TW"/>
              <a:t>storage)</a:t>
            </a:r>
            <a:endParaRPr lang="en" altLang="zh-TW" dirty="0"/>
          </a:p>
          <a:p>
            <a:endParaRPr lang="en" altLang="zh-TW" dirty="0"/>
          </a:p>
          <a:p>
            <a:r>
              <a:rPr lang="en" altLang="zh-TW" dirty="0"/>
              <a:t>Resources can be shared in a coarse-grained granularity</a:t>
            </a:r>
          </a:p>
          <a:p>
            <a:pPr lvl="1"/>
            <a:r>
              <a:rPr lang="en" altLang="zh-TW" dirty="0"/>
              <a:t>With the Rack, resource nodes can be accessed by compute nodes</a:t>
            </a:r>
          </a:p>
          <a:p>
            <a:pPr lvl="1"/>
            <a:r>
              <a:rPr lang="en" altLang="zh-TW" dirty="0"/>
              <a:t>Cross-node sharing is realized through </a:t>
            </a:r>
            <a:r>
              <a:rPr lang="en" altLang="zh-TW" dirty="0" err="1"/>
              <a:t>ToR</a:t>
            </a:r>
            <a:r>
              <a:rPr lang="en" altLang="zh-TW" dirty="0"/>
              <a:t>/PCIe switch</a:t>
            </a:r>
          </a:p>
          <a:p>
            <a:pPr marL="0" indent="0">
              <a:buNone/>
            </a:pPr>
            <a:endParaRPr lang="en" altLang="zh-TW" dirty="0"/>
          </a:p>
          <a:p>
            <a:r>
              <a:rPr lang="en" altLang="zh-TW" dirty="0"/>
              <a:t>Key driver is the shrinking gap between the PCIe and Networking</a:t>
            </a:r>
          </a:p>
          <a:p>
            <a:pPr lvl="1"/>
            <a:r>
              <a:rPr lang="en" altLang="zh-TW" dirty="0"/>
              <a:t>PCIe4 16X (~250 Gb/s) V.S  Ethernet (100/400 Gb/s)</a:t>
            </a:r>
            <a:endParaRPr lang="e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BB4CEA-E6B2-E54E-B128-DD349E292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48" y="1554015"/>
            <a:ext cx="3217299" cy="4520658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D006DBA-CF52-964F-85CF-7E2E97D0B20B}"/>
              </a:ext>
            </a:extLst>
          </p:cNvPr>
          <p:cNvSpPr txBox="1"/>
          <p:nvPr/>
        </p:nvSpPr>
        <p:spPr>
          <a:xfrm>
            <a:off x="2737127" y="6091385"/>
            <a:ext cx="1080120" cy="2321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altLang="zh-TW" dirty="0"/>
              <a:t>[</a:t>
            </a:r>
            <a:r>
              <a:rPr lang="en-GB" altLang="zh-TW" dirty="0">
                <a:hlinkClick r:id="rId4"/>
              </a:rPr>
              <a:t>FGCS,20</a:t>
            </a:r>
            <a:r>
              <a:rPr lang="en-GB" altLang="zh-TW" u="sng" dirty="0">
                <a:solidFill>
                  <a:srgbClr val="01A982"/>
                </a:solidFill>
              </a:rPr>
              <a:t>17</a:t>
            </a:r>
            <a:r>
              <a:rPr lang="en-GB" altLang="zh-TW" dirty="0"/>
              <a:t>]</a:t>
            </a:r>
            <a:endParaRPr lang="en-US" dirty="0"/>
          </a:p>
        </p:txBody>
      </p:sp>
      <p:pic>
        <p:nvPicPr>
          <p:cNvPr id="10" name="圖片 9" descr="一張含有 天空, 室外 的圖片&#10;&#10;自動產生的描述">
            <a:extLst>
              <a:ext uri="{FF2B5EF4-FFF2-40B4-BE49-F238E27FC236}">
                <a16:creationId xmlns:a16="http://schemas.microsoft.com/office/drawing/2014/main" id="{4DC1AFAC-D8A2-7648-945A-62509EDF5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40" y="6234611"/>
            <a:ext cx="452128" cy="4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6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altLang="zh-TW" dirty="0"/>
              <a:t>Future - The Composable Infrastructure</a:t>
            </a:r>
            <a:br>
              <a:rPr lang="fr" altLang="zh-TW" dirty="0"/>
            </a:br>
            <a:br>
              <a:rPr lang="fr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40760" y="1554015"/>
            <a:ext cx="6386565" cy="452065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Each rack</a:t>
            </a:r>
            <a:r>
              <a:rPr lang="zh-TW" altLang="en-US" dirty="0"/>
              <a:t> </a:t>
            </a:r>
            <a:r>
              <a:rPr lang="en-US" altLang="zh-TW" dirty="0"/>
              <a:t>consists  of nodes specialized into </a:t>
            </a:r>
            <a:r>
              <a:rPr lang="en" altLang="zh-TW" dirty="0"/>
              <a:t>one type of resources (computing + memory, memory, accelerator or storage)</a:t>
            </a:r>
          </a:p>
          <a:p>
            <a:endParaRPr lang="en" altLang="zh-TW" dirty="0"/>
          </a:p>
          <a:p>
            <a:r>
              <a:rPr lang="en" altLang="zh-TW" dirty="0"/>
              <a:t>Resources can be shared in a fine-grained granularity</a:t>
            </a:r>
          </a:p>
          <a:p>
            <a:pPr lvl="1"/>
            <a:r>
              <a:rPr lang="en" altLang="zh-TW" dirty="0"/>
              <a:t>Resource nodes can be accessed by remote compute nodes</a:t>
            </a:r>
          </a:p>
          <a:p>
            <a:pPr lvl="1"/>
            <a:r>
              <a:rPr lang="en" altLang="zh-TW" dirty="0"/>
              <a:t>Cross-rack sharing is realized through </a:t>
            </a:r>
            <a:r>
              <a:rPr lang="en-US" altLang="zh-TW" dirty="0"/>
              <a:t>silicon photonics/optical circuit switches</a:t>
            </a:r>
          </a:p>
          <a:p>
            <a:pPr lvl="1"/>
            <a:endParaRPr lang="en" altLang="zh-TW" dirty="0"/>
          </a:p>
          <a:p>
            <a:r>
              <a:rPr lang="en" altLang="zh-TW" dirty="0"/>
              <a:t>Key driver is the rapidly growing, memory-intensive workloads</a:t>
            </a:r>
          </a:p>
          <a:p>
            <a:pPr lvl="1"/>
            <a:r>
              <a:rPr lang="en" altLang="zh-TW" dirty="0"/>
              <a:t>Memory-intensive workload is increasing → need more memory for real time computing &amp; </a:t>
            </a:r>
            <a:r>
              <a:rPr lang="en" altLang="zh-TW" dirty="0" err="1"/>
              <a:t>BigData</a:t>
            </a:r>
            <a:r>
              <a:rPr lang="en" altLang="zh-TW" dirty="0"/>
              <a:t> analytics. [</a:t>
            </a:r>
            <a:r>
              <a:rPr lang="en" altLang="zh-TW" u="sng" dirty="0">
                <a:solidFill>
                  <a:srgbClr val="01A982"/>
                </a:solidFill>
              </a:rPr>
              <a:t>MEMSYS, 2018</a:t>
            </a:r>
            <a:r>
              <a:rPr lang="en" altLang="zh-TW" dirty="0"/>
              <a:t>]</a:t>
            </a:r>
          </a:p>
          <a:p>
            <a:pPr lvl="1"/>
            <a:r>
              <a:rPr lang="en" altLang="zh-TW" dirty="0"/>
              <a:t>Memory configuration growth substantially outpaced that of compute. → growth for memory demand has been approximately 2X of CPU demand. [</a:t>
            </a:r>
            <a:r>
              <a:rPr lang="en" altLang="zh-TW" u="sng" dirty="0">
                <a:solidFill>
                  <a:srgbClr val="01A982"/>
                </a:solidFill>
              </a:rPr>
              <a:t>Eurosys,2018</a:t>
            </a:r>
            <a:r>
              <a:rPr lang="en" altLang="zh-TW" dirty="0"/>
              <a:t>]</a:t>
            </a:r>
          </a:p>
          <a:p>
            <a:pPr lvl="1"/>
            <a:r>
              <a:rPr lang="en" altLang="zh-TW" dirty="0"/>
              <a:t>Performance is a critical concern to ‘</a:t>
            </a:r>
            <a:r>
              <a:rPr lang="en" altLang="zh-TW" dirty="0" err="1"/>
              <a:t>BigData</a:t>
            </a:r>
            <a:r>
              <a:rPr lang="en" altLang="zh-TW" dirty="0"/>
              <a:t>‘, and in-memory computing will be the cure. [</a:t>
            </a:r>
            <a:r>
              <a:rPr lang="en" altLang="zh-TW" u="sng" dirty="0">
                <a:solidFill>
                  <a:srgbClr val="01A982"/>
                </a:solidFill>
              </a:rPr>
              <a:t>ISACA,2013</a:t>
            </a:r>
            <a:r>
              <a:rPr lang="en" altLang="zh-TW" dirty="0"/>
              <a:t>] [</a:t>
            </a:r>
            <a:r>
              <a:rPr lang="en" altLang="zh-TW" u="sng" dirty="0">
                <a:solidFill>
                  <a:srgbClr val="01A982"/>
                </a:solidFill>
              </a:rPr>
              <a:t>SPIE,2013</a:t>
            </a:r>
            <a:r>
              <a:rPr lang="en" altLang="zh-TW" dirty="0"/>
              <a:t>]</a:t>
            </a:r>
          </a:p>
          <a:p>
            <a:pPr lvl="1"/>
            <a:endParaRPr lang="en" altLang="zh-TW" dirty="0"/>
          </a:p>
          <a:p>
            <a:pPr lvl="1"/>
            <a:endParaRPr lang="en" altLang="zh-TW" dirty="0"/>
          </a:p>
          <a:p>
            <a:pPr lvl="1"/>
            <a:endParaRPr lang="en" altLang="zh-TW" dirty="0"/>
          </a:p>
          <a:p>
            <a:pPr marL="228600" lvl="1" indent="0">
              <a:buNone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2560B6-F6B6-EA45-8D02-65B704F97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16" y="1556465"/>
            <a:ext cx="3763506" cy="3096671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40F9BCA-5041-9144-8A6B-58B4A5FEE216}"/>
              </a:ext>
            </a:extLst>
          </p:cNvPr>
          <p:cNvSpPr txBox="1"/>
          <p:nvPr/>
        </p:nvSpPr>
        <p:spPr>
          <a:xfrm>
            <a:off x="3285586" y="4665337"/>
            <a:ext cx="1080120" cy="2321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altLang="zh-TW" dirty="0"/>
              <a:t>[</a:t>
            </a:r>
            <a:r>
              <a:rPr lang="en-GB" altLang="zh-TW" dirty="0">
                <a:hlinkClick r:id="rId4"/>
              </a:rPr>
              <a:t>FGCS,20</a:t>
            </a:r>
            <a:r>
              <a:rPr lang="en-GB" altLang="zh-TW" u="sng" dirty="0">
                <a:solidFill>
                  <a:srgbClr val="01A982"/>
                </a:solidFill>
              </a:rPr>
              <a:t>17</a:t>
            </a:r>
            <a:r>
              <a:rPr lang="en-GB" altLang="zh-TW" dirty="0"/>
              <a:t>]</a:t>
            </a:r>
            <a:endParaRPr lang="en-US" dirty="0"/>
          </a:p>
        </p:txBody>
      </p:sp>
      <p:pic>
        <p:nvPicPr>
          <p:cNvPr id="10" name="圖片 9" descr="一張含有 天空, 室外 的圖片&#10;&#10;自動產生的描述">
            <a:extLst>
              <a:ext uri="{FF2B5EF4-FFF2-40B4-BE49-F238E27FC236}">
                <a16:creationId xmlns:a16="http://schemas.microsoft.com/office/drawing/2014/main" id="{8C09A080-87C5-CF43-9C84-AB17D714F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40" y="6234611"/>
            <a:ext cx="452128" cy="4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altLang="zh-TW" dirty="0" err="1"/>
              <a:t>What</a:t>
            </a:r>
            <a:r>
              <a:rPr lang="fr" altLang="zh-TW" dirty="0"/>
              <a:t> Can Be The </a:t>
            </a:r>
            <a:r>
              <a:rPr lang="en-US" altLang="zh-TW" dirty="0"/>
              <a:t>Problem</a:t>
            </a:r>
            <a:r>
              <a:rPr lang="fr" altLang="zh-TW" dirty="0"/>
              <a:t>?</a:t>
            </a:r>
            <a:br>
              <a:rPr lang="fr" altLang="zh-TW" dirty="0"/>
            </a:br>
            <a:br>
              <a:rPr lang="fr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440" y="4005064"/>
            <a:ext cx="10317885" cy="2225040"/>
          </a:xfrm>
        </p:spPr>
        <p:txBody>
          <a:bodyPr>
            <a:normAutofit/>
          </a:bodyPr>
          <a:lstStyle/>
          <a:p>
            <a:r>
              <a:rPr lang="en" altLang="zh-TW" dirty="0"/>
              <a:t>Rocks on The Path</a:t>
            </a:r>
          </a:p>
          <a:p>
            <a:pPr lvl="1"/>
            <a:r>
              <a:rPr lang="en" altLang="zh-TW" dirty="0"/>
              <a:t>The speed of light – 300K km/s or 300M m/s; 3m distance (direct connect) will take 1/100M s or </a:t>
            </a:r>
            <a:r>
              <a:rPr lang="en" altLang="zh-TW" b="1" i="1" dirty="0"/>
              <a:t>10 ns</a:t>
            </a:r>
          </a:p>
          <a:p>
            <a:r>
              <a:rPr lang="en" altLang="zh-TW" dirty="0"/>
              <a:t>Cross-nodes memory sharing is a big challenge </a:t>
            </a:r>
          </a:p>
          <a:p>
            <a:pPr lvl="1"/>
            <a:r>
              <a:rPr lang="en" altLang="zh-TW" dirty="0"/>
              <a:t>The latency make it difficult to use CPU LOAD/STORE memory operations – the NUMA problems</a:t>
            </a:r>
          </a:p>
          <a:p>
            <a:pPr lvl="1"/>
            <a:r>
              <a:rPr lang="en" altLang="zh-TW" dirty="0"/>
              <a:t>Many application-level APIs/Libraries are designed to relief but they are complex. </a:t>
            </a:r>
          </a:p>
          <a:p>
            <a:r>
              <a:rPr lang="en" altLang="zh-TW" dirty="0"/>
              <a:t>So what can be the</a:t>
            </a:r>
            <a:r>
              <a:rPr lang="en" altLang="zh-TW" b="1" dirty="0"/>
              <a:t> </a:t>
            </a:r>
            <a:r>
              <a:rPr lang="en" altLang="zh-TW" dirty="0"/>
              <a:t>suitable use case</a:t>
            </a:r>
            <a:r>
              <a:rPr lang="zh-TW" altLang="en-US" dirty="0"/>
              <a:t> </a:t>
            </a:r>
            <a:r>
              <a:rPr lang="en-US" altLang="zh-TW" dirty="0"/>
              <a:t>of </a:t>
            </a:r>
            <a:r>
              <a:rPr lang="en" altLang="zh-TW" b="1" dirty="0"/>
              <a:t>cross-nodes memory sharing</a:t>
            </a:r>
            <a:r>
              <a:rPr lang="en" altLang="zh-TW" dirty="0"/>
              <a:t> considering</a:t>
            </a:r>
            <a:r>
              <a:rPr lang="en" altLang="zh-TW" b="1" dirty="0"/>
              <a:t> the impacts from latency?</a:t>
            </a:r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pPr lvl="1"/>
            <a:endParaRPr lang="en" altLang="zh-TW" dirty="0"/>
          </a:p>
          <a:p>
            <a:pPr lvl="1"/>
            <a:endParaRPr lang="en" altLang="zh-TW" dirty="0"/>
          </a:p>
          <a:p>
            <a:pPr lvl="1"/>
            <a:endParaRPr lang="en" altLang="zh-TW" dirty="0"/>
          </a:p>
          <a:p>
            <a:pPr marL="228600" lvl="1" indent="0">
              <a:buNone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6344562-B60B-2D48-8AD4-3E80B1157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55276"/>
              </p:ext>
            </p:extLst>
          </p:nvPr>
        </p:nvGraphicFramePr>
        <p:xfrm>
          <a:off x="609440" y="1564890"/>
          <a:ext cx="10969945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93989">
                  <a:extLst>
                    <a:ext uri="{9D8B030D-6E8A-4147-A177-3AD203B41FA5}">
                      <a16:colId xmlns:a16="http://schemas.microsoft.com/office/drawing/2014/main" val="1717956427"/>
                    </a:ext>
                  </a:extLst>
                </a:gridCol>
                <a:gridCol w="3148555">
                  <a:extLst>
                    <a:ext uri="{9D8B030D-6E8A-4147-A177-3AD203B41FA5}">
                      <a16:colId xmlns:a16="http://schemas.microsoft.com/office/drawing/2014/main" val="2830371003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10127712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432991212"/>
                    </a:ext>
                  </a:extLst>
                </a:gridCol>
                <a:gridCol w="1594953">
                  <a:extLst>
                    <a:ext uri="{9D8B030D-6E8A-4147-A177-3AD203B41FA5}">
                      <a16:colId xmlns:a16="http://schemas.microsoft.com/office/drawing/2014/main" val="341080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Memory (DDR4)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GPU/</a:t>
                      </a:r>
                      <a:r>
                        <a:rPr lang="en-US" altLang="zh-TW" dirty="0" err="1"/>
                        <a:t>NVMe</a:t>
                      </a:r>
                      <a:r>
                        <a:rPr lang="en-US" altLang="zh-TW" dirty="0"/>
                        <a:t> (PCIe Gen3)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SSD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HDD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7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Latency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i="1" dirty="0"/>
                        <a:t>tens of </a:t>
                      </a:r>
                      <a:r>
                        <a:rPr lang="en-US" altLang="zh-TW" b="1" i="1" u="sng" dirty="0"/>
                        <a:t>ns</a:t>
                      </a:r>
                      <a:endParaRPr lang="zh-TW" altLang="en-US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 few </a:t>
                      </a:r>
                      <a:r>
                        <a:rPr lang="en-US" altLang="zh-TW" u="sng" dirty="0"/>
                        <a:t>us</a:t>
                      </a:r>
                      <a:endParaRPr lang="zh-TW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~100 </a:t>
                      </a:r>
                      <a:r>
                        <a:rPr lang="en-US" altLang="zh-TW" u="sng" dirty="0"/>
                        <a:t>us</a:t>
                      </a:r>
                      <a:endParaRPr lang="zh-TW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~25 </a:t>
                      </a:r>
                      <a:r>
                        <a:rPr lang="en-US" altLang="zh-TW" u="sng" dirty="0" err="1"/>
                        <a:t>ms</a:t>
                      </a:r>
                      <a:endParaRPr lang="zh-TW" altLang="en-US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5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Throughput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~25GB/s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15.8GB/s (x16)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~100K OPS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~ 75~200 OPS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42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Rack (~3m)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Silicon Photonics  (+ </a:t>
                      </a:r>
                      <a:r>
                        <a:rPr lang="en-US" altLang="zh-TW" b="0" i="0" dirty="0"/>
                        <a:t>~15 ns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1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PoD</a:t>
                      </a:r>
                      <a:r>
                        <a:rPr lang="en-US" altLang="zh-TW" dirty="0"/>
                        <a:t> (~50m)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Optical Circuit Switch (+ </a:t>
                      </a:r>
                      <a:r>
                        <a:rPr lang="en-US" altLang="zh-TW" b="0" i="0" dirty="0"/>
                        <a:t>~250ns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Datacenter (~200m)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Optical Circuit Switch (+ </a:t>
                      </a:r>
                      <a:r>
                        <a:rPr lang="en-US" altLang="zh-TW" b="0" i="0" dirty="0"/>
                        <a:t>~1 us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83812"/>
                  </a:ext>
                </a:extLst>
              </a:tr>
            </a:tbl>
          </a:graphicData>
        </a:graphic>
      </p:graphicFrame>
      <p:pic>
        <p:nvPicPr>
          <p:cNvPr id="7" name="圖片 6" descr="一張含有 天空, 室外 的圖片&#10;&#10;自動產生的描述">
            <a:extLst>
              <a:ext uri="{FF2B5EF4-FFF2-40B4-BE49-F238E27FC236}">
                <a16:creationId xmlns:a16="http://schemas.microsoft.com/office/drawing/2014/main" id="{1FACA7FE-9051-A44F-AED3-DB415D684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40" y="6234611"/>
            <a:ext cx="452128" cy="4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altLang="zh-TW" dirty="0" err="1"/>
              <a:t>What</a:t>
            </a:r>
            <a:r>
              <a:rPr lang="fr" altLang="zh-TW" dirty="0"/>
              <a:t> Can Be The </a:t>
            </a:r>
            <a:r>
              <a:rPr lang="fr" altLang="zh-TW" dirty="0" err="1"/>
              <a:t>Opportunity</a:t>
            </a:r>
            <a:r>
              <a:rPr lang="fr" altLang="zh-TW" dirty="0"/>
              <a:t>?</a:t>
            </a:r>
            <a:br>
              <a:rPr lang="fr" altLang="zh-TW" dirty="0"/>
            </a:br>
            <a:br>
              <a:rPr lang="fr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43872" y="1554014"/>
            <a:ext cx="6635512" cy="4876853"/>
          </a:xfrm>
        </p:spPr>
        <p:txBody>
          <a:bodyPr>
            <a:normAutofit lnSpcReduction="10000"/>
          </a:bodyPr>
          <a:lstStyle/>
          <a:p>
            <a:r>
              <a:rPr lang="en" altLang="zh-TW" dirty="0"/>
              <a:t>Use </a:t>
            </a:r>
            <a:r>
              <a:rPr lang="en" altLang="zh-TW" b="1" dirty="0"/>
              <a:t>cross-nodes memory sharing</a:t>
            </a:r>
            <a:r>
              <a:rPr lang="en" altLang="zh-TW" dirty="0"/>
              <a:t>  to SPEED UP </a:t>
            </a:r>
            <a:r>
              <a:rPr lang="en" altLang="zh-TW" b="1" dirty="0"/>
              <a:t>virtual memory</a:t>
            </a:r>
            <a:r>
              <a:rPr lang="en" altLang="zh-TW" dirty="0"/>
              <a:t>!</a:t>
            </a:r>
          </a:p>
          <a:p>
            <a:pPr lvl="1"/>
            <a:r>
              <a:rPr lang="en" altLang="zh-TW" dirty="0"/>
              <a:t>Modern OSes have paging system to extend the memory capacity physically attached </a:t>
            </a:r>
          </a:p>
          <a:p>
            <a:pPr lvl="1"/>
            <a:r>
              <a:rPr lang="en-US" altLang="zh-TW" dirty="0"/>
              <a:t>Paging is considered as the “last resort” because it relies on HDD with much higher (ns vs. </a:t>
            </a:r>
            <a:r>
              <a:rPr lang="en-US" altLang="zh-TW" dirty="0" err="1"/>
              <a:t>ms</a:t>
            </a:r>
            <a:r>
              <a:rPr lang="en-US" altLang="zh-TW" dirty="0"/>
              <a:t> or six-ordered) latency and operates extremely slow.</a:t>
            </a:r>
            <a:endParaRPr lang="en" altLang="zh-TW" dirty="0"/>
          </a:p>
          <a:p>
            <a:endParaRPr lang="en" altLang="zh-TW" dirty="0"/>
          </a:p>
          <a:p>
            <a:r>
              <a:rPr lang="en" altLang="zh-TW" dirty="0"/>
              <a:t>Consider the cross racks level latency:</a:t>
            </a:r>
          </a:p>
          <a:p>
            <a:pPr lvl="1"/>
            <a:r>
              <a:rPr lang="en" altLang="zh-TW" dirty="0"/>
              <a:t>Direct connect can be from ~250ns (Optical) to 5us (</a:t>
            </a:r>
            <a:r>
              <a:rPr lang="en" altLang="zh-TW" dirty="0" err="1"/>
              <a:t>RoCE</a:t>
            </a:r>
            <a:r>
              <a:rPr lang="en" altLang="zh-TW" dirty="0"/>
              <a:t>) </a:t>
            </a:r>
          </a:p>
          <a:p>
            <a:pPr lvl="1"/>
            <a:r>
              <a:rPr lang="en" altLang="zh-TW" dirty="0"/>
              <a:t>Switch latency from 30ns (Optical) – 2us (Ethernet) : </a:t>
            </a:r>
          </a:p>
          <a:p>
            <a:pPr lvl="1"/>
            <a:r>
              <a:rPr lang="en" altLang="zh-TW" dirty="0"/>
              <a:t>Still much faster than the device latency of SSD/HDD (100us ~ 25ms)</a:t>
            </a:r>
          </a:p>
          <a:p>
            <a:pPr marL="228600" lvl="1" indent="0">
              <a:buNone/>
            </a:pPr>
            <a:endParaRPr lang="en" altLang="zh-TW" dirty="0"/>
          </a:p>
          <a:p>
            <a:r>
              <a:rPr lang="en" altLang="zh-TW" dirty="0"/>
              <a:t>So, can we leverage these combinations as the paging system alternative?</a:t>
            </a:r>
          </a:p>
          <a:p>
            <a:pPr lvl="1"/>
            <a:r>
              <a:rPr lang="en" altLang="zh-TW" dirty="0"/>
              <a:t>Step3/4 are replaced by </a:t>
            </a:r>
            <a:r>
              <a:rPr lang="en" altLang="zh-TW" b="1" dirty="0"/>
              <a:t>cross-nodes memory sharing</a:t>
            </a:r>
          </a:p>
          <a:p>
            <a:pPr lvl="1"/>
            <a:r>
              <a:rPr lang="en" altLang="zh-TW" dirty="0"/>
              <a:t>Virtual memory access latency can improve from </a:t>
            </a:r>
            <a:r>
              <a:rPr lang="en" altLang="zh-TW" dirty="0" err="1"/>
              <a:t>ms</a:t>
            </a:r>
            <a:r>
              <a:rPr lang="en" altLang="zh-TW" dirty="0"/>
              <a:t> to us or 3-ordered level</a:t>
            </a:r>
          </a:p>
          <a:p>
            <a:pPr lvl="1"/>
            <a:r>
              <a:rPr lang="en" altLang="zh-TW" dirty="0"/>
              <a:t>Lots of system design/behavior </a:t>
            </a:r>
            <a:r>
              <a:rPr lang="en" altLang="zh-TW" b="1" dirty="0"/>
              <a:t>need re-visited/modeled/simulated</a:t>
            </a:r>
            <a:endParaRPr lang="en-US" altLang="zh-TW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50EE1DB-077A-D646-BC81-CC5C48692990}"/>
              </a:ext>
            </a:extLst>
          </p:cNvPr>
          <p:cNvGrpSpPr/>
          <p:nvPr/>
        </p:nvGrpSpPr>
        <p:grpSpPr>
          <a:xfrm>
            <a:off x="609441" y="1554015"/>
            <a:ext cx="4210240" cy="3531169"/>
            <a:chOff x="503998" y="2605711"/>
            <a:chExt cx="3763506" cy="3156489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601FC870-79C5-304D-AA87-A6FB85547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998" y="2605711"/>
              <a:ext cx="3763506" cy="3156489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229CE7A-AFFA-9646-89B5-6484B6F29421}"/>
                </a:ext>
              </a:extLst>
            </p:cNvPr>
            <p:cNvSpPr/>
            <p:nvPr/>
          </p:nvSpPr>
          <p:spPr>
            <a:xfrm>
              <a:off x="1969699" y="2614749"/>
              <a:ext cx="832104" cy="2810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2AB8414-AC41-3E44-B386-348D2935200F}"/>
                </a:ext>
              </a:extLst>
            </p:cNvPr>
            <p:cNvSpPr/>
            <p:nvPr/>
          </p:nvSpPr>
          <p:spPr>
            <a:xfrm>
              <a:off x="2906778" y="4696720"/>
              <a:ext cx="635507" cy="45284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" name="圖片 10" descr="一張含有 天空, 室外 的圖片&#10;&#10;自動產生的描述">
            <a:extLst>
              <a:ext uri="{FF2B5EF4-FFF2-40B4-BE49-F238E27FC236}">
                <a16:creationId xmlns:a16="http://schemas.microsoft.com/office/drawing/2014/main" id="{2265F4A6-72FF-364E-9E5D-E4BC89429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40" y="6234611"/>
            <a:ext cx="452128" cy="4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altLang="zh-TW" dirty="0"/>
              <a:t>System Architecture Design</a:t>
            </a:r>
            <a:br>
              <a:rPr lang="fr" altLang="zh-TW" dirty="0"/>
            </a:br>
            <a:br>
              <a:rPr lang="fr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68208" y="1551328"/>
            <a:ext cx="3611175" cy="4879539"/>
          </a:xfrm>
        </p:spPr>
        <p:txBody>
          <a:bodyPr>
            <a:normAutofit lnSpcReduction="10000"/>
          </a:bodyPr>
          <a:lstStyle/>
          <a:p>
            <a:r>
              <a:rPr lang="en" altLang="zh-TW" dirty="0"/>
              <a:t>Use COTS H/W and mature system SW to construct a simplified </a:t>
            </a:r>
            <a:r>
              <a:rPr lang="en" altLang="zh-TW" dirty="0" err="1"/>
              <a:t>PoC</a:t>
            </a:r>
            <a:endParaRPr lang="en-US" altLang="zh-TW" dirty="0"/>
          </a:p>
          <a:p>
            <a:pPr lvl="1"/>
            <a:r>
              <a:rPr lang="en-US" altLang="zh-TW" dirty="0"/>
              <a:t>Server constructs its unused memory as a block device</a:t>
            </a:r>
          </a:p>
          <a:p>
            <a:pPr lvl="1"/>
            <a:r>
              <a:rPr lang="en" altLang="zh-TW" dirty="0"/>
              <a:t>Client connects its VMM with the remote </a:t>
            </a:r>
            <a:r>
              <a:rPr lang="en-US" altLang="zh-TW" dirty="0"/>
              <a:t>block device through SCSI/</a:t>
            </a:r>
            <a:r>
              <a:rPr lang="en-US" altLang="zh-TW" dirty="0" err="1"/>
              <a:t>iSER</a:t>
            </a:r>
            <a:r>
              <a:rPr lang="en-US" altLang="zh-TW" dirty="0"/>
              <a:t> and RDMA (verbs APIs, driver, and NIC)</a:t>
            </a:r>
          </a:p>
          <a:p>
            <a:pPr lvl="1"/>
            <a:r>
              <a:rPr lang="en-US" altLang="zh-TW" dirty="0"/>
              <a:t>Once the client requests more memory resources than locally attached, its VMM will swap memory pages to/from the memory pool on the remote server</a:t>
            </a:r>
          </a:p>
          <a:p>
            <a:pPr lvl="1"/>
            <a:r>
              <a:rPr lang="en-US" altLang="zh-TW" dirty="0"/>
              <a:t>No expensive proprietary H/W</a:t>
            </a:r>
          </a:p>
          <a:p>
            <a:pPr lvl="1"/>
            <a:r>
              <a:rPr lang="en-US" altLang="zh-TW" dirty="0"/>
              <a:t>No experimental system SW</a:t>
            </a:r>
          </a:p>
          <a:p>
            <a:pPr lvl="1"/>
            <a:r>
              <a:rPr lang="en-US" altLang="zh-TW" dirty="0"/>
              <a:t>No overhead introduced by Hypervisors</a:t>
            </a:r>
          </a:p>
          <a:p>
            <a:pPr lvl="1"/>
            <a:r>
              <a:rPr lang="en-US" altLang="zh-TW" dirty="0"/>
              <a:t>Good fits to Enterprise Container Applications</a:t>
            </a:r>
          </a:p>
          <a:p>
            <a:pPr lvl="1"/>
            <a:endParaRPr lang="en-US" altLang="zh-TW" dirty="0"/>
          </a:p>
          <a:p>
            <a:pPr marL="411480" lvl="2" indent="0">
              <a:buNone/>
            </a:pPr>
            <a:r>
              <a:rPr lang="en-US" altLang="zh-TW" dirty="0"/>
              <a:t>  </a:t>
            </a:r>
            <a:endParaRPr lang="en" altLang="zh-TW" dirty="0"/>
          </a:p>
          <a:p>
            <a:pPr marL="228600" lvl="1" indent="0">
              <a:buNone/>
            </a:pPr>
            <a:endParaRPr lang="en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B9315264-FE57-894E-AA79-F4C76CD10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0" y="1551328"/>
            <a:ext cx="7286760" cy="3895892"/>
          </a:xfrm>
          <a:prstGeom prst="rect">
            <a:avLst/>
          </a:prstGeom>
        </p:spPr>
      </p:pic>
      <p:pic>
        <p:nvPicPr>
          <p:cNvPr id="7" name="圖片 6" descr="一張含有 天空, 室外 的圖片&#10;&#10;自動產生的描述">
            <a:extLst>
              <a:ext uri="{FF2B5EF4-FFF2-40B4-BE49-F238E27FC236}">
                <a16:creationId xmlns:a16="http://schemas.microsoft.com/office/drawing/2014/main" id="{73EA9D40-728E-D04F-8395-3F44DDE47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40" y="6234611"/>
            <a:ext cx="452128" cy="4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1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altLang="zh-TW" dirty="0" err="1"/>
              <a:t>Generalized</a:t>
            </a:r>
            <a:r>
              <a:rPr lang="fr" altLang="zh-TW" dirty="0"/>
              <a:t> Performance Model</a:t>
            </a:r>
            <a:br>
              <a:rPr lang="fr" altLang="zh-TW" dirty="0"/>
            </a:br>
            <a:br>
              <a:rPr lang="fr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59896" y="1551329"/>
            <a:ext cx="6419487" cy="4523344"/>
          </a:xfrm>
        </p:spPr>
        <p:txBody>
          <a:bodyPr>
            <a:normAutofit/>
          </a:bodyPr>
          <a:lstStyle/>
          <a:p>
            <a:r>
              <a:rPr lang="en" altLang="zh-TW" dirty="0"/>
              <a:t>The performance</a:t>
            </a:r>
            <a:r>
              <a:rPr lang="en-US" altLang="zh-TW" dirty="0"/>
              <a:t> between different memory access</a:t>
            </a:r>
            <a:endParaRPr lang="en" altLang="zh-TW" dirty="0"/>
          </a:p>
          <a:p>
            <a:pPr lvl="1"/>
            <a:r>
              <a:rPr lang="en-US" altLang="zh-TW" dirty="0"/>
              <a:t>What is the impact of using “local vs. remote” memory?</a:t>
            </a:r>
          </a:p>
          <a:p>
            <a:pPr lvl="1"/>
            <a:r>
              <a:rPr lang="en-US" altLang="zh-TW" dirty="0"/>
              <a:t>What if the workload requests n times of capacity  compared with local memory? </a:t>
            </a:r>
          </a:p>
          <a:p>
            <a:r>
              <a:rPr lang="en" altLang="zh-TW" dirty="0"/>
              <a:t>Generalize the access time of 1 unit local memory as “1”</a:t>
            </a:r>
          </a:p>
          <a:p>
            <a:pPr lvl="1"/>
            <a:r>
              <a:rPr lang="en" altLang="zh-TW" b="1" i="1" dirty="0" err="1"/>
              <a:t>D</a:t>
            </a:r>
            <a:r>
              <a:rPr lang="en" altLang="zh-TW" b="1" i="1" baseline="-25000" dirty="0" err="1"/>
              <a:t>paging</a:t>
            </a:r>
            <a:r>
              <a:rPr lang="en" altLang="zh-TW" dirty="0"/>
              <a:t> represents the multiples of 4KB page swap latency between</a:t>
            </a:r>
            <a:r>
              <a:rPr lang="en-US" altLang="zh-TW" dirty="0"/>
              <a:t> local and remote memory, or </a:t>
            </a:r>
            <a:r>
              <a:rPr lang="en" altLang="zh-TW" b="1" dirty="0" err="1"/>
              <a:t>Latency</a:t>
            </a:r>
            <a:r>
              <a:rPr lang="en" altLang="zh-TW" b="1" baseline="-25000" dirty="0" err="1"/>
              <a:t>RoCE</a:t>
            </a:r>
            <a:r>
              <a:rPr lang="en" altLang="zh-TW" b="1" baseline="-25000" dirty="0"/>
              <a:t>/</a:t>
            </a:r>
            <a:r>
              <a:rPr lang="en" altLang="zh-TW" b="1" baseline="-25000" dirty="0" err="1"/>
              <a:t>tmpfs</a:t>
            </a:r>
            <a:r>
              <a:rPr lang="en" altLang="zh-TW" b="1" dirty="0"/>
              <a:t>/</a:t>
            </a:r>
            <a:r>
              <a:rPr lang="en" altLang="zh-TW" b="1" dirty="0" err="1"/>
              <a:t>Latency</a:t>
            </a:r>
            <a:r>
              <a:rPr lang="en" altLang="zh-TW" b="1" baseline="-25000" dirty="0" err="1"/>
              <a:t>LocalRAMDisk</a:t>
            </a:r>
            <a:endParaRPr lang="en-US" altLang="zh-TW" dirty="0"/>
          </a:p>
          <a:p>
            <a:pPr lvl="1"/>
            <a:r>
              <a:rPr lang="en" altLang="zh-TW" b="1" i="1" dirty="0" err="1"/>
              <a:t>C</a:t>
            </a:r>
            <a:r>
              <a:rPr lang="en" altLang="zh-TW" b="1" i="1" baseline="-25000" dirty="0" err="1"/>
              <a:t>k</a:t>
            </a:r>
            <a:r>
              <a:rPr lang="en" altLang="zh-TW" dirty="0"/>
              <a:t> represents the cost of OS VMM itself, which is </a:t>
            </a:r>
            <a:r>
              <a:rPr lang="en" altLang="zh-TW" b="1" i="1" dirty="0"/>
              <a:t>assumed</a:t>
            </a:r>
            <a:r>
              <a:rPr lang="en" altLang="zh-TW" dirty="0"/>
              <a:t> as a relatively small number and </a:t>
            </a:r>
            <a:r>
              <a:rPr lang="en" altLang="zh-TW" b="1" i="1" dirty="0"/>
              <a:t>to be ignored</a:t>
            </a:r>
            <a:r>
              <a:rPr lang="en" altLang="zh-TW" dirty="0"/>
              <a:t> before reaching the memory thrashing state.</a:t>
            </a:r>
          </a:p>
          <a:p>
            <a:pPr lvl="1"/>
            <a:r>
              <a:rPr lang="en" altLang="zh-TW" dirty="0"/>
              <a:t>Heuristically, it is a “low-bar” performance prediction model since we ignore all kinds of memory caching</a:t>
            </a:r>
          </a:p>
          <a:p>
            <a:r>
              <a:rPr lang="en" altLang="zh-TW" dirty="0"/>
              <a:t>If a client node runs a 256GB workload with only 64GB local memory (4 times); than its performance degradation is modeled by the ratio of two runtime durations: 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8</a:t>
            </a:fld>
            <a:endParaRPr 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548F9F7-3AB1-9B47-A33C-710D53BDB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0" y="1569592"/>
            <a:ext cx="4550456" cy="3005721"/>
          </a:xfrm>
          <a:prstGeom prst="rect">
            <a:avLst/>
          </a:prstGeom>
        </p:spPr>
      </p:pic>
      <p:pic>
        <p:nvPicPr>
          <p:cNvPr id="16" name="圖片 15" descr="一張含有 物件 的圖片&#10;&#10;自動產生的描述">
            <a:extLst>
              <a:ext uri="{FF2B5EF4-FFF2-40B4-BE49-F238E27FC236}">
                <a16:creationId xmlns:a16="http://schemas.microsoft.com/office/drawing/2014/main" id="{DE04DAC6-3CA3-7E46-A9E0-CC4224EBB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20" y="5912431"/>
            <a:ext cx="5325019" cy="828937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23785D45-55A9-E242-B37B-E306D1EBD1DE}"/>
              </a:ext>
            </a:extLst>
          </p:cNvPr>
          <p:cNvSpPr txBox="1"/>
          <p:nvPr/>
        </p:nvSpPr>
        <p:spPr>
          <a:xfrm>
            <a:off x="3008376" y="635508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18" name="圖片 17" descr="一張含有 天空, 室外 的圖片&#10;&#10;自動產生的描述">
            <a:extLst>
              <a:ext uri="{FF2B5EF4-FFF2-40B4-BE49-F238E27FC236}">
                <a16:creationId xmlns:a16="http://schemas.microsoft.com/office/drawing/2014/main" id="{A2E641EF-76B4-CC4C-BFF9-485B92602F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40" y="6234611"/>
            <a:ext cx="452128" cy="4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altLang="zh-TW" dirty="0"/>
              <a:t>Micro benchmark – </a:t>
            </a:r>
            <a:r>
              <a:rPr lang="fr" altLang="zh-TW" dirty="0" err="1"/>
              <a:t>LM_Bench</a:t>
            </a:r>
            <a:r>
              <a:rPr lang="fr" altLang="zh-TW" dirty="0"/>
              <a:t> &amp; Intensive Write</a:t>
            </a:r>
            <a:br>
              <a:rPr lang="fr" altLang="zh-TW" dirty="0"/>
            </a:br>
            <a:br>
              <a:rPr lang="fr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440" y="4005064"/>
            <a:ext cx="10969944" cy="2225040"/>
          </a:xfrm>
        </p:spPr>
        <p:txBody>
          <a:bodyPr>
            <a:normAutofit/>
          </a:bodyPr>
          <a:lstStyle/>
          <a:p>
            <a:r>
              <a:rPr lang="en" altLang="zh-TW" dirty="0"/>
              <a:t>Use </a:t>
            </a:r>
            <a:r>
              <a:rPr lang="en" altLang="zh-TW" dirty="0" err="1"/>
              <a:t>lat_pagefault</a:t>
            </a:r>
            <a:r>
              <a:rPr lang="en" altLang="zh-TW" dirty="0"/>
              <a:t>() of </a:t>
            </a:r>
            <a:r>
              <a:rPr lang="en" altLang="zh-TW" dirty="0" err="1"/>
              <a:t>LM_Bench</a:t>
            </a:r>
            <a:r>
              <a:rPr lang="en" altLang="zh-TW" dirty="0"/>
              <a:t> to get 4KB page access latency and count </a:t>
            </a:r>
            <a:r>
              <a:rPr lang="en" altLang="zh-TW" b="1" i="1" dirty="0" err="1"/>
              <a:t>D</a:t>
            </a:r>
            <a:r>
              <a:rPr lang="en" altLang="zh-TW" b="1" i="1" baseline="-25000" dirty="0" err="1"/>
              <a:t>paging</a:t>
            </a:r>
            <a:endParaRPr lang="en" altLang="zh-TW" dirty="0"/>
          </a:p>
          <a:p>
            <a:pPr lvl="1"/>
            <a:r>
              <a:rPr lang="en" altLang="zh-TW" dirty="0"/>
              <a:t>local </a:t>
            </a:r>
            <a:r>
              <a:rPr lang="en" altLang="zh-TW" dirty="0" err="1"/>
              <a:t>RAMDisk</a:t>
            </a:r>
            <a:r>
              <a:rPr lang="en" altLang="zh-TW" dirty="0"/>
              <a:t>: 0.94us vs. remote </a:t>
            </a:r>
            <a:r>
              <a:rPr lang="en" altLang="zh-TW" dirty="0" err="1"/>
              <a:t>RoCD</a:t>
            </a:r>
            <a:r>
              <a:rPr lang="en" altLang="zh-TW" dirty="0"/>
              <a:t>/</a:t>
            </a:r>
            <a:r>
              <a:rPr lang="en" altLang="zh-TW" dirty="0" err="1"/>
              <a:t>tmpfs</a:t>
            </a:r>
            <a:r>
              <a:rPr lang="en" altLang="zh-TW" dirty="0"/>
              <a:t>: 3.8us</a:t>
            </a:r>
          </a:p>
          <a:p>
            <a:r>
              <a:rPr lang="en" altLang="zh-TW" dirty="0"/>
              <a:t>When n = 2; the formula tells the degradation should be: 2/1+(2-1)*</a:t>
            </a:r>
            <a:r>
              <a:rPr lang="en" altLang="zh-TW" b="1" i="1" dirty="0"/>
              <a:t> </a:t>
            </a:r>
            <a:r>
              <a:rPr lang="en" altLang="zh-TW" b="1" i="1" dirty="0" err="1"/>
              <a:t>D</a:t>
            </a:r>
            <a:r>
              <a:rPr lang="en" altLang="zh-TW" b="1" i="1" baseline="-25000" dirty="0" err="1"/>
              <a:t>paging</a:t>
            </a:r>
            <a:r>
              <a:rPr lang="en" altLang="zh-TW" dirty="0"/>
              <a:t> -&gt; 2/1+(3.8/0.94) ~= </a:t>
            </a:r>
            <a:r>
              <a:rPr lang="en" altLang="zh-TW" b="1" dirty="0"/>
              <a:t>0.4</a:t>
            </a:r>
            <a:r>
              <a:rPr lang="en" altLang="zh-TW" dirty="0"/>
              <a:t> (Ignore the </a:t>
            </a:r>
            <a:r>
              <a:rPr lang="en" altLang="zh-TW" b="1" i="1" dirty="0" err="1"/>
              <a:t>C</a:t>
            </a:r>
            <a:r>
              <a:rPr lang="en" altLang="zh-TW" b="1" i="1" baseline="-25000" dirty="0" err="1"/>
              <a:t>k</a:t>
            </a:r>
            <a:r>
              <a:rPr lang="en" altLang="zh-TW" dirty="0"/>
              <a:t>)</a:t>
            </a:r>
            <a:endParaRPr lang="en" altLang="zh-TW" b="1" i="1" baseline="-25000" dirty="0"/>
          </a:p>
          <a:p>
            <a:r>
              <a:rPr lang="en" altLang="zh-TW" dirty="0"/>
              <a:t>Use home-made workload: intensive-write, and we get the total execution time of two </a:t>
            </a:r>
            <a:r>
              <a:rPr lang="en" altLang="zh-TW" dirty="0" err="1"/>
              <a:t>LocalMemory</a:t>
            </a:r>
            <a:r>
              <a:rPr lang="en" altLang="zh-TW" dirty="0"/>
              <a:t> size:</a:t>
            </a:r>
          </a:p>
          <a:p>
            <a:pPr lvl="1"/>
            <a:r>
              <a:rPr lang="en" altLang="zh-TW" dirty="0"/>
              <a:t>128GB: 55 sec  vs. 64GB: 136 sec =&gt; 55/136 ~= </a:t>
            </a:r>
            <a:r>
              <a:rPr lang="en" altLang="zh-TW" b="1" dirty="0"/>
              <a:t>0.44</a:t>
            </a:r>
          </a:p>
          <a:p>
            <a:r>
              <a:rPr lang="en" altLang="zh-TW" dirty="0"/>
              <a:t>In general, the prediction works fine before Ratio &lt; 8; we argue that </a:t>
            </a:r>
            <a:r>
              <a:rPr lang="en" altLang="zh-TW" b="1" i="1" dirty="0" err="1"/>
              <a:t>C</a:t>
            </a:r>
            <a:r>
              <a:rPr lang="en" altLang="zh-TW" b="1" i="1" baseline="-25000" dirty="0" err="1"/>
              <a:t>k</a:t>
            </a:r>
            <a:r>
              <a:rPr lang="en" altLang="zh-TW" dirty="0"/>
              <a:t> will play bigger under a higher multiple</a:t>
            </a:r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pPr lvl="1"/>
            <a:endParaRPr lang="en" altLang="zh-TW" dirty="0"/>
          </a:p>
          <a:p>
            <a:pPr lvl="1"/>
            <a:endParaRPr lang="en" altLang="zh-TW" dirty="0"/>
          </a:p>
          <a:p>
            <a:pPr lvl="1"/>
            <a:endParaRPr lang="en" altLang="zh-TW" dirty="0"/>
          </a:p>
          <a:p>
            <a:pPr marL="228600" lvl="1" indent="0">
              <a:buNone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6344562-B60B-2D48-8AD4-3E80B1157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47041"/>
              </p:ext>
            </p:extLst>
          </p:nvPr>
        </p:nvGraphicFramePr>
        <p:xfrm>
          <a:off x="609440" y="1564890"/>
          <a:ext cx="10969944" cy="21234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1720">
                  <a:extLst>
                    <a:ext uri="{9D8B030D-6E8A-4147-A177-3AD203B41FA5}">
                      <a16:colId xmlns:a16="http://schemas.microsoft.com/office/drawing/2014/main" val="1717956427"/>
                    </a:ext>
                  </a:extLst>
                </a:gridCol>
                <a:gridCol w="1528536">
                  <a:extLst>
                    <a:ext uri="{9D8B030D-6E8A-4147-A177-3AD203B41FA5}">
                      <a16:colId xmlns:a16="http://schemas.microsoft.com/office/drawing/2014/main" val="2416472079"/>
                    </a:ext>
                  </a:extLst>
                </a:gridCol>
                <a:gridCol w="914904">
                  <a:extLst>
                    <a:ext uri="{9D8B030D-6E8A-4147-A177-3AD203B41FA5}">
                      <a16:colId xmlns:a16="http://schemas.microsoft.com/office/drawing/2014/main" val="96411746"/>
                    </a:ext>
                  </a:extLst>
                </a:gridCol>
                <a:gridCol w="2469472">
                  <a:extLst>
                    <a:ext uri="{9D8B030D-6E8A-4147-A177-3AD203B41FA5}">
                      <a16:colId xmlns:a16="http://schemas.microsoft.com/office/drawing/2014/main" val="2830371003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1432991212"/>
                    </a:ext>
                  </a:extLst>
                </a:gridCol>
                <a:gridCol w="1306920">
                  <a:extLst>
                    <a:ext uri="{9D8B030D-6E8A-4147-A177-3AD203B41FA5}">
                      <a16:colId xmlns:a16="http://schemas.microsoft.com/office/drawing/2014/main" val="941497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</a:rPr>
                        <a:t>Workload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effectLst/>
                        </a:rPr>
                        <a:t>LocalMemory</a:t>
                      </a:r>
                      <a:endParaRPr lang="e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</a:rPr>
                        <a:t>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</a:rPr>
                        <a:t>Theoretical Degradation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</a:rPr>
                        <a:t>Real Duration Slowdown (</a:t>
                      </a:r>
                      <a:r>
                        <a:rPr lang="en" dirty="0" err="1">
                          <a:effectLst/>
                        </a:rPr>
                        <a:t>Local</a:t>
                      </a:r>
                      <a:r>
                        <a:rPr lang="en" baseline="0" dirty="0" err="1">
                          <a:effectLst/>
                        </a:rPr>
                        <a:t>Memory</a:t>
                      </a:r>
                      <a:r>
                        <a:rPr lang="en" baseline="0" dirty="0">
                          <a:effectLst/>
                        </a:rPr>
                        <a:t>=WL Size</a:t>
                      </a:r>
                      <a:r>
                        <a:rPr lang="en" dirty="0">
                          <a:effectLst/>
                        </a:rPr>
                        <a:t>/</a:t>
                      </a:r>
                      <a:r>
                        <a:rPr lang="en" baseline="0" dirty="0">
                          <a:effectLst/>
                        </a:rPr>
                        <a:t>64GB)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aseline="0" dirty="0">
                          <a:effectLst/>
                        </a:rPr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87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64GB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0.4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0.44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91%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65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64GB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0.31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90%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242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64GB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0.28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88%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91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64GB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0.26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77%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79439"/>
                  </a:ext>
                </a:extLst>
              </a:tr>
            </a:tbl>
          </a:graphicData>
        </a:graphic>
      </p:graphicFrame>
      <p:pic>
        <p:nvPicPr>
          <p:cNvPr id="7" name="圖片 6" descr="一張含有 天空, 室外 的圖片&#10;&#10;自動產生的描述">
            <a:extLst>
              <a:ext uri="{FF2B5EF4-FFF2-40B4-BE49-F238E27FC236}">
                <a16:creationId xmlns:a16="http://schemas.microsoft.com/office/drawing/2014/main" id="{BA2DB7CB-6D55-F34E-A25A-8C06B1667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40" y="6234611"/>
            <a:ext cx="452128" cy="4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Metric_16x9_080117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Metric_16x9_v6.potx" id="{67D35E2D-FB75-40C7-8C62-C707EEFABC0F}" vid="{B8B7BD2C-3B3B-46D4-AACF-F4D9047DB826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HPE_Standard_Metric_16x9_080117</Template>
  <TotalTime>17673</TotalTime>
  <Words>1887</Words>
  <Application>Microsoft Macintosh PowerPoint</Application>
  <PresentationFormat>寬螢幕</PresentationFormat>
  <Paragraphs>247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MetricHPE</vt:lpstr>
      <vt:lpstr>Arial</vt:lpstr>
      <vt:lpstr>HPE_Standard_Metric_16x9_080117</vt:lpstr>
      <vt:lpstr>MORE EXPLORATION TO COMPOSABLE INFRASTRUCTURE</vt:lpstr>
      <vt:lpstr>Retrospect - The Traditional Datacenter </vt:lpstr>
      <vt:lpstr>Today - The Rack Scale Design </vt:lpstr>
      <vt:lpstr>Future - The Composable Infrastructure  </vt:lpstr>
      <vt:lpstr>What Can Be The Problem?  </vt:lpstr>
      <vt:lpstr>What Can Be The Opportunity?  </vt:lpstr>
      <vt:lpstr>System Architecture Design  </vt:lpstr>
      <vt:lpstr>Generalized Performance Model  </vt:lpstr>
      <vt:lpstr>Micro benchmark – LM_Bench &amp; Intensive Write  </vt:lpstr>
      <vt:lpstr>System benchmark – VoltDB/TPCC  </vt:lpstr>
      <vt:lpstr>Conclusion &amp; Future Work  </vt:lpstr>
      <vt:lpstr>Takeaway  </vt:lpstr>
      <vt:lpstr>Quick 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SpringSim19-HPC</dc:title>
  <dc:subject/>
  <dc:creator>Ruan, Michael (HPS OE-Linux/VMware TDC)</dc:creator>
  <cp:keywords/>
  <dc:description/>
  <cp:lastModifiedBy>Ruan, Michael (HPS OE-Linux/VMware TDC)</cp:lastModifiedBy>
  <cp:revision>9</cp:revision>
  <dcterms:created xsi:type="dcterms:W3CDTF">2019-04-06T11:19:35Z</dcterms:created>
  <dcterms:modified xsi:type="dcterms:W3CDTF">2019-05-01T03:25:20Z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